
<file path=[Content_Types].xml><?xml version="1.0" encoding="utf-8"?>
<Types xmlns="http://schemas.openxmlformats.org/package/2006/content-types">
  <Default Extension="png" ContentType="image/png"/>
  <Default Extension="png&amp;ehk=M3vrrobiR9TZKi71G9K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22"/>
  </p:notesMasterIdLst>
  <p:sldIdLst>
    <p:sldId id="299" r:id="rId2"/>
    <p:sldId id="300" r:id="rId3"/>
    <p:sldId id="307" r:id="rId4"/>
    <p:sldId id="269" r:id="rId5"/>
    <p:sldId id="270" r:id="rId6"/>
    <p:sldId id="271" r:id="rId7"/>
    <p:sldId id="275" r:id="rId8"/>
    <p:sldId id="276" r:id="rId9"/>
    <p:sldId id="277" r:id="rId10"/>
    <p:sldId id="298" r:id="rId11"/>
    <p:sldId id="279" r:id="rId12"/>
    <p:sldId id="280" r:id="rId13"/>
    <p:sldId id="281" r:id="rId14"/>
    <p:sldId id="282" r:id="rId15"/>
    <p:sldId id="283" r:id="rId16"/>
    <p:sldId id="284" r:id="rId17"/>
    <p:sldId id="285" r:id="rId18"/>
    <p:sldId id="286" r:id="rId19"/>
    <p:sldId id="288" r:id="rId20"/>
    <p:sldId id="308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1014" autoAdjust="0"/>
  </p:normalViewPr>
  <p:slideViewPr>
    <p:cSldViewPr snapToGrid="0">
      <p:cViewPr varScale="1">
        <p:scale>
          <a:sx n="104" d="100"/>
          <a:sy n="104" d="100"/>
        </p:scale>
        <p:origin x="186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5C69D-D747-4B1B-AC44-F46B697B24BE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FB50B6-F1B6-43E7-9F13-F7A06A05F4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152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r>
              <a:rPr lang="en-GB" b="1" dirty="0"/>
              <a:t>In Groups </a:t>
            </a:r>
            <a:r>
              <a:rPr lang="en-GB" dirty="0"/>
              <a:t>–</a:t>
            </a:r>
          </a:p>
          <a:p>
            <a:pPr>
              <a:defRPr/>
            </a:pPr>
            <a:endParaRPr lang="en-GB" dirty="0"/>
          </a:p>
          <a:p>
            <a:pPr marL="241539" indent="-241539">
              <a:buFont typeface="+mj-lt"/>
              <a:buAutoNum type="arabicPeriod"/>
              <a:defRPr/>
            </a:pPr>
            <a:r>
              <a:rPr lang="en-GB" dirty="0"/>
              <a:t> Work together to give examples of each category  from the workplace – (each group present back to class)</a:t>
            </a:r>
          </a:p>
          <a:p>
            <a:pPr marL="241539" indent="-241539">
              <a:buFont typeface="+mj-lt"/>
              <a:buAutoNum type="arabicPeriod"/>
              <a:defRPr/>
            </a:pPr>
            <a:r>
              <a:rPr lang="en-GB" dirty="0"/>
              <a:t>Give an example of a strategic problem facing a government or economy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5F8AC68-14AB-4B73-ADCA-BD55B9745C27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2633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1pPr>
            <a:lvl2pPr marL="785001" indent="-301923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2pPr>
            <a:lvl3pPr marL="1207694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3pPr>
            <a:lvl4pPr marL="1690771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4pPr>
            <a:lvl5pPr marL="2173849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5pPr>
            <a:lvl6pPr marL="2656926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6pPr>
            <a:lvl7pPr marL="3140004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7pPr>
            <a:lvl8pPr marL="3623081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8pPr>
            <a:lvl9pPr marL="4106159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defRPr/>
            </a:pPr>
            <a:fld id="{84A45511-6AA5-4B57-9CEC-EE6F76A5C586}" type="slidenum">
              <a:rPr lang="en-GB" altLang="en-US" sz="1300">
                <a:latin typeface="Verdana" pitchFamily="34" charset="0"/>
              </a:rPr>
              <a:pPr eaLnBrk="1" hangingPunct="1">
                <a:defRPr/>
              </a:pPr>
              <a:t>12</a:t>
            </a:fld>
            <a:endParaRPr lang="en-GB" altLang="en-US" sz="1300">
              <a:latin typeface="Verdana" pitchFamily="34" charset="0"/>
            </a:endParaRPr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503230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1pPr>
            <a:lvl2pPr marL="785001" indent="-301923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2pPr>
            <a:lvl3pPr marL="1207694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3pPr>
            <a:lvl4pPr marL="1690771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4pPr>
            <a:lvl5pPr marL="2173849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5pPr>
            <a:lvl6pPr marL="2656926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6pPr>
            <a:lvl7pPr marL="3140004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7pPr>
            <a:lvl8pPr marL="3623081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8pPr>
            <a:lvl9pPr marL="4106159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defRPr/>
            </a:pPr>
            <a:fld id="{4BD1B46C-6513-4FFB-B329-C47BA75E7338}" type="slidenum">
              <a:rPr lang="en-GB" altLang="en-US" sz="1300">
                <a:latin typeface="Verdana" pitchFamily="34" charset="0"/>
              </a:rPr>
              <a:pPr eaLnBrk="1" hangingPunct="1">
                <a:defRPr/>
              </a:pPr>
              <a:t>15</a:t>
            </a:fld>
            <a:endParaRPr lang="en-GB" altLang="en-US" sz="1300">
              <a:latin typeface="Verdana" pitchFamily="34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444743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1pPr>
            <a:lvl2pPr marL="785001" indent="-301923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2pPr>
            <a:lvl3pPr marL="1207694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3pPr>
            <a:lvl4pPr marL="1690771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4pPr>
            <a:lvl5pPr marL="2173849" indent="-241539" eaLnBrk="0" hangingPunct="0">
              <a:defRPr sz="2500">
                <a:solidFill>
                  <a:schemeClr val="tx1"/>
                </a:solidFill>
                <a:latin typeface="Times New Roman" charset="0"/>
              </a:defRPr>
            </a:lvl5pPr>
            <a:lvl6pPr marL="2656926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6pPr>
            <a:lvl7pPr marL="3140004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7pPr>
            <a:lvl8pPr marL="3623081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8pPr>
            <a:lvl9pPr marL="4106159" indent="-241539" algn="ctr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defRPr/>
            </a:pPr>
            <a:fld id="{4BD1B46C-6513-4FFB-B329-C47BA75E7338}" type="slidenum">
              <a:rPr lang="en-GB" altLang="en-US" sz="1300">
                <a:latin typeface="Verdana" pitchFamily="34" charset="0"/>
              </a:rPr>
              <a:pPr eaLnBrk="1" hangingPunct="1">
                <a:defRPr/>
              </a:pPr>
              <a:t>16</a:t>
            </a:fld>
            <a:endParaRPr lang="en-GB" altLang="en-US" sz="1300">
              <a:latin typeface="Verdana" pitchFamily="34" charset="0"/>
            </a:endParaRPr>
          </a:p>
        </p:txBody>
      </p:sp>
      <p:sp>
        <p:nvSpPr>
          <p:cNvPr id="675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322368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84225" indent="-301625"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206500" indent="-241300"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90688" indent="-241300"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173288" indent="-241300"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6304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30876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5448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4002088" indent="-2413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9C38F24-B528-46C3-B447-1142EA9227DD}" type="slidenum">
              <a:rPr lang="en-US" altLang="en-US" sz="1300" smtClean="0">
                <a:solidFill>
                  <a:srgbClr val="000000"/>
                </a:solidFill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en-US" altLang="en-US" sz="1300">
              <a:solidFill>
                <a:srgbClr val="000000"/>
              </a:solidFill>
              <a:latin typeface="Arial" charset="0"/>
              <a:cs typeface="Arial" charset="0"/>
            </a:endParaRPr>
          </a:p>
        </p:txBody>
      </p:sp>
      <p:sp>
        <p:nvSpPr>
          <p:cNvPr id="696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963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653022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1371600" y="1143000"/>
            <a:ext cx="4114800" cy="30861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FE9F69F-5F33-4DAD-AE61-F9AE695676D3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9321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C64F3F4-CE19-49F8-9EF4-FF4EE52031C2}" type="datetimeFigureOut">
              <a:rPr lang="en-GB" smtClean="0"/>
              <a:t>07/05/2019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45997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509046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57220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07/05/2019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88058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07/05/2019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98432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07/05/2019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095314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07/05/2019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159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07/05/2019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7039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07/05/2019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8427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73908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07/05/2019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067874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915" y="103188"/>
            <a:ext cx="8243887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1A292F-E59F-4BB5-83B4-13470A14BB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88539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07/05/2019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3518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&amp;ehk=M3vrrobiR9TZKi71G9K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705678" y="3916680"/>
            <a:ext cx="7772400" cy="1194239"/>
          </a:xfrm>
        </p:spPr>
        <p:txBody>
          <a:bodyPr>
            <a:normAutofit fontScale="90000"/>
          </a:bodyPr>
          <a:lstStyle/>
          <a:p>
            <a:r>
              <a:rPr lang="en-GB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/>
            </a:r>
            <a:br>
              <a:rPr lang="en-GB" altLang="en-US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accent3">
                    <a:lumMod val="40000"/>
                    <a:lumOff val="60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Problem Solving and Decision Making</a:t>
            </a:r>
            <a:br>
              <a:rPr lang="en-GB" altLang="en-US" sz="3600" dirty="0">
                <a:solidFill>
                  <a:schemeClr val="accent3">
                    <a:lumMod val="40000"/>
                    <a:lumOff val="60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</a:br>
            <a:r>
              <a:rPr lang="en-US" dirty="0">
                <a:solidFill>
                  <a:schemeClr val="accent3">
                    <a:lumMod val="40000"/>
                    <a:lumOff val="60000"/>
                  </a:schemeClr>
                </a:solidFill>
                <a:latin typeface="+mj-ea"/>
                <a:cs typeface="+mj-ea"/>
              </a:rPr>
              <a:t/>
            </a:r>
            <a:br>
              <a:rPr lang="en-US" dirty="0">
                <a:solidFill>
                  <a:schemeClr val="accent3">
                    <a:lumMod val="40000"/>
                    <a:lumOff val="60000"/>
                  </a:schemeClr>
                </a:solidFill>
                <a:latin typeface="+mj-ea"/>
                <a:cs typeface="+mj-ea"/>
              </a:rPr>
            </a:br>
            <a:r>
              <a:rPr lang="en-GB" altLang="en-US" sz="4000" dirty="0">
                <a:solidFill>
                  <a:schemeClr val="accent3">
                    <a:lumMod val="40000"/>
                    <a:lumOff val="60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Session 2</a:t>
            </a:r>
            <a:r>
              <a:rPr lang="en-US" dirty="0">
                <a:solidFill>
                  <a:schemeClr val="accent3">
                    <a:lumMod val="40000"/>
                    <a:lumOff val="60000"/>
                  </a:schemeClr>
                </a:solidFill>
                <a:latin typeface="+mj-ea"/>
                <a:cs typeface="+mj-ea"/>
              </a:rPr>
              <a:t/>
            </a:r>
            <a:br>
              <a:rPr lang="en-US" dirty="0">
                <a:solidFill>
                  <a:schemeClr val="accent3">
                    <a:lumMod val="40000"/>
                    <a:lumOff val="60000"/>
                  </a:schemeClr>
                </a:solidFill>
                <a:latin typeface="+mj-ea"/>
                <a:cs typeface="+mj-ea"/>
              </a:rPr>
            </a:br>
            <a:r>
              <a:rPr lang="en-GB" altLang="en-US" sz="14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/>
            </a:r>
            <a:br>
              <a:rPr lang="en-GB" altLang="en-US" sz="1400" dirty="0">
                <a:solidFill>
                  <a:schemeClr val="accent3">
                    <a:lumMod val="40000"/>
                    <a:lumOff val="60000"/>
                  </a:schemeClr>
                </a:solidFill>
              </a:rPr>
            </a:br>
            <a:endParaRPr lang="en-GB" altLang="en-US" sz="14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introduced Problem Solving and Decision Making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Time ……….</a:t>
            </a:r>
          </a:p>
        </p:txBody>
      </p:sp>
    </p:spTree>
    <p:extLst>
      <p:ext uri="{BB962C8B-B14F-4D97-AF65-F5344CB8AC3E}">
        <p14:creationId xmlns:p14="http://schemas.microsoft.com/office/powerpoint/2010/main" val="1587320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Creative problem solving is a method for approaching a problem or challenge in an imaginative way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/>
              <a:t>Creative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4589036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C5DA648-C3A3-4633-A4EE-2F79BAAA0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711" y="2316479"/>
            <a:ext cx="7388578" cy="4312921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None/>
            </a:pPr>
            <a:r>
              <a:rPr lang="en-GB" altLang="en-US" b="1" dirty="0">
                <a:latin typeface="Arial" charset="0"/>
                <a:cs typeface="Arial" charset="0"/>
              </a:rPr>
              <a:t>BENEFITS</a:t>
            </a:r>
            <a:r>
              <a:rPr lang="en-GB" altLang="en-US" dirty="0">
                <a:latin typeface="Arial" charset="0"/>
                <a:cs typeface="Arial" charset="0"/>
              </a:rPr>
              <a:t>: to the Organisation</a:t>
            </a:r>
            <a:r>
              <a:rPr lang="en-GB" altLang="en-US" b="1" dirty="0">
                <a:latin typeface="Arial" charset="0"/>
                <a:cs typeface="Arial" charset="0"/>
              </a:rPr>
              <a:t>?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Improvement in products and services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Reduction in costs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Improvement in quality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Improved employee performance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Increased market share</a:t>
            </a:r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10AF8855-DCA2-4719-9781-6D0D776F6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alt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Creative Problem Solving</a:t>
            </a:r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3185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4B6B23C-7709-48B1-947A-7CF5DC0C10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819399"/>
            <a:ext cx="7817556" cy="3474721"/>
          </a:xfrm>
        </p:spPr>
        <p:txBody>
          <a:bodyPr>
            <a:normAutofit fontScale="92500" lnSpcReduction="10000"/>
          </a:bodyPr>
          <a:lstStyle/>
          <a:p>
            <a:pPr>
              <a:buFontTx/>
              <a:buNone/>
            </a:pPr>
            <a:r>
              <a:rPr lang="en-GB" altLang="en-US" b="1" dirty="0">
                <a:latin typeface="Arial" charset="0"/>
                <a:cs typeface="Arial" charset="0"/>
              </a:rPr>
              <a:t>BENEFITS</a:t>
            </a:r>
            <a:r>
              <a:rPr lang="en-GB" altLang="en-US" dirty="0">
                <a:latin typeface="Arial" charset="0"/>
                <a:cs typeface="Arial" charset="0"/>
              </a:rPr>
              <a:t>: to the Team</a:t>
            </a:r>
            <a:r>
              <a:rPr lang="en-GB" altLang="en-US" b="1" dirty="0">
                <a:latin typeface="Arial" charset="0"/>
                <a:cs typeface="Arial" charset="0"/>
              </a:rPr>
              <a:t>?</a:t>
            </a:r>
          </a:p>
          <a:p>
            <a:pPr>
              <a:buFontTx/>
              <a:buNone/>
            </a:pPr>
            <a:endParaRPr lang="en-GB" altLang="en-US" sz="1350" dirty="0">
              <a:latin typeface="Arial" charset="0"/>
              <a:cs typeface="Arial" charset="0"/>
            </a:endParaRPr>
          </a:p>
          <a:p>
            <a:r>
              <a:rPr lang="en-GB" altLang="en-US" sz="2700" dirty="0">
                <a:latin typeface="Arial" charset="0"/>
                <a:cs typeface="Arial" charset="0"/>
              </a:rPr>
              <a:t>Sharing problems and solutions</a:t>
            </a:r>
            <a:endParaRPr lang="en-GB" altLang="en-US" sz="1200" dirty="0">
              <a:latin typeface="Arial" charset="0"/>
              <a:cs typeface="Arial" charset="0"/>
            </a:endParaRPr>
          </a:p>
          <a:p>
            <a:r>
              <a:rPr lang="en-GB" altLang="en-US" sz="2700" dirty="0">
                <a:latin typeface="Arial" charset="0"/>
                <a:cs typeface="Arial" charset="0"/>
              </a:rPr>
              <a:t>Improved communication</a:t>
            </a:r>
          </a:p>
          <a:p>
            <a:r>
              <a:rPr lang="en-GB" sz="2700" dirty="0">
                <a:latin typeface="Arial" charset="0"/>
                <a:cs typeface="Arial" charset="0"/>
              </a:rPr>
              <a:t>Shared skills, knowledge and experience</a:t>
            </a:r>
          </a:p>
          <a:p>
            <a:r>
              <a:rPr lang="en-GB" sz="2700" dirty="0">
                <a:latin typeface="Arial" charset="0"/>
                <a:cs typeface="Arial" charset="0"/>
              </a:rPr>
              <a:t>Improved teamwork</a:t>
            </a:r>
          </a:p>
          <a:p>
            <a:r>
              <a:rPr lang="en-GB" sz="2700" dirty="0">
                <a:latin typeface="Arial" charset="0"/>
                <a:cs typeface="Arial" charset="0"/>
              </a:rPr>
              <a:t>Morale boosting</a:t>
            </a:r>
          </a:p>
          <a:p>
            <a:r>
              <a:rPr lang="en-GB" sz="2700" dirty="0">
                <a:latin typeface="Arial" charset="0"/>
                <a:cs typeface="Arial" charset="0"/>
              </a:rPr>
              <a:t>Success breeds success and team &amp; individual confidence</a:t>
            </a:r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BDBABBCC-82CD-4BB8-9E47-C77916C2D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4016"/>
            <a:ext cx="8229600" cy="1143000"/>
          </a:xfrm>
        </p:spPr>
        <p:txBody>
          <a:bodyPr/>
          <a:lstStyle/>
          <a:p>
            <a:r>
              <a:rPr lang="en-GB" alt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Creative Problem Solving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086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DDC83E2-A3C8-44AA-80E8-3B7981A899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8089" y="2514600"/>
            <a:ext cx="6925733" cy="3337560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b="1" dirty="0">
                <a:latin typeface="Arial" charset="0"/>
                <a:cs typeface="Arial" charset="0"/>
              </a:rPr>
              <a:t>BENEFITS</a:t>
            </a:r>
            <a:r>
              <a:rPr lang="en-GB" altLang="en-US" dirty="0">
                <a:latin typeface="Arial" charset="0"/>
                <a:cs typeface="Arial" charset="0"/>
              </a:rPr>
              <a:t>: to the Individual</a:t>
            </a:r>
            <a:r>
              <a:rPr lang="en-GB" altLang="en-US" b="1" dirty="0">
                <a:latin typeface="Arial" charset="0"/>
                <a:cs typeface="Arial" charset="0"/>
              </a:rPr>
              <a:t>?</a:t>
            </a:r>
          </a:p>
          <a:p>
            <a:pPr>
              <a:buFontTx/>
              <a:buNone/>
            </a:pPr>
            <a:endParaRPr lang="en-GB" altLang="en-US" sz="105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Increased personal effectiveness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6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Increased involvement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6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Greater confidence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altLang="en-US" sz="600" dirty="0">
              <a:latin typeface="Arial" charset="0"/>
              <a:cs typeface="Arial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>
                <a:latin typeface="Arial" charset="0"/>
                <a:cs typeface="Arial" charset="0"/>
              </a:rPr>
              <a:t>Greater understanding of corporate goals</a:t>
            </a:r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A2607EEC-83F5-4516-AD47-8F73758A2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Creative Problem Solving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9232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5012" y="2545080"/>
            <a:ext cx="6992055" cy="258007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Deviation problems</a:t>
            </a:r>
          </a:p>
          <a:p>
            <a:pPr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Potential problems</a:t>
            </a:r>
          </a:p>
          <a:p>
            <a:pPr>
              <a:defRPr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Improvement problems</a:t>
            </a:r>
          </a:p>
          <a:p>
            <a:pPr marL="0" indent="0">
              <a:buNone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9297" indent="0">
              <a:buNone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B147940-4107-4C58-AF04-C5F2B6FD75EF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1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Problem types</a:t>
            </a:r>
          </a:p>
        </p:txBody>
      </p:sp>
    </p:spTree>
    <p:extLst>
      <p:ext uri="{BB962C8B-B14F-4D97-AF65-F5344CB8AC3E}">
        <p14:creationId xmlns:p14="http://schemas.microsoft.com/office/powerpoint/2010/main" val="1446693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419100" y="2286000"/>
            <a:ext cx="8104011" cy="3875442"/>
          </a:xfrm>
        </p:spPr>
        <p:txBody>
          <a:bodyPr/>
          <a:lstStyle/>
          <a:p>
            <a:pPr marL="89297" indent="0">
              <a:lnSpc>
                <a:spcPct val="90000"/>
              </a:lnSpc>
              <a:buNone/>
              <a:defRPr/>
            </a:pPr>
            <a:endParaRPr lang="en-GB" altLang="en-US" sz="21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9297" indent="0">
              <a:lnSpc>
                <a:spcPct val="90000"/>
              </a:lnSpc>
              <a:buNone/>
              <a:defRPr/>
            </a:pPr>
            <a:r>
              <a:rPr lang="en-GB" alt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Strategic problems  </a:t>
            </a: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- are longer term, wide ranging problems that have significant consequences for the organisation as a whole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altLang="en-US" sz="9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9297" indent="0">
              <a:lnSpc>
                <a:spcPct val="90000"/>
              </a:lnSpc>
              <a:buNone/>
              <a:defRPr/>
            </a:pPr>
            <a:r>
              <a:rPr lang="en-GB" alt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Operational problems  </a:t>
            </a: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- are usually medium to short term and involve the management of resources to achieve particular objectives</a:t>
            </a:r>
          </a:p>
          <a:p>
            <a:pPr marL="89297" indent="0">
              <a:lnSpc>
                <a:spcPct val="90000"/>
              </a:lnSpc>
              <a:buNone/>
              <a:defRPr/>
            </a:pPr>
            <a:endParaRPr lang="en-GB" altLang="en-US" sz="9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9297" indent="0">
              <a:lnSpc>
                <a:spcPct val="90000"/>
              </a:lnSpc>
              <a:buNone/>
              <a:defRPr/>
            </a:pPr>
            <a:r>
              <a:rPr lang="en-GB" alt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Administrative problems  </a:t>
            </a: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- are usually short term or have a right or wrong answer according to the policies and procedures of the organisation.</a:t>
            </a:r>
          </a:p>
        </p:txBody>
      </p:sp>
      <p:sp>
        <p:nvSpPr>
          <p:cNvPr id="22532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1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18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15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15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B8C57AE-53A7-4CA1-9C93-E7C6F52E92B6}" type="slidenum">
              <a:rPr lang="en-GB" altLang="en-US" sz="900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en-GB" altLang="en-US" sz="900">
              <a:latin typeface="Arial" charset="0"/>
              <a:cs typeface="Arial" charset="0"/>
            </a:endParaRPr>
          </a:p>
        </p:txBody>
      </p:sp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925637" y="277459"/>
            <a:ext cx="5153025" cy="52579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Problem Categories</a:t>
            </a:r>
          </a:p>
        </p:txBody>
      </p:sp>
    </p:spTree>
    <p:extLst>
      <p:ext uri="{BB962C8B-B14F-4D97-AF65-F5344CB8AC3E}">
        <p14:creationId xmlns:p14="http://schemas.microsoft.com/office/powerpoint/2010/main" val="488171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1" name="Rectangle 3"/>
          <p:cNvSpPr>
            <a:spLocks noGrp="1" noChangeArrowheads="1"/>
          </p:cNvSpPr>
          <p:nvPr>
            <p:ph idx="1"/>
          </p:nvPr>
        </p:nvSpPr>
        <p:spPr>
          <a:xfrm>
            <a:off x="595563" y="1879265"/>
            <a:ext cx="8343900" cy="2584451"/>
          </a:xfrm>
        </p:spPr>
        <p:txBody>
          <a:bodyPr/>
          <a:lstStyle/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</a:t>
            </a:r>
            <a:r>
              <a:rPr lang="en-GB" altLang="en-US" sz="2800" dirty="0">
                <a:latin typeface="Arial" charset="0"/>
                <a:cs typeface="Arial" charset="0"/>
              </a:rPr>
              <a:t>Each stage of the problem-solving process involves a closing down or ‘funnelling process’.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BC24CA-1DAA-42C1-AFD6-1F8F3452A9CD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Stages of Creative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142022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65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24328CCA-438E-49DA-9F66-EEBBFC0DFE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4629" y="385614"/>
            <a:ext cx="3730392" cy="5278857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="" xmlns:a16="http://schemas.microsoft.com/office/drawing/2014/main" id="{B9BA0837-5561-4083-976B-CF9D093AD96E}"/>
              </a:ext>
            </a:extLst>
          </p:cNvPr>
          <p:cNvSpPr/>
          <p:nvPr/>
        </p:nvSpPr>
        <p:spPr>
          <a:xfrm>
            <a:off x="2286000" y="1659165"/>
            <a:ext cx="4572000" cy="5078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altLang="en-US" sz="1350" dirty="0">
                <a:latin typeface="Arial" charset="0"/>
              </a:rPr>
              <a:t>Problem</a:t>
            </a:r>
          </a:p>
          <a:p>
            <a:pPr algn="ctr"/>
            <a:r>
              <a:rPr lang="en-GB" altLang="en-US" sz="1350" dirty="0">
                <a:latin typeface="Arial" charset="0"/>
              </a:rPr>
              <a:t>Identification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="" xmlns:a16="http://schemas.microsoft.com/office/drawing/2014/main" id="{CC882589-5FDA-40FC-B829-6730DE3F61DD}"/>
              </a:ext>
            </a:extLst>
          </p:cNvPr>
          <p:cNvSpPr/>
          <p:nvPr/>
        </p:nvSpPr>
        <p:spPr>
          <a:xfrm>
            <a:off x="3859306" y="2807324"/>
            <a:ext cx="1425390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altLang="en-US" sz="1350" dirty="0">
                <a:latin typeface="Arial" charset="0"/>
              </a:rPr>
              <a:t>Idea Generation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="" xmlns:a16="http://schemas.microsoft.com/office/drawing/2014/main" id="{9982FE10-8C7B-45BB-987B-30E95A6B2DB7}"/>
              </a:ext>
            </a:extLst>
          </p:cNvPr>
          <p:cNvSpPr/>
          <p:nvPr/>
        </p:nvSpPr>
        <p:spPr>
          <a:xfrm>
            <a:off x="4075709" y="3470737"/>
            <a:ext cx="992580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altLang="en-US" sz="1350" dirty="0">
                <a:latin typeface="Arial" charset="0"/>
              </a:rPr>
              <a:t>Evaluation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="" xmlns:a16="http://schemas.microsoft.com/office/drawing/2014/main" id="{D189A0D2-48A8-467B-99E8-3E22A07E919D}"/>
              </a:ext>
            </a:extLst>
          </p:cNvPr>
          <p:cNvSpPr/>
          <p:nvPr/>
        </p:nvSpPr>
        <p:spPr>
          <a:xfrm>
            <a:off x="3917014" y="4134151"/>
            <a:ext cx="1367682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altLang="en-US" sz="1350" dirty="0">
                <a:latin typeface="Arial" charset="0"/>
              </a:rPr>
              <a:t>Implementation</a:t>
            </a:r>
          </a:p>
        </p:txBody>
      </p:sp>
    </p:spTree>
    <p:extLst>
      <p:ext uri="{BB962C8B-B14F-4D97-AF65-F5344CB8AC3E}">
        <p14:creationId xmlns:p14="http://schemas.microsoft.com/office/powerpoint/2010/main" val="1961225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5" name="Rectangle 3"/>
          <p:cNvSpPr>
            <a:spLocks noGrp="1" noChangeArrowheads="1"/>
          </p:cNvSpPr>
          <p:nvPr>
            <p:ph idx="1"/>
          </p:nvPr>
        </p:nvSpPr>
        <p:spPr>
          <a:xfrm>
            <a:off x="355600" y="1771653"/>
            <a:ext cx="8572500" cy="3702844"/>
          </a:xfrm>
        </p:spPr>
        <p:txBody>
          <a:bodyPr/>
          <a:lstStyle/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 lvl="1">
              <a:buFontTx/>
              <a:buNone/>
            </a:pPr>
            <a:endParaRPr lang="en-GB" altLang="en-US" sz="2400" dirty="0">
              <a:latin typeface="Arial" charset="0"/>
              <a:cs typeface="Arial" charset="0"/>
            </a:endParaRPr>
          </a:p>
          <a:p>
            <a:pPr lvl="1" algn="ctr">
              <a:buFontTx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Applying both analytical and creative skills: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F3857D-7631-4A2B-9535-C376DEC470D5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  <p:sp>
        <p:nvSpPr>
          <p:cNvPr id="1617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Creative and Analytical Skills</a:t>
            </a:r>
          </a:p>
        </p:txBody>
      </p:sp>
    </p:spTree>
    <p:extLst>
      <p:ext uri="{BB962C8B-B14F-4D97-AF65-F5344CB8AC3E}">
        <p14:creationId xmlns:p14="http://schemas.microsoft.com/office/powerpoint/2010/main" val="1654187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1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1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61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61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1795" grpId="0" build="p"/>
      <p:bldP spid="16179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1490665" y="255389"/>
            <a:ext cx="6000750" cy="912019"/>
          </a:xfrm>
        </p:spPr>
        <p:txBody>
          <a:bodyPr/>
          <a:lstStyle/>
          <a:p>
            <a:r>
              <a:rPr lang="en-GB" altLang="en-US" b="1" dirty="0">
                <a:latin typeface="Arial Rounded MT Bold" panose="020F0704030504030204" pitchFamily="34" charset="0"/>
              </a:rPr>
              <a:t>Exercise 1 - Dots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47813" y="2184797"/>
            <a:ext cx="2409825" cy="3151584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Join all the dots using  </a:t>
            </a:r>
            <a:r>
              <a:rPr lang="en-GB" altLang="en-US" b="1" dirty="0">
                <a:latin typeface="Arial" charset="0"/>
                <a:cs typeface="Arial" charset="0"/>
              </a:rPr>
              <a:t>four</a:t>
            </a:r>
            <a:r>
              <a:rPr lang="en-GB" altLang="en-US" dirty="0">
                <a:latin typeface="Arial" charset="0"/>
                <a:cs typeface="Arial" charset="0"/>
              </a:rPr>
              <a:t> lines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Individual -     3 mins</a:t>
            </a:r>
          </a:p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graphicFrame>
        <p:nvGraphicFramePr>
          <p:cNvPr id="169988" name="Group 4"/>
          <p:cNvGraphicFramePr>
            <a:graphicFrameLocks noGrp="1"/>
          </p:cNvGraphicFramePr>
          <p:nvPr>
            <p:ph sz="half" idx="2"/>
          </p:nvPr>
        </p:nvGraphicFramePr>
        <p:xfrm>
          <a:off x="4031456" y="2078831"/>
          <a:ext cx="3618312" cy="3671889"/>
        </p:xfrm>
        <a:graphic>
          <a:graphicData uri="http://schemas.openxmlformats.org/drawingml/2006/table">
            <a:tbl>
              <a:tblPr/>
              <a:tblGrid>
                <a:gridCol w="1206104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206104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1206104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</a:tblGrid>
              <a:tr h="1223963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1223963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1223963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095" marB="35095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057900" y="5624515"/>
            <a:ext cx="1600200" cy="273844"/>
          </a:xfrm>
        </p:spPr>
        <p:txBody>
          <a:bodyPr/>
          <a:lstStyle/>
          <a:p>
            <a:pPr>
              <a:defRPr/>
            </a:pPr>
            <a:fld id="{36833755-BCB5-49F1-BF93-F12689AE9A36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  <p:sp>
        <p:nvSpPr>
          <p:cNvPr id="26638" name="Line 26"/>
          <p:cNvSpPr>
            <a:spLocks noChangeShapeType="1"/>
          </p:cNvSpPr>
          <p:nvPr/>
        </p:nvSpPr>
        <p:spPr bwMode="auto">
          <a:xfrm>
            <a:off x="4463653" y="2349104"/>
            <a:ext cx="31861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7500" tIns="35100" rIns="67500" bIns="35100" anchor="b"/>
          <a:lstStyle/>
          <a:p>
            <a:endParaRPr lang="en-GB" sz="1350"/>
          </a:p>
        </p:txBody>
      </p:sp>
      <p:sp>
        <p:nvSpPr>
          <p:cNvPr id="26639" name="Line 32"/>
          <p:cNvSpPr>
            <a:spLocks noChangeShapeType="1"/>
          </p:cNvSpPr>
          <p:nvPr/>
        </p:nvSpPr>
        <p:spPr bwMode="auto">
          <a:xfrm flipH="1">
            <a:off x="4463653" y="2349103"/>
            <a:ext cx="3186113" cy="3024188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7500" tIns="35100" rIns="67500" bIns="35100" anchor="b"/>
          <a:lstStyle/>
          <a:p>
            <a:endParaRPr lang="en-GB" sz="1350"/>
          </a:p>
        </p:txBody>
      </p:sp>
      <p:sp>
        <p:nvSpPr>
          <p:cNvPr id="26640" name="Line 34"/>
          <p:cNvSpPr>
            <a:spLocks noChangeShapeType="1"/>
          </p:cNvSpPr>
          <p:nvPr/>
        </p:nvSpPr>
        <p:spPr bwMode="auto">
          <a:xfrm flipV="1">
            <a:off x="4463656" y="2294338"/>
            <a:ext cx="54769" cy="3078956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7500" tIns="35100" rIns="67500" bIns="35100" anchor="b"/>
          <a:lstStyle/>
          <a:p>
            <a:endParaRPr lang="en-GB" sz="1350"/>
          </a:p>
        </p:txBody>
      </p:sp>
      <p:sp>
        <p:nvSpPr>
          <p:cNvPr id="26641" name="Line 36"/>
          <p:cNvSpPr>
            <a:spLocks noChangeShapeType="1"/>
          </p:cNvSpPr>
          <p:nvPr/>
        </p:nvSpPr>
        <p:spPr bwMode="auto">
          <a:xfrm>
            <a:off x="4518422" y="2294335"/>
            <a:ext cx="2700338" cy="2970609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7500" tIns="35100" rIns="67500" bIns="35100" anchor="b"/>
          <a:lstStyle/>
          <a:p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35102812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73" name="Rectangle 2"/>
          <p:cNvSpPr>
            <a:spLocks noGrp="1" noChangeArrowheads="1"/>
          </p:cNvSpPr>
          <p:nvPr>
            <p:ph type="title"/>
          </p:nvPr>
        </p:nvSpPr>
        <p:spPr>
          <a:xfrm>
            <a:off x="1419225" y="409453"/>
            <a:ext cx="6000750" cy="912019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latin typeface="Arial Rounded MT Bold" panose="020F0704030504030204" pitchFamily="34" charset="0"/>
              </a:rPr>
              <a:t>Exercise 1 - Dots</a:t>
            </a:r>
          </a:p>
        </p:txBody>
      </p:sp>
      <p:sp>
        <p:nvSpPr>
          <p:cNvPr id="27650" name="Rectangle 34"/>
          <p:cNvSpPr>
            <a:spLocks noGrp="1" noChangeArrowheads="1"/>
          </p:cNvSpPr>
          <p:nvPr>
            <p:ph type="body" sz="half" idx="1"/>
          </p:nvPr>
        </p:nvSpPr>
        <p:spPr>
          <a:xfrm>
            <a:off x="127000" y="2028826"/>
            <a:ext cx="4292600" cy="3342085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Spatial and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creative thinking to solve the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problem by going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outside the dots 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to arrive at the</a:t>
            </a: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solution</a:t>
            </a:r>
          </a:p>
        </p:txBody>
      </p:sp>
      <p:graphicFrame>
        <p:nvGraphicFramePr>
          <p:cNvPr id="171084" name="Group 76"/>
          <p:cNvGraphicFramePr>
            <a:graphicFrameLocks noGrp="1"/>
          </p:cNvGraphicFramePr>
          <p:nvPr>
            <p:ph sz="half" idx="2"/>
          </p:nvPr>
        </p:nvGraphicFramePr>
        <p:xfrm>
          <a:off x="4630341" y="2057403"/>
          <a:ext cx="3027760" cy="3342086"/>
        </p:xfrm>
        <a:graphic>
          <a:graphicData uri="http://schemas.openxmlformats.org/drawingml/2006/table">
            <a:tbl>
              <a:tblPr/>
              <a:tblGrid>
                <a:gridCol w="757238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757238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763190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750094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</a:tblGrid>
              <a:tr h="835819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835819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834629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3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sym typeface="Wingdings" pitchFamily="2" charset="2"/>
                        </a:rPr>
                        <a:t></a:t>
                      </a: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835819"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1pPr>
                      <a:lvl2pPr marL="471488" indent="-14288" algn="l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2pPr>
                      <a:lvl3pPr marL="909638" indent="4763" algn="l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3pPr>
                      <a:lvl4pPr marL="1306513" indent="65088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4pPr>
                      <a:lvl5pPr marL="1695450" indent="133350" algn="l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5pPr>
                      <a:lvl6pPr marL="21526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6pPr>
                      <a:lvl7pPr marL="26098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7pPr>
                      <a:lvl8pPr marL="30670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8pPr>
                      <a:lvl9pPr marL="3524250" indent="13335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Verdana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1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itchFamily="34" charset="0"/>
                      </a:endParaRPr>
                    </a:p>
                  </a:txBody>
                  <a:tcPr marL="67500" marR="67500" marT="35100" marB="35100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0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057900" y="5624515"/>
            <a:ext cx="1600200" cy="273844"/>
          </a:xfrm>
        </p:spPr>
        <p:txBody>
          <a:bodyPr/>
          <a:lstStyle/>
          <a:p>
            <a:pPr>
              <a:defRPr/>
            </a:pPr>
            <a:fld id="{2751BE0F-0CA4-44D7-B7B8-E814279CB5D8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  <p:sp>
        <p:nvSpPr>
          <p:cNvPr id="30741" name="Line 67"/>
          <p:cNvSpPr>
            <a:spLocks noChangeShapeType="1"/>
          </p:cNvSpPr>
          <p:nvPr/>
        </p:nvSpPr>
        <p:spPr bwMode="auto">
          <a:xfrm>
            <a:off x="4755356" y="2327672"/>
            <a:ext cx="2301479" cy="0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67500" tIns="35100" rIns="67500" bIns="35100" anchor="b"/>
          <a:lstStyle/>
          <a:p>
            <a:pPr>
              <a:defRPr/>
            </a:pPr>
            <a:endParaRPr lang="en-GB" sz="1350"/>
          </a:p>
        </p:txBody>
      </p:sp>
      <p:sp>
        <p:nvSpPr>
          <p:cNvPr id="30742" name="Line 68"/>
          <p:cNvSpPr>
            <a:spLocks noChangeShapeType="1"/>
          </p:cNvSpPr>
          <p:nvPr/>
        </p:nvSpPr>
        <p:spPr bwMode="auto">
          <a:xfrm flipH="1">
            <a:off x="4733928" y="2327675"/>
            <a:ext cx="2322910" cy="2559844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67500" tIns="35100" rIns="67500" bIns="35100" anchor="b"/>
          <a:lstStyle/>
          <a:p>
            <a:pPr>
              <a:defRPr/>
            </a:pPr>
            <a:endParaRPr lang="en-GB" sz="1350"/>
          </a:p>
        </p:txBody>
      </p:sp>
      <p:sp>
        <p:nvSpPr>
          <p:cNvPr id="30743" name="Line 70"/>
          <p:cNvSpPr>
            <a:spLocks noChangeShapeType="1"/>
          </p:cNvSpPr>
          <p:nvPr/>
        </p:nvSpPr>
        <p:spPr bwMode="auto">
          <a:xfrm flipH="1">
            <a:off x="4760121" y="2307434"/>
            <a:ext cx="27385" cy="2580085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67500" tIns="35100" rIns="67500" bIns="35100" anchor="b"/>
          <a:lstStyle/>
          <a:p>
            <a:pPr>
              <a:defRPr/>
            </a:pPr>
            <a:endParaRPr lang="en-GB" sz="1350"/>
          </a:p>
        </p:txBody>
      </p:sp>
      <p:sp>
        <p:nvSpPr>
          <p:cNvPr id="30744" name="Line 71"/>
          <p:cNvSpPr>
            <a:spLocks noChangeShapeType="1"/>
          </p:cNvSpPr>
          <p:nvPr/>
        </p:nvSpPr>
        <p:spPr bwMode="auto">
          <a:xfrm>
            <a:off x="4787506" y="2327675"/>
            <a:ext cx="2269331" cy="2559844"/>
          </a:xfrm>
          <a:prstGeom prst="line">
            <a:avLst/>
          </a:prstGeom>
          <a:ln>
            <a:headEnd/>
            <a:tailEnd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lIns="67500" tIns="35100" rIns="67500" bIns="35100" anchor="b"/>
          <a:lstStyle/>
          <a:p>
            <a:pPr>
              <a:defRPr/>
            </a:pPr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578303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F11A85-8942-4F43-8E62-4B48144035C9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  <p:sp>
        <p:nvSpPr>
          <p:cNvPr id="1740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36521"/>
            <a:ext cx="8229600" cy="85725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At First Glance</a:t>
            </a:r>
          </a:p>
        </p:txBody>
      </p:sp>
      <p:pic>
        <p:nvPicPr>
          <p:cNvPr id="28676" name="Picture 2" descr="http://1.bp.blogspot.com/-exuDsmMp8GE/UE1gIUk9pVI/AAAAAAAAB3U/LWrUJ-YnUH0/s1600/DifferentPerspectives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38"/>
          <a:stretch/>
        </p:blipFill>
        <p:spPr bwMode="auto">
          <a:xfrm>
            <a:off x="1456908" y="2285999"/>
            <a:ext cx="6052212" cy="38754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="" xmlns:a16="http://schemas.microsoft.com/office/drawing/2014/main" id="{D8F8B989-ABF6-463B-A79C-06024822683D}"/>
              </a:ext>
            </a:extLst>
          </p:cNvPr>
          <p:cNvSpPr txBox="1"/>
          <p:nvPr/>
        </p:nvSpPr>
        <p:spPr>
          <a:xfrm>
            <a:off x="647700" y="993771"/>
            <a:ext cx="84963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Reality can be so complex that equally valid observations from differing perspectives can appear to be contradictory. </a:t>
            </a:r>
          </a:p>
        </p:txBody>
      </p:sp>
    </p:spTree>
    <p:extLst>
      <p:ext uri="{BB962C8B-B14F-4D97-AF65-F5344CB8AC3E}">
        <p14:creationId xmlns:p14="http://schemas.microsoft.com/office/powerpoint/2010/main" val="41228564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58518"/>
            <a:ext cx="8369300" cy="3240881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en-GB" altLang="en-US" b="1" dirty="0"/>
              <a:t>Exercise 2</a:t>
            </a:r>
            <a:r>
              <a:rPr lang="en-GB" altLang="en-US" dirty="0"/>
              <a:t>: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Add one straight line so that:</a:t>
            </a:r>
          </a:p>
          <a:p>
            <a:pPr>
              <a:buFontTx/>
              <a:buNone/>
            </a:pPr>
            <a:endParaRPr lang="en-GB" altLang="en-US" dirty="0"/>
          </a:p>
          <a:p>
            <a:pPr algn="ctr">
              <a:buFontTx/>
              <a:buNone/>
            </a:pPr>
            <a:r>
              <a:rPr lang="en-GB" altLang="en-US" sz="7200" dirty="0"/>
              <a:t>5 </a:t>
            </a:r>
            <a:r>
              <a:rPr lang="en-GB" altLang="en-US" sz="9000" dirty="0"/>
              <a:t>+</a:t>
            </a:r>
            <a:r>
              <a:rPr lang="en-GB" altLang="en-US" sz="7200" dirty="0"/>
              <a:t> 5 </a:t>
            </a:r>
            <a:r>
              <a:rPr lang="en-GB" altLang="en-US" sz="9000" dirty="0"/>
              <a:t>+</a:t>
            </a:r>
            <a:r>
              <a:rPr lang="en-GB" altLang="en-US" sz="7200" dirty="0"/>
              <a:t> 5 = 550</a:t>
            </a:r>
          </a:p>
          <a:p>
            <a:pPr>
              <a:buFontTx/>
              <a:buNone/>
            </a:pPr>
            <a:endParaRPr lang="en-GB" alt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A13C76-9C5B-4E7A-8204-0E95EA8B39E6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36521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Mental Agility</a:t>
            </a: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2064940" y="2078833"/>
            <a:ext cx="2415619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altLang="en-US" sz="2100" dirty="0">
                <a:latin typeface="Arial" charset="0"/>
              </a:rPr>
              <a:t>Pairs – 3 minutes </a:t>
            </a:r>
          </a:p>
        </p:txBody>
      </p:sp>
    </p:spTree>
    <p:extLst>
      <p:ext uri="{BB962C8B-B14F-4D97-AF65-F5344CB8AC3E}">
        <p14:creationId xmlns:p14="http://schemas.microsoft.com/office/powerpoint/2010/main" val="599052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747" name="Rectangle 3"/>
          <p:cNvSpPr>
            <a:spLocks noGrp="1" noChangeArrowheads="1"/>
          </p:cNvSpPr>
          <p:nvPr>
            <p:ph idx="1"/>
          </p:nvPr>
        </p:nvSpPr>
        <p:spPr>
          <a:xfrm>
            <a:off x="457201" y="2078834"/>
            <a:ext cx="8445500" cy="3240881"/>
          </a:xfrm>
        </p:spPr>
        <p:txBody>
          <a:bodyPr>
            <a:normAutofit lnSpcReduction="10000"/>
          </a:bodyPr>
          <a:lstStyle/>
          <a:p>
            <a:pPr>
              <a:buFontTx/>
              <a:buNone/>
            </a:pPr>
            <a:r>
              <a:rPr lang="en-GB" altLang="en-US" b="1" dirty="0"/>
              <a:t>Exercise 2</a:t>
            </a:r>
            <a:r>
              <a:rPr lang="en-GB" altLang="en-US" dirty="0"/>
              <a:t>: Solution</a:t>
            </a:r>
          </a:p>
          <a:p>
            <a:pPr>
              <a:buFontTx/>
              <a:buNone/>
            </a:pPr>
            <a:endParaRPr lang="en-GB" altLang="en-US" dirty="0"/>
          </a:p>
          <a:p>
            <a:pPr>
              <a:buFontTx/>
              <a:buNone/>
            </a:pPr>
            <a:r>
              <a:rPr lang="en-GB" altLang="en-US" dirty="0"/>
              <a:t>Add one straight line so that:</a:t>
            </a:r>
          </a:p>
          <a:p>
            <a:pPr>
              <a:buFontTx/>
              <a:buNone/>
            </a:pPr>
            <a:endParaRPr lang="en-GB" altLang="en-US" dirty="0"/>
          </a:p>
          <a:p>
            <a:pPr algn="ctr">
              <a:buFontTx/>
              <a:buNone/>
            </a:pPr>
            <a:r>
              <a:rPr lang="en-GB" altLang="en-US" sz="7200" dirty="0"/>
              <a:t>5 </a:t>
            </a:r>
            <a:r>
              <a:rPr lang="en-GB" altLang="en-US" sz="9000" dirty="0"/>
              <a:t>+</a:t>
            </a:r>
            <a:r>
              <a:rPr lang="en-GB" altLang="en-US" sz="7200" dirty="0"/>
              <a:t> 5 </a:t>
            </a:r>
            <a:r>
              <a:rPr lang="en-GB" altLang="en-US" sz="9000" dirty="0"/>
              <a:t>+</a:t>
            </a:r>
            <a:r>
              <a:rPr lang="en-GB" altLang="en-US" sz="7200" dirty="0"/>
              <a:t> 5 = 550</a:t>
            </a:r>
          </a:p>
          <a:p>
            <a:pPr>
              <a:buFontTx/>
              <a:buNone/>
            </a:pPr>
            <a:endParaRPr lang="en-GB" alt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A13C76-9C5B-4E7A-8204-0E95EA8B39E6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Mental Agility</a:t>
            </a: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5963840" y="3375424"/>
            <a:ext cx="2479119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en-GB" altLang="en-US" sz="2100" dirty="0">
                <a:latin typeface="Arial" charset="0"/>
              </a:rPr>
              <a:t>Pairs – 3 Mins</a:t>
            </a:r>
          </a:p>
        </p:txBody>
      </p:sp>
      <p:cxnSp>
        <p:nvCxnSpPr>
          <p:cNvPr id="4" name="Straight Connector 3"/>
          <p:cNvCxnSpPr>
            <a:cxnSpLocks/>
          </p:cNvCxnSpPr>
          <p:nvPr/>
        </p:nvCxnSpPr>
        <p:spPr>
          <a:xfrm flipH="1">
            <a:off x="4023362" y="4210050"/>
            <a:ext cx="215900" cy="228600"/>
          </a:xfrm>
          <a:prstGeom prst="line">
            <a:avLst/>
          </a:prstGeom>
          <a:ln w="76200"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3105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3" name="Rectangle 3"/>
          <p:cNvSpPr>
            <a:spLocks noGrp="1" noChangeArrowheads="1"/>
          </p:cNvSpPr>
          <p:nvPr>
            <p:ph idx="1"/>
          </p:nvPr>
        </p:nvSpPr>
        <p:spPr>
          <a:xfrm>
            <a:off x="368301" y="1920479"/>
            <a:ext cx="8318500" cy="3554016"/>
          </a:xfrm>
        </p:spPr>
        <p:txBody>
          <a:bodyPr/>
          <a:lstStyle/>
          <a:p>
            <a:pPr>
              <a:buFontTx/>
              <a:buNone/>
            </a:pPr>
            <a:endParaRPr lang="en-GB" altLang="en-US" dirty="0">
              <a:latin typeface="Arial" charset="0"/>
              <a:cs typeface="Arial" charset="0"/>
            </a:endParaRPr>
          </a:p>
          <a:p>
            <a:pPr>
              <a:buFontTx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	Problems can often be deceptive –  what appears to be a small problem can sometimes turn out to be a far bigger and possibly different problem.</a:t>
            </a:r>
          </a:p>
        </p:txBody>
      </p:sp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D6C08D-3E94-47A2-BC5B-3696B4A060B9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  <p:sp>
        <p:nvSpPr>
          <p:cNvPr id="179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2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size of the problem</a:t>
            </a:r>
          </a:p>
        </p:txBody>
      </p:sp>
    </p:spTree>
    <p:extLst>
      <p:ext uri="{BB962C8B-B14F-4D97-AF65-F5344CB8AC3E}">
        <p14:creationId xmlns:p14="http://schemas.microsoft.com/office/powerpoint/2010/main" val="4270607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20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44E112C-5923-48AD-A0FB-FAB289D6B37F}" type="slidenum">
              <a:rPr lang="en-GB" smtClean="0"/>
              <a:pPr>
                <a:defRPr/>
              </a:pPr>
              <a:t>18</a:t>
            </a:fld>
            <a:endParaRPr lang="en-GB" dirty="0"/>
          </a:p>
        </p:txBody>
      </p:sp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1398986" y="373675"/>
            <a:ext cx="6172200" cy="727472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Problem Solving Models</a:t>
            </a:r>
            <a:r>
              <a:rPr lang="en-GB" alt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alt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altLang="en-US" sz="3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771" name="Rectangle 4"/>
          <p:cNvSpPr>
            <a:spLocks noChangeArrowheads="1"/>
          </p:cNvSpPr>
          <p:nvPr/>
        </p:nvSpPr>
        <p:spPr bwMode="auto">
          <a:xfrm>
            <a:off x="3358756" y="3320059"/>
            <a:ext cx="2753915" cy="3798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 algn="ctr">
              <a:lnSpc>
                <a:spcPct val="90000"/>
              </a:lnSpc>
            </a:pPr>
            <a:r>
              <a:rPr lang="en-GB" altLang="en-US" sz="2400" b="1" dirty="0">
                <a:solidFill>
                  <a:srgbClr val="0033CC"/>
                </a:solidFill>
                <a:latin typeface="Gill Sans MT" pitchFamily="34" charset="0"/>
              </a:rPr>
              <a:t>Problem Solving Models</a:t>
            </a:r>
          </a:p>
        </p:txBody>
      </p:sp>
      <p:sp>
        <p:nvSpPr>
          <p:cNvPr id="33806" name="Freeform 14"/>
          <p:cNvSpPr>
            <a:spLocks/>
          </p:cNvSpPr>
          <p:nvPr/>
        </p:nvSpPr>
        <p:spPr bwMode="auto">
          <a:xfrm>
            <a:off x="2303862" y="2824165"/>
            <a:ext cx="2026840" cy="271901"/>
          </a:xfrm>
          <a:custGeom>
            <a:avLst/>
            <a:gdLst>
              <a:gd name="T0" fmla="*/ 2147483647 w 2009"/>
              <a:gd name="T1" fmla="*/ 1281612785 h 597"/>
              <a:gd name="T2" fmla="*/ 2147483647 w 2009"/>
              <a:gd name="T3" fmla="*/ 352068320 h 597"/>
              <a:gd name="T4" fmla="*/ 2147483647 w 2009"/>
              <a:gd name="T5" fmla="*/ 169593225 h 597"/>
              <a:gd name="T6" fmla="*/ 2011517534 w 2009"/>
              <a:gd name="T7" fmla="*/ 47228641 h 597"/>
              <a:gd name="T8" fmla="*/ 1782356810 w 2009"/>
              <a:gd name="T9" fmla="*/ 17173385 h 597"/>
              <a:gd name="T10" fmla="*/ 0 w 2009"/>
              <a:gd name="T11" fmla="*/ 0 h 597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2009" h="597">
                <a:moveTo>
                  <a:pt x="2009" y="597"/>
                </a:moveTo>
                <a:lnTo>
                  <a:pt x="1785" y="164"/>
                </a:lnTo>
                <a:lnTo>
                  <a:pt x="1686" y="79"/>
                </a:lnTo>
                <a:lnTo>
                  <a:pt x="1501" y="22"/>
                </a:lnTo>
                <a:lnTo>
                  <a:pt x="1330" y="8"/>
                </a:lnTo>
                <a:lnTo>
                  <a:pt x="0" y="0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sz="1350"/>
          </a:p>
        </p:txBody>
      </p:sp>
      <p:sp>
        <p:nvSpPr>
          <p:cNvPr id="32774" name="Rectangle 16"/>
          <p:cNvSpPr>
            <a:spLocks noChangeArrowheads="1"/>
          </p:cNvSpPr>
          <p:nvPr/>
        </p:nvSpPr>
        <p:spPr bwMode="auto">
          <a:xfrm rot="2390579">
            <a:off x="3600453" y="4131471"/>
            <a:ext cx="432197" cy="216694"/>
          </a:xfrm>
          <a:prstGeom prst="rect">
            <a:avLst/>
          </a:prstGeom>
          <a:solidFill>
            <a:schemeClr val="bg1"/>
          </a:solidFill>
          <a:ln w="1588">
            <a:solidFill>
              <a:srgbClr val="FFFF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 sz="1350">
              <a:solidFill>
                <a:srgbClr val="000000"/>
              </a:solidFill>
              <a:latin typeface="Gill Sans MT" pitchFamily="34" charset="0"/>
            </a:endParaRPr>
          </a:p>
        </p:txBody>
      </p:sp>
      <p:sp>
        <p:nvSpPr>
          <p:cNvPr id="33809" name="Freeform 17"/>
          <p:cNvSpPr>
            <a:spLocks/>
          </p:cNvSpPr>
          <p:nvPr/>
        </p:nvSpPr>
        <p:spPr bwMode="auto">
          <a:xfrm>
            <a:off x="2250281" y="3736184"/>
            <a:ext cx="1843088" cy="281993"/>
          </a:xfrm>
          <a:custGeom>
            <a:avLst/>
            <a:gdLst>
              <a:gd name="T0" fmla="*/ 2147483647 w 2030"/>
              <a:gd name="T1" fmla="*/ 0 h 597"/>
              <a:gd name="T2" fmla="*/ 2147483647 w 2030"/>
              <a:gd name="T3" fmla="*/ 1078805760 h 597"/>
              <a:gd name="T4" fmla="*/ 2147483647 w 2030"/>
              <a:gd name="T5" fmla="*/ 1252736089 h 597"/>
              <a:gd name="T6" fmla="*/ 1969592910 w 2030"/>
              <a:gd name="T7" fmla="*/ 1314381793 h 597"/>
              <a:gd name="T8" fmla="*/ 0 w 2030"/>
              <a:gd name="T9" fmla="*/ 1314381793 h 597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030" h="597">
                <a:moveTo>
                  <a:pt x="2030" y="0"/>
                </a:moveTo>
                <a:lnTo>
                  <a:pt x="1707" y="490"/>
                </a:lnTo>
                <a:lnTo>
                  <a:pt x="1536" y="569"/>
                </a:lnTo>
                <a:lnTo>
                  <a:pt x="1344" y="597"/>
                </a:lnTo>
                <a:lnTo>
                  <a:pt x="0" y="597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sz="1350"/>
          </a:p>
        </p:txBody>
      </p:sp>
      <p:sp>
        <p:nvSpPr>
          <p:cNvPr id="33810" name="Freeform 18"/>
          <p:cNvSpPr>
            <a:spLocks/>
          </p:cNvSpPr>
          <p:nvPr/>
        </p:nvSpPr>
        <p:spPr bwMode="auto">
          <a:xfrm>
            <a:off x="2303863" y="3863580"/>
            <a:ext cx="1877615" cy="920354"/>
          </a:xfrm>
          <a:custGeom>
            <a:avLst/>
            <a:gdLst>
              <a:gd name="T0" fmla="*/ 2147483647 w 2167"/>
              <a:gd name="T1" fmla="*/ 0 h 1403"/>
              <a:gd name="T2" fmla="*/ 2147483647 w 2167"/>
              <a:gd name="T3" fmla="*/ 2147483647 h 1403"/>
              <a:gd name="T4" fmla="*/ 2147483647 w 2167"/>
              <a:gd name="T5" fmla="*/ 2147483647 h 1403"/>
              <a:gd name="T6" fmla="*/ 2147483647 w 2167"/>
              <a:gd name="T7" fmla="*/ 2147483647 h 1403"/>
              <a:gd name="T8" fmla="*/ 2147483647 w 2167"/>
              <a:gd name="T9" fmla="*/ 2147483647 h 1403"/>
              <a:gd name="T10" fmla="*/ 1957956734 w 2167"/>
              <a:gd name="T11" fmla="*/ 2147483647 h 1403"/>
              <a:gd name="T12" fmla="*/ 0 w 2167"/>
              <a:gd name="T13" fmla="*/ 2147483647 h 1403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0" t="0" r="r" b="b"/>
            <a:pathLst>
              <a:path w="2167" h="1403">
                <a:moveTo>
                  <a:pt x="2167" y="0"/>
                </a:moveTo>
                <a:lnTo>
                  <a:pt x="1980" y="1012"/>
                </a:lnTo>
                <a:lnTo>
                  <a:pt x="1916" y="1155"/>
                </a:lnTo>
                <a:lnTo>
                  <a:pt x="1795" y="1283"/>
                </a:lnTo>
                <a:lnTo>
                  <a:pt x="1652" y="1375"/>
                </a:lnTo>
                <a:lnTo>
                  <a:pt x="1467" y="1403"/>
                </a:lnTo>
                <a:lnTo>
                  <a:pt x="0" y="1403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sz="1350"/>
          </a:p>
        </p:txBody>
      </p:sp>
      <p:sp>
        <p:nvSpPr>
          <p:cNvPr id="33811" name="Freeform 19"/>
          <p:cNvSpPr>
            <a:spLocks/>
          </p:cNvSpPr>
          <p:nvPr/>
        </p:nvSpPr>
        <p:spPr bwMode="auto">
          <a:xfrm>
            <a:off x="4978006" y="1970488"/>
            <a:ext cx="2594371" cy="1085846"/>
          </a:xfrm>
          <a:custGeom>
            <a:avLst/>
            <a:gdLst>
              <a:gd name="T0" fmla="*/ 0 w 2112"/>
              <a:gd name="T1" fmla="*/ 1628020938 h 646"/>
              <a:gd name="T2" fmla="*/ 985381888 w 2112"/>
              <a:gd name="T3" fmla="*/ 322580000 h 646"/>
              <a:gd name="T4" fmla="*/ 1360884375 w 2112"/>
              <a:gd name="T5" fmla="*/ 105846563 h 646"/>
              <a:gd name="T6" fmla="*/ 1897678450 w 2112"/>
              <a:gd name="T7" fmla="*/ 0 h 646"/>
              <a:gd name="T8" fmla="*/ 2147483647 w 2112"/>
              <a:gd name="T9" fmla="*/ 0 h 646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112" h="646">
                <a:moveTo>
                  <a:pt x="0" y="646"/>
                </a:moveTo>
                <a:lnTo>
                  <a:pt x="391" y="128"/>
                </a:lnTo>
                <a:lnTo>
                  <a:pt x="540" y="42"/>
                </a:lnTo>
                <a:lnTo>
                  <a:pt x="753" y="0"/>
                </a:lnTo>
                <a:lnTo>
                  <a:pt x="2112" y="0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sz="1350" dirty="0"/>
          </a:p>
        </p:txBody>
      </p:sp>
      <p:sp>
        <p:nvSpPr>
          <p:cNvPr id="33813" name="Freeform 21"/>
          <p:cNvSpPr>
            <a:spLocks/>
          </p:cNvSpPr>
          <p:nvPr/>
        </p:nvSpPr>
        <p:spPr bwMode="auto">
          <a:xfrm>
            <a:off x="5112545" y="3861198"/>
            <a:ext cx="2746164" cy="189311"/>
          </a:xfrm>
          <a:custGeom>
            <a:avLst/>
            <a:gdLst>
              <a:gd name="T0" fmla="*/ 0 w 2146"/>
              <a:gd name="T1" fmla="*/ 0 h 540"/>
              <a:gd name="T2" fmla="*/ 564515000 w 2146"/>
              <a:gd name="T3" fmla="*/ 947578750 h 540"/>
              <a:gd name="T4" fmla="*/ 904736888 w 2146"/>
              <a:gd name="T5" fmla="*/ 1164312188 h 540"/>
              <a:gd name="T6" fmla="*/ 1406247188 w 2146"/>
              <a:gd name="T7" fmla="*/ 1343244075 h 540"/>
              <a:gd name="T8" fmla="*/ 2033766888 w 2146"/>
              <a:gd name="T9" fmla="*/ 1360884375 h 540"/>
              <a:gd name="T10" fmla="*/ 2147483647 w 2146"/>
              <a:gd name="T11" fmla="*/ 1348284388 h 54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2146" h="540">
                <a:moveTo>
                  <a:pt x="0" y="0"/>
                </a:moveTo>
                <a:lnTo>
                  <a:pt x="224" y="376"/>
                </a:lnTo>
                <a:lnTo>
                  <a:pt x="359" y="462"/>
                </a:lnTo>
                <a:lnTo>
                  <a:pt x="558" y="533"/>
                </a:lnTo>
                <a:lnTo>
                  <a:pt x="807" y="540"/>
                </a:lnTo>
                <a:lnTo>
                  <a:pt x="2146" y="535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sz="1350"/>
          </a:p>
        </p:txBody>
      </p:sp>
      <p:sp>
        <p:nvSpPr>
          <p:cNvPr id="33814" name="Freeform 22"/>
          <p:cNvSpPr>
            <a:spLocks/>
          </p:cNvSpPr>
          <p:nvPr/>
        </p:nvSpPr>
        <p:spPr bwMode="auto">
          <a:xfrm>
            <a:off x="4580337" y="3863581"/>
            <a:ext cx="3064669" cy="985834"/>
          </a:xfrm>
          <a:custGeom>
            <a:avLst/>
            <a:gdLst>
              <a:gd name="T0" fmla="*/ 0 w 2574"/>
              <a:gd name="T1" fmla="*/ 0 h 1358"/>
              <a:gd name="T2" fmla="*/ 662801888 w 2574"/>
              <a:gd name="T3" fmla="*/ 1988404075 h 1358"/>
              <a:gd name="T4" fmla="*/ 1146671888 w 2574"/>
              <a:gd name="T5" fmla="*/ 2147483647 h 1358"/>
              <a:gd name="T6" fmla="*/ 1595259700 w 2574"/>
              <a:gd name="T7" fmla="*/ 2147483647 h 1358"/>
              <a:gd name="T8" fmla="*/ 2147483647 w 2574"/>
              <a:gd name="T9" fmla="*/ 2147483647 h 1358"/>
              <a:gd name="T10" fmla="*/ 2147483647 w 2574"/>
              <a:gd name="T11" fmla="*/ 2147483647 h 1358"/>
              <a:gd name="T12" fmla="*/ 2147483647 w 2574"/>
              <a:gd name="T13" fmla="*/ 2147483647 h 1358"/>
              <a:gd name="T14" fmla="*/ 2147483647 w 2574"/>
              <a:gd name="T15" fmla="*/ 2147483647 h 1358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0" t="0" r="r" b="b"/>
            <a:pathLst>
              <a:path w="2574" h="1358">
                <a:moveTo>
                  <a:pt x="0" y="0"/>
                </a:moveTo>
                <a:lnTo>
                  <a:pt x="263" y="789"/>
                </a:lnTo>
                <a:lnTo>
                  <a:pt x="455" y="1031"/>
                </a:lnTo>
                <a:lnTo>
                  <a:pt x="633" y="1187"/>
                </a:lnTo>
                <a:lnTo>
                  <a:pt x="853" y="1272"/>
                </a:lnTo>
                <a:lnTo>
                  <a:pt x="1003" y="1308"/>
                </a:lnTo>
                <a:lnTo>
                  <a:pt x="1216" y="1351"/>
                </a:lnTo>
                <a:lnTo>
                  <a:pt x="2574" y="1358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sz="1350"/>
          </a:p>
        </p:txBody>
      </p:sp>
      <p:sp>
        <p:nvSpPr>
          <p:cNvPr id="33815" name="Text Box 23"/>
          <p:cNvSpPr txBox="1">
            <a:spLocks noChangeArrowheads="1"/>
          </p:cNvSpPr>
          <p:nvPr/>
        </p:nvSpPr>
        <p:spPr bwMode="auto">
          <a:xfrm>
            <a:off x="136922" y="2096691"/>
            <a:ext cx="2719655" cy="1034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Cause &amp; Effect Diagram </a:t>
            </a:r>
          </a:p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Fishbone Diagram </a:t>
            </a:r>
          </a:p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Ishikawa Diagram? </a:t>
            </a:r>
          </a:p>
        </p:txBody>
      </p:sp>
      <p:sp>
        <p:nvSpPr>
          <p:cNvPr id="33816" name="Text Box 24"/>
          <p:cNvSpPr txBox="1">
            <a:spLocks noChangeArrowheads="1"/>
          </p:cNvSpPr>
          <p:nvPr/>
        </p:nvSpPr>
        <p:spPr bwMode="auto">
          <a:xfrm>
            <a:off x="5988846" y="1658541"/>
            <a:ext cx="1970485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1800">
                <a:solidFill>
                  <a:srgbClr val="000000"/>
                </a:solidFill>
                <a:latin typeface="Arial" charset="0"/>
              </a:rPr>
              <a:t>Force-field Analysis?</a:t>
            </a:r>
          </a:p>
        </p:txBody>
      </p:sp>
      <p:sp>
        <p:nvSpPr>
          <p:cNvPr id="33817" name="Text Box 25"/>
          <p:cNvSpPr txBox="1">
            <a:spLocks noChangeArrowheads="1"/>
          </p:cNvSpPr>
          <p:nvPr/>
        </p:nvSpPr>
        <p:spPr bwMode="auto">
          <a:xfrm>
            <a:off x="1250754" y="3539348"/>
            <a:ext cx="178236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Mind Mapping?</a:t>
            </a:r>
          </a:p>
        </p:txBody>
      </p:sp>
      <p:sp>
        <p:nvSpPr>
          <p:cNvPr id="33818" name="Text Box 26"/>
          <p:cNvSpPr txBox="1">
            <a:spLocks noChangeArrowheads="1"/>
          </p:cNvSpPr>
          <p:nvPr/>
        </p:nvSpPr>
        <p:spPr bwMode="auto">
          <a:xfrm>
            <a:off x="1398986" y="4379715"/>
            <a:ext cx="173637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Brainstorming?</a:t>
            </a:r>
          </a:p>
        </p:txBody>
      </p:sp>
      <p:sp>
        <p:nvSpPr>
          <p:cNvPr id="33819" name="Text Box 27"/>
          <p:cNvSpPr txBox="1">
            <a:spLocks noChangeArrowheads="1"/>
          </p:cNvSpPr>
          <p:nvPr/>
        </p:nvSpPr>
        <p:spPr bwMode="auto">
          <a:xfrm>
            <a:off x="6607375" y="2472135"/>
            <a:ext cx="197592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SWOT Analysis ?</a:t>
            </a:r>
          </a:p>
        </p:txBody>
      </p:sp>
      <p:sp>
        <p:nvSpPr>
          <p:cNvPr id="33821" name="Text Box 29"/>
          <p:cNvSpPr txBox="1">
            <a:spLocks noChangeArrowheads="1"/>
          </p:cNvSpPr>
          <p:nvPr/>
        </p:nvSpPr>
        <p:spPr bwMode="auto">
          <a:xfrm>
            <a:off x="6434139" y="3602831"/>
            <a:ext cx="167231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Risk Analysis?</a:t>
            </a:r>
          </a:p>
        </p:txBody>
      </p:sp>
      <p:sp>
        <p:nvSpPr>
          <p:cNvPr id="33822" name="Text Box 30"/>
          <p:cNvSpPr txBox="1">
            <a:spLocks noChangeArrowheads="1"/>
          </p:cNvSpPr>
          <p:nvPr/>
        </p:nvSpPr>
        <p:spPr bwMode="auto">
          <a:xfrm>
            <a:off x="5880897" y="4495800"/>
            <a:ext cx="217245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0000"/>
                </a:solidFill>
              </a14:hiddenFill>
            </a:ext>
            <a:ext uri="{91240B29-F687-4F45-9708-019B960494DF}">
              <a14:hiddenLine xmlns:a14="http://schemas.microsoft.com/office/drawing/2010/main" w="1588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0" hangingPunct="0">
              <a:spcBef>
                <a:spcPct val="20000"/>
              </a:spcBef>
            </a:pPr>
            <a:r>
              <a:rPr lang="en-GB" altLang="en-US" sz="1800" dirty="0">
                <a:solidFill>
                  <a:srgbClr val="000000"/>
                </a:solidFill>
                <a:latin typeface="Arial" charset="0"/>
              </a:rPr>
              <a:t> PESTLE Analysis?</a:t>
            </a:r>
          </a:p>
        </p:txBody>
      </p:sp>
      <p:sp>
        <p:nvSpPr>
          <p:cNvPr id="23" name="Freeform 19">
            <a:extLst>
              <a:ext uri="{FF2B5EF4-FFF2-40B4-BE49-F238E27FC236}">
                <a16:creationId xmlns="" xmlns:a16="http://schemas.microsoft.com/office/drawing/2014/main" id="{5041FA39-1F47-47FE-AB81-95C8875E0A2D}"/>
              </a:ext>
            </a:extLst>
          </p:cNvPr>
          <p:cNvSpPr>
            <a:spLocks/>
          </p:cNvSpPr>
          <p:nvPr/>
        </p:nvSpPr>
        <p:spPr bwMode="auto">
          <a:xfrm>
            <a:off x="5638802" y="2862266"/>
            <a:ext cx="2563219" cy="296465"/>
          </a:xfrm>
          <a:custGeom>
            <a:avLst/>
            <a:gdLst>
              <a:gd name="T0" fmla="*/ 0 w 2112"/>
              <a:gd name="T1" fmla="*/ 1628020938 h 646"/>
              <a:gd name="T2" fmla="*/ 985381888 w 2112"/>
              <a:gd name="T3" fmla="*/ 322580000 h 646"/>
              <a:gd name="T4" fmla="*/ 1360884375 w 2112"/>
              <a:gd name="T5" fmla="*/ 105846563 h 646"/>
              <a:gd name="T6" fmla="*/ 1897678450 w 2112"/>
              <a:gd name="T7" fmla="*/ 0 h 646"/>
              <a:gd name="T8" fmla="*/ 2147483647 w 2112"/>
              <a:gd name="T9" fmla="*/ 0 h 646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0" t="0" r="r" b="b"/>
            <a:pathLst>
              <a:path w="2112" h="646">
                <a:moveTo>
                  <a:pt x="0" y="646"/>
                </a:moveTo>
                <a:lnTo>
                  <a:pt x="391" y="128"/>
                </a:lnTo>
                <a:lnTo>
                  <a:pt x="540" y="42"/>
                </a:lnTo>
                <a:lnTo>
                  <a:pt x="753" y="0"/>
                </a:lnTo>
                <a:lnTo>
                  <a:pt x="2112" y="0"/>
                </a:lnTo>
              </a:path>
            </a:pathLst>
          </a:custGeom>
          <a:noFill/>
          <a:ln w="38100" cap="flat" cmpd="sng">
            <a:solidFill>
              <a:schemeClr val="tx2">
                <a:lumMod val="60000"/>
                <a:lumOff val="4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val="96603217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15" grpId="0"/>
      <p:bldP spid="33816" grpId="0"/>
      <p:bldP spid="33817" grpId="0"/>
      <p:bldP spid="33818" grpId="0"/>
      <p:bldP spid="33819" grpId="0"/>
      <p:bldP spid="33821" grpId="0"/>
      <p:bldP spid="3382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>
          <a:xfrm>
            <a:off x="1040731" y="2636519"/>
            <a:ext cx="7110663" cy="2674545"/>
          </a:xfrm>
        </p:spPr>
        <p:txBody>
          <a:bodyPr>
            <a:normAutofit lnSpcReduction="10000"/>
          </a:bodyPr>
          <a:lstStyle/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Identify the problem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en-GB" altLang="en-US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Specify the cause, the reasons and the effects</a:t>
            </a:r>
          </a:p>
          <a:p>
            <a:pPr marL="342900" indent="-342900">
              <a:buFont typeface="+mj-lt"/>
              <a:buAutoNum type="arabicPeriod"/>
              <a:defRPr/>
            </a:pPr>
            <a:endParaRPr lang="en-GB" altLang="en-US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Identify possible solutions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en-GB" altLang="en-US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Evaluate and select the most promising solutions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en-GB" altLang="en-US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Plan the action and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en-GB" altLang="en-US" sz="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  <a:defRPr/>
            </a:pPr>
            <a:r>
              <a:rPr lang="en-GB" altLang="en-US" sz="2100" dirty="0">
                <a:latin typeface="Arial" panose="020B0604020202020204" pitchFamily="34" charset="0"/>
                <a:cs typeface="Arial" panose="020B0604020202020204" pitchFamily="34" charset="0"/>
              </a:rPr>
              <a:t>Action the plan and……monitor</a:t>
            </a:r>
          </a:p>
          <a:p>
            <a:pPr marL="457200" indent="-457200">
              <a:buNone/>
              <a:defRPr/>
            </a:pPr>
            <a:endParaRPr lang="en-GB" altLang="en-US" sz="21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820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Calibri" pitchFamily="34" charset="0"/>
              </a:defRPr>
            </a:lvl1pPr>
            <a:lvl2pPr>
              <a:defRPr sz="2100">
                <a:solidFill>
                  <a:schemeClr val="tx1"/>
                </a:solidFill>
                <a:latin typeface="Calibri" pitchFamily="34" charset="0"/>
              </a:defRPr>
            </a:lvl2pPr>
            <a:lvl3pPr>
              <a:defRPr sz="1800">
                <a:solidFill>
                  <a:schemeClr val="tx1"/>
                </a:solidFill>
                <a:latin typeface="Calibri" pitchFamily="34" charset="0"/>
              </a:defRPr>
            </a:lvl3pPr>
            <a:lvl4pPr>
              <a:defRPr sz="1500">
                <a:solidFill>
                  <a:schemeClr val="tx1"/>
                </a:solidFill>
                <a:latin typeface="Calibri" pitchFamily="34" charset="0"/>
              </a:defRPr>
            </a:lvl4pPr>
            <a:lvl5pPr>
              <a:defRPr sz="1500">
                <a:solidFill>
                  <a:schemeClr val="tx1"/>
                </a:solidFill>
                <a:latin typeface="Calibri" pitchFamily="34" charset="0"/>
              </a:defRPr>
            </a:lvl5pPr>
            <a:lvl6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6pPr>
            <a:lvl7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7pPr>
            <a:lvl8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8pPr>
            <a:lvl9pPr eaLnBrk="0" fontAlgn="base" hangingPunct="0">
              <a:spcAft>
                <a:spcPct val="0"/>
              </a:spcAft>
              <a:buFont typeface="Arial" charset="0"/>
              <a:buChar char="»"/>
              <a:defRPr sz="15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77F3F79-FC97-4383-A36A-31ECB07D6726}" type="slidenum">
              <a:rPr lang="en-GB" altLang="en-US" sz="900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en-GB" altLang="en-US" sz="900">
              <a:latin typeface="Arial" charset="0"/>
              <a:cs typeface="Arial" charset="0"/>
            </a:endParaRPr>
          </a:p>
        </p:txBody>
      </p:sp>
      <p:sp>
        <p:nvSpPr>
          <p:cNvPr id="358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661737" y="136521"/>
            <a:ext cx="7868652" cy="106826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Six steps to effective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1706214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55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9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Classwork- Individual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Describe the Housing crisis problem, in particular its:</a:t>
            </a:r>
          </a:p>
          <a:p>
            <a:pPr lvl="0"/>
            <a:r>
              <a:rPr lang="en-GB" dirty="0"/>
              <a:t> nature – </a:t>
            </a:r>
            <a:r>
              <a:rPr lang="en-GB" dirty="0" smtClean="0"/>
              <a:t>What is the problem ?</a:t>
            </a:r>
            <a:endParaRPr lang="en-GB" dirty="0"/>
          </a:p>
          <a:p>
            <a:pPr lvl="0"/>
            <a:r>
              <a:rPr lang="en-GB" dirty="0"/>
              <a:t>scope.- What </a:t>
            </a:r>
            <a:r>
              <a:rPr lang="en-GB" dirty="0" smtClean="0"/>
              <a:t>resources- Human, Financial and Physical </a:t>
            </a:r>
            <a:r>
              <a:rPr lang="en-GB" dirty="0"/>
              <a:t>does this problem impact upon- Explain </a:t>
            </a:r>
            <a:r>
              <a:rPr lang="en-GB" dirty="0" smtClean="0"/>
              <a:t>why?</a:t>
            </a:r>
          </a:p>
          <a:p>
            <a:pPr lvl="0"/>
            <a:r>
              <a:rPr lang="en-GB" dirty="0" smtClean="0"/>
              <a:t>What impact is </a:t>
            </a:r>
            <a:r>
              <a:rPr lang="en-GB" smtClean="0"/>
              <a:t>it having?</a:t>
            </a:r>
            <a:endParaRPr lang="en-GB" dirty="0"/>
          </a:p>
          <a:p>
            <a:pPr lvl="0">
              <a:buNone/>
            </a:pPr>
            <a:endParaRPr lang="en-GB" sz="1600" dirty="0"/>
          </a:p>
          <a:p>
            <a:pPr lvl="0"/>
            <a:r>
              <a:rPr lang="en-GB" dirty="0"/>
              <a:t>You will be expected to write 300 words and hand this work in  before the end of the session.</a:t>
            </a:r>
          </a:p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5289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Books of Prime Entry (1)</Template>
  <TotalTime>223</TotalTime>
  <Words>493</Words>
  <Application>Microsoft Office PowerPoint</Application>
  <PresentationFormat>On-screen Show (4:3)</PresentationFormat>
  <Paragraphs>162</Paragraphs>
  <Slides>20</Slides>
  <Notes>6</Notes>
  <HiddenSlides>3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Arial Rounded MT Bold</vt:lpstr>
      <vt:lpstr>Book Antiqua</vt:lpstr>
      <vt:lpstr>Calibri</vt:lpstr>
      <vt:lpstr>Gill Sans MT</vt:lpstr>
      <vt:lpstr>Verdana</vt:lpstr>
      <vt:lpstr>Wingdings</vt:lpstr>
      <vt:lpstr>Hardcover</vt:lpstr>
      <vt:lpstr>   Problem Solving and Decision Making  Session 2  </vt:lpstr>
      <vt:lpstr>Last Time ……….</vt:lpstr>
      <vt:lpstr>Creative Problem Solving</vt:lpstr>
      <vt:lpstr>Creative Problem Solving</vt:lpstr>
      <vt:lpstr>Creative Problem Solving</vt:lpstr>
      <vt:lpstr>Creative Problem Solving</vt:lpstr>
      <vt:lpstr>Problem types</vt:lpstr>
      <vt:lpstr>Problem Categories</vt:lpstr>
      <vt:lpstr>Stages of Creative Problem Solving</vt:lpstr>
      <vt:lpstr>PowerPoint Presentation</vt:lpstr>
      <vt:lpstr>Creative and Analytical Skills</vt:lpstr>
      <vt:lpstr>Exercise 1 - Dots</vt:lpstr>
      <vt:lpstr>Exercise 1 - Dots</vt:lpstr>
      <vt:lpstr>At First Glance</vt:lpstr>
      <vt:lpstr>Mental Agility</vt:lpstr>
      <vt:lpstr>Mental Agility</vt:lpstr>
      <vt:lpstr>The size of the problem</vt:lpstr>
      <vt:lpstr>Problem Solving Models </vt:lpstr>
      <vt:lpstr>Six steps to effective problem solving</vt:lpstr>
      <vt:lpstr>Classwork- Individual Task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BMSK4004</dc:title>
  <dc:creator>Michaela Schriek</dc:creator>
  <cp:lastModifiedBy>Maria Heffernan</cp:lastModifiedBy>
  <cp:revision>31</cp:revision>
  <dcterms:created xsi:type="dcterms:W3CDTF">2017-12-11T18:00:04Z</dcterms:created>
  <dcterms:modified xsi:type="dcterms:W3CDTF">2019-05-07T15:22:01Z</dcterms:modified>
</cp:coreProperties>
</file>