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1186865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2354199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1974104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56D7BCD-0C9C-412F-B9DD-B00864886A54}"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3272731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56D7BCD-0C9C-412F-B9DD-B00864886A54}"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2939455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1787539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1254072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1856959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56D7BCD-0C9C-412F-B9DD-B00864886A54}"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1311196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56D7BCD-0C9C-412F-B9DD-B00864886A54}"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3785219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3627100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64263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2724967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289101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854845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436591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56D7BCD-0C9C-412F-B9DD-B00864886A54}"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E7C95-4217-4155-8470-DB0BD573942B}" type="slidenum">
              <a:rPr lang="en-GB" smtClean="0"/>
              <a:t>‹#›</a:t>
            </a:fld>
            <a:endParaRPr lang="en-GB"/>
          </a:p>
        </p:txBody>
      </p:sp>
    </p:spTree>
    <p:extLst>
      <p:ext uri="{BB962C8B-B14F-4D97-AF65-F5344CB8AC3E}">
        <p14:creationId xmlns:p14="http://schemas.microsoft.com/office/powerpoint/2010/main" val="34887295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GB"/>
          </a:p>
        </p:txBody>
      </p:sp>
      <p:sp>
        <p:nvSpPr>
          <p:cNvPr id="6" name="Rectangle 70"/>
          <p:cNvSpPr>
            <a:spLocks noGrp="1" noChangeArrowheads="1"/>
          </p:cNvSpPr>
          <p:nvPr>
            <p:ph type="ftr" sz="quarter" idx="11"/>
          </p:nvPr>
        </p:nvSpPr>
        <p:spPr>
          <a:ln/>
        </p:spPr>
        <p:txBody>
          <a:bodyPr/>
          <a:lstStyle>
            <a:lvl1pPr>
              <a:defRPr/>
            </a:lvl1pPr>
          </a:lstStyle>
          <a:p>
            <a:pPr>
              <a:defRPr/>
            </a:pPr>
            <a:endParaRPr lang="en-GB"/>
          </a:p>
        </p:txBody>
      </p:sp>
      <p:sp>
        <p:nvSpPr>
          <p:cNvPr id="7" name="Rectangle 71"/>
          <p:cNvSpPr>
            <a:spLocks noGrp="1" noChangeArrowheads="1"/>
          </p:cNvSpPr>
          <p:nvPr>
            <p:ph type="sldNum" sz="quarter" idx="12"/>
          </p:nvPr>
        </p:nvSpPr>
        <p:spPr>
          <a:ln/>
        </p:spPr>
        <p:txBody>
          <a:bodyPr/>
          <a:lstStyle>
            <a:lvl1pPr>
              <a:defRPr/>
            </a:lvl1pPr>
          </a:lstStyle>
          <a:p>
            <a:pPr>
              <a:defRPr/>
            </a:pPr>
            <a:fld id="{77255F1F-57A6-4F06-B05B-D44DD78E791B}" type="slidenum">
              <a:rPr lang="en-GB"/>
              <a:pPr>
                <a:defRPr/>
              </a:pPr>
              <a:t>‹#›</a:t>
            </a:fld>
            <a:endParaRPr lang="en-GB"/>
          </a:p>
        </p:txBody>
      </p:sp>
    </p:spTree>
    <p:extLst>
      <p:ext uri="{BB962C8B-B14F-4D97-AF65-F5344CB8AC3E}">
        <p14:creationId xmlns:p14="http://schemas.microsoft.com/office/powerpoint/2010/main" val="1381708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56D7BCD-0C9C-412F-B9DD-B00864886A54}" type="datetimeFigureOut">
              <a:rPr lang="en-GB" smtClean="0"/>
              <a:t>13/11/2018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C4E7C95-4217-4155-8470-DB0BD573942B}" type="slidenum">
              <a:rPr lang="en-GB" smtClean="0"/>
              <a:t>‹#›</a:t>
            </a:fld>
            <a:endParaRPr lang="en-GB"/>
          </a:p>
        </p:txBody>
      </p:sp>
    </p:spTree>
    <p:extLst>
      <p:ext uri="{BB962C8B-B14F-4D97-AF65-F5344CB8AC3E}">
        <p14:creationId xmlns:p14="http://schemas.microsoft.com/office/powerpoint/2010/main" val="3732450803"/>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35560" y="2708920"/>
            <a:ext cx="7772400" cy="1362456"/>
          </a:xfrm>
        </p:spPr>
        <p:txBody>
          <a:bodyPr>
            <a:normAutofit fontScale="90000"/>
          </a:bodyPr>
          <a:lstStyle/>
          <a:p>
            <a:r>
              <a:rPr lang="en-GB" dirty="0" smtClean="0"/>
              <a:t>Thucydides, the Athenian democracy and imperialism</a:t>
            </a:r>
            <a:br>
              <a:rPr lang="en-GB" dirty="0" smtClean="0"/>
            </a:br>
            <a:endParaRPr lang="en-GB" dirty="0"/>
          </a:p>
        </p:txBody>
      </p:sp>
    </p:spTree>
    <p:extLst>
      <p:ext uri="{BB962C8B-B14F-4D97-AF65-F5344CB8AC3E}">
        <p14:creationId xmlns:p14="http://schemas.microsoft.com/office/powerpoint/2010/main" val="806671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847528" y="260648"/>
            <a:ext cx="8229600" cy="1143000"/>
          </a:xfrm>
        </p:spPr>
        <p:txBody>
          <a:bodyPr/>
          <a:lstStyle/>
          <a:p>
            <a:pPr marL="838200" indent="-838200">
              <a:defRPr/>
            </a:pPr>
            <a:r>
              <a:rPr lang="en-GB" dirty="0" smtClean="0"/>
              <a:t>Death for the </a:t>
            </a:r>
            <a:r>
              <a:rPr lang="en-GB" dirty="0" err="1" smtClean="0"/>
              <a:t>Mytilenians</a:t>
            </a:r>
            <a:endParaRPr lang="en-GB" dirty="0" smtClean="0"/>
          </a:p>
        </p:txBody>
      </p:sp>
      <p:sp>
        <p:nvSpPr>
          <p:cNvPr id="27651" name="Rectangle 3"/>
          <p:cNvSpPr>
            <a:spLocks noGrp="1" noChangeArrowheads="1"/>
          </p:cNvSpPr>
          <p:nvPr>
            <p:ph idx="1"/>
          </p:nvPr>
        </p:nvSpPr>
        <p:spPr>
          <a:xfrm>
            <a:off x="1631504" y="1600200"/>
            <a:ext cx="5987008" cy="5257800"/>
          </a:xfrm>
        </p:spPr>
        <p:txBody>
          <a:bodyPr>
            <a:normAutofit fontScale="92500" lnSpcReduction="10000"/>
          </a:bodyPr>
          <a:lstStyle/>
          <a:p>
            <a:pPr eaLnBrk="1" hangingPunct="1">
              <a:lnSpc>
                <a:spcPct val="80000"/>
              </a:lnSpc>
              <a:defRPr/>
            </a:pPr>
            <a:r>
              <a:rPr lang="en-US" sz="2400" dirty="0"/>
              <a:t>Upon the arrival of the prisoners with </a:t>
            </a:r>
            <a:r>
              <a:rPr lang="en-US" sz="2400" dirty="0" err="1"/>
              <a:t>Salaethus</a:t>
            </a:r>
            <a:r>
              <a:rPr lang="en-US" sz="2400" dirty="0"/>
              <a:t>, the Athenians at once put the latter to death, although he offered, among other things, to procure the withdrawal of the Peloponnesians from Plataea, which was still under siege; [2] and after deliberating as to what they should do with the former, </a:t>
            </a:r>
            <a:r>
              <a:rPr lang="en-US" sz="2400" b="1" dirty="0"/>
              <a:t>in the fury of the moment determined to put to death not only the prisoners at Athens, but the whole adult male population of </a:t>
            </a:r>
            <a:r>
              <a:rPr lang="en-US" sz="2400" b="1" dirty="0" err="1"/>
              <a:t>Mitylene</a:t>
            </a:r>
            <a:r>
              <a:rPr lang="en-US" sz="2400" b="1" dirty="0"/>
              <a:t>, and to make slaves of the women and children</a:t>
            </a:r>
            <a:r>
              <a:rPr lang="en-US" sz="2400" dirty="0"/>
              <a:t>. It was remarked that </a:t>
            </a:r>
            <a:r>
              <a:rPr lang="en-US" sz="2400" b="1" dirty="0" err="1"/>
              <a:t>Mitylene</a:t>
            </a:r>
            <a:r>
              <a:rPr lang="en-US" sz="2400" b="1" dirty="0"/>
              <a:t> had revolted without being, like the rest, subjected to the empir</a:t>
            </a:r>
            <a:r>
              <a:rPr lang="en-US" sz="2400" dirty="0"/>
              <a:t>e; and what above all swelled the wrath of the Athenians was the fact </a:t>
            </a:r>
            <a:r>
              <a:rPr lang="en-US" sz="2400" b="1" dirty="0"/>
              <a:t>of the Peloponnesian fleet having ventured over to Ionia to her support, a fact which was held to argue a long-meditated rebellion.</a:t>
            </a:r>
            <a:r>
              <a:rPr lang="en-US" sz="2400" dirty="0"/>
              <a:t> Thucydides 3.36</a:t>
            </a:r>
            <a:endParaRPr lang="en-GB" sz="2400" dirty="0"/>
          </a:p>
        </p:txBody>
      </p:sp>
      <p:pic>
        <p:nvPicPr>
          <p:cNvPr id="4" name="Picture 2"/>
          <p:cNvPicPr>
            <a:picLocks noChangeAspect="1" noChangeArrowheads="1"/>
          </p:cNvPicPr>
          <p:nvPr/>
        </p:nvPicPr>
        <p:blipFill>
          <a:blip r:embed="rId2" cstate="print"/>
          <a:srcRect/>
          <a:stretch>
            <a:fillRect/>
          </a:stretch>
        </p:blipFill>
        <p:spPr bwMode="auto">
          <a:xfrm>
            <a:off x="7784680" y="2132856"/>
            <a:ext cx="2883320" cy="2232248"/>
          </a:xfrm>
          <a:prstGeom prst="rect">
            <a:avLst/>
          </a:prstGeom>
          <a:noFill/>
          <a:ln w="9525">
            <a:noFill/>
            <a:miter lim="800000"/>
            <a:headEnd/>
            <a:tailEnd/>
          </a:ln>
        </p:spPr>
      </p:pic>
      <p:sp>
        <p:nvSpPr>
          <p:cNvPr id="5" name="Isosceles Triangle 4"/>
          <p:cNvSpPr/>
          <p:nvPr/>
        </p:nvSpPr>
        <p:spPr>
          <a:xfrm>
            <a:off x="9480376" y="3284984"/>
            <a:ext cx="210810"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5133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smtClean="0"/>
              <a:t>Kleon </a:t>
            </a:r>
          </a:p>
        </p:txBody>
      </p:sp>
      <p:sp>
        <p:nvSpPr>
          <p:cNvPr id="28675" name="Rectangle 3"/>
          <p:cNvSpPr>
            <a:spLocks noGrp="1" noChangeArrowheads="1"/>
          </p:cNvSpPr>
          <p:nvPr>
            <p:ph idx="1"/>
          </p:nvPr>
        </p:nvSpPr>
        <p:spPr/>
        <p:txBody>
          <a:bodyPr/>
          <a:lstStyle/>
          <a:p>
            <a:pPr eaLnBrk="1" hangingPunct="1">
              <a:defRPr/>
            </a:pPr>
            <a:r>
              <a:rPr lang="en-US" dirty="0" smtClean="0"/>
              <a:t>An assembly was therefore at once called, and after much expression of opinion upon both sides, Cleon, son of </a:t>
            </a:r>
            <a:r>
              <a:rPr lang="en-US" dirty="0" err="1" smtClean="0"/>
              <a:t>Cleaenetus</a:t>
            </a:r>
            <a:r>
              <a:rPr lang="en-US" b="1" dirty="0" smtClean="0"/>
              <a:t>, the same who had carried the former motion of putting the </a:t>
            </a:r>
            <a:r>
              <a:rPr lang="en-US" b="1" dirty="0" err="1" smtClean="0"/>
              <a:t>Mitylenians</a:t>
            </a:r>
            <a:r>
              <a:rPr lang="en-US" b="1" dirty="0" smtClean="0"/>
              <a:t> to death, the most violent man at Athens, and at that time by far the most powerful with the commons</a:t>
            </a:r>
            <a:r>
              <a:rPr lang="en-US" dirty="0" smtClean="0"/>
              <a:t>… Thucydides 3.36.6</a:t>
            </a:r>
            <a:endParaRPr lang="en-GB" dirty="0" smtClean="0"/>
          </a:p>
        </p:txBody>
      </p:sp>
    </p:spTree>
    <p:extLst>
      <p:ext uri="{BB962C8B-B14F-4D97-AF65-F5344CB8AC3E}">
        <p14:creationId xmlns:p14="http://schemas.microsoft.com/office/powerpoint/2010/main" val="520537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a:defRPr/>
            </a:pPr>
            <a:r>
              <a:rPr lang="en-GB" smtClean="0"/>
              <a:t>Your Empire is a Tyranny</a:t>
            </a:r>
          </a:p>
        </p:txBody>
      </p:sp>
      <p:sp>
        <p:nvSpPr>
          <p:cNvPr id="29699" name="Rectangle 3"/>
          <p:cNvSpPr>
            <a:spLocks noGrp="1" noChangeArrowheads="1"/>
          </p:cNvSpPr>
          <p:nvPr>
            <p:ph idx="1"/>
          </p:nvPr>
        </p:nvSpPr>
        <p:spPr/>
        <p:txBody>
          <a:bodyPr>
            <a:normAutofit/>
          </a:bodyPr>
          <a:lstStyle/>
          <a:p>
            <a:pPr eaLnBrk="1" hangingPunct="1">
              <a:lnSpc>
                <a:spcPct val="80000"/>
              </a:lnSpc>
              <a:defRPr/>
            </a:pPr>
            <a:r>
              <a:rPr lang="en-US" sz="2400" dirty="0"/>
              <a:t> ‘</a:t>
            </a:r>
            <a:r>
              <a:rPr lang="en-US" sz="2400" b="1" dirty="0"/>
              <a:t>I have often before now been convinced that a democracy is incapable of empire, and never more so than by your present change of mind in the matter of </a:t>
            </a:r>
            <a:r>
              <a:rPr lang="en-US" sz="2400" b="1" dirty="0" err="1"/>
              <a:t>Mitylene</a:t>
            </a:r>
            <a:r>
              <a:rPr lang="en-US" sz="2400" dirty="0"/>
              <a:t>. [2] Fears or plots being unknown to you in your daily relations with each other, you feel just the same with regard to your allies, and never reflect that the mistakes into which you may be led by listening to their appeals, or by giving way to your own compassion, are full of danger to yourselves, and bring you no thanks for your weakness from your allies; </a:t>
            </a:r>
            <a:r>
              <a:rPr lang="en-US" sz="2400" b="1" dirty="0"/>
              <a:t>entirely forgetting that your empire is a despotism and your subjects disaffected conspirators, whose obedience is insured not by your suicidal concessions, but by the superiority given you by your own strength and not their loyalty</a:t>
            </a:r>
            <a:r>
              <a:rPr lang="en-US" sz="2400" dirty="0"/>
              <a:t>. Thucydides 3.37</a:t>
            </a:r>
            <a:endParaRPr lang="en-GB" sz="2400" dirty="0"/>
          </a:p>
        </p:txBody>
      </p:sp>
    </p:spTree>
    <p:extLst>
      <p:ext uri="{BB962C8B-B14F-4D97-AF65-F5344CB8AC3E}">
        <p14:creationId xmlns:p14="http://schemas.microsoft.com/office/powerpoint/2010/main" val="3227787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t>The Melos Episode, 416 BCE </a:t>
            </a:r>
          </a:p>
        </p:txBody>
      </p:sp>
      <p:sp>
        <p:nvSpPr>
          <p:cNvPr id="17411" name="Rectangle 3"/>
          <p:cNvSpPr>
            <a:spLocks noGrp="1" noChangeArrowheads="1"/>
          </p:cNvSpPr>
          <p:nvPr>
            <p:ph type="body" sz="half" idx="1"/>
          </p:nvPr>
        </p:nvSpPr>
        <p:spPr>
          <a:xfrm>
            <a:off x="1524000" y="1557338"/>
            <a:ext cx="3276600" cy="4525962"/>
          </a:xfrm>
        </p:spPr>
        <p:txBody>
          <a:bodyPr/>
          <a:lstStyle/>
          <a:p>
            <a:pPr eaLnBrk="1" hangingPunct="1">
              <a:defRPr/>
            </a:pPr>
            <a:r>
              <a:rPr lang="en-GB"/>
              <a:t>In 416 BCE, Athens decided to put an end to the neutrality of the island of Melos in the Aegean </a:t>
            </a:r>
          </a:p>
          <a:p>
            <a:pPr eaLnBrk="1" hangingPunct="1">
              <a:defRPr/>
            </a:pPr>
            <a:r>
              <a:rPr lang="en-GB"/>
              <a:t>Melos was traditionally a Spartan colony</a:t>
            </a:r>
          </a:p>
        </p:txBody>
      </p:sp>
      <p:pic>
        <p:nvPicPr>
          <p:cNvPr id="21508" name="Picture 7" descr="cyclades-map"/>
          <p:cNvPicPr>
            <a:picLocks noGrp="1" noChangeAspect="1" noChangeArrowheads="1"/>
          </p:cNvPicPr>
          <p:nvPr>
            <p:ph sz="half" idx="2"/>
          </p:nvPr>
        </p:nvPicPr>
        <p:blipFill>
          <a:blip r:embed="rId2" cstate="print"/>
          <a:srcRect/>
          <a:stretch>
            <a:fillRect/>
          </a:stretch>
        </p:blipFill>
        <p:spPr>
          <a:xfrm>
            <a:off x="5016500" y="1916114"/>
            <a:ext cx="5513388" cy="4314825"/>
          </a:xfrm>
          <a:noFill/>
        </p:spPr>
      </p:pic>
      <p:sp>
        <p:nvSpPr>
          <p:cNvPr id="21509" name="Oval 8"/>
          <p:cNvSpPr>
            <a:spLocks noChangeArrowheads="1"/>
          </p:cNvSpPr>
          <p:nvPr/>
        </p:nvSpPr>
        <p:spPr bwMode="auto">
          <a:xfrm>
            <a:off x="6383338" y="4868864"/>
            <a:ext cx="792162" cy="720725"/>
          </a:xfrm>
          <a:prstGeom prst="ellipse">
            <a:avLst/>
          </a:prstGeom>
          <a:noFill/>
          <a:ln w="34925">
            <a:solidFill>
              <a:srgbClr val="FF0000"/>
            </a:solidFill>
            <a:round/>
            <a:headEnd/>
            <a:tailEnd/>
          </a:ln>
        </p:spPr>
        <p:txBody>
          <a:bodyPr wrap="none" anchor="ctr"/>
          <a:lstStyle/>
          <a:p>
            <a:endParaRPr lang="en-US"/>
          </a:p>
        </p:txBody>
      </p:sp>
    </p:spTree>
    <p:extLst>
      <p:ext uri="{BB962C8B-B14F-4D97-AF65-F5344CB8AC3E}">
        <p14:creationId xmlns:p14="http://schemas.microsoft.com/office/powerpoint/2010/main" val="3064852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mtClean="0"/>
              <a:t>The Melian Dialogue</a:t>
            </a:r>
          </a:p>
        </p:txBody>
      </p:sp>
      <p:sp>
        <p:nvSpPr>
          <p:cNvPr id="19459" name="Rectangle 3"/>
          <p:cNvSpPr>
            <a:spLocks noGrp="1" noChangeArrowheads="1"/>
          </p:cNvSpPr>
          <p:nvPr>
            <p:ph idx="1"/>
          </p:nvPr>
        </p:nvSpPr>
        <p:spPr/>
        <p:txBody>
          <a:bodyPr/>
          <a:lstStyle/>
          <a:p>
            <a:pPr eaLnBrk="1" hangingPunct="1">
              <a:defRPr/>
            </a:pPr>
            <a:r>
              <a:rPr lang="en-GB" smtClean="0"/>
              <a:t>The Melian Dialogue is a dialogue between the Athenian generals and the commanders of the Melians discussing a surrender.</a:t>
            </a:r>
          </a:p>
          <a:p>
            <a:pPr eaLnBrk="1" hangingPunct="1">
              <a:defRPr/>
            </a:pPr>
            <a:r>
              <a:rPr lang="en-GB" smtClean="0"/>
              <a:t>It is a unique piece of oratory in Thucydides. </a:t>
            </a:r>
          </a:p>
        </p:txBody>
      </p:sp>
    </p:spTree>
    <p:extLst>
      <p:ext uri="{BB962C8B-B14F-4D97-AF65-F5344CB8AC3E}">
        <p14:creationId xmlns:p14="http://schemas.microsoft.com/office/powerpoint/2010/main" val="2852199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919288" y="1"/>
            <a:ext cx="8229600" cy="1139825"/>
          </a:xfrm>
        </p:spPr>
        <p:txBody>
          <a:bodyPr/>
          <a:lstStyle/>
          <a:p>
            <a:pPr eaLnBrk="1" hangingPunct="1">
              <a:defRPr/>
            </a:pPr>
            <a:r>
              <a:rPr lang="en-GB" smtClean="0"/>
              <a:t>The dark Face of imperialism</a:t>
            </a:r>
          </a:p>
        </p:txBody>
      </p:sp>
      <p:sp>
        <p:nvSpPr>
          <p:cNvPr id="20483" name="Rectangle 3"/>
          <p:cNvSpPr>
            <a:spLocks noGrp="1" noChangeArrowheads="1"/>
          </p:cNvSpPr>
          <p:nvPr>
            <p:ph idx="1"/>
          </p:nvPr>
        </p:nvSpPr>
        <p:spPr>
          <a:xfrm>
            <a:off x="1981200" y="981076"/>
            <a:ext cx="8229600" cy="5688013"/>
          </a:xfrm>
        </p:spPr>
        <p:txBody>
          <a:bodyPr/>
          <a:lstStyle/>
          <a:p>
            <a:pPr eaLnBrk="1" hangingPunct="1">
              <a:lnSpc>
                <a:spcPct val="80000"/>
              </a:lnSpc>
              <a:defRPr/>
            </a:pPr>
            <a:r>
              <a:rPr lang="en-GB" dirty="0"/>
              <a:t>‘For ourselves, </a:t>
            </a:r>
            <a:r>
              <a:rPr lang="en-GB" b="1" dirty="0"/>
              <a:t>we shall not trouble you with specious pretences-</a:t>
            </a:r>
            <a:r>
              <a:rPr lang="en-GB" dirty="0"/>
              <a:t>-either of how we have a right to our empire because we overthrew the Mede, or are now attacking you because of wrong that you have done us--and make a long speech which would not be believed; and in return we hope that you, instead of thinking to influence us by saying that you did not join the </a:t>
            </a:r>
            <a:r>
              <a:rPr lang="en-GB" dirty="0" err="1"/>
              <a:t>Lacedaemonians</a:t>
            </a:r>
            <a:r>
              <a:rPr lang="en-GB" dirty="0"/>
              <a:t>, although their colonists, or that you have done us no wrong, will aim at what is feasible, holding in view the real sentiments of us both; </a:t>
            </a:r>
            <a:r>
              <a:rPr lang="en-GB" b="1" dirty="0"/>
              <a:t>since you know as well as we do that right, as the world goes, is only in question between equals in power, while the strong do what they can and the weak suffer what they must</a:t>
            </a:r>
            <a:r>
              <a:rPr lang="en-GB" dirty="0"/>
              <a:t>.’ Thucydides 5.89</a:t>
            </a:r>
          </a:p>
        </p:txBody>
      </p:sp>
    </p:spTree>
    <p:extLst>
      <p:ext uri="{BB962C8B-B14F-4D97-AF65-F5344CB8AC3E}">
        <p14:creationId xmlns:p14="http://schemas.microsoft.com/office/powerpoint/2010/main" val="3001767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 not much different</a:t>
            </a:r>
            <a:endParaRPr lang="en-GB" dirty="0"/>
          </a:p>
        </p:txBody>
      </p:sp>
      <p:sp>
        <p:nvSpPr>
          <p:cNvPr id="3" name="Content Placeholder 2"/>
          <p:cNvSpPr>
            <a:spLocks noGrp="1"/>
          </p:cNvSpPr>
          <p:nvPr>
            <p:ph idx="1"/>
          </p:nvPr>
        </p:nvSpPr>
        <p:spPr/>
        <p:txBody>
          <a:bodyPr>
            <a:normAutofit fontScale="92500"/>
          </a:bodyPr>
          <a:lstStyle/>
          <a:p>
            <a:r>
              <a:rPr lang="en-GB" b="1" dirty="0" smtClean="0"/>
              <a:t>The </a:t>
            </a:r>
            <a:r>
              <a:rPr lang="en-GB" b="1" dirty="0" err="1" smtClean="0"/>
              <a:t>Lacedaemonian</a:t>
            </a:r>
            <a:r>
              <a:rPr lang="en-GB" b="1" dirty="0" smtClean="0"/>
              <a:t> judges decided that the question, whether they had received any service from the </a:t>
            </a:r>
            <a:r>
              <a:rPr lang="en-GB" b="1" dirty="0" err="1" smtClean="0"/>
              <a:t>Plataeans</a:t>
            </a:r>
            <a:r>
              <a:rPr lang="en-GB" b="1" dirty="0" smtClean="0"/>
              <a:t> in the war, was a fair one for them to put; </a:t>
            </a:r>
            <a:r>
              <a:rPr lang="en-GB" dirty="0" smtClean="0"/>
              <a:t>as they had always invited them to be neutral, agreeably to the original covenant of Pausanias after the defeat of the Mede, and had again definitely offered them the same conditions before the blockade. …</a:t>
            </a:r>
            <a:r>
              <a:rPr lang="en-GB" b="1" dirty="0" smtClean="0"/>
              <a:t>they brought them in again one by one and asked each of them the same question, that is to say, whether they had done the </a:t>
            </a:r>
            <a:r>
              <a:rPr lang="en-GB" b="1" dirty="0" err="1" smtClean="0"/>
              <a:t>Lacedaemonians</a:t>
            </a:r>
            <a:r>
              <a:rPr lang="en-GB" b="1" dirty="0" smtClean="0"/>
              <a:t> and allies any service in the war; and upon their saying that they had not, took them out and slew them all without exception</a:t>
            </a:r>
            <a:r>
              <a:rPr lang="en-GB" dirty="0" smtClean="0"/>
              <a:t>…The adverse attitude of the </a:t>
            </a:r>
            <a:r>
              <a:rPr lang="en-GB" dirty="0" err="1" smtClean="0"/>
              <a:t>Lacedaemonians</a:t>
            </a:r>
            <a:r>
              <a:rPr lang="en-GB" dirty="0" smtClean="0"/>
              <a:t>—in the whole </a:t>
            </a:r>
            <a:r>
              <a:rPr lang="en-GB" dirty="0" err="1" smtClean="0"/>
              <a:t>Plataean</a:t>
            </a:r>
            <a:r>
              <a:rPr lang="en-GB" dirty="0" smtClean="0"/>
              <a:t> </a:t>
            </a:r>
            <a:r>
              <a:rPr lang="en-GB" b="1" dirty="0" smtClean="0"/>
              <a:t>affair was mainly adopted to please the Thebans, who were thought to be useful in the war at that moment raging</a:t>
            </a:r>
            <a:r>
              <a:rPr lang="en-GB" dirty="0" smtClean="0"/>
              <a:t>. [5] Such was the end of Plataea in the ninety-third year after she became the ally of Athens.  Thucydides 3.68 (excerpts).</a:t>
            </a:r>
            <a:endParaRPr lang="en-GB" dirty="0"/>
          </a:p>
        </p:txBody>
      </p:sp>
    </p:spTree>
    <p:extLst>
      <p:ext uri="{BB962C8B-B14F-4D97-AF65-F5344CB8AC3E}">
        <p14:creationId xmlns:p14="http://schemas.microsoft.com/office/powerpoint/2010/main" val="950826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Imperialism: Class discussion</a:t>
            </a:r>
            <a:endParaRPr lang="en-GB" dirty="0"/>
          </a:p>
        </p:txBody>
      </p:sp>
      <p:sp>
        <p:nvSpPr>
          <p:cNvPr id="3" name="Content Placeholder 2"/>
          <p:cNvSpPr>
            <a:spLocks noGrp="1"/>
          </p:cNvSpPr>
          <p:nvPr>
            <p:ph idx="1"/>
          </p:nvPr>
        </p:nvSpPr>
        <p:spPr/>
        <p:txBody>
          <a:bodyPr/>
          <a:lstStyle/>
          <a:p>
            <a:r>
              <a:rPr lang="en-GB" dirty="0" smtClean="0"/>
              <a:t>Consider the </a:t>
            </a:r>
            <a:r>
              <a:rPr lang="en-GB" dirty="0" err="1" smtClean="0"/>
              <a:t>handout</a:t>
            </a:r>
            <a:endParaRPr lang="en-GB" dirty="0" smtClean="0"/>
          </a:p>
          <a:p>
            <a:r>
              <a:rPr lang="en-GB" dirty="0" smtClean="0"/>
              <a:t>How have views of Athenian imperialism changed over time?</a:t>
            </a:r>
          </a:p>
          <a:p>
            <a:endParaRPr lang="en-GB" dirty="0"/>
          </a:p>
        </p:txBody>
      </p:sp>
    </p:spTree>
    <p:extLst>
      <p:ext uri="{BB962C8B-B14F-4D97-AF65-F5344CB8AC3E}">
        <p14:creationId xmlns:p14="http://schemas.microsoft.com/office/powerpoint/2010/main" val="36553744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583</Words>
  <Application>Microsoft Office PowerPoint</Application>
  <PresentationFormat>Widescreen</PresentationFormat>
  <Paragraphs>20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Thucydides, the Athenian democracy and imperialism </vt:lpstr>
      <vt:lpstr>Death for the Mytilenians</vt:lpstr>
      <vt:lpstr>Kleon </vt:lpstr>
      <vt:lpstr>Your Empire is a Tyranny</vt:lpstr>
      <vt:lpstr>The Melos Episode, 416 BCE </vt:lpstr>
      <vt:lpstr>The Melian Dialogue</vt:lpstr>
      <vt:lpstr>The dark Face of imperialism</vt:lpstr>
      <vt:lpstr>Sparta: not much different</vt:lpstr>
      <vt:lpstr>Imperialism: Class 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 the Athenian democracy and imperialism </dc:title>
  <dc:creator>Errietta Bissa</dc:creator>
  <cp:lastModifiedBy>Errietta Bissa</cp:lastModifiedBy>
  <cp:revision>1</cp:revision>
  <dcterms:created xsi:type="dcterms:W3CDTF">2018-11-13T11:23:11Z</dcterms:created>
  <dcterms:modified xsi:type="dcterms:W3CDTF">2018-11-13T11:23:20Z</dcterms:modified>
</cp:coreProperties>
</file>