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10287000" cx="18288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r:id="rId15" roundtripDataSignature="AMtx7milTi4KeUjb7Mkbmq731LXal+Gfw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customschemas.google.com/relationships/presentationmetadata" Target="metadata"/><Relationship Id="rId14" Type="http://schemas.openxmlformats.org/officeDocument/2006/relationships/slide" Target="slides/slide9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39f878177e1_1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39f878177e1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1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1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3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3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4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14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15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15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15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15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7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7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7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8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8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8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9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0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0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9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Relationship Id="rId4" Type="http://schemas.openxmlformats.org/officeDocument/2006/relationships/image" Target="../media/image4.jpg"/><Relationship Id="rId5" Type="http://schemas.openxmlformats.org/officeDocument/2006/relationships/image" Target="../media/image9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www.pulsetoday.co.uk/news/technology/nhs-app-saved-400000-hours-of-gp-time-last-year-nhs-england-claims/" TargetMode="External"/><Relationship Id="rId4" Type="http://schemas.openxmlformats.org/officeDocument/2006/relationships/hyperlink" Target="https://digital.nhs.uk/blog/transformation-blog/2020/how-the-nhs-app-is-upping-its-game" TargetMode="External"/><Relationship Id="rId11" Type="http://schemas.openxmlformats.org/officeDocument/2006/relationships/hyperlink" Target="https://www.england.nhs.uk/2023/12/nhs-app-reaches-record-users-on-fifth-anniversary" TargetMode="External"/><Relationship Id="rId10" Type="http://schemas.openxmlformats.org/officeDocument/2006/relationships/hyperlink" Target="https://www.longtermplan.nhs.uk/wp-content/uploads/2019/08/nhs-long-term-plan-version-1.2.pdf" TargetMode="External"/><Relationship Id="rId12" Type="http://schemas.openxmlformats.org/officeDocument/2006/relationships/hyperlink" Target="https://www.bbc.com/news/articles/cjd2y7dkjpxo" TargetMode="External"/><Relationship Id="rId9" Type="http://schemas.openxmlformats.org/officeDocument/2006/relationships/hyperlink" Target="https://digital.nhs.uk/data-and-information/publications/statistical/nhs-workforce-statistics" TargetMode="External"/><Relationship Id="rId5" Type="http://schemas.openxmlformats.org/officeDocument/2006/relationships/hyperlink" Target="https://www.kingsfund.org.uk/insight-and-analysis/long-reads/using-data-nhs-gdpr#conclusion" TargetMode="External"/><Relationship Id="rId6" Type="http://schemas.openxmlformats.org/officeDocument/2006/relationships/hyperlink" Target="https://www.gov.uk/government/news/nhs-app-overhaul-will-break-down-barriers-to-healthcare-and-reduce-inequalities" TargetMode="External"/><Relationship Id="rId7" Type="http://schemas.openxmlformats.org/officeDocument/2006/relationships/hyperlink" Target="https://doi.org/10.3399/BJGP.2022.0150" TargetMode="External"/><Relationship Id="rId8" Type="http://schemas.openxmlformats.org/officeDocument/2006/relationships/hyperlink" Target="https://www.mckinsey.com/featured-insights/mckinsey-explainers/what-are-industry-4-0-the-fourth-industrial-revolution-and-4ir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digitalhealth.net/2025/04/nhs-app-saves-1-5-million-appointments-and-cuts-waiting-times/" TargetMode="External"/><Relationship Id="rId4" Type="http://schemas.openxmlformats.org/officeDocument/2006/relationships/hyperlink" Target="https://publications.parliament.uk/pa/cm5803/cmselect/cmhealth/223/report.html#heading-0" TargetMode="External"/><Relationship Id="rId5" Type="http://schemas.openxmlformats.org/officeDocument/2006/relationships/hyperlink" Target="https://doi.org/10.64628/ab.mvhc9h6yg" TargetMode="External"/><Relationship Id="rId6" Type="http://schemas.openxmlformats.org/officeDocument/2006/relationships/hyperlink" Target="https://warwickhouse.org.uk/patient-acc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7F7F0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/>
        </p:nvSpPr>
        <p:spPr>
          <a:xfrm>
            <a:off x="2743200" y="3238499"/>
            <a:ext cx="12129171" cy="286341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Digital Transformation in the Health and Care Professions</a:t>
            </a:r>
            <a:endParaRPr/>
          </a:p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BMHP6026</a:t>
            </a:r>
            <a:endParaRPr/>
          </a:p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b="0" i="0" lang="en-US" sz="3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Assignment Title Component 2: Viva Voce (Oral Presentation)</a:t>
            </a:r>
            <a:endParaRPr b="1" i="0" sz="3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APP: A Digital Solution</a:t>
            </a:r>
            <a:endParaRPr/>
          </a:p>
        </p:txBody>
      </p:sp>
      <p:sp>
        <p:nvSpPr>
          <p:cNvPr id="85" name="Google Shape;85;p1"/>
          <p:cNvSpPr txBox="1"/>
          <p:nvPr/>
        </p:nvSpPr>
        <p:spPr>
          <a:xfrm>
            <a:off x="1273632" y="7533850"/>
            <a:ext cx="8919600" cy="1920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Name: Nasreen Akhtar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Student ID: 2316030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Instructor Name: Zak</a:t>
            </a:r>
            <a:r>
              <a:rPr lang="en-US" sz="2400"/>
              <a:t>iyyah Ahmed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1"/>
          <p:cNvSpPr/>
          <p:nvPr/>
        </p:nvSpPr>
        <p:spPr>
          <a:xfrm rot="10800000">
            <a:off x="14477999" y="3238499"/>
            <a:ext cx="3823855" cy="7048500"/>
          </a:xfrm>
          <a:custGeom>
            <a:rect b="b" l="l" r="r" t="t"/>
            <a:pathLst>
              <a:path extrusionOk="0" h="10287000" w="6858000">
                <a:moveTo>
                  <a:pt x="0" y="0"/>
                </a:moveTo>
                <a:lnTo>
                  <a:pt x="6858000" y="0"/>
                </a:lnTo>
                <a:lnTo>
                  <a:pt x="685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NHS APP - Walkden and Little Hulton PCN" id="87" name="Google Shape;87;p1"/>
          <p:cNvPicPr preferRelativeResize="0"/>
          <p:nvPr/>
        </p:nvPicPr>
        <p:blipFill rotWithShape="1">
          <a:blip r:embed="rId4">
            <a:alphaModFix/>
          </a:blip>
          <a:srcRect b="11600" l="11599" r="11600" t="13200"/>
          <a:stretch/>
        </p:blipFill>
        <p:spPr>
          <a:xfrm>
            <a:off x="381000" y="509006"/>
            <a:ext cx="3200400" cy="3133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7F7F0"/>
        </a:solidFill>
      </p:bgPr>
    </p:bg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 txBox="1"/>
          <p:nvPr/>
        </p:nvSpPr>
        <p:spPr>
          <a:xfrm>
            <a:off x="6324600" y="190500"/>
            <a:ext cx="5105400" cy="105727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274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/>
          </a:p>
        </p:txBody>
      </p:sp>
      <p:sp>
        <p:nvSpPr>
          <p:cNvPr id="93" name="Google Shape;93;p2"/>
          <p:cNvSpPr/>
          <p:nvPr/>
        </p:nvSpPr>
        <p:spPr>
          <a:xfrm>
            <a:off x="609600" y="1854975"/>
            <a:ext cx="7391400" cy="6577049"/>
          </a:xfrm>
          <a:prstGeom prst="flowChartAlternateProcess">
            <a:avLst/>
          </a:prstGeom>
          <a:solidFill>
            <a:schemeClr val="lt1"/>
          </a:solidFill>
          <a:ln cap="flat" cmpd="sng" w="254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Digital Transformation refers to innovative digital solutions to benefit people.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Digital Transformation in healthcare:  wearable devices, remote monitoring systems, virtual reality, connectivity and IoT 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(McKinsey , 2022). </a:t>
            </a:r>
            <a:endParaRPr sz="20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These Technologies propose innovative solutions to medical challenges.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 UK healthcare  a key innovation driving this transformation is </a:t>
            </a:r>
            <a:r>
              <a:rPr b="1"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App </a:t>
            </a: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introduced in 2019, as a </a:t>
            </a:r>
            <a:r>
              <a:rPr b="1" i="1"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Digital Front Door </a:t>
            </a: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 NHS, England 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(Kc </a:t>
            </a:r>
            <a:r>
              <a:rPr i="1"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et al.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2023). </a:t>
            </a: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endParaRPr/>
          </a:p>
        </p:txBody>
      </p:sp>
      <p:pic>
        <p:nvPicPr>
          <p:cNvPr descr="Online Access - Patient Access and NHS App - Warwick House Medical Practice" id="94" name="Google Shape;94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534400" y="1753197"/>
            <a:ext cx="9448800" cy="7086600"/>
          </a:xfrm>
          <a:prstGeom prst="roundRect">
            <a:avLst>
              <a:gd fmla="val 8594" name="adj"/>
            </a:avLst>
          </a:prstGeom>
          <a:solidFill>
            <a:srgbClr val="ECECEC"/>
          </a:solidFill>
          <a:ln>
            <a:noFill/>
          </a:ln>
          <a:effectLst>
            <a:reflection blurRad="0" dir="5400000" dist="5000" endA="0" endPos="28000" kx="0" rotWithShape="0" algn="bl" stA="38000" stPos="0" sy="-100000" ky="0"/>
          </a:effectLst>
        </p:spPr>
      </p:pic>
      <p:sp>
        <p:nvSpPr>
          <p:cNvPr id="95" name="Google Shape;95;p2"/>
          <p:cNvSpPr txBox="1"/>
          <p:nvPr/>
        </p:nvSpPr>
        <p:spPr>
          <a:xfrm>
            <a:off x="16230600" y="8877897"/>
            <a:ext cx="187729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(Warwick, 2024)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AEEF3"/>
        </a:solidFill>
      </p:bgPr>
    </p:bg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/>
          <p:cNvSpPr txBox="1"/>
          <p:nvPr/>
        </p:nvSpPr>
        <p:spPr>
          <a:xfrm>
            <a:off x="419100" y="333970"/>
            <a:ext cx="17449800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Healthcare Problem: NHS App as a Solution 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 "provide more effective, personalised care," "free up valuable clinician time," and "ease pressures on GPs" (Gov.UK, 2022).</a:t>
            </a:r>
            <a:endParaRPr/>
          </a:p>
        </p:txBody>
      </p:sp>
      <p:sp>
        <p:nvSpPr>
          <p:cNvPr id="101" name="Google Shape;101;p3"/>
          <p:cNvSpPr/>
          <p:nvPr/>
        </p:nvSpPr>
        <p:spPr>
          <a:xfrm>
            <a:off x="7848600" y="2019300"/>
            <a:ext cx="10058400" cy="7662453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25400">
            <a:solidFill>
              <a:schemeClr val="accent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Challenge: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Tech Savy generation and NHS outdated slow methods 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(Wes Streeting, Secretary of Health and Social Care).</a:t>
            </a:r>
            <a:endParaRPr sz="20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Long waiting time, burden on health care, missed appointments and barrier to access information and services 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(Hadley, 2024).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Transformation Goal: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Part of 10-year health plan: moving from analogue to digital care 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(GOV.UK, 2025).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Target is to improve health care service, reduce burden and waiting time, enhance access and efficiency 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(UK Parliament, 2022).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Solution: NHS App 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Secure, reliable, convenient access for all to NHS services.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GP appointments, vaccination records, messaging,  digital prescriptions.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Over 33 Million downloads by December 2023.</a:t>
            </a:r>
            <a:endParaRPr/>
          </a:p>
          <a:p>
            <a:pPr indent="0" lvl="0" marL="0" marR="0" rtl="0" algn="r">
              <a:lnSpc>
                <a:spcPct val="16795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(NHS England, 2023). </a:t>
            </a:r>
            <a:endParaRPr sz="20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The NHS App" id="102" name="Google Shape;102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62000" y="2247900"/>
            <a:ext cx="6705600" cy="6781800"/>
          </a:xfrm>
          <a:prstGeom prst="roundRect">
            <a:avLst>
              <a:gd fmla="val 8594" name="adj"/>
            </a:avLst>
          </a:prstGeom>
          <a:solidFill>
            <a:srgbClr val="ECECEC"/>
          </a:solidFill>
          <a:ln>
            <a:noFill/>
          </a:ln>
          <a:effectLst>
            <a:reflection blurRad="0" dir="5400000" dist="5000" endA="0" endPos="28000" kx="0" rotWithShape="0" algn="bl" stA="38000" stPos="0" sy="-100000" ky="0"/>
          </a:effectLst>
        </p:spPr>
      </p:pic>
      <p:sp>
        <p:nvSpPr>
          <p:cNvPr id="103" name="Google Shape;103;p3"/>
          <p:cNvSpPr txBox="1"/>
          <p:nvPr/>
        </p:nvSpPr>
        <p:spPr>
          <a:xfrm>
            <a:off x="914400" y="9029700"/>
            <a:ext cx="2590800" cy="4719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866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(NHS England, 2023). 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7F7F0"/>
        </a:solidFill>
      </p:bgPr>
    </p:bg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"/>
          <p:cNvSpPr txBox="1"/>
          <p:nvPr/>
        </p:nvSpPr>
        <p:spPr>
          <a:xfrm>
            <a:off x="5486086" y="0"/>
            <a:ext cx="5943914" cy="107407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274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Workforce Outcomes:</a:t>
            </a:r>
            <a:endParaRPr/>
          </a:p>
        </p:txBody>
      </p:sp>
      <p:sp>
        <p:nvSpPr>
          <p:cNvPr id="109" name="Google Shape;109;p4"/>
          <p:cNvSpPr/>
          <p:nvPr/>
        </p:nvSpPr>
        <p:spPr>
          <a:xfrm>
            <a:off x="361821" y="1305853"/>
            <a:ext cx="10782558" cy="7675293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9FC3FF"/>
              </a:gs>
              <a:gs pos="35000">
                <a:srgbClr val="BDD5FF"/>
              </a:gs>
              <a:gs pos="100000">
                <a:srgbClr val="E4EEFF"/>
              </a:gs>
            </a:gsLst>
            <a:lin ang="16200000" scaled="0"/>
          </a:gradFill>
          <a:ln cap="flat" cmpd="sng" w="9525">
            <a:solidFill>
              <a:srgbClr val="4A7DBA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7647"/>
              </a:srgbClr>
            </a:outerShdw>
          </a:effectLst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Changing Workforce Dynamics: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Rising demand of healthcare services due to ageing population </a:t>
            </a: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(Mallorie, 2024). 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For 1.4 Million workers NHS needs to create workforce solution to reduce burden </a:t>
            </a: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(NHS Digital, 2024).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Solution: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Long-Term plan priorities digital tools to improve staff productivity.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Digital Technologies enable sustainable work models and greater reach to professionals.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Challenges: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Require digital literacy, data management and virtual communication.</a:t>
            </a:r>
            <a:endParaRPr/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Extensive training , technical support and updated management strategies.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Productivity Gains: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App saved </a:t>
            </a: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406,000 hours of GP time</a:t>
            </a: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99,000 hours of nursing time</a:t>
            </a: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and </a:t>
            </a: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3.2 million hours of administrative work </a:t>
            </a: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(Colivicchi, 2025).</a:t>
            </a:r>
            <a:endParaRPr/>
          </a:p>
        </p:txBody>
      </p:sp>
      <p:sp>
        <p:nvSpPr>
          <p:cNvPr descr="Getty Images Close up phone screen, with Welcome to the NHS App in white on a blue background.  " id="110" name="Google Shape;110;p4"/>
          <p:cNvSpPr/>
          <p:nvPr/>
        </p:nvSpPr>
        <p:spPr>
          <a:xfrm>
            <a:off x="8991600" y="499110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1" name="Google Shape;111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457709" y="2382082"/>
            <a:ext cx="6703481" cy="5218036"/>
          </a:xfrm>
          <a:prstGeom prst="roundRect">
            <a:avLst>
              <a:gd fmla="val 8594" name="adj"/>
            </a:avLst>
          </a:prstGeom>
          <a:solidFill>
            <a:srgbClr val="ECECEC"/>
          </a:solidFill>
          <a:ln>
            <a:noFill/>
          </a:ln>
          <a:effectLst>
            <a:reflection blurRad="0" dir="5400000" dist="5000" endA="0" endPos="28000" kx="0" rotWithShape="0" algn="bl" stA="38000" stPos="0" sy="-100000" ky="0"/>
          </a:effectLst>
        </p:spPr>
      </p:pic>
      <p:sp>
        <p:nvSpPr>
          <p:cNvPr id="112" name="Google Shape;112;p4"/>
          <p:cNvSpPr txBox="1"/>
          <p:nvPr/>
        </p:nvSpPr>
        <p:spPr>
          <a:xfrm>
            <a:off x="16256190" y="7720252"/>
            <a:ext cx="19050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(Reed, 2025)</a:t>
            </a:r>
            <a:endParaRPr b="0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7F7F0"/>
        </a:solidFill>
      </p:bgPr>
    </p:bg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"/>
          <p:cNvSpPr txBox="1"/>
          <p:nvPr/>
        </p:nvSpPr>
        <p:spPr>
          <a:xfrm>
            <a:off x="2390112" y="6720151"/>
            <a:ext cx="2756597" cy="42434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18">
                <a:solidFill>
                  <a:srgbClr val="F7F7F0"/>
                </a:solidFill>
                <a:latin typeface="Arial"/>
                <a:ea typeface="Arial"/>
                <a:cs typeface="Arial"/>
                <a:sym typeface="Arial"/>
              </a:rPr>
              <a:t>Data Collection</a:t>
            </a:r>
            <a:endParaRPr/>
          </a:p>
        </p:txBody>
      </p:sp>
      <p:sp>
        <p:nvSpPr>
          <p:cNvPr id="118" name="Google Shape;118;p5"/>
          <p:cNvSpPr txBox="1"/>
          <p:nvPr/>
        </p:nvSpPr>
        <p:spPr>
          <a:xfrm>
            <a:off x="7765702" y="6713051"/>
            <a:ext cx="2756597" cy="42434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18">
                <a:solidFill>
                  <a:srgbClr val="F7F7F0"/>
                </a:solidFill>
                <a:latin typeface="Arial"/>
                <a:ea typeface="Arial"/>
                <a:cs typeface="Arial"/>
                <a:sym typeface="Arial"/>
              </a:rPr>
              <a:t>Preprocessing</a:t>
            </a:r>
            <a:endParaRPr/>
          </a:p>
        </p:txBody>
      </p:sp>
      <p:sp>
        <p:nvSpPr>
          <p:cNvPr id="119" name="Google Shape;119;p5"/>
          <p:cNvSpPr txBox="1"/>
          <p:nvPr/>
        </p:nvSpPr>
        <p:spPr>
          <a:xfrm>
            <a:off x="12826601" y="6805876"/>
            <a:ext cx="3071287" cy="33151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202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18">
                <a:solidFill>
                  <a:srgbClr val="F7F7F0"/>
                </a:solidFill>
                <a:latin typeface="Arial"/>
                <a:ea typeface="Arial"/>
                <a:cs typeface="Arial"/>
                <a:sym typeface="Arial"/>
              </a:rPr>
              <a:t>Model Selection </a:t>
            </a:r>
            <a:endParaRPr/>
          </a:p>
        </p:txBody>
      </p:sp>
      <p:sp>
        <p:nvSpPr>
          <p:cNvPr id="120" name="Google Shape;120;p5"/>
          <p:cNvSpPr txBox="1"/>
          <p:nvPr/>
        </p:nvSpPr>
        <p:spPr>
          <a:xfrm>
            <a:off x="304800" y="-181202"/>
            <a:ext cx="6248400" cy="105727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274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Service Delivery Outcome: </a:t>
            </a:r>
            <a:endParaRPr/>
          </a:p>
        </p:txBody>
      </p:sp>
      <p:pic>
        <p:nvPicPr>
          <p:cNvPr id="121" name="Google Shape;121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9216" y="2247900"/>
            <a:ext cx="6083984" cy="5234785"/>
          </a:xfrm>
          <a:prstGeom prst="roundRect">
            <a:avLst>
              <a:gd fmla="val 8594" name="adj"/>
            </a:avLst>
          </a:prstGeom>
          <a:solidFill>
            <a:srgbClr val="ECECEC"/>
          </a:solidFill>
          <a:ln>
            <a:noFill/>
          </a:ln>
          <a:effectLst>
            <a:reflection blurRad="0" dir="5400000" dist="5000" endA="0" endPos="28000" kx="0" rotWithShape="0" algn="bl" stA="38000" stPos="0" sy="-100000" ky="0"/>
          </a:effectLst>
        </p:spPr>
      </p:pic>
      <p:sp>
        <p:nvSpPr>
          <p:cNvPr id="122" name="Google Shape;122;p5"/>
          <p:cNvSpPr txBox="1"/>
          <p:nvPr/>
        </p:nvSpPr>
        <p:spPr>
          <a:xfrm>
            <a:off x="6781800" y="184666"/>
            <a:ext cx="11353800" cy="9995813"/>
          </a:xfrm>
          <a:prstGeom prst="rect">
            <a:avLst/>
          </a:prstGeom>
          <a:gradFill>
            <a:gsLst>
              <a:gs pos="0">
                <a:srgbClr val="2D5C97"/>
              </a:gs>
              <a:gs pos="80000">
                <a:srgbClr val="3C7AC5"/>
              </a:gs>
              <a:gs pos="100000">
                <a:srgbClr val="397BC9"/>
              </a:gs>
            </a:gsLst>
            <a:lin ang="16200000" scaled="0"/>
          </a:gradFill>
          <a:ln>
            <a:noFill/>
          </a:ln>
          <a:effectLst>
            <a:outerShdw blurRad="40000" rotWithShape="0" dir="5400000" dist="23000">
              <a:srgbClr val="000000">
                <a:alpha val="34901"/>
              </a:srgbClr>
            </a:outerShdw>
          </a:effectLst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Hospital Integration: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By the end of March 2025, 85% of hospitals allow patients to view appointment data on the NHS App.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government has already exceeded this target from 68% to 87% after July 2024 (GOV.UK, 2025).</a:t>
            </a:r>
            <a:endParaRPr b="1"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Improved Waiting Time: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Government data shows that trusts using the main features of the app had a 3% rise in patients treated since November 2024 (Sollof, 2025).</a:t>
            </a:r>
            <a:endParaRPr b="1"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Enhanced patient functionality: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User can switch profile  to manage family prescription and medical records.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Reduced need for calls and in person GP visits.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Features like </a:t>
            </a:r>
            <a:r>
              <a:rPr b="1" i="1"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E-Consult</a:t>
            </a: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b="1" i="1"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Patients Know Best </a:t>
            </a: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save time and paper records (Day, 2020). </a:t>
            </a: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Smart Communication: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Referral reminders and online consultation scheduling.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Upcoming Features</a:t>
            </a:r>
            <a:r>
              <a:rPr b="1"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NHS App  will add breast screening appointments during the </a:t>
            </a:r>
            <a:r>
              <a:rPr b="1" i="1"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"ping and book" </a:t>
            </a:r>
            <a:r>
              <a:rPr lang="en-US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pilot, from December 2024 to February 2025 (Sollof, 2025).</a:t>
            </a:r>
            <a:endParaRPr/>
          </a:p>
        </p:txBody>
      </p:sp>
      <p:sp>
        <p:nvSpPr>
          <p:cNvPr id="123" name="Google Shape;123;p5"/>
          <p:cNvSpPr/>
          <p:nvPr/>
        </p:nvSpPr>
        <p:spPr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5"/>
          <p:cNvSpPr/>
          <p:nvPr/>
        </p:nvSpPr>
        <p:spPr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5"/>
          <p:cNvSpPr txBox="1"/>
          <p:nvPr/>
        </p:nvSpPr>
        <p:spPr>
          <a:xfrm>
            <a:off x="685800" y="7567176"/>
            <a:ext cx="2438400" cy="4719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866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(NHS England, 2023). 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7F7F0"/>
        </a:solidFill>
      </p:bgPr>
    </p:bg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0" name="Google Shape;130;p6"/>
          <p:cNvGrpSpPr/>
          <p:nvPr/>
        </p:nvGrpSpPr>
        <p:grpSpPr>
          <a:xfrm>
            <a:off x="1513432" y="3739704"/>
            <a:ext cx="4299060" cy="837757"/>
            <a:chOff x="0" y="-57150"/>
            <a:chExt cx="1329938" cy="259165"/>
          </a:xfrm>
        </p:grpSpPr>
        <p:sp>
          <p:nvSpPr>
            <p:cNvPr id="131" name="Google Shape;131;p6"/>
            <p:cNvSpPr/>
            <p:nvPr/>
          </p:nvSpPr>
          <p:spPr>
            <a:xfrm>
              <a:off x="0" y="0"/>
              <a:ext cx="1329938" cy="202015"/>
            </a:xfrm>
            <a:custGeom>
              <a:rect b="b" l="l" r="r" t="t"/>
              <a:pathLst>
                <a:path extrusionOk="0" h="202015" w="1329938">
                  <a:moveTo>
                    <a:pt x="0" y="0"/>
                  </a:moveTo>
                  <a:lnTo>
                    <a:pt x="1329938" y="0"/>
                  </a:lnTo>
                  <a:lnTo>
                    <a:pt x="1329938" y="202015"/>
                  </a:lnTo>
                  <a:lnTo>
                    <a:pt x="0" y="20201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6"/>
            <p:cNvSpPr txBox="1"/>
            <p:nvPr/>
          </p:nvSpPr>
          <p:spPr>
            <a:xfrm>
              <a:off x="0" y="-57150"/>
              <a:ext cx="1329938" cy="2591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3" name="Google Shape;133;p6"/>
          <p:cNvSpPr txBox="1"/>
          <p:nvPr/>
        </p:nvSpPr>
        <p:spPr>
          <a:xfrm>
            <a:off x="457199" y="82402"/>
            <a:ext cx="8458200" cy="105727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274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Patient and Service Users Outcomes</a:t>
            </a:r>
            <a:endParaRPr b="1" sz="3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View Your Test Results in the NHS App - Sherrington Park Medical Practice" id="134" name="Google Shape;134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058400" y="3810424"/>
            <a:ext cx="7594827" cy="2661318"/>
          </a:xfrm>
          <a:prstGeom prst="roundRect">
            <a:avLst>
              <a:gd fmla="val 8594" name="adj"/>
            </a:avLst>
          </a:prstGeom>
          <a:solidFill>
            <a:srgbClr val="ECECEC"/>
          </a:solidFill>
          <a:ln>
            <a:noFill/>
          </a:ln>
          <a:effectLst>
            <a:reflection blurRad="0" dir="5400000" dist="5000" endA="0" endPos="28000" kx="0" rotWithShape="0" algn="bl" stA="38000" stPos="0" sy="-100000" ky="0"/>
          </a:effectLst>
        </p:spPr>
      </p:pic>
      <p:pic>
        <p:nvPicPr>
          <p:cNvPr descr="Online Services - The Village Surgeries Group" id="135" name="Google Shape;135;p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4160613" y="195057"/>
            <a:ext cx="4038600" cy="2895600"/>
          </a:xfrm>
          <a:prstGeom prst="roundRect">
            <a:avLst>
              <a:gd fmla="val 8594" name="adj"/>
            </a:avLst>
          </a:prstGeom>
          <a:solidFill>
            <a:srgbClr val="ECECEC"/>
          </a:solidFill>
          <a:ln>
            <a:noFill/>
          </a:ln>
          <a:effectLst>
            <a:reflection blurRad="0" dir="5400000" dist="5000" endA="0" endPos="28000" kx="0" rotWithShape="0" algn="bl" stA="38000" stPos="0" sy="-100000" ky="0"/>
          </a:effectLst>
        </p:spPr>
      </p:pic>
      <p:pic>
        <p:nvPicPr>
          <p:cNvPr descr="Online Services - The Village Surgeries Group" id="136" name="Google Shape;136;p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455563" y="313213"/>
            <a:ext cx="4770120" cy="3426491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6"/>
          <p:cNvSpPr txBox="1"/>
          <p:nvPr/>
        </p:nvSpPr>
        <p:spPr>
          <a:xfrm>
            <a:off x="16237528" y="6622288"/>
            <a:ext cx="16002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(NHS, 2021)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6"/>
          <p:cNvSpPr txBox="1"/>
          <p:nvPr/>
        </p:nvSpPr>
        <p:spPr>
          <a:xfrm>
            <a:off x="477981" y="1562100"/>
            <a:ext cx="8354457" cy="8333820"/>
          </a:xfrm>
          <a:prstGeom prst="rect">
            <a:avLst/>
          </a:prstGeom>
          <a:solidFill>
            <a:schemeClr val="lt1"/>
          </a:solidFill>
          <a:ln cap="flat" cmpd="sng" w="254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 The NHS App Offers: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Location of nearest pharmacy and the top-rated doctors for knee, hip, or heart surgery.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Data about healthcare providers across the country, showing greatest patient satisfaction ratings, the shortest wait times, and the best patient outcomes(GOV.UK, 2025).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 is the Impact: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app has 33.6 million registered users</a:t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ver the past 12 months, monthly traffic has grown by more than 50%, according to latest data.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Overall number of monthly logins has increased by 54% over the course of a year, from 16.8 million in November 2022 to 25.8 million in November 2023, or 10 logins per second (NHS England, 2023).</a:t>
            </a:r>
            <a:endParaRPr/>
          </a:p>
        </p:txBody>
      </p:sp>
      <p:sp>
        <p:nvSpPr>
          <p:cNvPr id="139" name="Google Shape;139;p6"/>
          <p:cNvSpPr txBox="1"/>
          <p:nvPr/>
        </p:nvSpPr>
        <p:spPr>
          <a:xfrm>
            <a:off x="9144000" y="7044955"/>
            <a:ext cx="8915400" cy="3046988"/>
          </a:xfrm>
          <a:prstGeom prst="rect">
            <a:avLst/>
          </a:prstGeom>
          <a:solidFill>
            <a:schemeClr val="lt1"/>
          </a:solidFill>
          <a:ln cap="flat" cmpd="sng" w="2540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Challenges: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6% of households in the UK do not currently have internet connectivity at home(Ofcom).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Age UK reports that 33% of seniors over 75 in the UK lack even the digital literacy.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2024 study found that older adults were prone to misunderstand computerised symptom checkers, which could cause unnecessary anxiety or delay treatment </a:t>
            </a:r>
            <a:r>
              <a:rPr lang="en-US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(Walsh, 2025).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7F7F0"/>
        </a:solidFill>
      </p:bgPr>
    </p:bg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7"/>
          <p:cNvSpPr/>
          <p:nvPr/>
        </p:nvSpPr>
        <p:spPr>
          <a:xfrm>
            <a:off x="12327599" y="3249611"/>
            <a:ext cx="5312395" cy="5447268"/>
          </a:xfrm>
          <a:custGeom>
            <a:rect b="b" l="l" r="r" t="t"/>
            <a:pathLst>
              <a:path extrusionOk="0" h="8708530" w="8526125">
                <a:moveTo>
                  <a:pt x="0" y="0"/>
                </a:moveTo>
                <a:lnTo>
                  <a:pt x="8526126" y="0"/>
                </a:lnTo>
                <a:lnTo>
                  <a:pt x="8526126" y="8708530"/>
                </a:lnTo>
                <a:lnTo>
                  <a:pt x="0" y="870853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7"/>
          <p:cNvSpPr txBox="1"/>
          <p:nvPr/>
        </p:nvSpPr>
        <p:spPr>
          <a:xfrm>
            <a:off x="381000" y="190500"/>
            <a:ext cx="3506132" cy="105727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274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/>
          </a:p>
        </p:txBody>
      </p:sp>
      <p:sp>
        <p:nvSpPr>
          <p:cNvPr id="146" name="Google Shape;146;p7"/>
          <p:cNvSpPr txBox="1"/>
          <p:nvPr/>
        </p:nvSpPr>
        <p:spPr>
          <a:xfrm>
            <a:off x="648006" y="1943100"/>
            <a:ext cx="12839394" cy="26130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 App marks a transformative shift towards a digital, patient centered healthcare.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has improved accessibility to NHS services, reduced system burden and empowered patients.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However, digital inclusion and equitable access remain ongoing challenges.</a:t>
            </a:r>
            <a:endParaRPr/>
          </a:p>
          <a:p>
            <a:pPr indent="0" lvl="0" marL="0" marR="0" rtl="0" algn="l">
              <a:lnSpc>
                <a:spcPct val="13995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7"/>
          <p:cNvSpPr txBox="1"/>
          <p:nvPr/>
        </p:nvSpPr>
        <p:spPr>
          <a:xfrm>
            <a:off x="589641" y="4556123"/>
            <a:ext cx="5112327" cy="105727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274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Recommendations</a:t>
            </a:r>
            <a:endParaRPr/>
          </a:p>
        </p:txBody>
      </p:sp>
      <p:sp>
        <p:nvSpPr>
          <p:cNvPr id="148" name="Google Shape;148;p7"/>
          <p:cNvSpPr txBox="1"/>
          <p:nvPr/>
        </p:nvSpPr>
        <p:spPr>
          <a:xfrm>
            <a:off x="634151" y="6057900"/>
            <a:ext cx="12011891" cy="380950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Investment needed to include diverse demographics for maximum benefits and inclusive healthcare system.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Ensure more access to digital networks and user-friendly options to enhance functionality.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Integrate patient feedback for sustainable development and improvement.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Align digital innovations with patient centered principles for equitable healthcare delivery </a:t>
            </a:r>
            <a:r>
              <a:rPr lang="en-US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(Hadley, 2024). 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8"/>
          <p:cNvSpPr txBox="1"/>
          <p:nvPr/>
        </p:nvSpPr>
        <p:spPr>
          <a:xfrm>
            <a:off x="457200" y="1028700"/>
            <a:ext cx="17373600" cy="9666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b="1" i="0" lang="en-US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Reference list</a:t>
            </a:r>
            <a:endParaRPr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alibri"/>
              <a:buNone/>
            </a:pPr>
            <a:r>
              <a:t/>
            </a:r>
            <a:endParaRPr b="1" i="0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Colivicchi, A. (2025)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App saved 400,000 hours of GP time last year, NHS England claims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Pulse Today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https://www.pulsetoday.co.uk/news/technology/nhs-app-saved-400000-hours-of-gp-time-last-year-nhs-england-claims/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(Accessed: 14 October 2025).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Day, S. (2020)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How the NHS App is upping its game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Digital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https://digital.nhs.uk/blog/transformation-blog/2020/how-the-nhs-app-is-upping-its-game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Evans, H. (2018)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Using Data In The NHS: The Implications Of The Opt-Out And GDPR | The King’s Fund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King’s Fund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https://www.kingsfund.org.uk/insight-and-analysis/long-reads/using-data-nhs-gdpr#conclusion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(Accessed: 13 October 2025).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GOV.UK (2025)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App overhaul will break down barriers to healthcare and reduce inequalities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GOV.UK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https://www.gov.uk/government/news/nhs-app-overhaul-will-break-down-barriers-to-healthcare-and-reduce-inequalities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Kc, S.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et al.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(2023) ‘Uptake and adoption of the NHS App in England: an observational study’,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British Journal of General Practice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73(737).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https://doi.org/10.3399/BJGP.2022.0150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McKinsey (2022)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 are Industry 4.0, the Fourth Industrial Revolution, and 4IR?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McKinsey &amp; Company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https://www.mckinsey.com/featured-insights/mckinsey-explainers/what-are-industry-4-0-the-fourth-industrial-revolution-and-4ir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Digital (2024)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Workforce Statistics - NHS Digital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Digital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https://digital.nhs.uk/data-and-information/publications/statistical/nhs-workforce-statistics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England (2019)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NHS Long Term Plan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https://www.longtermplan.nhs.uk/wp-content/uploads/2019/08/nhs-long-term-plan-version-1.2.pdf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England (2023)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NHS England» NHS App reaches record users on fifth anniversary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England.nhs.uk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https://www.england.nhs.uk/2023/12/nhs-app-reaches-record-users-on-fifth-anniversary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(Accessed: 13 October 2025).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Reed, J. (2025) ‘Seven ways the government’s plan could change the NHS’, </a:t>
            </a:r>
            <a:r>
              <a:rPr b="0" i="1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BBC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3 July. Available at: </a:t>
            </a:r>
            <a:r>
              <a:rPr b="0" i="0" lang="en-US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https://www.bbc.com/news/articles/cjd2y7dkjpxo</a:t>
            </a:r>
            <a:r>
              <a:rPr b="0" i="0" lang="en-US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400"/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9f878177e1_1_0"/>
          <p:cNvSpPr txBox="1"/>
          <p:nvPr/>
        </p:nvSpPr>
        <p:spPr>
          <a:xfrm>
            <a:off x="944150" y="1160225"/>
            <a:ext cx="16487400" cy="812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</a:rPr>
              <a:t>Sollof, J. (2025) </a:t>
            </a:r>
            <a:r>
              <a:rPr i="1" lang="en-US" sz="2400">
                <a:solidFill>
                  <a:schemeClr val="dk1"/>
                </a:solidFill>
              </a:rPr>
              <a:t>NHS App expansion saves 1.5 million appointments</a:t>
            </a:r>
            <a:r>
              <a:rPr lang="en-US" sz="2400">
                <a:solidFill>
                  <a:schemeClr val="dk1"/>
                </a:solidFill>
              </a:rPr>
              <a:t>, </a:t>
            </a:r>
            <a:r>
              <a:rPr i="1" lang="en-US" sz="2400">
                <a:solidFill>
                  <a:schemeClr val="dk1"/>
                </a:solidFill>
              </a:rPr>
              <a:t>Digital Health</a:t>
            </a:r>
            <a:r>
              <a:rPr lang="en-US" sz="2400">
                <a:solidFill>
                  <a:schemeClr val="dk1"/>
                </a:solidFill>
              </a:rPr>
              <a:t>. Available at: </a:t>
            </a:r>
            <a:r>
              <a:rPr lang="en-US" sz="2400" u="sng">
                <a:solidFill>
                  <a:schemeClr val="dk1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https://www.digitalhealth.net/2025/04/nhs-app-saves-1-5-million-appointments-and-cuts-waiting-times/</a:t>
            </a:r>
            <a:r>
              <a:rPr lang="en-US" sz="2400">
                <a:solidFill>
                  <a:schemeClr val="dk1"/>
                </a:solidFill>
              </a:rPr>
              <a:t>.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2400">
                <a:solidFill>
                  <a:schemeClr val="dk1"/>
                </a:solidFill>
              </a:rPr>
              <a:t>UK Parliament (2022) </a:t>
            </a:r>
            <a:r>
              <a:rPr i="1" lang="en-US" sz="2400">
                <a:solidFill>
                  <a:schemeClr val="dk1"/>
                </a:solidFill>
              </a:rPr>
              <a:t>Digital transformation in the NHS - Health and Social Care Committee</a:t>
            </a:r>
            <a:r>
              <a:rPr lang="en-US" sz="2400">
                <a:solidFill>
                  <a:schemeClr val="dk1"/>
                </a:solidFill>
              </a:rPr>
              <a:t>, </a:t>
            </a:r>
            <a:r>
              <a:rPr i="1" lang="en-US" sz="2400">
                <a:solidFill>
                  <a:schemeClr val="dk1"/>
                </a:solidFill>
              </a:rPr>
              <a:t>Parliament.uk</a:t>
            </a:r>
            <a:r>
              <a:rPr lang="en-US" sz="2400">
                <a:solidFill>
                  <a:schemeClr val="dk1"/>
                </a:solidFill>
              </a:rPr>
              <a:t>. Available at: </a:t>
            </a:r>
            <a:r>
              <a:rPr lang="en-US" sz="2400" u="sng">
                <a:solidFill>
                  <a:schemeClr val="dk1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https://publications.parliament.uk/pa/cm5803/cmselect/cmhealth/223/report.html#heading-0</a:t>
            </a:r>
            <a:r>
              <a:rPr lang="en-US" sz="2400">
                <a:solidFill>
                  <a:schemeClr val="dk1"/>
                </a:solidFill>
              </a:rPr>
              <a:t>. </a:t>
            </a:r>
            <a:endParaRPr sz="2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2400">
                <a:solidFill>
                  <a:schemeClr val="dk1"/>
                </a:solidFill>
              </a:rPr>
              <a:t>Walsh, T. (2025) ‘Overhauling the NHS app is at the heart of UK healthcare plans, but it could leave some people behind’, </a:t>
            </a:r>
            <a:r>
              <a:rPr i="1" lang="en-US" sz="2400">
                <a:solidFill>
                  <a:schemeClr val="dk1"/>
                </a:solidFill>
              </a:rPr>
              <a:t>The Conversation</a:t>
            </a:r>
            <a:r>
              <a:rPr lang="en-US" sz="2400">
                <a:solidFill>
                  <a:schemeClr val="dk1"/>
                </a:solidFill>
              </a:rPr>
              <a:t> [Preprint]. Available at: </a:t>
            </a:r>
            <a:r>
              <a:rPr lang="en-US" sz="2400" u="sng">
                <a:solidFill>
                  <a:schemeClr val="dk1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https://doi.org/10.64628/ab.mvhc9h6yg</a:t>
            </a:r>
            <a:r>
              <a:rPr lang="en-US" sz="2400">
                <a:solidFill>
                  <a:schemeClr val="dk1"/>
                </a:solidFill>
              </a:rPr>
              <a:t>. </a:t>
            </a:r>
            <a:endParaRPr sz="24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lang="en-US" sz="2400">
                <a:solidFill>
                  <a:schemeClr val="dk1"/>
                </a:solidFill>
              </a:rPr>
              <a:t>Warwick (2024) </a:t>
            </a:r>
            <a:r>
              <a:rPr i="1" lang="en-US" sz="2400">
                <a:solidFill>
                  <a:schemeClr val="dk1"/>
                </a:solidFill>
              </a:rPr>
              <a:t>Online Access - Patient Access and NHS App</a:t>
            </a:r>
            <a:r>
              <a:rPr lang="en-US" sz="2400">
                <a:solidFill>
                  <a:schemeClr val="dk1"/>
                </a:solidFill>
              </a:rPr>
              <a:t>, </a:t>
            </a:r>
            <a:r>
              <a:rPr i="1" lang="en-US" sz="2400">
                <a:solidFill>
                  <a:schemeClr val="dk1"/>
                </a:solidFill>
              </a:rPr>
              <a:t>Warwick House Medical Practice</a:t>
            </a:r>
            <a:r>
              <a:rPr lang="en-US" sz="2400">
                <a:solidFill>
                  <a:schemeClr val="dk1"/>
                </a:solidFill>
              </a:rPr>
              <a:t>. Available at: </a:t>
            </a:r>
            <a:r>
              <a:rPr lang="en-US" sz="2400" u="sng">
                <a:solidFill>
                  <a:schemeClr val="dk1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https://warwickhouse.org.uk/patient-access/</a:t>
            </a:r>
            <a:r>
              <a:rPr lang="en-US" sz="2400">
                <a:solidFill>
                  <a:schemeClr val="dk1"/>
                </a:solidFill>
              </a:rPr>
              <a:t>. </a:t>
            </a: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:creator>Dell</dc:creator>
</cp:coreProperties>
</file>