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5" r:id="rId3"/>
    <p:sldId id="258" r:id="rId4"/>
    <p:sldId id="259" r:id="rId5"/>
    <p:sldId id="260" r:id="rId6"/>
    <p:sldId id="261" r:id="rId7"/>
    <p:sldId id="262" r:id="rId8"/>
    <p:sldId id="272" r:id="rId9"/>
    <p:sldId id="273" r:id="rId10"/>
    <p:sldId id="274" r:id="rId11"/>
    <p:sldId id="275" r:id="rId12"/>
    <p:sldId id="276" r:id="rId13"/>
    <p:sldId id="284" r:id="rId14"/>
    <p:sldId id="278" r:id="rId15"/>
    <p:sldId id="285" r:id="rId16"/>
    <p:sldId id="286" r:id="rId17"/>
    <p:sldId id="287" r:id="rId18"/>
    <p:sldId id="293" r:id="rId19"/>
    <p:sldId id="288" r:id="rId20"/>
    <p:sldId id="289" r:id="rId21"/>
    <p:sldId id="290" r:id="rId22"/>
    <p:sldId id="294" r:id="rId23"/>
    <p:sldId id="291" r:id="rId24"/>
    <p:sldId id="292" r:id="rId25"/>
    <p:sldId id="296"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3" autoAdjust="0"/>
    <p:restoredTop sz="94660"/>
  </p:normalViewPr>
  <p:slideViewPr>
    <p:cSldViewPr snapToGrid="0">
      <p:cViewPr varScale="1">
        <p:scale>
          <a:sx n="115" d="100"/>
          <a:sy n="115" d="100"/>
        </p:scale>
        <p:origin x="318"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A93AE4-F2E3-463C-9D24-4B9154E271B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49DFB50E-D6BF-4D73-8DB2-F2AA8E8BEEF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635805D-1630-4B3D-B8D2-CB95818DBA2F}"/>
              </a:ext>
            </a:extLst>
          </p:cNvPr>
          <p:cNvSpPr>
            <a:spLocks noGrp="1"/>
          </p:cNvSpPr>
          <p:nvPr>
            <p:ph type="dt" sz="half" idx="10"/>
          </p:nvPr>
        </p:nvSpPr>
        <p:spPr/>
        <p:txBody>
          <a:bodyPr/>
          <a:lstStyle/>
          <a:p>
            <a:fld id="{4295A1CF-BF82-4AFE-AEE0-1A62409B7D14}" type="datetimeFigureOut">
              <a:rPr lang="en-GB" smtClean="0"/>
              <a:t>02/11/2021</a:t>
            </a:fld>
            <a:endParaRPr lang="en-GB"/>
          </a:p>
        </p:txBody>
      </p:sp>
      <p:sp>
        <p:nvSpPr>
          <p:cNvPr id="5" name="Footer Placeholder 4">
            <a:extLst>
              <a:ext uri="{FF2B5EF4-FFF2-40B4-BE49-F238E27FC236}">
                <a16:creationId xmlns:a16="http://schemas.microsoft.com/office/drawing/2014/main" id="{718B0416-6C74-4DCE-814C-FB89EDB43ED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DBC3FC2-D2EC-4C7E-A1EE-913A49BC9214}"/>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1142054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88BDA1-5BF8-4ABE-9DFB-3586BB3DB3D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94D4875-2E1C-4E89-B158-699107C86A2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DBC100-7649-44D0-8382-39BF46A5ECC3}"/>
              </a:ext>
            </a:extLst>
          </p:cNvPr>
          <p:cNvSpPr>
            <a:spLocks noGrp="1"/>
          </p:cNvSpPr>
          <p:nvPr>
            <p:ph type="dt" sz="half" idx="10"/>
          </p:nvPr>
        </p:nvSpPr>
        <p:spPr/>
        <p:txBody>
          <a:bodyPr/>
          <a:lstStyle/>
          <a:p>
            <a:fld id="{4295A1CF-BF82-4AFE-AEE0-1A62409B7D14}" type="datetimeFigureOut">
              <a:rPr lang="en-GB" smtClean="0"/>
              <a:t>02/11/2021</a:t>
            </a:fld>
            <a:endParaRPr lang="en-GB"/>
          </a:p>
        </p:txBody>
      </p:sp>
      <p:sp>
        <p:nvSpPr>
          <p:cNvPr id="5" name="Footer Placeholder 4">
            <a:extLst>
              <a:ext uri="{FF2B5EF4-FFF2-40B4-BE49-F238E27FC236}">
                <a16:creationId xmlns:a16="http://schemas.microsoft.com/office/drawing/2014/main" id="{F99B6F57-6389-4DC7-BCF2-E86FCDF6B0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398121-FDAF-4896-BB4F-40B18808F64A}"/>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1090426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82869A-0493-41A8-ACF2-E01A0D1F221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75BDB10-C486-4FEC-8284-A5442F98C32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2A89619-6736-4A61-AA03-2D8D1C62B163}"/>
              </a:ext>
            </a:extLst>
          </p:cNvPr>
          <p:cNvSpPr>
            <a:spLocks noGrp="1"/>
          </p:cNvSpPr>
          <p:nvPr>
            <p:ph type="dt" sz="half" idx="10"/>
          </p:nvPr>
        </p:nvSpPr>
        <p:spPr/>
        <p:txBody>
          <a:bodyPr/>
          <a:lstStyle/>
          <a:p>
            <a:fld id="{4295A1CF-BF82-4AFE-AEE0-1A62409B7D14}" type="datetimeFigureOut">
              <a:rPr lang="en-GB" smtClean="0"/>
              <a:t>02/11/2021</a:t>
            </a:fld>
            <a:endParaRPr lang="en-GB"/>
          </a:p>
        </p:txBody>
      </p:sp>
      <p:sp>
        <p:nvSpPr>
          <p:cNvPr id="5" name="Footer Placeholder 4">
            <a:extLst>
              <a:ext uri="{FF2B5EF4-FFF2-40B4-BE49-F238E27FC236}">
                <a16:creationId xmlns:a16="http://schemas.microsoft.com/office/drawing/2014/main" id="{9B191C8B-CDAB-426B-8E66-454866271D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7C632C-AA8E-48D8-9ACB-D1FEBB136BD6}"/>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38010231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BFC53-B3E0-4069-A855-9D000447BB0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CFFD33B-5D84-4771-A3B4-88BA1557D157}"/>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5036944-0021-42BE-BD01-8006948DF0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BC5AC69-A2F8-4A92-BA8E-8515A7042CD8}"/>
              </a:ext>
            </a:extLst>
          </p:cNvPr>
          <p:cNvSpPr>
            <a:spLocks noGrp="1"/>
          </p:cNvSpPr>
          <p:nvPr>
            <p:ph type="dt" sz="half" idx="10"/>
          </p:nvPr>
        </p:nvSpPr>
        <p:spPr/>
        <p:txBody>
          <a:bodyPr/>
          <a:lstStyle/>
          <a:p>
            <a:fld id="{4295A1CF-BF82-4AFE-AEE0-1A62409B7D14}" type="datetimeFigureOut">
              <a:rPr lang="en-GB" smtClean="0"/>
              <a:t>02/11/2021</a:t>
            </a:fld>
            <a:endParaRPr lang="en-GB"/>
          </a:p>
        </p:txBody>
      </p:sp>
      <p:sp>
        <p:nvSpPr>
          <p:cNvPr id="6" name="Footer Placeholder 5">
            <a:extLst>
              <a:ext uri="{FF2B5EF4-FFF2-40B4-BE49-F238E27FC236}">
                <a16:creationId xmlns:a16="http://schemas.microsoft.com/office/drawing/2014/main" id="{579818D6-58FB-40FC-A659-36BFAB67DE8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46CD029-C144-43F3-BD9E-F3B02681F65F}"/>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1750457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817475-C265-43CC-B99D-F834CF9ACE5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5DF2625-2A8E-4DAC-ADA5-1D6A04C0CA8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B578EF-AE0F-43DA-A721-A48A2039C71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88A535E-4537-4B09-BD9A-DB8B776773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8734652-97F4-4E9E-9784-D9852130F0A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2251136-6F3C-4398-8685-4C6FD10802A6}"/>
              </a:ext>
            </a:extLst>
          </p:cNvPr>
          <p:cNvSpPr>
            <a:spLocks noGrp="1"/>
          </p:cNvSpPr>
          <p:nvPr>
            <p:ph type="dt" sz="half" idx="10"/>
          </p:nvPr>
        </p:nvSpPr>
        <p:spPr/>
        <p:txBody>
          <a:bodyPr/>
          <a:lstStyle/>
          <a:p>
            <a:fld id="{4295A1CF-BF82-4AFE-AEE0-1A62409B7D14}" type="datetimeFigureOut">
              <a:rPr lang="en-GB" smtClean="0"/>
              <a:t>02/11/2021</a:t>
            </a:fld>
            <a:endParaRPr lang="en-GB"/>
          </a:p>
        </p:txBody>
      </p:sp>
      <p:sp>
        <p:nvSpPr>
          <p:cNvPr id="8" name="Footer Placeholder 7">
            <a:extLst>
              <a:ext uri="{FF2B5EF4-FFF2-40B4-BE49-F238E27FC236}">
                <a16:creationId xmlns:a16="http://schemas.microsoft.com/office/drawing/2014/main" id="{A1284235-18EA-4A10-A18D-EF715951BFA1}"/>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43CC75B-EEB6-424B-ACCA-3DD421F22EFE}"/>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817192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A0305F-D793-40B8-AACE-8E9446B1996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3415D78-5B4F-4726-80A9-8FB7D87B6E8A}"/>
              </a:ext>
            </a:extLst>
          </p:cNvPr>
          <p:cNvSpPr>
            <a:spLocks noGrp="1"/>
          </p:cNvSpPr>
          <p:nvPr>
            <p:ph type="dt" sz="half" idx="10"/>
          </p:nvPr>
        </p:nvSpPr>
        <p:spPr/>
        <p:txBody>
          <a:bodyPr/>
          <a:lstStyle/>
          <a:p>
            <a:fld id="{4295A1CF-BF82-4AFE-AEE0-1A62409B7D14}" type="datetimeFigureOut">
              <a:rPr lang="en-GB" smtClean="0"/>
              <a:t>02/11/2021</a:t>
            </a:fld>
            <a:endParaRPr lang="en-GB"/>
          </a:p>
        </p:txBody>
      </p:sp>
      <p:sp>
        <p:nvSpPr>
          <p:cNvPr id="4" name="Footer Placeholder 3">
            <a:extLst>
              <a:ext uri="{FF2B5EF4-FFF2-40B4-BE49-F238E27FC236}">
                <a16:creationId xmlns:a16="http://schemas.microsoft.com/office/drawing/2014/main" id="{2DFB131D-4B95-4316-BE54-63594C43BF1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F6AC49A-1183-4F66-BCC8-52D6EB2FB91F}"/>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35810629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7C4FB0E-2663-4991-AE53-F5FC5440A827}"/>
              </a:ext>
            </a:extLst>
          </p:cNvPr>
          <p:cNvSpPr>
            <a:spLocks noGrp="1"/>
          </p:cNvSpPr>
          <p:nvPr>
            <p:ph type="dt" sz="half" idx="10"/>
          </p:nvPr>
        </p:nvSpPr>
        <p:spPr/>
        <p:txBody>
          <a:bodyPr/>
          <a:lstStyle/>
          <a:p>
            <a:fld id="{4295A1CF-BF82-4AFE-AEE0-1A62409B7D14}" type="datetimeFigureOut">
              <a:rPr lang="en-GB" smtClean="0"/>
              <a:t>02/11/2021</a:t>
            </a:fld>
            <a:endParaRPr lang="en-GB"/>
          </a:p>
        </p:txBody>
      </p:sp>
      <p:sp>
        <p:nvSpPr>
          <p:cNvPr id="3" name="Footer Placeholder 2">
            <a:extLst>
              <a:ext uri="{FF2B5EF4-FFF2-40B4-BE49-F238E27FC236}">
                <a16:creationId xmlns:a16="http://schemas.microsoft.com/office/drawing/2014/main" id="{F34858A5-5B70-44EB-BD8E-22EBC3E6312C}"/>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9B97C53-D134-4D90-8105-9E3C05FA8B71}"/>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9514005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D09CF7-3817-4F02-ADAB-18E2B7BDBC9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8109F18-156E-4C40-8293-FEB1D6E6E7A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CD8143-6F0F-421E-8AA0-6ACED0A608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2D68111-C272-4CE6-8DE0-F52E55A2969C}"/>
              </a:ext>
            </a:extLst>
          </p:cNvPr>
          <p:cNvSpPr>
            <a:spLocks noGrp="1"/>
          </p:cNvSpPr>
          <p:nvPr>
            <p:ph type="dt" sz="half" idx="10"/>
          </p:nvPr>
        </p:nvSpPr>
        <p:spPr/>
        <p:txBody>
          <a:bodyPr/>
          <a:lstStyle/>
          <a:p>
            <a:fld id="{4295A1CF-BF82-4AFE-AEE0-1A62409B7D14}" type="datetimeFigureOut">
              <a:rPr lang="en-GB" smtClean="0"/>
              <a:t>02/11/2021</a:t>
            </a:fld>
            <a:endParaRPr lang="en-GB"/>
          </a:p>
        </p:txBody>
      </p:sp>
      <p:sp>
        <p:nvSpPr>
          <p:cNvPr id="6" name="Footer Placeholder 5">
            <a:extLst>
              <a:ext uri="{FF2B5EF4-FFF2-40B4-BE49-F238E27FC236}">
                <a16:creationId xmlns:a16="http://schemas.microsoft.com/office/drawing/2014/main" id="{A7803AC4-1A88-4D84-B625-E83069C199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86DFC29-6AE5-45ED-B6CA-772CED0DE5A4}"/>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2226947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249DA7-6986-4491-8061-EC3E1A4EA06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D7623AA-5D78-4BF2-88C2-4F7DCDBD24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C9D1338-E794-4C87-806D-A4F30DFDD99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DE8C4D7-E2BC-4085-A494-0E286DB642A5}"/>
              </a:ext>
            </a:extLst>
          </p:cNvPr>
          <p:cNvSpPr>
            <a:spLocks noGrp="1"/>
          </p:cNvSpPr>
          <p:nvPr>
            <p:ph type="dt" sz="half" idx="10"/>
          </p:nvPr>
        </p:nvSpPr>
        <p:spPr/>
        <p:txBody>
          <a:bodyPr/>
          <a:lstStyle/>
          <a:p>
            <a:fld id="{4295A1CF-BF82-4AFE-AEE0-1A62409B7D14}" type="datetimeFigureOut">
              <a:rPr lang="en-GB" smtClean="0"/>
              <a:t>02/11/2021</a:t>
            </a:fld>
            <a:endParaRPr lang="en-GB"/>
          </a:p>
        </p:txBody>
      </p:sp>
      <p:sp>
        <p:nvSpPr>
          <p:cNvPr id="6" name="Footer Placeholder 5">
            <a:extLst>
              <a:ext uri="{FF2B5EF4-FFF2-40B4-BE49-F238E27FC236}">
                <a16:creationId xmlns:a16="http://schemas.microsoft.com/office/drawing/2014/main" id="{F31A775A-346C-40E7-B190-9CF2D2FF1BD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4B0AE85-7A15-4B16-AA19-FF81285AE951}"/>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1305176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539C5-346F-489B-9327-BEC72710DC3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6F5FD19-C3F0-487F-975D-570B6DD807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0FD5168-FC5A-4E81-AEC1-B45B32829A4A}"/>
              </a:ext>
            </a:extLst>
          </p:cNvPr>
          <p:cNvSpPr>
            <a:spLocks noGrp="1"/>
          </p:cNvSpPr>
          <p:nvPr>
            <p:ph type="dt" sz="half" idx="10"/>
          </p:nvPr>
        </p:nvSpPr>
        <p:spPr/>
        <p:txBody>
          <a:bodyPr/>
          <a:lstStyle/>
          <a:p>
            <a:fld id="{4295A1CF-BF82-4AFE-AEE0-1A62409B7D14}" type="datetimeFigureOut">
              <a:rPr lang="en-GB" smtClean="0"/>
              <a:t>02/11/2021</a:t>
            </a:fld>
            <a:endParaRPr lang="en-GB"/>
          </a:p>
        </p:txBody>
      </p:sp>
      <p:sp>
        <p:nvSpPr>
          <p:cNvPr id="5" name="Footer Placeholder 4">
            <a:extLst>
              <a:ext uri="{FF2B5EF4-FFF2-40B4-BE49-F238E27FC236}">
                <a16:creationId xmlns:a16="http://schemas.microsoft.com/office/drawing/2014/main" id="{70927F9D-30E7-4868-868C-9131FAAFDEF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B16062F-2B5C-498E-8373-7D7B386F0B1B}"/>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28647720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B4FF62E-C9CC-4EE1-A9A7-FD03C21ECD9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29F6B2F-523D-45B3-9CE4-84F9169048F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7171EF-84D5-4849-A441-8A0DF94E3824}"/>
              </a:ext>
            </a:extLst>
          </p:cNvPr>
          <p:cNvSpPr>
            <a:spLocks noGrp="1"/>
          </p:cNvSpPr>
          <p:nvPr>
            <p:ph type="dt" sz="half" idx="10"/>
          </p:nvPr>
        </p:nvSpPr>
        <p:spPr/>
        <p:txBody>
          <a:bodyPr/>
          <a:lstStyle/>
          <a:p>
            <a:fld id="{4295A1CF-BF82-4AFE-AEE0-1A62409B7D14}" type="datetimeFigureOut">
              <a:rPr lang="en-GB" smtClean="0"/>
              <a:t>02/11/2021</a:t>
            </a:fld>
            <a:endParaRPr lang="en-GB"/>
          </a:p>
        </p:txBody>
      </p:sp>
      <p:sp>
        <p:nvSpPr>
          <p:cNvPr id="5" name="Footer Placeholder 4">
            <a:extLst>
              <a:ext uri="{FF2B5EF4-FFF2-40B4-BE49-F238E27FC236}">
                <a16:creationId xmlns:a16="http://schemas.microsoft.com/office/drawing/2014/main" id="{D9839D63-E1A3-4DF7-8D98-AD30552E74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64DC5D0-7BD0-4F3C-90B7-8B25AA1E6368}"/>
              </a:ext>
            </a:extLst>
          </p:cNvPr>
          <p:cNvSpPr>
            <a:spLocks noGrp="1"/>
          </p:cNvSpPr>
          <p:nvPr>
            <p:ph type="sldNum" sz="quarter" idx="12"/>
          </p:nvPr>
        </p:nvSpPr>
        <p:spPr/>
        <p:txBody>
          <a:bodyPr/>
          <a:lstStyle/>
          <a:p>
            <a:fld id="{55A33A23-82F8-46F2-92F1-B7FC24EA40A5}" type="slidenum">
              <a:rPr lang="en-GB" smtClean="0"/>
              <a:t>‹#›</a:t>
            </a:fld>
            <a:endParaRPr lang="en-GB"/>
          </a:p>
        </p:txBody>
      </p:sp>
    </p:spTree>
    <p:extLst>
      <p:ext uri="{BB962C8B-B14F-4D97-AF65-F5344CB8AC3E}">
        <p14:creationId xmlns:p14="http://schemas.microsoft.com/office/powerpoint/2010/main" val="42201409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EA20D1C-8CA9-45F6-8C9D-2DAE5109961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07FBD1D-0A91-488B-A315-05B078F8C2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8D890B-A510-4ED7-B1D6-5B11A5B7899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295A1CF-BF82-4AFE-AEE0-1A62409B7D14}" type="datetimeFigureOut">
              <a:rPr lang="en-GB" smtClean="0"/>
              <a:t>02/11/2021</a:t>
            </a:fld>
            <a:endParaRPr lang="en-GB"/>
          </a:p>
        </p:txBody>
      </p:sp>
      <p:sp>
        <p:nvSpPr>
          <p:cNvPr id="5" name="Footer Placeholder 4">
            <a:extLst>
              <a:ext uri="{FF2B5EF4-FFF2-40B4-BE49-F238E27FC236}">
                <a16:creationId xmlns:a16="http://schemas.microsoft.com/office/drawing/2014/main" id="{8E52BB54-AD43-4CE6-97E7-D6D9123C96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FC34E3C-BFAF-45C2-B9FA-155BF955259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A33A23-82F8-46F2-92F1-B7FC24EA40A5}" type="slidenum">
              <a:rPr lang="en-GB" smtClean="0"/>
              <a:t>‹#›</a:t>
            </a:fld>
            <a:endParaRPr lang="en-GB"/>
          </a:p>
        </p:txBody>
      </p:sp>
    </p:spTree>
    <p:extLst>
      <p:ext uri="{BB962C8B-B14F-4D97-AF65-F5344CB8AC3E}">
        <p14:creationId xmlns:p14="http://schemas.microsoft.com/office/powerpoint/2010/main" val="34051758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emf"/><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image" Target="../media/image14.emf"/><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hyperlink" Target="https://www.gov.uk/vat-registration/how-to-register" TargetMode="External"/><Relationship Id="rId2" Type="http://schemas.openxmlformats.org/officeDocument/2006/relationships/hyperlink" Target="https://www.gov.uk/limited-company-formation/register-your-company" TargetMode="External"/><Relationship Id="rId1" Type="http://schemas.openxmlformats.org/officeDocument/2006/relationships/slideLayout" Target="../slideLayouts/slideLayout2.xml"/><Relationship Id="rId4" Type="http://schemas.openxmlformats.org/officeDocument/2006/relationships/hyperlink" Target="https://uk.indeed.com/career-advice/career-development/code-of-conduct-exampl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D8386171-E87D-46AB-8718-4CE2A88748B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ounded Rectangle 26">
            <a:extLst>
              <a:ext uri="{FF2B5EF4-FFF2-40B4-BE49-F238E27FC236}">
                <a16:creationId xmlns:a16="http://schemas.microsoft.com/office/drawing/2014/main" id="{207CB456-8849-413C-8210-B663779A32E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E513936D-D1EB-4E42-A97F-942BA1F3DFA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69900B-4788-47D2-8D13-11A31A480CD7}"/>
              </a:ext>
            </a:extLst>
          </p:cNvPr>
          <p:cNvSpPr>
            <a:spLocks noGrp="1"/>
          </p:cNvSpPr>
          <p:nvPr>
            <p:ph type="ctrTitle"/>
          </p:nvPr>
        </p:nvSpPr>
        <p:spPr>
          <a:xfrm>
            <a:off x="1499616" y="2127363"/>
            <a:ext cx="6181344" cy="2603274"/>
          </a:xfrm>
          <a:solidFill>
            <a:srgbClr val="C00000"/>
          </a:solidFill>
        </p:spPr>
        <p:txBody>
          <a:bodyPr anchor="ctr">
            <a:normAutofit/>
          </a:bodyPr>
          <a:lstStyle/>
          <a:p>
            <a:pPr algn="r"/>
            <a:r>
              <a:rPr lang="en-GB" sz="4400" dirty="0">
                <a:solidFill>
                  <a:schemeClr val="bg1"/>
                </a:solidFill>
                <a:effectLst>
                  <a:outerShdw blurRad="38100" dist="38100" dir="2700000" algn="tl">
                    <a:srgbClr val="000000">
                      <a:alpha val="43137"/>
                    </a:srgbClr>
                  </a:outerShdw>
                </a:effectLst>
                <a:latin typeface="Bahnschrift SemiBold" panose="020B0502040204020203" pitchFamily="34" charset="0"/>
              </a:rPr>
              <a:t>WHERE'S MY LOCAL?</a:t>
            </a:r>
          </a:p>
        </p:txBody>
      </p:sp>
      <p:sp>
        <p:nvSpPr>
          <p:cNvPr id="3" name="Subtitle 2">
            <a:extLst>
              <a:ext uri="{FF2B5EF4-FFF2-40B4-BE49-F238E27FC236}">
                <a16:creationId xmlns:a16="http://schemas.microsoft.com/office/drawing/2014/main" id="{B3F03991-F083-4529-9470-4236F3952B5C}"/>
              </a:ext>
            </a:extLst>
          </p:cNvPr>
          <p:cNvSpPr>
            <a:spLocks noGrp="1"/>
          </p:cNvSpPr>
          <p:nvPr>
            <p:ph type="subTitle" idx="1"/>
          </p:nvPr>
        </p:nvSpPr>
        <p:spPr>
          <a:xfrm>
            <a:off x="8049768" y="2127363"/>
            <a:ext cx="2642616" cy="2603274"/>
          </a:xfrm>
          <a:solidFill>
            <a:schemeClr val="bg1"/>
          </a:solidFill>
        </p:spPr>
        <p:txBody>
          <a:bodyPr anchor="ctr">
            <a:normAutofit/>
          </a:bodyPr>
          <a:lstStyle/>
          <a:p>
            <a:pPr algn="l"/>
            <a:r>
              <a:rPr lang="en-GB" sz="1800" b="1" dirty="0">
                <a:latin typeface="Bahnschrift SemiBold" panose="020B0502040204020203" pitchFamily="34" charset="0"/>
              </a:rPr>
              <a:t>Company Presentation</a:t>
            </a:r>
          </a:p>
          <a:p>
            <a:pPr algn="l"/>
            <a:endParaRPr lang="en-GB" b="1" dirty="0"/>
          </a:p>
        </p:txBody>
      </p:sp>
      <p:cxnSp>
        <p:nvCxnSpPr>
          <p:cNvPr id="14" name="Straight Connector 13">
            <a:extLst>
              <a:ext uri="{FF2B5EF4-FFF2-40B4-BE49-F238E27FC236}">
                <a16:creationId xmlns:a16="http://schemas.microsoft.com/office/drawing/2014/main" id="{07112B77-14CB-4EA4-AC83-BAC0FD498591}"/>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866016" y="2057399"/>
            <a:ext cx="0" cy="2743200"/>
          </a:xfrm>
          <a:prstGeom prst="line">
            <a:avLst/>
          </a:prstGeom>
          <a:ln w="190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6803613"/>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C73F17-FBC3-44F9-8D06-492510106D72}"/>
              </a:ext>
            </a:extLst>
          </p:cNvPr>
          <p:cNvSpPr>
            <a:spLocks noGrp="1"/>
          </p:cNvSpPr>
          <p:nvPr>
            <p:ph type="ctrTitle"/>
          </p:nvPr>
        </p:nvSpPr>
        <p:spPr>
          <a:xfrm>
            <a:off x="990600" y="338328"/>
            <a:ext cx="10210800" cy="1765594"/>
          </a:xfrm>
          <a:solidFill>
            <a:srgbClr val="C00000"/>
          </a:solidFill>
        </p:spPr>
        <p:txBody>
          <a:bodyPr anchor="ctr">
            <a:normAutofit/>
          </a:bodyPr>
          <a:lstStyle/>
          <a:p>
            <a:r>
              <a:rPr lang="en-GB" sz="4400" dirty="0">
                <a:solidFill>
                  <a:schemeClr val="bg1"/>
                </a:solidFill>
                <a:effectLst>
                  <a:outerShdw blurRad="38100" dist="38100" dir="2700000" algn="tl">
                    <a:srgbClr val="000000">
                      <a:alpha val="43137"/>
                    </a:srgbClr>
                  </a:outerShdw>
                </a:effectLst>
                <a:latin typeface="Bahnschrift SemiBold" panose="020B0502040204020203" pitchFamily="34" charset="0"/>
              </a:rPr>
              <a:t>Our Logo</a:t>
            </a:r>
          </a:p>
        </p:txBody>
      </p:sp>
      <p:sp>
        <p:nvSpPr>
          <p:cNvPr id="3" name="Subtitle 2">
            <a:extLst>
              <a:ext uri="{FF2B5EF4-FFF2-40B4-BE49-F238E27FC236}">
                <a16:creationId xmlns:a16="http://schemas.microsoft.com/office/drawing/2014/main" id="{FC2436B6-AD73-479F-8AD8-A2164C93CCF8}"/>
              </a:ext>
            </a:extLst>
          </p:cNvPr>
          <p:cNvSpPr>
            <a:spLocks noGrp="1"/>
          </p:cNvSpPr>
          <p:nvPr>
            <p:ph type="subTitle" idx="1"/>
          </p:nvPr>
        </p:nvSpPr>
        <p:spPr>
          <a:xfrm>
            <a:off x="990600" y="1419083"/>
            <a:ext cx="10210800" cy="528429"/>
          </a:xfrm>
        </p:spPr>
        <p:txBody>
          <a:bodyPr>
            <a:normAutofit/>
          </a:bodyPr>
          <a:lstStyle/>
          <a:p>
            <a:endParaRPr lang="en-GB"/>
          </a:p>
        </p:txBody>
      </p:sp>
      <p:sp>
        <p:nvSpPr>
          <p:cNvPr id="21" name="Rectangle 20">
            <a:extLst>
              <a:ext uri="{FF2B5EF4-FFF2-40B4-BE49-F238E27FC236}">
                <a16:creationId xmlns:a16="http://schemas.microsoft.com/office/drawing/2014/main" id="{70BDD0CE-06A4-404B-8A13-580229C1C92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141750"/>
            <a:ext cx="12192000" cy="471625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26">
            <a:extLst>
              <a:ext uri="{FF2B5EF4-FFF2-40B4-BE49-F238E27FC236}">
                <a16:creationId xmlns:a16="http://schemas.microsoft.com/office/drawing/2014/main" id="{EE9899FA-8881-472C-AA59-D08A89CA8AE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1564" y="2423160"/>
            <a:ext cx="5613569" cy="3930315"/>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72B5F397-272A-4E45-A5C6-1FAF6A8F6E64}"/>
              </a:ext>
            </a:extLst>
          </p:cNvPr>
          <p:cNvPicPr>
            <a:picLocks noChangeAspect="1"/>
          </p:cNvPicPr>
          <p:nvPr/>
        </p:nvPicPr>
        <p:blipFill>
          <a:blip r:embed="rId2"/>
          <a:stretch>
            <a:fillRect/>
          </a:stretch>
        </p:blipFill>
        <p:spPr>
          <a:xfrm>
            <a:off x="1438193" y="2742397"/>
            <a:ext cx="3376246" cy="3291840"/>
          </a:xfrm>
          <a:prstGeom prst="rect">
            <a:avLst/>
          </a:prstGeom>
        </p:spPr>
      </p:pic>
      <p:sp>
        <p:nvSpPr>
          <p:cNvPr id="25" name="Rounded Rectangle 16">
            <a:extLst>
              <a:ext uri="{FF2B5EF4-FFF2-40B4-BE49-F238E27FC236}">
                <a16:creationId xmlns:a16="http://schemas.microsoft.com/office/drawing/2014/main" id="{080B7D90-3DF1-4514-B26D-616BE35553C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4749" y="2423160"/>
            <a:ext cx="5613569" cy="3930315"/>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4FAFBCC0-E929-40FE-8BA8-43EFF3D7EE35}"/>
              </a:ext>
            </a:extLst>
          </p:cNvPr>
          <p:cNvPicPr>
            <a:picLocks noChangeAspect="1"/>
          </p:cNvPicPr>
          <p:nvPr/>
        </p:nvPicPr>
        <p:blipFill>
          <a:blip r:embed="rId3"/>
          <a:stretch>
            <a:fillRect/>
          </a:stretch>
        </p:blipFill>
        <p:spPr>
          <a:xfrm>
            <a:off x="7189992" y="2744731"/>
            <a:ext cx="3751384" cy="3291840"/>
          </a:xfrm>
          <a:prstGeom prst="rect">
            <a:avLst/>
          </a:prstGeom>
        </p:spPr>
      </p:pic>
    </p:spTree>
    <p:extLst>
      <p:ext uri="{BB962C8B-B14F-4D97-AF65-F5344CB8AC3E}">
        <p14:creationId xmlns:p14="http://schemas.microsoft.com/office/powerpoint/2010/main" val="22751793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9563C-FE52-4309-A887-FE830EF9E69C}"/>
              </a:ext>
            </a:extLst>
          </p:cNvPr>
          <p:cNvSpPr>
            <a:spLocks noGrp="1"/>
          </p:cNvSpPr>
          <p:nvPr>
            <p:ph type="title"/>
          </p:nvPr>
        </p:nvSpPr>
        <p:spPr>
          <a:xfrm>
            <a:off x="648929" y="629266"/>
            <a:ext cx="4944152" cy="1622321"/>
          </a:xfrm>
          <a:solidFill>
            <a:srgbClr val="C00000"/>
          </a:solidFill>
        </p:spPr>
        <p:txBody>
          <a:bodyPr>
            <a:normAutofit/>
          </a:bodyPr>
          <a:lstStyle/>
          <a:p>
            <a:r>
              <a:rPr lang="en-GB" sz="2800" dirty="0">
                <a:solidFill>
                  <a:schemeClr val="bg1"/>
                </a:solidFill>
                <a:effectLst>
                  <a:outerShdw blurRad="38100" dist="38100" dir="2700000" algn="tl">
                    <a:srgbClr val="000000">
                      <a:alpha val="43137"/>
                    </a:srgbClr>
                  </a:outerShdw>
                </a:effectLst>
                <a:latin typeface="Bahnschrift SemiBold" panose="020B0502040204020203" pitchFamily="34" charset="0"/>
              </a:rPr>
              <a:t>Company </a:t>
            </a:r>
            <a:r>
              <a:rPr lang="en-GB" sz="2800" dirty="0" smtClean="0">
                <a:solidFill>
                  <a:schemeClr val="bg1"/>
                </a:solidFill>
                <a:effectLst>
                  <a:outerShdw blurRad="38100" dist="38100" dir="2700000" algn="tl">
                    <a:srgbClr val="000000">
                      <a:alpha val="43137"/>
                    </a:srgbClr>
                  </a:outerShdw>
                </a:effectLst>
                <a:latin typeface="Bahnschrift SemiBold" panose="020B0502040204020203" pitchFamily="34" charset="0"/>
              </a:rPr>
              <a:t>Registration</a:t>
            </a:r>
            <a:r>
              <a:rPr lang="en-GB" sz="800" dirty="0" smtClean="0">
                <a:solidFill>
                  <a:schemeClr val="bg1"/>
                </a:solidFill>
                <a:effectLst>
                  <a:outerShdw blurRad="38100" dist="38100" dir="2700000" algn="tl">
                    <a:srgbClr val="000000">
                      <a:alpha val="43137"/>
                    </a:srgbClr>
                  </a:outerShdw>
                </a:effectLst>
                <a:latin typeface="Bahnschrift SemiBold" panose="020B0502040204020203" pitchFamily="34" charset="0"/>
              </a:rPr>
              <a:t>(1)</a:t>
            </a:r>
            <a:r>
              <a:rPr lang="en-GB" dirty="0">
                <a:solidFill>
                  <a:schemeClr val="bg1"/>
                </a:solidFill>
              </a:rPr>
              <a:t>	</a:t>
            </a:r>
          </a:p>
        </p:txBody>
      </p:sp>
      <p:sp>
        <p:nvSpPr>
          <p:cNvPr id="3" name="Content Placeholder 2">
            <a:extLst>
              <a:ext uri="{FF2B5EF4-FFF2-40B4-BE49-F238E27FC236}">
                <a16:creationId xmlns:a16="http://schemas.microsoft.com/office/drawing/2014/main" id="{E06C3B48-5527-4227-B7D4-4A050C2F1F96}"/>
              </a:ext>
            </a:extLst>
          </p:cNvPr>
          <p:cNvSpPr>
            <a:spLocks noGrp="1"/>
          </p:cNvSpPr>
          <p:nvPr>
            <p:ph idx="1"/>
          </p:nvPr>
        </p:nvSpPr>
        <p:spPr>
          <a:xfrm>
            <a:off x="648930" y="2438400"/>
            <a:ext cx="4944151" cy="3785419"/>
          </a:xfrm>
        </p:spPr>
        <p:txBody>
          <a:bodyPr>
            <a:normAutofit/>
          </a:bodyPr>
          <a:lstStyle/>
          <a:p>
            <a:pPr marL="0" indent="0">
              <a:buNone/>
            </a:pPr>
            <a:r>
              <a:rPr lang="en-GB" sz="1800" dirty="0">
                <a:latin typeface="Bahnschrift SemiBold" panose="020B0502040204020203" pitchFamily="34" charset="0"/>
              </a:rPr>
              <a:t>Where’s my Local? Has been </a:t>
            </a:r>
          </a:p>
          <a:p>
            <a:pPr marL="0" indent="0">
              <a:buNone/>
            </a:pPr>
            <a:r>
              <a:rPr lang="en-GB" sz="1800" dirty="0">
                <a:latin typeface="Bahnschrift SemiBold" panose="020B0502040204020203" pitchFamily="34" charset="0"/>
              </a:rPr>
              <a:t>Registered with Companies House under Reg No. 03212021</a:t>
            </a:r>
          </a:p>
          <a:p>
            <a:pPr marL="0" indent="0">
              <a:buNone/>
            </a:pPr>
            <a:r>
              <a:rPr lang="en-GB" sz="1800" dirty="0">
                <a:latin typeface="Bahnschrift SemiBold" panose="020B0502040204020203" pitchFamily="34" charset="0"/>
              </a:rPr>
              <a:t>The company full name is Where’s my Local (UK) Limited T/A Where’s my Local.</a:t>
            </a:r>
          </a:p>
          <a:p>
            <a:pPr marL="0" indent="0">
              <a:buNone/>
            </a:pPr>
            <a:endParaRPr lang="en-GB" sz="1800" dirty="0">
              <a:latin typeface="Bahnschrift SemiBold" panose="020B0502040204020203" pitchFamily="34" charset="0"/>
            </a:endParaRPr>
          </a:p>
          <a:p>
            <a:pPr marL="0" indent="0">
              <a:buNone/>
            </a:pPr>
            <a:endParaRPr lang="en-GB" sz="2400" dirty="0"/>
          </a:p>
        </p:txBody>
      </p:sp>
      <p:sp>
        <p:nvSpPr>
          <p:cNvPr id="10" name="Rectangle 9">
            <a:extLst>
              <a:ext uri="{FF2B5EF4-FFF2-40B4-BE49-F238E27FC236}">
                <a16:creationId xmlns:a16="http://schemas.microsoft.com/office/drawing/2014/main" id="{46F7435D-E3DB-47B1-BA61-B00ACC83A9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9">
            <a:extLst>
              <a:ext uri="{FF2B5EF4-FFF2-40B4-BE49-F238E27FC236}">
                <a16:creationId xmlns:a16="http://schemas.microsoft.com/office/drawing/2014/main" id="{F263A0B5-F8C4-4116-809F-78A768EA79A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ext, letter&#10;&#10;Description automatically generated">
            <a:extLst>
              <a:ext uri="{FF2B5EF4-FFF2-40B4-BE49-F238E27FC236}">
                <a16:creationId xmlns:a16="http://schemas.microsoft.com/office/drawing/2014/main" id="{E264ABA4-A6AF-466B-9BE1-D0B74E00DE30}"/>
              </a:ext>
            </a:extLst>
          </p:cNvPr>
          <p:cNvPicPr>
            <a:picLocks noChangeAspect="1"/>
          </p:cNvPicPr>
          <p:nvPr/>
        </p:nvPicPr>
        <p:blipFill>
          <a:blip r:embed="rId2"/>
          <a:stretch>
            <a:fillRect/>
          </a:stretch>
        </p:blipFill>
        <p:spPr>
          <a:xfrm>
            <a:off x="7132157" y="833418"/>
            <a:ext cx="4020635" cy="5187917"/>
          </a:xfrm>
          <a:prstGeom prst="rect">
            <a:avLst/>
          </a:prstGeom>
          <a:effectLst/>
        </p:spPr>
      </p:pic>
    </p:spTree>
    <p:extLst>
      <p:ext uri="{BB962C8B-B14F-4D97-AF65-F5344CB8AC3E}">
        <p14:creationId xmlns:p14="http://schemas.microsoft.com/office/powerpoint/2010/main" val="1890929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CA995-BA8F-4BD8-9254-F7F4C04D79B1}"/>
              </a:ext>
            </a:extLst>
          </p:cNvPr>
          <p:cNvSpPr>
            <a:spLocks noGrp="1"/>
          </p:cNvSpPr>
          <p:nvPr>
            <p:ph type="title"/>
          </p:nvPr>
        </p:nvSpPr>
        <p:spPr>
          <a:xfrm>
            <a:off x="648929" y="629266"/>
            <a:ext cx="4944152" cy="1622321"/>
          </a:xfrm>
          <a:solidFill>
            <a:srgbClr val="C00000"/>
          </a:solidFill>
        </p:spPr>
        <p:txBody>
          <a:bodyPr>
            <a:normAutofit/>
          </a:bodyPr>
          <a:lstStyle/>
          <a:p>
            <a:r>
              <a:rPr lang="en-GB" sz="2800" b="1" dirty="0">
                <a:solidFill>
                  <a:schemeClr val="bg1"/>
                </a:solidFill>
                <a:effectLst>
                  <a:outerShdw blurRad="38100" dist="38100" dir="2700000" algn="tl">
                    <a:srgbClr val="000000">
                      <a:alpha val="43137"/>
                    </a:srgbClr>
                  </a:outerShdw>
                </a:effectLst>
                <a:latin typeface="Bahnschrift SemiBold" panose="020B0502040204020203" pitchFamily="34" charset="0"/>
              </a:rPr>
              <a:t>VAT (Value Added Tax) </a:t>
            </a:r>
            <a:r>
              <a:rPr lang="en-GB" sz="2800" dirty="0" smtClean="0">
                <a:solidFill>
                  <a:schemeClr val="bg1"/>
                </a:solidFill>
                <a:effectLst>
                  <a:outerShdw blurRad="38100" dist="38100" dir="2700000" algn="tl">
                    <a:srgbClr val="000000">
                      <a:alpha val="43137"/>
                    </a:srgbClr>
                  </a:outerShdw>
                </a:effectLst>
                <a:latin typeface="Bahnschrift SemiBold" panose="020B0502040204020203" pitchFamily="34" charset="0"/>
              </a:rPr>
              <a:t>Registration</a:t>
            </a:r>
            <a:r>
              <a:rPr lang="en-GB" sz="800" dirty="0" smtClean="0">
                <a:solidFill>
                  <a:schemeClr val="bg1"/>
                </a:solidFill>
                <a:effectLst>
                  <a:outerShdw blurRad="38100" dist="38100" dir="2700000" algn="tl">
                    <a:srgbClr val="000000">
                      <a:alpha val="43137"/>
                    </a:srgbClr>
                  </a:outerShdw>
                </a:effectLst>
                <a:latin typeface="Bahnschrift SemiBold" panose="020B0502040204020203" pitchFamily="34" charset="0"/>
              </a:rPr>
              <a:t>(2)</a:t>
            </a:r>
            <a:endParaRPr lang="en-GB" sz="800" b="1" dirty="0">
              <a:solidFill>
                <a:schemeClr val="bg1"/>
              </a:solidFill>
              <a:effectLst>
                <a:outerShdw blurRad="38100" dist="38100" dir="2700000" algn="tl">
                  <a:srgbClr val="000000">
                    <a:alpha val="43137"/>
                  </a:srgbClr>
                </a:outerShdw>
              </a:effectLst>
              <a:latin typeface="Bahnschrift SemiBold" panose="020B0502040204020203" pitchFamily="34" charset="0"/>
            </a:endParaRPr>
          </a:p>
        </p:txBody>
      </p:sp>
      <p:sp>
        <p:nvSpPr>
          <p:cNvPr id="3" name="Content Placeholder 2">
            <a:extLst>
              <a:ext uri="{FF2B5EF4-FFF2-40B4-BE49-F238E27FC236}">
                <a16:creationId xmlns:a16="http://schemas.microsoft.com/office/drawing/2014/main" id="{B4CEB70F-C06E-4307-8B56-56B842351B59}"/>
              </a:ext>
            </a:extLst>
          </p:cNvPr>
          <p:cNvSpPr>
            <a:spLocks noGrp="1"/>
          </p:cNvSpPr>
          <p:nvPr>
            <p:ph idx="1"/>
          </p:nvPr>
        </p:nvSpPr>
        <p:spPr>
          <a:xfrm>
            <a:off x="648930" y="2438400"/>
            <a:ext cx="4944151" cy="3785419"/>
          </a:xfrm>
        </p:spPr>
        <p:txBody>
          <a:bodyPr>
            <a:normAutofit/>
          </a:bodyPr>
          <a:lstStyle/>
          <a:p>
            <a:pPr marL="0" indent="0">
              <a:buNone/>
            </a:pPr>
            <a:r>
              <a:rPr lang="en-GB" sz="1800" dirty="0">
                <a:latin typeface="Bahnschrift SemiBold" panose="020B0502040204020203" pitchFamily="34" charset="0"/>
              </a:rPr>
              <a:t>Where’s my Local (UK) Ltd has been </a:t>
            </a:r>
          </a:p>
          <a:p>
            <a:pPr marL="0" indent="0">
              <a:buNone/>
            </a:pPr>
            <a:r>
              <a:rPr lang="en-GB" sz="1800" dirty="0">
                <a:latin typeface="Bahnschrift SemiBold" panose="020B0502040204020203" pitchFamily="34" charset="0"/>
              </a:rPr>
              <a:t>Registered with the HMRC under Vat Reg No. GB 010 0109 21.</a:t>
            </a:r>
          </a:p>
          <a:p>
            <a:pPr marL="0" indent="0">
              <a:buNone/>
            </a:pPr>
            <a:endParaRPr lang="en-GB" sz="1800" dirty="0">
              <a:latin typeface="Bahnschrift SemiBold" panose="020B0502040204020203" pitchFamily="34" charset="0"/>
            </a:endParaRPr>
          </a:p>
          <a:p>
            <a:pPr marL="0" indent="0">
              <a:buNone/>
            </a:pPr>
            <a:r>
              <a:rPr lang="en-GB" sz="1800" dirty="0">
                <a:latin typeface="Bahnschrift SemiBold" panose="020B0502040204020203" pitchFamily="34" charset="0"/>
              </a:rPr>
              <a:t>A form has been completed to register for VAT.</a:t>
            </a:r>
          </a:p>
          <a:p>
            <a:pPr marL="0" indent="0">
              <a:buNone/>
            </a:pPr>
            <a:endParaRPr lang="en-GB" sz="1800" dirty="0">
              <a:latin typeface="Bahnschrift SemiBold" panose="020B0502040204020203" pitchFamily="34" charset="0"/>
            </a:endParaRPr>
          </a:p>
          <a:p>
            <a:pPr marL="0" indent="0">
              <a:buNone/>
            </a:pPr>
            <a:r>
              <a:rPr lang="en-GB" sz="1800" dirty="0">
                <a:latin typeface="Bahnschrift SemiBold" panose="020B0502040204020203" pitchFamily="34" charset="0"/>
              </a:rPr>
              <a:t>Future Companies would be allocated their own VAT Numbers for Accounting Purposes.</a:t>
            </a:r>
          </a:p>
          <a:p>
            <a:pPr marL="0" indent="0">
              <a:buNone/>
            </a:pPr>
            <a:endParaRPr lang="en-GB" sz="2200" dirty="0"/>
          </a:p>
        </p:txBody>
      </p:sp>
      <p:sp>
        <p:nvSpPr>
          <p:cNvPr id="10" name="Rectangle 9">
            <a:extLst>
              <a:ext uri="{FF2B5EF4-FFF2-40B4-BE49-F238E27FC236}">
                <a16:creationId xmlns:a16="http://schemas.microsoft.com/office/drawing/2014/main" id="{46F7435D-E3DB-47B1-BA61-B00ACC83A9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ounded Rectangle 9">
            <a:extLst>
              <a:ext uri="{FF2B5EF4-FFF2-40B4-BE49-F238E27FC236}">
                <a16:creationId xmlns:a16="http://schemas.microsoft.com/office/drawing/2014/main" id="{F263A0B5-F8C4-4116-809F-78A768EA79A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ext, letter&#10;&#10;Description automatically generated">
            <a:extLst>
              <a:ext uri="{FF2B5EF4-FFF2-40B4-BE49-F238E27FC236}">
                <a16:creationId xmlns:a16="http://schemas.microsoft.com/office/drawing/2014/main" id="{CBB57A3C-133F-4A71-B827-D6719CA30CBF}"/>
              </a:ext>
            </a:extLst>
          </p:cNvPr>
          <p:cNvPicPr>
            <a:picLocks noChangeAspect="1"/>
          </p:cNvPicPr>
          <p:nvPr/>
        </p:nvPicPr>
        <p:blipFill>
          <a:blip r:embed="rId2"/>
          <a:stretch>
            <a:fillRect/>
          </a:stretch>
        </p:blipFill>
        <p:spPr>
          <a:xfrm>
            <a:off x="7320218" y="833418"/>
            <a:ext cx="3644512" cy="5187917"/>
          </a:xfrm>
          <a:prstGeom prst="rect">
            <a:avLst/>
          </a:prstGeom>
          <a:effectLst/>
        </p:spPr>
      </p:pic>
    </p:spTree>
    <p:extLst>
      <p:ext uri="{BB962C8B-B14F-4D97-AF65-F5344CB8AC3E}">
        <p14:creationId xmlns:p14="http://schemas.microsoft.com/office/powerpoint/2010/main" val="2013743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BE4A1-5691-4555-8B37-050C9AAEF6D8}"/>
              </a:ext>
            </a:extLst>
          </p:cNvPr>
          <p:cNvSpPr>
            <a:spLocks noGrp="1"/>
          </p:cNvSpPr>
          <p:nvPr>
            <p:ph type="title"/>
          </p:nvPr>
        </p:nvSpPr>
        <p:spPr>
          <a:xfrm>
            <a:off x="648929" y="629266"/>
            <a:ext cx="4944152" cy="1622321"/>
          </a:xfrm>
          <a:solidFill>
            <a:srgbClr val="C00000"/>
          </a:solidFill>
        </p:spPr>
        <p:txBody>
          <a:bodyPr vert="horz" lIns="91440" tIns="45720" rIns="91440" bIns="45720" rtlCol="0" anchor="ctr">
            <a:normAutofit/>
          </a:bodyPr>
          <a:lstStyle/>
          <a:p>
            <a:r>
              <a:rPr lang="en-US" sz="2800" kern="1200" dirty="0">
                <a:solidFill>
                  <a:schemeClr val="bg1"/>
                </a:solidFill>
                <a:effectLst>
                  <a:outerShdw blurRad="38100" dist="38100" dir="2700000" algn="tl">
                    <a:srgbClr val="000000">
                      <a:alpha val="43137"/>
                    </a:srgbClr>
                  </a:outerShdw>
                </a:effectLst>
                <a:latin typeface="Bahnschrift SemiBold" panose="020B0502040204020203" pitchFamily="34" charset="0"/>
              </a:rPr>
              <a:t>Future</a:t>
            </a:r>
          </a:p>
        </p:txBody>
      </p:sp>
      <p:sp>
        <p:nvSpPr>
          <p:cNvPr id="4" name="Text Placeholder 3">
            <a:extLst>
              <a:ext uri="{FF2B5EF4-FFF2-40B4-BE49-F238E27FC236}">
                <a16:creationId xmlns:a16="http://schemas.microsoft.com/office/drawing/2014/main" id="{D663F36C-8044-41E0-A10E-990CE8F6299F}"/>
              </a:ext>
            </a:extLst>
          </p:cNvPr>
          <p:cNvSpPr>
            <a:spLocks noGrp="1"/>
          </p:cNvSpPr>
          <p:nvPr>
            <p:ph type="body" sz="half" idx="2"/>
          </p:nvPr>
        </p:nvSpPr>
        <p:spPr>
          <a:xfrm>
            <a:off x="648930" y="2438400"/>
            <a:ext cx="4944151" cy="3785419"/>
          </a:xfrm>
        </p:spPr>
        <p:txBody>
          <a:bodyPr vert="horz" lIns="91440" tIns="45720" rIns="91440" bIns="45720" rtlCol="0">
            <a:normAutofit/>
          </a:bodyPr>
          <a:lstStyle/>
          <a:p>
            <a:pPr indent="-228600">
              <a:buFont typeface="Arial" panose="020B0604020202020204" pitchFamily="34" charset="0"/>
              <a:buChar char="•"/>
            </a:pPr>
            <a:r>
              <a:rPr lang="en-US" sz="1800" dirty="0">
                <a:latin typeface="Bahnschrift SemiBold" panose="020B0502040204020203" pitchFamily="34" charset="0"/>
              </a:rPr>
              <a:t>In the event of expansion, a group entity can be created.</a:t>
            </a:r>
          </a:p>
          <a:p>
            <a:pPr indent="-228600">
              <a:buFont typeface="Arial" panose="020B0604020202020204" pitchFamily="34" charset="0"/>
              <a:buChar char="•"/>
            </a:pPr>
            <a:r>
              <a:rPr lang="en-US" sz="1800" dirty="0">
                <a:latin typeface="Bahnschrift SemiBold" panose="020B0502040204020203" pitchFamily="34" charset="0"/>
              </a:rPr>
              <a:t>The Where’s my (Group) PLC would become the Parent Company.</a:t>
            </a:r>
          </a:p>
          <a:p>
            <a:pPr indent="-228600">
              <a:buFont typeface="Arial" panose="020B0604020202020204" pitchFamily="34" charset="0"/>
              <a:buChar char="•"/>
            </a:pPr>
            <a:r>
              <a:rPr lang="en-US" sz="1800" dirty="0">
                <a:latin typeface="Bahnschrift SemiBold" panose="020B0502040204020203" pitchFamily="34" charset="0"/>
              </a:rPr>
              <a:t>Where’s my Local (UK) Ltd and other companies would be become part of this group underneath the Parent Company.</a:t>
            </a:r>
          </a:p>
        </p:txBody>
      </p:sp>
      <p:sp>
        <p:nvSpPr>
          <p:cNvPr id="27" name="Rectangle 26">
            <a:extLst>
              <a:ext uri="{FF2B5EF4-FFF2-40B4-BE49-F238E27FC236}">
                <a16:creationId xmlns:a16="http://schemas.microsoft.com/office/drawing/2014/main" id="{46F7435D-E3DB-47B1-BA61-B00ACC83A9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ounded Rectangle 9">
            <a:extLst>
              <a:ext uri="{FF2B5EF4-FFF2-40B4-BE49-F238E27FC236}">
                <a16:creationId xmlns:a16="http://schemas.microsoft.com/office/drawing/2014/main" id="{F263A0B5-F8C4-4116-809F-78A768EA79A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Placeholder 5" descr="Diagram, box and whisker chart&#10;&#10;Description automatically generated">
            <a:extLst>
              <a:ext uri="{FF2B5EF4-FFF2-40B4-BE49-F238E27FC236}">
                <a16:creationId xmlns:a16="http://schemas.microsoft.com/office/drawing/2014/main" id="{EFEF2A3C-0366-42EF-B8A3-8CF7297DE555}"/>
              </a:ext>
            </a:extLst>
          </p:cNvPr>
          <p:cNvPicPr>
            <a:picLocks noGrp="1" noChangeAspect="1"/>
          </p:cNvPicPr>
          <p:nvPr>
            <p:ph type="pic" idx="1"/>
          </p:nvPr>
        </p:nvPicPr>
        <p:blipFill rotWithShape="1">
          <a:blip r:embed="rId2"/>
          <a:srcRect t="7691" b="7691"/>
          <a:stretch/>
        </p:blipFill>
        <p:spPr>
          <a:xfrm>
            <a:off x="6904709" y="2471133"/>
            <a:ext cx="4475531" cy="1912487"/>
          </a:xfrm>
          <a:prstGeom prst="rect">
            <a:avLst/>
          </a:prstGeom>
          <a:effectLst/>
        </p:spPr>
      </p:pic>
    </p:spTree>
    <p:extLst>
      <p:ext uri="{BB962C8B-B14F-4D97-AF65-F5344CB8AC3E}">
        <p14:creationId xmlns:p14="http://schemas.microsoft.com/office/powerpoint/2010/main" val="24318954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BE4A1-5691-4555-8B37-050C9AAEF6D8}"/>
              </a:ext>
            </a:extLst>
          </p:cNvPr>
          <p:cNvSpPr>
            <a:spLocks noGrp="1"/>
          </p:cNvSpPr>
          <p:nvPr>
            <p:ph type="title"/>
          </p:nvPr>
        </p:nvSpPr>
        <p:spPr>
          <a:xfrm>
            <a:off x="648929" y="629266"/>
            <a:ext cx="4944152" cy="1622321"/>
          </a:xfrm>
          <a:solidFill>
            <a:srgbClr val="C00000"/>
          </a:solidFill>
        </p:spPr>
        <p:txBody>
          <a:bodyPr vert="horz" lIns="91440" tIns="45720" rIns="91440" bIns="45720" rtlCol="0" anchor="ctr">
            <a:normAutofit/>
          </a:bodyPr>
          <a:lstStyle/>
          <a:p>
            <a:r>
              <a:rPr lang="en-US" sz="4400" kern="1200" dirty="0" err="1">
                <a:solidFill>
                  <a:schemeClr val="bg1"/>
                </a:solidFill>
                <a:effectLst>
                  <a:outerShdw blurRad="38100" dist="38100" dir="2700000" algn="tl">
                    <a:srgbClr val="000000">
                      <a:alpha val="43137"/>
                    </a:srgbClr>
                  </a:outerShdw>
                </a:effectLst>
                <a:latin typeface="Bahnschrift SemiBold" panose="020B0502040204020203" pitchFamily="34" charset="0"/>
              </a:rPr>
              <a:t>Organisation</a:t>
            </a:r>
            <a:r>
              <a:rPr lang="en-US" sz="4400" kern="1200" dirty="0">
                <a:solidFill>
                  <a:schemeClr val="bg1"/>
                </a:solidFill>
                <a:effectLst>
                  <a:outerShdw blurRad="38100" dist="38100" dir="2700000" algn="tl">
                    <a:srgbClr val="000000">
                      <a:alpha val="43137"/>
                    </a:srgbClr>
                  </a:outerShdw>
                </a:effectLst>
                <a:latin typeface="Bahnschrift SemiBold" panose="020B0502040204020203" pitchFamily="34" charset="0"/>
              </a:rPr>
              <a:t> Structure</a:t>
            </a:r>
          </a:p>
        </p:txBody>
      </p:sp>
      <p:sp>
        <p:nvSpPr>
          <p:cNvPr id="4" name="Text Placeholder 3">
            <a:extLst>
              <a:ext uri="{FF2B5EF4-FFF2-40B4-BE49-F238E27FC236}">
                <a16:creationId xmlns:a16="http://schemas.microsoft.com/office/drawing/2014/main" id="{D663F36C-8044-41E0-A10E-990CE8F6299F}"/>
              </a:ext>
            </a:extLst>
          </p:cNvPr>
          <p:cNvSpPr>
            <a:spLocks noGrp="1"/>
          </p:cNvSpPr>
          <p:nvPr>
            <p:ph type="body" sz="half" idx="2"/>
          </p:nvPr>
        </p:nvSpPr>
        <p:spPr>
          <a:xfrm>
            <a:off x="648930" y="2438400"/>
            <a:ext cx="4944151" cy="3785419"/>
          </a:xfrm>
        </p:spPr>
        <p:txBody>
          <a:bodyPr vert="horz" lIns="91440" tIns="45720" rIns="91440" bIns="45720" rtlCol="0">
            <a:normAutofit/>
          </a:bodyPr>
          <a:lstStyle/>
          <a:p>
            <a:pPr indent="-228600">
              <a:buFont typeface="Arial" panose="020B0604020202020204" pitchFamily="34" charset="0"/>
              <a:buChar char="•"/>
            </a:pPr>
            <a:r>
              <a:rPr lang="en-US" sz="1800" dirty="0">
                <a:latin typeface="Bahnschrift SemiBold" panose="020B0502040204020203" pitchFamily="34" charset="0"/>
              </a:rPr>
              <a:t>The company will organize as above.</a:t>
            </a:r>
          </a:p>
          <a:p>
            <a:pPr indent="-228600">
              <a:buFont typeface="Arial" panose="020B0604020202020204" pitchFamily="34" charset="0"/>
              <a:buChar char="•"/>
            </a:pPr>
            <a:r>
              <a:rPr lang="en-US" sz="1800" dirty="0">
                <a:latin typeface="Bahnschrift SemiBold" panose="020B0502040204020203" pitchFamily="34" charset="0"/>
              </a:rPr>
              <a:t>There are five directors each managing each aspect of the business.</a:t>
            </a:r>
          </a:p>
          <a:p>
            <a:pPr indent="-228600">
              <a:buFont typeface="Arial" panose="020B0604020202020204" pitchFamily="34" charset="0"/>
              <a:buChar char="•"/>
            </a:pPr>
            <a:r>
              <a:rPr lang="en-US" sz="1800" dirty="0">
                <a:latin typeface="Bahnschrift SemiBold" panose="020B0502040204020203" pitchFamily="34" charset="0"/>
              </a:rPr>
              <a:t>Each department will have its own Manager to deal with the day to day running of each department answerable to the department Director.</a:t>
            </a:r>
          </a:p>
        </p:txBody>
      </p:sp>
      <p:sp>
        <p:nvSpPr>
          <p:cNvPr id="35" name="Rectangle 34">
            <a:extLst>
              <a:ext uri="{FF2B5EF4-FFF2-40B4-BE49-F238E27FC236}">
                <a16:creationId xmlns:a16="http://schemas.microsoft.com/office/drawing/2014/main" id="{46F7435D-E3DB-47B1-BA61-B00ACC83A9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ounded Rectangle 9">
            <a:extLst>
              <a:ext uri="{FF2B5EF4-FFF2-40B4-BE49-F238E27FC236}">
                <a16:creationId xmlns:a16="http://schemas.microsoft.com/office/drawing/2014/main" id="{F263A0B5-F8C4-4116-809F-78A768EA79A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48C26398-9ABA-4AA8-AF9C-B05F6D128979}"/>
              </a:ext>
            </a:extLst>
          </p:cNvPr>
          <p:cNvPicPr>
            <a:picLocks noChangeAspect="1"/>
          </p:cNvPicPr>
          <p:nvPr/>
        </p:nvPicPr>
        <p:blipFill>
          <a:blip r:embed="rId2"/>
          <a:stretch>
            <a:fillRect/>
          </a:stretch>
        </p:blipFill>
        <p:spPr>
          <a:xfrm>
            <a:off x="6904709" y="1872129"/>
            <a:ext cx="4475531" cy="3110494"/>
          </a:xfrm>
          <a:prstGeom prst="rect">
            <a:avLst/>
          </a:prstGeom>
          <a:effectLst/>
        </p:spPr>
      </p:pic>
    </p:spTree>
    <p:extLst>
      <p:ext uri="{BB962C8B-B14F-4D97-AF65-F5344CB8AC3E}">
        <p14:creationId xmlns:p14="http://schemas.microsoft.com/office/powerpoint/2010/main" val="15241351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BE4A1-5691-4555-8B37-050C9AAEF6D8}"/>
              </a:ext>
            </a:extLst>
          </p:cNvPr>
          <p:cNvSpPr>
            <a:spLocks noGrp="1"/>
          </p:cNvSpPr>
          <p:nvPr>
            <p:ph type="title"/>
          </p:nvPr>
        </p:nvSpPr>
        <p:spPr>
          <a:xfrm>
            <a:off x="648929" y="629266"/>
            <a:ext cx="3505495" cy="1622321"/>
          </a:xfrm>
          <a:solidFill>
            <a:srgbClr val="C00000"/>
          </a:solidFill>
        </p:spPr>
        <p:txBody>
          <a:bodyPr vert="horz" lIns="91440" tIns="45720" rIns="91440" bIns="45720" rtlCol="0" anchor="ctr">
            <a:normAutofit/>
          </a:bodyPr>
          <a:lstStyle/>
          <a:p>
            <a:r>
              <a:rPr lang="en-US" sz="2800" kern="1200" dirty="0">
                <a:solidFill>
                  <a:schemeClr val="bg1"/>
                </a:solidFill>
                <a:effectLst>
                  <a:outerShdw blurRad="38100" dist="38100" dir="2700000" algn="tl">
                    <a:srgbClr val="000000">
                      <a:alpha val="43137"/>
                    </a:srgbClr>
                  </a:outerShdw>
                </a:effectLst>
                <a:latin typeface="Bahnschrift SemiBold" panose="020B0502040204020203" pitchFamily="34" charset="0"/>
              </a:rPr>
              <a:t>Leadership Structure</a:t>
            </a:r>
          </a:p>
        </p:txBody>
      </p:sp>
      <p:sp>
        <p:nvSpPr>
          <p:cNvPr id="4" name="Text Placeholder 3">
            <a:extLst>
              <a:ext uri="{FF2B5EF4-FFF2-40B4-BE49-F238E27FC236}">
                <a16:creationId xmlns:a16="http://schemas.microsoft.com/office/drawing/2014/main" id="{D663F36C-8044-41E0-A10E-990CE8F6299F}"/>
              </a:ext>
            </a:extLst>
          </p:cNvPr>
          <p:cNvSpPr>
            <a:spLocks noGrp="1"/>
          </p:cNvSpPr>
          <p:nvPr>
            <p:ph type="body" sz="half" idx="2"/>
          </p:nvPr>
        </p:nvSpPr>
        <p:spPr>
          <a:xfrm>
            <a:off x="648931" y="2438400"/>
            <a:ext cx="3505494" cy="3785419"/>
          </a:xfrm>
        </p:spPr>
        <p:txBody>
          <a:bodyPr vert="horz" lIns="91440" tIns="45720" rIns="91440" bIns="45720" rtlCol="0">
            <a:normAutofit/>
          </a:bodyPr>
          <a:lstStyle/>
          <a:p>
            <a:pPr indent="-228600">
              <a:buFont typeface="Arial" panose="020B0604020202020204" pitchFamily="34" charset="0"/>
              <a:buChar char="•"/>
            </a:pPr>
            <a:r>
              <a:rPr lang="en-US" sz="1800" dirty="0">
                <a:latin typeface="Bahnschrift SemiBold" panose="020B0502040204020203" pitchFamily="34" charset="0"/>
              </a:rPr>
              <a:t>The Directors will organize as shown.</a:t>
            </a:r>
          </a:p>
          <a:p>
            <a:pPr indent="-228600">
              <a:buFont typeface="Arial" panose="020B0604020202020204" pitchFamily="34" charset="0"/>
              <a:buChar char="•"/>
            </a:pPr>
            <a:r>
              <a:rPr lang="en-US" sz="1800" dirty="0">
                <a:latin typeface="Bahnschrift SemiBold" panose="020B0502040204020203" pitchFamily="34" charset="0"/>
              </a:rPr>
              <a:t>Each of the Directors will report to the Managing Director.</a:t>
            </a:r>
          </a:p>
          <a:p>
            <a:pPr indent="-228600">
              <a:buFont typeface="Arial" panose="020B0604020202020204" pitchFamily="34" charset="0"/>
              <a:buChar char="•"/>
            </a:pPr>
            <a:r>
              <a:rPr lang="en-US" sz="1800" dirty="0">
                <a:latin typeface="Bahnschrift SemiBold" panose="020B0502040204020203" pitchFamily="34" charset="0"/>
              </a:rPr>
              <a:t>The Managing Director will represent the company and provide leadership and be responsible for encouraging growth of the company.</a:t>
            </a:r>
          </a:p>
        </p:txBody>
      </p:sp>
      <p:sp>
        <p:nvSpPr>
          <p:cNvPr id="24" name="Rectangle 23">
            <a:extLst>
              <a:ext uri="{FF2B5EF4-FFF2-40B4-BE49-F238E27FC236}">
                <a16:creationId xmlns:a16="http://schemas.microsoft.com/office/drawing/2014/main" id="{5E39A796-BE83-48B1-B33F-35C4A32AAB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39056" y="0"/>
            <a:ext cx="7552944"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ounded Rectangle 9">
            <a:extLst>
              <a:ext uri="{FF2B5EF4-FFF2-40B4-BE49-F238E27FC236}">
                <a16:creationId xmlns:a16="http://schemas.microsoft.com/office/drawing/2014/main" id="{72F84B47-E267-4194-8194-831DB7B5547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23688" y="557784"/>
            <a:ext cx="658409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BD2E864-767A-4EE2-A724-0E4AD804D7A9}"/>
              </a:ext>
            </a:extLst>
          </p:cNvPr>
          <p:cNvPicPr>
            <a:picLocks noChangeAspect="1"/>
          </p:cNvPicPr>
          <p:nvPr/>
        </p:nvPicPr>
        <p:blipFill>
          <a:blip r:embed="rId2"/>
          <a:stretch>
            <a:fillRect/>
          </a:stretch>
        </p:blipFill>
        <p:spPr>
          <a:xfrm>
            <a:off x="5405862" y="2118173"/>
            <a:ext cx="6019331" cy="2618408"/>
          </a:xfrm>
          <a:prstGeom prst="rect">
            <a:avLst/>
          </a:prstGeom>
          <a:effectLst/>
        </p:spPr>
      </p:pic>
    </p:spTree>
    <p:extLst>
      <p:ext uri="{BB962C8B-B14F-4D97-AF65-F5344CB8AC3E}">
        <p14:creationId xmlns:p14="http://schemas.microsoft.com/office/powerpoint/2010/main" val="36673288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BE4A1-5691-4555-8B37-050C9AAEF6D8}"/>
              </a:ext>
            </a:extLst>
          </p:cNvPr>
          <p:cNvSpPr>
            <a:spLocks noGrp="1"/>
          </p:cNvSpPr>
          <p:nvPr>
            <p:ph type="title"/>
          </p:nvPr>
        </p:nvSpPr>
        <p:spPr>
          <a:xfrm>
            <a:off x="648929" y="629266"/>
            <a:ext cx="4944152" cy="1622321"/>
          </a:xfrm>
          <a:solidFill>
            <a:srgbClr val="C00000"/>
          </a:solidFill>
        </p:spPr>
        <p:txBody>
          <a:bodyPr vert="horz" lIns="91440" tIns="45720" rIns="91440" bIns="45720" rtlCol="0" anchor="ctr">
            <a:normAutofit/>
          </a:bodyPr>
          <a:lstStyle/>
          <a:p>
            <a:r>
              <a:rPr lang="en-US" sz="2800" kern="1200" dirty="0">
                <a:solidFill>
                  <a:schemeClr val="bg1"/>
                </a:solidFill>
                <a:effectLst>
                  <a:outerShdw blurRad="38100" dist="38100" dir="2700000" algn="tl">
                    <a:srgbClr val="000000">
                      <a:alpha val="43137"/>
                    </a:srgbClr>
                  </a:outerShdw>
                </a:effectLst>
                <a:latin typeface="Bahnschrift SemiBold" panose="020B0502040204020203" pitchFamily="34" charset="0"/>
              </a:rPr>
              <a:t>Finance Department Structure</a:t>
            </a:r>
          </a:p>
        </p:txBody>
      </p:sp>
      <p:sp>
        <p:nvSpPr>
          <p:cNvPr id="4" name="Text Placeholder 3">
            <a:extLst>
              <a:ext uri="{FF2B5EF4-FFF2-40B4-BE49-F238E27FC236}">
                <a16:creationId xmlns:a16="http://schemas.microsoft.com/office/drawing/2014/main" id="{D663F36C-8044-41E0-A10E-990CE8F6299F}"/>
              </a:ext>
            </a:extLst>
          </p:cNvPr>
          <p:cNvSpPr>
            <a:spLocks noGrp="1"/>
          </p:cNvSpPr>
          <p:nvPr>
            <p:ph type="body" sz="half" idx="2"/>
          </p:nvPr>
        </p:nvSpPr>
        <p:spPr>
          <a:xfrm>
            <a:off x="648930" y="2438400"/>
            <a:ext cx="4944151" cy="3785419"/>
          </a:xfrm>
        </p:spPr>
        <p:txBody>
          <a:bodyPr vert="horz" lIns="91440" tIns="45720" rIns="91440" bIns="45720" rtlCol="0">
            <a:normAutofit/>
          </a:bodyPr>
          <a:lstStyle/>
          <a:p>
            <a:pPr indent="-228600">
              <a:buFont typeface="Arial" panose="020B0604020202020204" pitchFamily="34" charset="0"/>
              <a:buChar char="•"/>
            </a:pPr>
            <a:r>
              <a:rPr lang="en-US" sz="1800" dirty="0">
                <a:latin typeface="Bahnschrift SemiBold" panose="020B0502040204020203" pitchFamily="34" charset="0"/>
              </a:rPr>
              <a:t>The Finance Account Manager will run the Finance department and report to the Finance Director.</a:t>
            </a:r>
          </a:p>
          <a:p>
            <a:pPr indent="-228600">
              <a:buFont typeface="Arial" panose="020B0604020202020204" pitchFamily="34" charset="0"/>
              <a:buChar char="•"/>
            </a:pPr>
            <a:r>
              <a:rPr lang="en-US" sz="1800" dirty="0">
                <a:latin typeface="Bahnschrift SemiBold" panose="020B0502040204020203" pitchFamily="34" charset="0"/>
              </a:rPr>
              <a:t>The Accounts Receivable Assistant will process and incoming payments and take appropriate action if late.</a:t>
            </a:r>
          </a:p>
          <a:p>
            <a:pPr indent="-228600">
              <a:buFont typeface="Arial" panose="020B0604020202020204" pitchFamily="34" charset="0"/>
              <a:buChar char="•"/>
            </a:pPr>
            <a:r>
              <a:rPr lang="en-US" sz="1800" dirty="0">
                <a:latin typeface="Bahnschrift SemiBold" panose="020B0502040204020203" pitchFamily="34" charset="0"/>
              </a:rPr>
              <a:t>The Accounts Payable Assistant will make the payments to suppliers and ensure this is done on time.</a:t>
            </a:r>
          </a:p>
        </p:txBody>
      </p:sp>
      <p:sp>
        <p:nvSpPr>
          <p:cNvPr id="14" name="Rectangle 13">
            <a:extLst>
              <a:ext uri="{FF2B5EF4-FFF2-40B4-BE49-F238E27FC236}">
                <a16:creationId xmlns:a16="http://schemas.microsoft.com/office/drawing/2014/main" id="{46F7435D-E3DB-47B1-BA61-B00ACC83A9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9">
            <a:extLst>
              <a:ext uri="{FF2B5EF4-FFF2-40B4-BE49-F238E27FC236}">
                <a16:creationId xmlns:a16="http://schemas.microsoft.com/office/drawing/2014/main" id="{F263A0B5-F8C4-4116-809F-78A768EA79A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43D4128B-E47C-4DA8-96B2-7A1E1DC8292C}"/>
              </a:ext>
            </a:extLst>
          </p:cNvPr>
          <p:cNvPicPr>
            <a:picLocks noChangeAspect="1"/>
          </p:cNvPicPr>
          <p:nvPr/>
        </p:nvPicPr>
        <p:blipFill>
          <a:blip r:embed="rId2"/>
          <a:stretch>
            <a:fillRect/>
          </a:stretch>
        </p:blipFill>
        <p:spPr>
          <a:xfrm>
            <a:off x="6904709" y="1357443"/>
            <a:ext cx="4475531" cy="4139866"/>
          </a:xfrm>
          <a:prstGeom prst="rect">
            <a:avLst/>
          </a:prstGeom>
          <a:effectLst/>
        </p:spPr>
      </p:pic>
    </p:spTree>
    <p:extLst>
      <p:ext uri="{BB962C8B-B14F-4D97-AF65-F5344CB8AC3E}">
        <p14:creationId xmlns:p14="http://schemas.microsoft.com/office/powerpoint/2010/main" val="32441299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BE4A1-5691-4555-8B37-050C9AAEF6D8}"/>
              </a:ext>
            </a:extLst>
          </p:cNvPr>
          <p:cNvSpPr>
            <a:spLocks noGrp="1"/>
          </p:cNvSpPr>
          <p:nvPr>
            <p:ph type="title"/>
          </p:nvPr>
        </p:nvSpPr>
        <p:spPr>
          <a:xfrm>
            <a:off x="648929" y="629266"/>
            <a:ext cx="4944152" cy="1622321"/>
          </a:xfrm>
          <a:solidFill>
            <a:srgbClr val="C00000"/>
          </a:solidFill>
        </p:spPr>
        <p:txBody>
          <a:bodyPr vert="horz" lIns="91440" tIns="45720" rIns="91440" bIns="45720" rtlCol="0" anchor="ctr">
            <a:normAutofit/>
          </a:bodyPr>
          <a:lstStyle/>
          <a:p>
            <a:r>
              <a:rPr lang="en-US" sz="2800" kern="1200" dirty="0">
                <a:solidFill>
                  <a:schemeClr val="bg1"/>
                </a:solidFill>
                <a:effectLst>
                  <a:outerShdw blurRad="38100" dist="38100" dir="2700000" algn="tl">
                    <a:srgbClr val="000000">
                      <a:alpha val="43137"/>
                    </a:srgbClr>
                  </a:outerShdw>
                </a:effectLst>
                <a:latin typeface="Bahnschrift SemiBold" panose="020B0502040204020203" pitchFamily="34" charset="0"/>
              </a:rPr>
              <a:t>Marketing Department Structure</a:t>
            </a:r>
          </a:p>
        </p:txBody>
      </p:sp>
      <p:sp>
        <p:nvSpPr>
          <p:cNvPr id="4" name="Text Placeholder 3">
            <a:extLst>
              <a:ext uri="{FF2B5EF4-FFF2-40B4-BE49-F238E27FC236}">
                <a16:creationId xmlns:a16="http://schemas.microsoft.com/office/drawing/2014/main" id="{D663F36C-8044-41E0-A10E-990CE8F6299F}"/>
              </a:ext>
            </a:extLst>
          </p:cNvPr>
          <p:cNvSpPr>
            <a:spLocks noGrp="1"/>
          </p:cNvSpPr>
          <p:nvPr>
            <p:ph type="body" sz="half" idx="2"/>
          </p:nvPr>
        </p:nvSpPr>
        <p:spPr>
          <a:xfrm>
            <a:off x="648930" y="2438400"/>
            <a:ext cx="4944151" cy="3785419"/>
          </a:xfrm>
        </p:spPr>
        <p:txBody>
          <a:bodyPr vert="horz" lIns="91440" tIns="45720" rIns="91440" bIns="45720" rtlCol="0">
            <a:normAutofit/>
          </a:bodyPr>
          <a:lstStyle/>
          <a:p>
            <a:pPr indent="-228600">
              <a:buFont typeface="Arial" panose="020B0604020202020204" pitchFamily="34" charset="0"/>
              <a:buChar char="•"/>
            </a:pPr>
            <a:r>
              <a:rPr lang="en-US" sz="1800" dirty="0">
                <a:latin typeface="Bahnschrift SemiBold" panose="020B0502040204020203" pitchFamily="34" charset="0"/>
              </a:rPr>
              <a:t>The Marketing Manager will run the Marketing department and report to the Marketing Director.</a:t>
            </a:r>
          </a:p>
          <a:p>
            <a:pPr indent="-228600">
              <a:buFont typeface="Arial" panose="020B0604020202020204" pitchFamily="34" charset="0"/>
              <a:buChar char="•"/>
            </a:pPr>
            <a:r>
              <a:rPr lang="en-US" sz="1800" dirty="0">
                <a:latin typeface="Bahnschrift SemiBold" panose="020B0502040204020203" pitchFamily="34" charset="0"/>
              </a:rPr>
              <a:t>The Sales Lead Assistant will work with the Sales Admin Assistant to bring in and process new clients such as large Breweries.</a:t>
            </a:r>
          </a:p>
          <a:p>
            <a:pPr indent="-228600">
              <a:buFont typeface="Arial" panose="020B0604020202020204" pitchFamily="34" charset="0"/>
              <a:buChar char="•"/>
            </a:pPr>
            <a:r>
              <a:rPr lang="en-US" sz="1800" dirty="0">
                <a:latin typeface="Bahnschrift SemiBold" panose="020B0502040204020203" pitchFamily="34" charset="0"/>
              </a:rPr>
              <a:t>The Client Liaison Assistant will maintain these new relationships and help identify new opportunities for the Sales Lead Assistant.</a:t>
            </a:r>
          </a:p>
        </p:txBody>
      </p:sp>
      <p:sp>
        <p:nvSpPr>
          <p:cNvPr id="35" name="Rectangle 34">
            <a:extLst>
              <a:ext uri="{FF2B5EF4-FFF2-40B4-BE49-F238E27FC236}">
                <a16:creationId xmlns:a16="http://schemas.microsoft.com/office/drawing/2014/main" id="{46F7435D-E3DB-47B1-BA61-B00ACC83A9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ounded Rectangle 9">
            <a:extLst>
              <a:ext uri="{FF2B5EF4-FFF2-40B4-BE49-F238E27FC236}">
                <a16:creationId xmlns:a16="http://schemas.microsoft.com/office/drawing/2014/main" id="{F263A0B5-F8C4-4116-809F-78A768EA79A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Diagram&#10;&#10;Description automatically generated">
            <a:extLst>
              <a:ext uri="{FF2B5EF4-FFF2-40B4-BE49-F238E27FC236}">
                <a16:creationId xmlns:a16="http://schemas.microsoft.com/office/drawing/2014/main" id="{649EAD53-3106-4715-852E-51A5646EE716}"/>
              </a:ext>
            </a:extLst>
          </p:cNvPr>
          <p:cNvPicPr>
            <a:picLocks noChangeAspect="1"/>
          </p:cNvPicPr>
          <p:nvPr/>
        </p:nvPicPr>
        <p:blipFill>
          <a:blip r:embed="rId2"/>
          <a:stretch>
            <a:fillRect/>
          </a:stretch>
        </p:blipFill>
        <p:spPr>
          <a:xfrm>
            <a:off x="6904709" y="2274927"/>
            <a:ext cx="4475531" cy="2304898"/>
          </a:xfrm>
          <a:prstGeom prst="rect">
            <a:avLst/>
          </a:prstGeom>
          <a:effectLst/>
        </p:spPr>
      </p:pic>
    </p:spTree>
    <p:extLst>
      <p:ext uri="{BB962C8B-B14F-4D97-AF65-F5344CB8AC3E}">
        <p14:creationId xmlns:p14="http://schemas.microsoft.com/office/powerpoint/2010/main" val="40734035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477CB8D1-5DCA-4F33-A14D-4098911306D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8BE4A1-5691-4555-8B37-050C9AAEF6D8}"/>
              </a:ext>
            </a:extLst>
          </p:cNvPr>
          <p:cNvSpPr>
            <a:spLocks noGrp="1"/>
          </p:cNvSpPr>
          <p:nvPr>
            <p:ph type="title"/>
          </p:nvPr>
        </p:nvSpPr>
        <p:spPr>
          <a:xfrm>
            <a:off x="648929" y="629266"/>
            <a:ext cx="5120073" cy="1676603"/>
          </a:xfrm>
          <a:solidFill>
            <a:srgbClr val="C00000"/>
          </a:solidFill>
        </p:spPr>
        <p:txBody>
          <a:bodyPr vert="horz" lIns="91440" tIns="45720" rIns="91440" bIns="45720" rtlCol="0" anchor="ctr">
            <a:normAutofit/>
          </a:bodyPr>
          <a:lstStyle/>
          <a:p>
            <a:r>
              <a:rPr lang="en-US" sz="2800" dirty="0">
                <a:solidFill>
                  <a:schemeClr val="bg1"/>
                </a:solidFill>
                <a:effectLst>
                  <a:outerShdw blurRad="38100" dist="38100" dir="2700000" algn="tl">
                    <a:srgbClr val="000000">
                      <a:alpha val="43137"/>
                    </a:srgbClr>
                  </a:outerShdw>
                </a:effectLst>
                <a:latin typeface="Bahnschrift SemiBold" panose="020B0502040204020203" pitchFamily="34" charset="0"/>
              </a:rPr>
              <a:t>Technical Department Structure</a:t>
            </a:r>
          </a:p>
        </p:txBody>
      </p:sp>
      <p:sp>
        <p:nvSpPr>
          <p:cNvPr id="4" name="Text Placeholder 3">
            <a:extLst>
              <a:ext uri="{FF2B5EF4-FFF2-40B4-BE49-F238E27FC236}">
                <a16:creationId xmlns:a16="http://schemas.microsoft.com/office/drawing/2014/main" id="{D663F36C-8044-41E0-A10E-990CE8F6299F}"/>
              </a:ext>
            </a:extLst>
          </p:cNvPr>
          <p:cNvSpPr>
            <a:spLocks noGrp="1"/>
          </p:cNvSpPr>
          <p:nvPr>
            <p:ph type="body" sz="half" idx="2"/>
          </p:nvPr>
        </p:nvSpPr>
        <p:spPr>
          <a:xfrm>
            <a:off x="648931" y="2438400"/>
            <a:ext cx="5113114" cy="3785419"/>
          </a:xfrm>
        </p:spPr>
        <p:txBody>
          <a:bodyPr vert="horz" lIns="91440" tIns="45720" rIns="91440" bIns="45720" rtlCol="0">
            <a:normAutofit/>
          </a:bodyPr>
          <a:lstStyle/>
          <a:p>
            <a:pPr indent="-228600">
              <a:buFont typeface="Arial" panose="020B0604020202020204" pitchFamily="34" charset="0"/>
              <a:buChar char="•"/>
            </a:pPr>
            <a:r>
              <a:rPr lang="en-US" sz="1800" dirty="0">
                <a:latin typeface="Bahnschrift SemiBold" panose="020B0502040204020203" pitchFamily="34" charset="0"/>
              </a:rPr>
              <a:t>There are two Managers who will report to the Technical Director</a:t>
            </a:r>
          </a:p>
          <a:p>
            <a:pPr indent="-228600">
              <a:buFont typeface="Arial" panose="020B0604020202020204" pitchFamily="34" charset="0"/>
              <a:buChar char="•"/>
            </a:pPr>
            <a:r>
              <a:rPr lang="en-US" sz="1800" dirty="0">
                <a:latin typeface="Bahnschrift SemiBold" panose="020B0502040204020203" pitchFamily="34" charset="0"/>
              </a:rPr>
              <a:t>App Technical Manager and their team will develop the App(s).</a:t>
            </a:r>
          </a:p>
          <a:p>
            <a:pPr indent="-228600">
              <a:buFont typeface="Arial" panose="020B0604020202020204" pitchFamily="34" charset="0"/>
              <a:buChar char="•"/>
            </a:pPr>
            <a:r>
              <a:rPr lang="en-US" sz="1800" dirty="0">
                <a:latin typeface="Bahnschrift SemiBold" panose="020B0502040204020203" pitchFamily="34" charset="0"/>
              </a:rPr>
              <a:t>The IT Manager and their Team will manage the Companies IT Systems and provide support to the Users and employees.</a:t>
            </a:r>
          </a:p>
        </p:txBody>
      </p:sp>
      <p:sp>
        <p:nvSpPr>
          <p:cNvPr id="21" name="Rectangle 20">
            <a:extLst>
              <a:ext uri="{FF2B5EF4-FFF2-40B4-BE49-F238E27FC236}">
                <a16:creationId xmlns:a16="http://schemas.microsoft.com/office/drawing/2014/main" id="{2FA7A195-03A4-44AB-A3D8-2507E2C9430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41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ounded Rectangle 9">
            <a:extLst>
              <a:ext uri="{FF2B5EF4-FFF2-40B4-BE49-F238E27FC236}">
                <a16:creationId xmlns:a16="http://schemas.microsoft.com/office/drawing/2014/main" id="{8F235346-20CC-4981-B836-23ECF1F4E2A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3465" y="559407"/>
            <a:ext cx="514148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52EBFEED-F4C5-4D0F-8916-D6C813C104A6}"/>
              </a:ext>
            </a:extLst>
          </p:cNvPr>
          <p:cNvPicPr>
            <a:picLocks noChangeAspect="1"/>
          </p:cNvPicPr>
          <p:nvPr/>
        </p:nvPicPr>
        <p:blipFill>
          <a:blip r:embed="rId2"/>
          <a:stretch>
            <a:fillRect/>
          </a:stretch>
        </p:blipFill>
        <p:spPr>
          <a:xfrm>
            <a:off x="6417931" y="559407"/>
            <a:ext cx="5510893" cy="5739186"/>
          </a:xfrm>
          <a:prstGeom prst="rect">
            <a:avLst/>
          </a:prstGeom>
        </p:spPr>
      </p:pic>
    </p:spTree>
    <p:extLst>
      <p:ext uri="{BB962C8B-B14F-4D97-AF65-F5344CB8AC3E}">
        <p14:creationId xmlns:p14="http://schemas.microsoft.com/office/powerpoint/2010/main" val="390571065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8BE4A1-5691-4555-8B37-050C9AAEF6D8}"/>
              </a:ext>
            </a:extLst>
          </p:cNvPr>
          <p:cNvSpPr>
            <a:spLocks noGrp="1"/>
          </p:cNvSpPr>
          <p:nvPr>
            <p:ph type="title"/>
          </p:nvPr>
        </p:nvSpPr>
        <p:spPr>
          <a:xfrm>
            <a:off x="648929" y="629266"/>
            <a:ext cx="4944152" cy="1622321"/>
          </a:xfrm>
          <a:solidFill>
            <a:srgbClr val="C00000"/>
          </a:solidFill>
        </p:spPr>
        <p:txBody>
          <a:bodyPr vert="horz" lIns="91440" tIns="45720" rIns="91440" bIns="45720" rtlCol="0" anchor="ctr">
            <a:normAutofit/>
          </a:bodyPr>
          <a:lstStyle/>
          <a:p>
            <a:r>
              <a:rPr lang="en-US" sz="2800" kern="1200" dirty="0">
                <a:solidFill>
                  <a:schemeClr val="bg1"/>
                </a:solidFill>
                <a:effectLst>
                  <a:outerShdw blurRad="38100" dist="38100" dir="2700000" algn="tl">
                    <a:srgbClr val="000000">
                      <a:alpha val="43137"/>
                    </a:srgbClr>
                  </a:outerShdw>
                </a:effectLst>
                <a:latin typeface="Bahnschrift SemiBold" panose="020B0502040204020203" pitchFamily="34" charset="0"/>
              </a:rPr>
              <a:t>Customer Department Structure</a:t>
            </a:r>
          </a:p>
        </p:txBody>
      </p:sp>
      <p:sp>
        <p:nvSpPr>
          <p:cNvPr id="4" name="Text Placeholder 3">
            <a:extLst>
              <a:ext uri="{FF2B5EF4-FFF2-40B4-BE49-F238E27FC236}">
                <a16:creationId xmlns:a16="http://schemas.microsoft.com/office/drawing/2014/main" id="{D663F36C-8044-41E0-A10E-990CE8F6299F}"/>
              </a:ext>
            </a:extLst>
          </p:cNvPr>
          <p:cNvSpPr>
            <a:spLocks noGrp="1"/>
          </p:cNvSpPr>
          <p:nvPr>
            <p:ph type="body" sz="half" idx="2"/>
          </p:nvPr>
        </p:nvSpPr>
        <p:spPr>
          <a:xfrm>
            <a:off x="648930" y="2438400"/>
            <a:ext cx="4944151" cy="3785419"/>
          </a:xfrm>
        </p:spPr>
        <p:txBody>
          <a:bodyPr vert="horz" lIns="91440" tIns="45720" rIns="91440" bIns="45720" rtlCol="0">
            <a:normAutofit/>
          </a:bodyPr>
          <a:lstStyle/>
          <a:p>
            <a:pPr indent="-228600">
              <a:buFont typeface="Arial" panose="020B0604020202020204" pitchFamily="34" charset="0"/>
              <a:buChar char="•"/>
            </a:pPr>
            <a:r>
              <a:rPr lang="en-US" sz="1800" dirty="0">
                <a:latin typeface="Bahnschrift SemiBold" panose="020B0502040204020203" pitchFamily="34" charset="0"/>
              </a:rPr>
              <a:t>The Customer Manager will report to the Customer Director.</a:t>
            </a:r>
          </a:p>
          <a:p>
            <a:pPr indent="-228600">
              <a:buFont typeface="Arial" panose="020B0604020202020204" pitchFamily="34" charset="0"/>
              <a:buChar char="•"/>
            </a:pPr>
            <a:r>
              <a:rPr lang="en-US" sz="1800" dirty="0">
                <a:latin typeface="Bahnschrift SemiBold" panose="020B0502040204020203" pitchFamily="34" charset="0"/>
              </a:rPr>
              <a:t>The Client Account Manager will look after Client Accounts and deal with any queries.</a:t>
            </a:r>
          </a:p>
          <a:p>
            <a:pPr indent="-228600">
              <a:buFont typeface="Arial" panose="020B0604020202020204" pitchFamily="34" charset="0"/>
              <a:buChar char="•"/>
            </a:pPr>
            <a:r>
              <a:rPr lang="en-US" sz="1800" dirty="0">
                <a:latin typeface="Bahnschrift SemiBold" panose="020B0502040204020203" pitchFamily="34" charset="0"/>
              </a:rPr>
              <a:t>The Customer Service Assistants will deal with Users and address any issues or complaints that they have.</a:t>
            </a:r>
          </a:p>
        </p:txBody>
      </p:sp>
      <p:sp>
        <p:nvSpPr>
          <p:cNvPr id="11" name="Rectangle 10">
            <a:extLst>
              <a:ext uri="{FF2B5EF4-FFF2-40B4-BE49-F238E27FC236}">
                <a16:creationId xmlns:a16="http://schemas.microsoft.com/office/drawing/2014/main" id="{46F7435D-E3DB-47B1-BA61-B00ACC83A9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9">
            <a:extLst>
              <a:ext uri="{FF2B5EF4-FFF2-40B4-BE49-F238E27FC236}">
                <a16:creationId xmlns:a16="http://schemas.microsoft.com/office/drawing/2014/main" id="{F263A0B5-F8C4-4116-809F-78A768EA79A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3EECC58-429C-4B96-805A-7180430B84A6}"/>
              </a:ext>
            </a:extLst>
          </p:cNvPr>
          <p:cNvPicPr>
            <a:picLocks noChangeAspect="1"/>
          </p:cNvPicPr>
          <p:nvPr/>
        </p:nvPicPr>
        <p:blipFill>
          <a:blip r:embed="rId2"/>
          <a:stretch>
            <a:fillRect/>
          </a:stretch>
        </p:blipFill>
        <p:spPr>
          <a:xfrm>
            <a:off x="6904709" y="1223177"/>
            <a:ext cx="4475531" cy="4408398"/>
          </a:xfrm>
          <a:prstGeom prst="rect">
            <a:avLst/>
          </a:prstGeom>
          <a:effectLst/>
        </p:spPr>
      </p:pic>
    </p:spTree>
    <p:extLst>
      <p:ext uri="{BB962C8B-B14F-4D97-AF65-F5344CB8AC3E}">
        <p14:creationId xmlns:p14="http://schemas.microsoft.com/office/powerpoint/2010/main" val="25093375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77CB8D1-5DCA-4F33-A14D-4098911306D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F8BE4A1-5691-4555-8B37-050C9AAEF6D8}"/>
              </a:ext>
            </a:extLst>
          </p:cNvPr>
          <p:cNvSpPr>
            <a:spLocks noGrp="1"/>
          </p:cNvSpPr>
          <p:nvPr>
            <p:ph type="title"/>
          </p:nvPr>
        </p:nvSpPr>
        <p:spPr>
          <a:xfrm>
            <a:off x="648929" y="629266"/>
            <a:ext cx="5120073" cy="1676603"/>
          </a:xfrm>
          <a:solidFill>
            <a:srgbClr val="C00000"/>
          </a:solidFill>
        </p:spPr>
        <p:txBody>
          <a:bodyPr vert="horz" lIns="91440" tIns="45720" rIns="91440" bIns="45720" rtlCol="0" anchor="ctr">
            <a:normAutofit/>
          </a:bodyPr>
          <a:lstStyle/>
          <a:p>
            <a:r>
              <a:rPr lang="en-US" sz="2800" dirty="0">
                <a:solidFill>
                  <a:schemeClr val="bg1"/>
                </a:solidFill>
                <a:effectLst>
                  <a:outerShdw blurRad="38100" dist="38100" dir="2700000" algn="tl">
                    <a:srgbClr val="000000">
                      <a:alpha val="43137"/>
                    </a:srgbClr>
                  </a:outerShdw>
                </a:effectLst>
                <a:latin typeface="Bahnschrift SemiBold" panose="020B0502040204020203" pitchFamily="34" charset="0"/>
              </a:rPr>
              <a:t>HR Department Structure</a:t>
            </a:r>
          </a:p>
        </p:txBody>
      </p:sp>
      <p:sp>
        <p:nvSpPr>
          <p:cNvPr id="4" name="Text Placeholder 3">
            <a:extLst>
              <a:ext uri="{FF2B5EF4-FFF2-40B4-BE49-F238E27FC236}">
                <a16:creationId xmlns:a16="http://schemas.microsoft.com/office/drawing/2014/main" id="{D663F36C-8044-41E0-A10E-990CE8F6299F}"/>
              </a:ext>
            </a:extLst>
          </p:cNvPr>
          <p:cNvSpPr>
            <a:spLocks noGrp="1"/>
          </p:cNvSpPr>
          <p:nvPr>
            <p:ph type="body" sz="half" idx="2"/>
          </p:nvPr>
        </p:nvSpPr>
        <p:spPr>
          <a:xfrm>
            <a:off x="648931" y="2438400"/>
            <a:ext cx="5113114" cy="3785419"/>
          </a:xfrm>
        </p:spPr>
        <p:txBody>
          <a:bodyPr vert="horz" lIns="91440" tIns="45720" rIns="91440" bIns="45720" rtlCol="0">
            <a:normAutofit/>
          </a:bodyPr>
          <a:lstStyle/>
          <a:p>
            <a:pPr indent="-228600">
              <a:buFont typeface="Arial" panose="020B0604020202020204" pitchFamily="34" charset="0"/>
              <a:buChar char="•"/>
            </a:pPr>
            <a:r>
              <a:rPr lang="en-US" sz="1800" dirty="0">
                <a:latin typeface="Bahnschrift SemiBold" panose="020B0502040204020203" pitchFamily="34" charset="0"/>
              </a:rPr>
              <a:t>The HR Manager will report to the HR Director.</a:t>
            </a:r>
          </a:p>
          <a:p>
            <a:pPr indent="-228600">
              <a:buFont typeface="Arial" panose="020B0604020202020204" pitchFamily="34" charset="0"/>
              <a:buChar char="•"/>
            </a:pPr>
            <a:r>
              <a:rPr lang="en-US" sz="1800" dirty="0">
                <a:latin typeface="Bahnschrift SemiBold" panose="020B0502040204020203" pitchFamily="34" charset="0"/>
              </a:rPr>
              <a:t>HR Payroll Assistants will deal with payroll and ensure correct taxations details are used.</a:t>
            </a:r>
          </a:p>
          <a:p>
            <a:pPr indent="-228600">
              <a:buFont typeface="Arial" panose="020B0604020202020204" pitchFamily="34" charset="0"/>
              <a:buChar char="•"/>
            </a:pPr>
            <a:r>
              <a:rPr lang="en-US" sz="1800" dirty="0">
                <a:latin typeface="Bahnschrift SemiBold" panose="020B0502040204020203" pitchFamily="34" charset="0"/>
              </a:rPr>
              <a:t>HR Assistants will deal with employee queries, document disciplinary issues and conduct interviews for staff.</a:t>
            </a:r>
          </a:p>
        </p:txBody>
      </p:sp>
      <p:sp>
        <p:nvSpPr>
          <p:cNvPr id="12" name="Rectangle 11">
            <a:extLst>
              <a:ext uri="{FF2B5EF4-FFF2-40B4-BE49-F238E27FC236}">
                <a16:creationId xmlns:a16="http://schemas.microsoft.com/office/drawing/2014/main" id="{2FA7A195-03A4-44AB-A3D8-2507E2C9430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418"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9">
            <a:extLst>
              <a:ext uri="{FF2B5EF4-FFF2-40B4-BE49-F238E27FC236}">
                <a16:creationId xmlns:a16="http://schemas.microsoft.com/office/drawing/2014/main" id="{8F235346-20CC-4981-B836-23ECF1F4E2A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3465" y="559407"/>
            <a:ext cx="5141488"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2FC85AE-AC43-4899-AE6E-9DE9DF0D0811}"/>
              </a:ext>
            </a:extLst>
          </p:cNvPr>
          <p:cNvPicPr>
            <a:picLocks noChangeAspect="1"/>
          </p:cNvPicPr>
          <p:nvPr/>
        </p:nvPicPr>
        <p:blipFill rotWithShape="1">
          <a:blip r:embed="rId2"/>
          <a:srcRect l="10778" r="8369" b="3"/>
          <a:stretch/>
        </p:blipFill>
        <p:spPr>
          <a:xfrm>
            <a:off x="6739337" y="722376"/>
            <a:ext cx="4809744" cy="5413248"/>
          </a:xfrm>
          <a:prstGeom prst="rect">
            <a:avLst/>
          </a:prstGeom>
          <a:effectLst/>
        </p:spPr>
      </p:pic>
    </p:spTree>
    <p:extLst>
      <p:ext uri="{BB962C8B-B14F-4D97-AF65-F5344CB8AC3E}">
        <p14:creationId xmlns:p14="http://schemas.microsoft.com/office/powerpoint/2010/main" val="9968949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C4E4288A-DFC8-40A2-90E5-70E851A933A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7" name="Group 16">
            <a:extLst>
              <a:ext uri="{FF2B5EF4-FFF2-40B4-BE49-F238E27FC236}">
                <a16:creationId xmlns:a16="http://schemas.microsoft.com/office/drawing/2014/main" id="{B63C2D82-D4FA-4A37-BB01-1E7B21E4FF20}"/>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65199" y="634058"/>
            <a:ext cx="1128382" cy="847206"/>
            <a:chOff x="5307830" y="325570"/>
            <a:chExt cx="1128382" cy="847206"/>
          </a:xfrm>
        </p:grpSpPr>
        <p:sp>
          <p:nvSpPr>
            <p:cNvPr id="18" name="Freeform 5">
              <a:extLst>
                <a:ext uri="{FF2B5EF4-FFF2-40B4-BE49-F238E27FC236}">
                  <a16:creationId xmlns:a16="http://schemas.microsoft.com/office/drawing/2014/main" id="{C94E7FEF-0CE9-4AC2-94BB-02230C6DC0DF}"/>
                </a:ext>
                <a:ext uri="{C183D7F6-B498-43B3-948B-1728B52AA6E4}">
                  <adec:decorative xmlns:adec="http://schemas.microsoft.com/office/drawing/2017/decorative" xmlns=""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sp>
          <p:nvSpPr>
            <p:cNvPr id="19" name="Freeform 5">
              <a:extLst>
                <a:ext uri="{FF2B5EF4-FFF2-40B4-BE49-F238E27FC236}">
                  <a16:creationId xmlns:a16="http://schemas.microsoft.com/office/drawing/2014/main" id="{EB546CC0-C1BC-48D2-8DA9-4B60283165C9}"/>
                </a:ext>
                <a:ext uri="{C183D7F6-B498-43B3-948B-1728B52AA6E4}">
                  <adec:decorative xmlns:adec="http://schemas.microsoft.com/office/drawing/2017/decorative" xmlns=""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tx1"/>
              </a:solidFill>
            </a:ln>
          </p:spPr>
          <p:txBody>
            <a:bodyPr vert="horz" wrap="square" lIns="91440" tIns="45720" rIns="91440" bIns="45720" numCol="1" anchor="t" anchorCtr="0" compatLnSpc="1">
              <a:prstTxWarp prst="textNoShape">
                <a:avLst/>
              </a:prstTxWarp>
            </a:bodyPr>
            <a:lstStyle/>
            <a:p>
              <a:endParaRPr lang="en-US"/>
            </a:p>
          </p:txBody>
        </p:sp>
      </p:grpSp>
      <p:sp>
        <p:nvSpPr>
          <p:cNvPr id="5" name="Title 1">
            <a:extLst>
              <a:ext uri="{FF2B5EF4-FFF2-40B4-BE49-F238E27FC236}">
                <a16:creationId xmlns:a16="http://schemas.microsoft.com/office/drawing/2014/main" id="{B290F560-ABF6-4427-9FEF-070501340D46}"/>
              </a:ext>
            </a:extLst>
          </p:cNvPr>
          <p:cNvSpPr>
            <a:spLocks noGrp="1"/>
          </p:cNvSpPr>
          <p:nvPr>
            <p:ph type="title"/>
          </p:nvPr>
        </p:nvSpPr>
        <p:spPr>
          <a:xfrm>
            <a:off x="965200" y="1371190"/>
            <a:ext cx="3363170" cy="2183042"/>
          </a:xfrm>
          <a:solidFill>
            <a:srgbClr val="C00000"/>
          </a:solidFill>
        </p:spPr>
        <p:txBody>
          <a:bodyPr vert="horz" lIns="91440" tIns="45720" rIns="91440" bIns="45720" rtlCol="0" anchor="b">
            <a:normAutofit/>
          </a:bodyPr>
          <a:lstStyle/>
          <a:p>
            <a:r>
              <a:rPr lang="en-US" dirty="0">
                <a:solidFill>
                  <a:schemeClr val="bg1"/>
                </a:solidFill>
                <a:effectLst>
                  <a:outerShdw blurRad="38100" dist="38100" dir="2700000" algn="tl">
                    <a:srgbClr val="000000">
                      <a:alpha val="43137"/>
                    </a:srgbClr>
                  </a:outerShdw>
                </a:effectLst>
                <a:latin typeface="Bahnschrift SemiBold" panose="020B0502040204020203" pitchFamily="34" charset="0"/>
              </a:rPr>
              <a:t>Mission Statement</a:t>
            </a:r>
          </a:p>
        </p:txBody>
      </p:sp>
      <p:sp>
        <p:nvSpPr>
          <p:cNvPr id="21" name="Freeform 5">
            <a:extLst>
              <a:ext uri="{FF2B5EF4-FFF2-40B4-BE49-F238E27FC236}">
                <a16:creationId xmlns:a16="http://schemas.microsoft.com/office/drawing/2014/main" id="{BD2BFF02-DF78-4F07-B176-52514E13127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7062174" y="1653645"/>
            <a:ext cx="4689240" cy="4115025"/>
          </a:xfrm>
          <a:custGeom>
            <a:avLst/>
            <a:gdLst>
              <a:gd name="T0" fmla="*/ 781 w 1099"/>
              <a:gd name="T1" fmla="*/ 0 h 968"/>
              <a:gd name="T2" fmla="*/ 318 w 1099"/>
              <a:gd name="T3" fmla="*/ 0 h 968"/>
              <a:gd name="T4" fmla="*/ 246 w 1099"/>
              <a:gd name="T5" fmla="*/ 42 h 968"/>
              <a:gd name="T6" fmla="*/ 15 w 1099"/>
              <a:gd name="T7" fmla="*/ 443 h 968"/>
              <a:gd name="T8" fmla="*/ 15 w 1099"/>
              <a:gd name="T9" fmla="*/ 525 h 968"/>
              <a:gd name="T10" fmla="*/ 246 w 1099"/>
              <a:gd name="T11" fmla="*/ 926 h 968"/>
              <a:gd name="T12" fmla="*/ 318 w 1099"/>
              <a:gd name="T13" fmla="*/ 968 h 968"/>
              <a:gd name="T14" fmla="*/ 781 w 1099"/>
              <a:gd name="T15" fmla="*/ 968 h 968"/>
              <a:gd name="T16" fmla="*/ 852 w 1099"/>
              <a:gd name="T17" fmla="*/ 926 h 968"/>
              <a:gd name="T18" fmla="*/ 1084 w 1099"/>
              <a:gd name="T19" fmla="*/ 525 h 968"/>
              <a:gd name="T20" fmla="*/ 1084 w 1099"/>
              <a:gd name="T21" fmla="*/ 443 h 968"/>
              <a:gd name="T22" fmla="*/ 852 w 1099"/>
              <a:gd name="T23" fmla="*/ 42 h 968"/>
              <a:gd name="T24" fmla="*/ 781 w 1099"/>
              <a:gd name="T25" fmla="*/ 0 h 9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9" h="968">
                <a:moveTo>
                  <a:pt x="781" y="0"/>
                </a:moveTo>
                <a:cubicBezTo>
                  <a:pt x="318" y="0"/>
                  <a:pt x="318" y="0"/>
                  <a:pt x="318" y="0"/>
                </a:cubicBezTo>
                <a:cubicBezTo>
                  <a:pt x="288" y="0"/>
                  <a:pt x="261" y="16"/>
                  <a:pt x="246" y="42"/>
                </a:cubicBezTo>
                <a:cubicBezTo>
                  <a:pt x="15" y="443"/>
                  <a:pt x="15" y="443"/>
                  <a:pt x="15" y="443"/>
                </a:cubicBezTo>
                <a:cubicBezTo>
                  <a:pt x="0" y="468"/>
                  <a:pt x="0" y="500"/>
                  <a:pt x="15" y="525"/>
                </a:cubicBezTo>
                <a:cubicBezTo>
                  <a:pt x="246" y="926"/>
                  <a:pt x="246" y="926"/>
                  <a:pt x="246" y="926"/>
                </a:cubicBezTo>
                <a:cubicBezTo>
                  <a:pt x="261" y="952"/>
                  <a:pt x="288" y="968"/>
                  <a:pt x="318" y="968"/>
                </a:cubicBezTo>
                <a:cubicBezTo>
                  <a:pt x="781" y="968"/>
                  <a:pt x="781" y="968"/>
                  <a:pt x="781" y="968"/>
                </a:cubicBezTo>
                <a:cubicBezTo>
                  <a:pt x="810" y="968"/>
                  <a:pt x="838" y="952"/>
                  <a:pt x="852" y="926"/>
                </a:cubicBezTo>
                <a:cubicBezTo>
                  <a:pt x="1084" y="525"/>
                  <a:pt x="1084" y="525"/>
                  <a:pt x="1084" y="525"/>
                </a:cubicBezTo>
                <a:cubicBezTo>
                  <a:pt x="1099" y="500"/>
                  <a:pt x="1099" y="468"/>
                  <a:pt x="1084" y="443"/>
                </a:cubicBezTo>
                <a:cubicBezTo>
                  <a:pt x="852" y="42"/>
                  <a:pt x="852" y="42"/>
                  <a:pt x="852" y="42"/>
                </a:cubicBezTo>
                <a:cubicBezTo>
                  <a:pt x="838" y="16"/>
                  <a:pt x="810" y="0"/>
                  <a:pt x="781" y="0"/>
                </a:cubicBezTo>
                <a:close/>
              </a:path>
            </a:pathLst>
          </a:custGeom>
          <a:noFill/>
          <a:ln w="50800" cap="flat">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p>
        </p:txBody>
      </p:sp>
      <p:sp>
        <p:nvSpPr>
          <p:cNvPr id="23" name="Freeform: Shape 22">
            <a:extLst>
              <a:ext uri="{FF2B5EF4-FFF2-40B4-BE49-F238E27FC236}">
                <a16:creationId xmlns:a16="http://schemas.microsoft.com/office/drawing/2014/main" id="{0DB06EAB-7D8C-403A-86C5-B5FD79A1365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42865" y="634058"/>
            <a:ext cx="3154669" cy="2796247"/>
          </a:xfrm>
          <a:custGeom>
            <a:avLst/>
            <a:gdLst>
              <a:gd name="connsiteX0" fmla="*/ 853538 w 2991693"/>
              <a:gd name="connsiteY0" fmla="*/ 0 h 2651787"/>
              <a:gd name="connsiteX1" fmla="*/ 2141030 w 2991693"/>
              <a:gd name="connsiteY1" fmla="*/ 0 h 2651787"/>
              <a:gd name="connsiteX2" fmla="*/ 2324957 w 2991693"/>
              <a:gd name="connsiteY2" fmla="*/ 103466 h 2651787"/>
              <a:gd name="connsiteX3" fmla="*/ 2968702 w 2991693"/>
              <a:gd name="connsiteY3" fmla="*/ 1218596 h 2651787"/>
              <a:gd name="connsiteX4" fmla="*/ 2968702 w 2991693"/>
              <a:gd name="connsiteY4" fmla="*/ 1433192 h 2651787"/>
              <a:gd name="connsiteX5" fmla="*/ 2324957 w 2991693"/>
              <a:gd name="connsiteY5" fmla="*/ 2548321 h 2651787"/>
              <a:gd name="connsiteX6" fmla="*/ 2141030 w 2991693"/>
              <a:gd name="connsiteY6" fmla="*/ 2651787 h 2651787"/>
              <a:gd name="connsiteX7" fmla="*/ 853538 w 2991693"/>
              <a:gd name="connsiteY7" fmla="*/ 2651787 h 2651787"/>
              <a:gd name="connsiteX8" fmla="*/ 669612 w 2991693"/>
              <a:gd name="connsiteY8" fmla="*/ 2548321 h 2651787"/>
              <a:gd name="connsiteX9" fmla="*/ 25866 w 2991693"/>
              <a:gd name="connsiteY9" fmla="*/ 1433192 h 2651787"/>
              <a:gd name="connsiteX10" fmla="*/ 25866 w 2991693"/>
              <a:gd name="connsiteY10" fmla="*/ 1218596 h 2651787"/>
              <a:gd name="connsiteX11" fmla="*/ 669612 w 2991693"/>
              <a:gd name="connsiteY11" fmla="*/ 103466 h 2651787"/>
              <a:gd name="connsiteX12" fmla="*/ 853538 w 2991693"/>
              <a:gd name="connsiteY12" fmla="*/ 0 h 265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991693" h="2651787">
                <a:moveTo>
                  <a:pt x="853538" y="0"/>
                </a:moveTo>
                <a:cubicBezTo>
                  <a:pt x="2141030" y="0"/>
                  <a:pt x="2141030" y="0"/>
                  <a:pt x="2141030" y="0"/>
                </a:cubicBezTo>
                <a:cubicBezTo>
                  <a:pt x="2206170" y="0"/>
                  <a:pt x="2290471" y="45985"/>
                  <a:pt x="2324957" y="103466"/>
                </a:cubicBezTo>
                <a:cubicBezTo>
                  <a:pt x="2968702" y="1218596"/>
                  <a:pt x="2968702" y="1218596"/>
                  <a:pt x="2968702" y="1218596"/>
                </a:cubicBezTo>
                <a:cubicBezTo>
                  <a:pt x="2999357" y="1279909"/>
                  <a:pt x="2999357" y="1371878"/>
                  <a:pt x="2968702" y="1433192"/>
                </a:cubicBezTo>
                <a:cubicBezTo>
                  <a:pt x="2324957" y="2548321"/>
                  <a:pt x="2324957" y="2548321"/>
                  <a:pt x="2324957" y="2548321"/>
                </a:cubicBezTo>
                <a:cubicBezTo>
                  <a:pt x="2290471" y="2605803"/>
                  <a:pt x="2206170" y="2651787"/>
                  <a:pt x="2141030" y="2651787"/>
                </a:cubicBezTo>
                <a:lnTo>
                  <a:pt x="853538" y="2651787"/>
                </a:lnTo>
                <a:cubicBezTo>
                  <a:pt x="784566" y="2651787"/>
                  <a:pt x="700266" y="2605803"/>
                  <a:pt x="669612" y="2548321"/>
                </a:cubicBezTo>
                <a:cubicBezTo>
                  <a:pt x="25866" y="1433192"/>
                  <a:pt x="25866" y="1433192"/>
                  <a:pt x="25866" y="1433192"/>
                </a:cubicBezTo>
                <a:cubicBezTo>
                  <a:pt x="-8621" y="1371878"/>
                  <a:pt x="-8621" y="1279909"/>
                  <a:pt x="25866" y="1218596"/>
                </a:cubicBezTo>
                <a:cubicBezTo>
                  <a:pt x="669612" y="103466"/>
                  <a:pt x="669612" y="103466"/>
                  <a:pt x="669612" y="103466"/>
                </a:cubicBezTo>
                <a:cubicBezTo>
                  <a:pt x="700266" y="45985"/>
                  <a:pt x="784566" y="0"/>
                  <a:pt x="853538" y="0"/>
                </a:cubicBezTo>
                <a:close/>
              </a:path>
            </a:pathLst>
          </a:custGeom>
          <a:noFill/>
          <a:ln w="50800" cap="flat">
            <a:solidFill>
              <a:schemeClr val="tx1"/>
            </a:solidFill>
            <a:prstDash val="solid"/>
            <a:miter lim="800000"/>
            <a:headEnd/>
            <a:tailEnd/>
          </a:ln>
        </p:spPr>
        <p:txBody>
          <a:bodyPr vert="horz" wrap="square" lIns="91440" tIns="45720" rIns="91440" bIns="45720" numCol="1" anchor="t" anchorCtr="0" compatLnSpc="1">
            <a:prstTxWarp prst="textNoShape">
              <a:avLst/>
            </a:prstTxWarp>
          </a:bodyPr>
          <a:lstStyle/>
          <a:p>
            <a:endParaRPr lang="en-US" dirty="0">
              <a:solidFill>
                <a:schemeClr val="tx1"/>
              </a:solidFill>
            </a:endParaRPr>
          </a:p>
        </p:txBody>
      </p:sp>
      <p:pic>
        <p:nvPicPr>
          <p:cNvPr id="10" name="Picture 9">
            <a:extLst>
              <a:ext uri="{FF2B5EF4-FFF2-40B4-BE49-F238E27FC236}">
                <a16:creationId xmlns:a16="http://schemas.microsoft.com/office/drawing/2014/main" id="{57C605D9-F21F-439F-8E39-A4FF55A84C92}"/>
              </a:ext>
            </a:extLst>
          </p:cNvPr>
          <p:cNvPicPr>
            <a:picLocks noChangeAspect="1"/>
          </p:cNvPicPr>
          <p:nvPr/>
        </p:nvPicPr>
        <p:blipFill>
          <a:blip r:embed="rId2"/>
          <a:stretch>
            <a:fillRect/>
          </a:stretch>
        </p:blipFill>
        <p:spPr>
          <a:xfrm>
            <a:off x="5196964" y="1441311"/>
            <a:ext cx="1846470" cy="1181740"/>
          </a:xfrm>
          <a:prstGeom prst="rect">
            <a:avLst/>
          </a:prstGeom>
        </p:spPr>
      </p:pic>
      <p:sp>
        <p:nvSpPr>
          <p:cNvPr id="6" name="Subtitle 2">
            <a:extLst>
              <a:ext uri="{FF2B5EF4-FFF2-40B4-BE49-F238E27FC236}">
                <a16:creationId xmlns:a16="http://schemas.microsoft.com/office/drawing/2014/main" id="{CED0F584-97DB-4DAF-9F92-637D95D88317}"/>
              </a:ext>
            </a:extLst>
          </p:cNvPr>
          <p:cNvSpPr>
            <a:spLocks noGrp="1"/>
          </p:cNvSpPr>
          <p:nvPr>
            <p:ph sz="half" idx="2"/>
          </p:nvPr>
        </p:nvSpPr>
        <p:spPr>
          <a:xfrm>
            <a:off x="965199" y="3729161"/>
            <a:ext cx="5690043" cy="2277321"/>
          </a:xfrm>
          <a:solidFill>
            <a:schemeClr val="bg1"/>
          </a:solidFill>
        </p:spPr>
        <p:txBody>
          <a:bodyPr vert="horz" lIns="91440" tIns="45720" rIns="91440" bIns="45720" rtlCol="0" anchor="ctr">
            <a:normAutofit/>
          </a:bodyPr>
          <a:lstStyle/>
          <a:p>
            <a:r>
              <a:rPr lang="en-US" dirty="0">
                <a:latin typeface="Bahnschrift SemiBold" panose="020B0502040204020203" pitchFamily="34" charset="0"/>
              </a:rPr>
              <a:t>“Dedicated to helping people plan and enjoy their Evening Out”.</a:t>
            </a:r>
          </a:p>
          <a:p>
            <a:endParaRPr lang="en-US" sz="2400" dirty="0"/>
          </a:p>
        </p:txBody>
      </p:sp>
      <p:pic>
        <p:nvPicPr>
          <p:cNvPr id="8" name="Picture 7">
            <a:extLst>
              <a:ext uri="{FF2B5EF4-FFF2-40B4-BE49-F238E27FC236}">
                <a16:creationId xmlns:a16="http://schemas.microsoft.com/office/drawing/2014/main" id="{D70BE421-0A08-4274-832C-275AE0C50A39}"/>
              </a:ext>
            </a:extLst>
          </p:cNvPr>
          <p:cNvPicPr>
            <a:picLocks noChangeAspect="1"/>
          </p:cNvPicPr>
          <p:nvPr/>
        </p:nvPicPr>
        <p:blipFill>
          <a:blip r:embed="rId3"/>
          <a:stretch>
            <a:fillRect/>
          </a:stretch>
        </p:blipFill>
        <p:spPr>
          <a:xfrm>
            <a:off x="8050038" y="2839745"/>
            <a:ext cx="2713512" cy="1742824"/>
          </a:xfrm>
          <a:prstGeom prst="rect">
            <a:avLst/>
          </a:prstGeom>
        </p:spPr>
      </p:pic>
    </p:spTree>
    <p:extLst>
      <p:ext uri="{BB962C8B-B14F-4D97-AF65-F5344CB8AC3E}">
        <p14:creationId xmlns:p14="http://schemas.microsoft.com/office/powerpoint/2010/main" val="42285181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8CA06CD6-90CA-4C45-856C-6771339E1E2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10000"/>
            </a:schemeClr>
          </a:solidFill>
          <a:ln w="127000" cap="sq" cmpd="thinThick">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1">
            <a:extLst>
              <a:ext uri="{FF2B5EF4-FFF2-40B4-BE49-F238E27FC236}">
                <a16:creationId xmlns:a16="http://schemas.microsoft.com/office/drawing/2014/main" id="{B290F560-ABF6-4427-9FEF-070501340D46}"/>
              </a:ext>
            </a:extLst>
          </p:cNvPr>
          <p:cNvSpPr>
            <a:spLocks noGrp="1"/>
          </p:cNvSpPr>
          <p:nvPr>
            <p:ph type="title"/>
          </p:nvPr>
        </p:nvSpPr>
        <p:spPr>
          <a:xfrm>
            <a:off x="838200" y="963507"/>
            <a:ext cx="3494362" cy="4930986"/>
          </a:xfrm>
          <a:solidFill>
            <a:srgbClr val="C00000"/>
          </a:solidFill>
        </p:spPr>
        <p:txBody>
          <a:bodyPr>
            <a:normAutofit/>
          </a:bodyPr>
          <a:lstStyle/>
          <a:p>
            <a:pPr algn="ctr"/>
            <a:r>
              <a:rPr lang="en-GB" dirty="0">
                <a:solidFill>
                  <a:schemeClr val="bg1"/>
                </a:solidFill>
                <a:effectLst>
                  <a:outerShdw blurRad="38100" dist="38100" dir="2700000" algn="tl">
                    <a:srgbClr val="000000">
                      <a:alpha val="43137"/>
                    </a:srgbClr>
                  </a:outerShdw>
                </a:effectLst>
                <a:latin typeface="Bahnschrift SemiBold" panose="020B0502040204020203" pitchFamily="34" charset="0"/>
              </a:rPr>
              <a:t>Vision Statement</a:t>
            </a:r>
          </a:p>
        </p:txBody>
      </p:sp>
      <p:cxnSp>
        <p:nvCxnSpPr>
          <p:cNvPr id="13" name="Straight Connector 12">
            <a:extLst>
              <a:ext uri="{FF2B5EF4-FFF2-40B4-BE49-F238E27FC236}">
                <a16:creationId xmlns:a16="http://schemas.microsoft.com/office/drawing/2014/main" id="{5021601D-2758-4B15-A31C-FDA184C51B3A}"/>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2057400"/>
            <a:ext cx="0" cy="274320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9BA89FEA-3F52-4CAF-A9D7-86FB8F16FB6C}"/>
              </a:ext>
            </a:extLst>
          </p:cNvPr>
          <p:cNvSpPr>
            <a:spLocks noGrp="1"/>
          </p:cNvSpPr>
          <p:nvPr>
            <p:ph sz="half" idx="1"/>
          </p:nvPr>
        </p:nvSpPr>
        <p:spPr>
          <a:xfrm>
            <a:off x="4976030" y="963507"/>
            <a:ext cx="6250940" cy="2304627"/>
          </a:xfrm>
        </p:spPr>
        <p:txBody>
          <a:bodyPr anchor="b">
            <a:normAutofit/>
          </a:bodyPr>
          <a:lstStyle/>
          <a:p>
            <a:endParaRPr lang="en-GB" sz="2000"/>
          </a:p>
        </p:txBody>
      </p:sp>
      <p:sp>
        <p:nvSpPr>
          <p:cNvPr id="6" name="Subtitle 2">
            <a:extLst>
              <a:ext uri="{FF2B5EF4-FFF2-40B4-BE49-F238E27FC236}">
                <a16:creationId xmlns:a16="http://schemas.microsoft.com/office/drawing/2014/main" id="{CED0F584-97DB-4DAF-9F92-637D95D88317}"/>
              </a:ext>
            </a:extLst>
          </p:cNvPr>
          <p:cNvSpPr>
            <a:spLocks noGrp="1"/>
          </p:cNvSpPr>
          <p:nvPr>
            <p:ph sz="half" idx="2"/>
          </p:nvPr>
        </p:nvSpPr>
        <p:spPr>
          <a:xfrm>
            <a:off x="4976030" y="3589866"/>
            <a:ext cx="6250940" cy="2304628"/>
          </a:xfrm>
          <a:solidFill>
            <a:schemeClr val="bg1"/>
          </a:solidFill>
        </p:spPr>
        <p:txBody>
          <a:bodyPr>
            <a:normAutofit/>
          </a:bodyPr>
          <a:lstStyle/>
          <a:p>
            <a:r>
              <a:rPr lang="en-GB" sz="1800" dirty="0">
                <a:latin typeface="Bahnschrift SemiBold" panose="020B0502040204020203" pitchFamily="34" charset="0"/>
              </a:rPr>
              <a:t>“Where’s My Local? aims to be your constant company during your search for good food and drink whether your young and on the town or a family looking for a quiet meal”.</a:t>
            </a:r>
          </a:p>
          <a:p>
            <a:endParaRPr lang="en-GB" sz="2000" dirty="0"/>
          </a:p>
        </p:txBody>
      </p:sp>
      <p:pic>
        <p:nvPicPr>
          <p:cNvPr id="8" name="Picture 7">
            <a:extLst>
              <a:ext uri="{FF2B5EF4-FFF2-40B4-BE49-F238E27FC236}">
                <a16:creationId xmlns:a16="http://schemas.microsoft.com/office/drawing/2014/main" id="{150617D9-64EA-42D1-B7EE-CD96E014AC6B}"/>
              </a:ext>
            </a:extLst>
          </p:cNvPr>
          <p:cNvPicPr>
            <a:picLocks noChangeAspect="1"/>
          </p:cNvPicPr>
          <p:nvPr/>
        </p:nvPicPr>
        <p:blipFill>
          <a:blip r:embed="rId2"/>
          <a:stretch>
            <a:fillRect/>
          </a:stretch>
        </p:blipFill>
        <p:spPr>
          <a:xfrm>
            <a:off x="4924425" y="963506"/>
            <a:ext cx="3331089" cy="2304627"/>
          </a:xfrm>
          <a:prstGeom prst="rect">
            <a:avLst/>
          </a:prstGeom>
        </p:spPr>
      </p:pic>
      <p:pic>
        <p:nvPicPr>
          <p:cNvPr id="10" name="Picture 9">
            <a:extLst>
              <a:ext uri="{FF2B5EF4-FFF2-40B4-BE49-F238E27FC236}">
                <a16:creationId xmlns:a16="http://schemas.microsoft.com/office/drawing/2014/main" id="{B6B052B8-89D6-4474-BB5E-3B08732BEBB5}"/>
              </a:ext>
            </a:extLst>
          </p:cNvPr>
          <p:cNvPicPr>
            <a:picLocks noChangeAspect="1"/>
          </p:cNvPicPr>
          <p:nvPr/>
        </p:nvPicPr>
        <p:blipFill>
          <a:blip r:embed="rId3"/>
          <a:stretch>
            <a:fillRect/>
          </a:stretch>
        </p:blipFill>
        <p:spPr>
          <a:xfrm>
            <a:off x="8084634" y="963506"/>
            <a:ext cx="3771858" cy="2304626"/>
          </a:xfrm>
          <a:prstGeom prst="rect">
            <a:avLst/>
          </a:prstGeom>
        </p:spPr>
      </p:pic>
    </p:spTree>
    <p:extLst>
      <p:ext uri="{BB962C8B-B14F-4D97-AF65-F5344CB8AC3E}">
        <p14:creationId xmlns:p14="http://schemas.microsoft.com/office/powerpoint/2010/main" val="16709401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1C5AC0-0F3D-4230-B9AF-44A0CF370C72}"/>
              </a:ext>
            </a:extLst>
          </p:cNvPr>
          <p:cNvSpPr>
            <a:spLocks noGrp="1"/>
          </p:cNvSpPr>
          <p:nvPr>
            <p:ph type="ctrTitle"/>
          </p:nvPr>
        </p:nvSpPr>
        <p:spPr>
          <a:solidFill>
            <a:srgbClr val="C00000"/>
          </a:solidFill>
        </p:spPr>
        <p:txBody>
          <a:bodyPr anchor="ctr">
            <a:normAutofit/>
          </a:bodyPr>
          <a:lstStyle/>
          <a:p>
            <a:r>
              <a:rPr lang="en-GB" sz="4400" dirty="0">
                <a:solidFill>
                  <a:schemeClr val="bg1"/>
                </a:solidFill>
                <a:effectLst>
                  <a:outerShdw blurRad="38100" dist="38100" dir="2700000" algn="tl">
                    <a:srgbClr val="000000">
                      <a:alpha val="43137"/>
                    </a:srgbClr>
                  </a:outerShdw>
                </a:effectLst>
                <a:latin typeface="Bahnschrift SemiBold" panose="020B0502040204020203" pitchFamily="34" charset="0"/>
              </a:rPr>
              <a:t>Objective</a:t>
            </a:r>
          </a:p>
        </p:txBody>
      </p:sp>
      <p:sp>
        <p:nvSpPr>
          <p:cNvPr id="3" name="Subtitle 2">
            <a:extLst>
              <a:ext uri="{FF2B5EF4-FFF2-40B4-BE49-F238E27FC236}">
                <a16:creationId xmlns:a16="http://schemas.microsoft.com/office/drawing/2014/main" id="{B60E588F-71F3-4287-B5BC-8FA585E16B41}"/>
              </a:ext>
            </a:extLst>
          </p:cNvPr>
          <p:cNvSpPr>
            <a:spLocks noGrp="1"/>
          </p:cNvSpPr>
          <p:nvPr>
            <p:ph type="subTitle" idx="1"/>
          </p:nvPr>
        </p:nvSpPr>
        <p:spPr/>
        <p:txBody>
          <a:bodyPr>
            <a:normAutofit/>
          </a:bodyPr>
          <a:lstStyle/>
          <a:p>
            <a:r>
              <a:rPr lang="en-GB" sz="1800" dirty="0">
                <a:latin typeface="Bahnschrift SemiBold" panose="020B0502040204020203" pitchFamily="34" charset="0"/>
              </a:rPr>
              <a:t>“Our objective is simple. To become the essential, reliable and friendly App for those who are going out on the town or for those who want a quiet meal without sacrificing quality and accuracy”.</a:t>
            </a:r>
          </a:p>
        </p:txBody>
      </p:sp>
    </p:spTree>
    <p:extLst>
      <p:ext uri="{BB962C8B-B14F-4D97-AF65-F5344CB8AC3E}">
        <p14:creationId xmlns:p14="http://schemas.microsoft.com/office/powerpoint/2010/main" val="26943294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EE445-1BA3-47D4-BA70-0E867F7B53DA}"/>
              </a:ext>
            </a:extLst>
          </p:cNvPr>
          <p:cNvSpPr>
            <a:spLocks noGrp="1"/>
          </p:cNvSpPr>
          <p:nvPr>
            <p:ph type="title"/>
          </p:nvPr>
        </p:nvSpPr>
        <p:spPr>
          <a:solidFill>
            <a:srgbClr val="C00000"/>
          </a:solidFill>
        </p:spPr>
        <p:txBody>
          <a:bodyPr anchor="ctr">
            <a:normAutofit/>
          </a:bodyPr>
          <a:lstStyle/>
          <a:p>
            <a:r>
              <a:rPr lang="en-GB" sz="4400" dirty="0">
                <a:solidFill>
                  <a:schemeClr val="bg1"/>
                </a:solidFill>
                <a:effectLst>
                  <a:outerShdw blurRad="38100" dist="38100" dir="2700000" algn="tl">
                    <a:srgbClr val="000000">
                      <a:alpha val="43137"/>
                    </a:srgbClr>
                  </a:outerShdw>
                </a:effectLst>
                <a:latin typeface="Bahnschrift SemiBold" panose="020B0502040204020203" pitchFamily="34" charset="0"/>
              </a:rPr>
              <a:t>Code of </a:t>
            </a:r>
            <a:r>
              <a:rPr lang="en-GB" sz="4400" dirty="0" smtClean="0">
                <a:solidFill>
                  <a:schemeClr val="bg1"/>
                </a:solidFill>
                <a:effectLst>
                  <a:outerShdw blurRad="38100" dist="38100" dir="2700000" algn="tl">
                    <a:srgbClr val="000000">
                      <a:alpha val="43137"/>
                    </a:srgbClr>
                  </a:outerShdw>
                </a:effectLst>
                <a:latin typeface="Bahnschrift SemiBold" panose="020B0502040204020203" pitchFamily="34" charset="0"/>
              </a:rPr>
              <a:t>Conduct</a:t>
            </a:r>
            <a:r>
              <a:rPr lang="en-GB" sz="800" dirty="0" smtClean="0">
                <a:solidFill>
                  <a:schemeClr val="bg1"/>
                </a:solidFill>
                <a:effectLst>
                  <a:outerShdw blurRad="38100" dist="38100" dir="2700000" algn="tl">
                    <a:srgbClr val="000000">
                      <a:alpha val="43137"/>
                    </a:srgbClr>
                  </a:outerShdw>
                </a:effectLst>
                <a:latin typeface="Bahnschrift SemiBold" panose="020B0502040204020203" pitchFamily="34" charset="0"/>
              </a:rPr>
              <a:t>(3)</a:t>
            </a:r>
            <a:endParaRPr lang="en-GB" sz="800" dirty="0">
              <a:solidFill>
                <a:schemeClr val="bg1"/>
              </a:solidFill>
              <a:effectLst>
                <a:outerShdw blurRad="38100" dist="38100" dir="2700000" algn="tl">
                  <a:srgbClr val="000000">
                    <a:alpha val="43137"/>
                  </a:srgbClr>
                </a:outerShdw>
              </a:effectLst>
              <a:latin typeface="Bahnschrift SemiBold" panose="020B0502040204020203" pitchFamily="34" charset="0"/>
            </a:endParaRPr>
          </a:p>
        </p:txBody>
      </p:sp>
      <p:sp>
        <p:nvSpPr>
          <p:cNvPr id="3" name="Text Placeholder 2">
            <a:extLst>
              <a:ext uri="{FF2B5EF4-FFF2-40B4-BE49-F238E27FC236}">
                <a16:creationId xmlns:a16="http://schemas.microsoft.com/office/drawing/2014/main" id="{F92D69CB-64B3-4882-979E-A9C7CF925048}"/>
              </a:ext>
            </a:extLst>
          </p:cNvPr>
          <p:cNvSpPr>
            <a:spLocks noGrp="1"/>
          </p:cNvSpPr>
          <p:nvPr>
            <p:ph type="body" idx="1"/>
          </p:nvPr>
        </p:nvSpPr>
        <p:spPr/>
        <p:txBody>
          <a:bodyPr anchor="ctr"/>
          <a:lstStyle/>
          <a:p>
            <a:pPr>
              <a:lnSpc>
                <a:spcPct val="107000"/>
              </a:lnSpc>
              <a:spcAft>
                <a:spcPts val="800"/>
              </a:spcAft>
            </a:pPr>
            <a:r>
              <a:rPr lang="en-GB" sz="1800" dirty="0">
                <a:solidFill>
                  <a:schemeClr val="tx1"/>
                </a:solidFill>
                <a:effectLst/>
                <a:latin typeface="Bahnschrift SemiBold" panose="020B0502040204020203" pitchFamily="34" charset="0"/>
                <a:ea typeface="Calibri" panose="020F0502020204030204" pitchFamily="34" charset="0"/>
                <a:cs typeface="Times New Roman" panose="02020603050405020304" pitchFamily="18" charset="0"/>
              </a:rPr>
              <a:t>In this section a summary of the code of conduct will be outlined</a:t>
            </a:r>
            <a:r>
              <a:rPr lang="en-GB"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a:t>
            </a:r>
          </a:p>
          <a:p>
            <a:endParaRPr lang="en-GB" dirty="0"/>
          </a:p>
        </p:txBody>
      </p:sp>
    </p:spTree>
    <p:extLst>
      <p:ext uri="{BB962C8B-B14F-4D97-AF65-F5344CB8AC3E}">
        <p14:creationId xmlns:p14="http://schemas.microsoft.com/office/powerpoint/2010/main" val="25707480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2A16B-9D09-44FB-B348-AD61F637D696}"/>
              </a:ext>
            </a:extLst>
          </p:cNvPr>
          <p:cNvSpPr>
            <a:spLocks noGrp="1"/>
          </p:cNvSpPr>
          <p:nvPr>
            <p:ph type="title"/>
          </p:nvPr>
        </p:nvSpPr>
        <p:spPr>
          <a:solidFill>
            <a:srgbClr val="C00000"/>
          </a:solidFill>
        </p:spPr>
        <p:txBody>
          <a:bodyPr/>
          <a:lstStyle/>
          <a:p>
            <a:r>
              <a:rPr lang="en-GB" sz="2800" dirty="0">
                <a:solidFill>
                  <a:schemeClr val="bg1"/>
                </a:solidFill>
                <a:effectLst>
                  <a:outerShdw blurRad="38100" dist="38100" dir="2700000" algn="tl">
                    <a:srgbClr val="000000">
                      <a:alpha val="43137"/>
                    </a:srgbClr>
                  </a:outerShdw>
                </a:effectLst>
                <a:latin typeface="Bahnschrift SemiBold" panose="020B0502040204020203" pitchFamily="34" charset="0"/>
                <a:ea typeface="Calibri" panose="020F0502020204030204" pitchFamily="34" charset="0"/>
                <a:cs typeface="Times New Roman" panose="02020603050405020304" pitchFamily="18" charset="0"/>
              </a:rPr>
              <a:t>Use of Technology</a:t>
            </a: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endParaRPr lang="en-GB" dirty="0">
              <a:solidFill>
                <a:schemeClr val="bg1"/>
              </a:solidFill>
              <a:latin typeface="Bahnschrift SemiBold" panose="020B0502040204020203" pitchFamily="34" charset="0"/>
            </a:endParaRPr>
          </a:p>
        </p:txBody>
      </p:sp>
      <p:sp>
        <p:nvSpPr>
          <p:cNvPr id="3" name="Content Placeholder 2">
            <a:extLst>
              <a:ext uri="{FF2B5EF4-FFF2-40B4-BE49-F238E27FC236}">
                <a16:creationId xmlns:a16="http://schemas.microsoft.com/office/drawing/2014/main" id="{DF3EF0D0-ACD1-414B-8CC8-D90CC96D1C2D}"/>
              </a:ext>
            </a:extLst>
          </p:cNvPr>
          <p:cNvSpPr>
            <a:spLocks noGrp="1"/>
          </p:cNvSpPr>
          <p:nvPr>
            <p:ph idx="1"/>
          </p:nvPr>
        </p:nvSpPr>
        <p:spPr/>
        <p:txBody>
          <a:bodyPr/>
          <a:lstStyle/>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Mobile phones or other electronic items must be off during working hours.</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However, use of the above is allowed during break times only.</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Social media will be monitored and any detrimental posts to the company or brand will be investigated, and appropriate action taken.</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Any social media posts must be clearly stated to be opinion and not that of the company.</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Personal internet usage during working hours is prohibited unless on a break.</a:t>
            </a:r>
          </a:p>
          <a:p>
            <a:pPr marL="0" indent="0">
              <a:buNone/>
            </a:pPr>
            <a:endParaRPr lang="en-GB" dirty="0"/>
          </a:p>
        </p:txBody>
      </p:sp>
    </p:spTree>
    <p:extLst>
      <p:ext uri="{BB962C8B-B14F-4D97-AF65-F5344CB8AC3E}">
        <p14:creationId xmlns:p14="http://schemas.microsoft.com/office/powerpoint/2010/main" val="6297662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2A16B-9D09-44FB-B348-AD61F637D696}"/>
              </a:ext>
            </a:extLst>
          </p:cNvPr>
          <p:cNvSpPr>
            <a:spLocks noGrp="1"/>
          </p:cNvSpPr>
          <p:nvPr>
            <p:ph type="title"/>
          </p:nvPr>
        </p:nvSpPr>
        <p:spPr>
          <a:solidFill>
            <a:srgbClr val="C00000"/>
          </a:solidFill>
        </p:spPr>
        <p:txBody>
          <a:bodyPr/>
          <a:lstStyle/>
          <a:p>
            <a:r>
              <a:rPr lang="en-GB" sz="2800" dirty="0">
                <a:solidFill>
                  <a:schemeClr val="bg1"/>
                </a:solidFill>
                <a:effectLst>
                  <a:outerShdw blurRad="38100" dist="38100" dir="2700000" algn="tl">
                    <a:srgbClr val="000000">
                      <a:alpha val="43137"/>
                    </a:srgbClr>
                  </a:outerShdw>
                </a:effectLst>
                <a:latin typeface="Bahnschrift SemiBold" panose="020B0502040204020203" pitchFamily="34" charset="0"/>
                <a:ea typeface="Calibri" panose="020F0502020204030204" pitchFamily="34" charset="0"/>
                <a:cs typeface="Times New Roman" panose="02020603050405020304" pitchFamily="18" charset="0"/>
              </a:rPr>
              <a:t>Software and IP/Copyright Properties</a:t>
            </a: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endParaRPr lang="en-GB" dirty="0">
              <a:solidFill>
                <a:schemeClr val="bg1"/>
              </a:solidFill>
              <a:latin typeface="Bahnschrift SemiBold" panose="020B0502040204020203" pitchFamily="34" charset="0"/>
            </a:endParaRPr>
          </a:p>
        </p:txBody>
      </p:sp>
      <p:sp>
        <p:nvSpPr>
          <p:cNvPr id="3" name="Content Placeholder 2">
            <a:extLst>
              <a:ext uri="{FF2B5EF4-FFF2-40B4-BE49-F238E27FC236}">
                <a16:creationId xmlns:a16="http://schemas.microsoft.com/office/drawing/2014/main" id="{DF3EF0D0-ACD1-414B-8CC8-D90CC96D1C2D}"/>
              </a:ext>
            </a:extLst>
          </p:cNvPr>
          <p:cNvSpPr>
            <a:spLocks noGrp="1"/>
          </p:cNvSpPr>
          <p:nvPr>
            <p:ph idx="1"/>
          </p:nvPr>
        </p:nvSpPr>
        <p:spPr/>
        <p:txBody>
          <a:bodyPr/>
          <a:lstStyle/>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Staff will be expected to work on and develop software.</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Any code/software or properties developed during the contract of employment remains the sole property of the company.</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Under the contract of employment the company is entitled to any or all royalties earned from the publication of the software and this remains in place for a period of no less than one year after the termination of employment.</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Any staff found to be in breach of the above will be met with legal action and the company reserves the right to exercise this at it’s discretion.</a:t>
            </a:r>
          </a:p>
          <a:p>
            <a:pPr marL="0" indent="0">
              <a:buNone/>
            </a:pPr>
            <a:endParaRPr lang="en-GB" dirty="0"/>
          </a:p>
        </p:txBody>
      </p:sp>
    </p:spTree>
    <p:extLst>
      <p:ext uri="{BB962C8B-B14F-4D97-AF65-F5344CB8AC3E}">
        <p14:creationId xmlns:p14="http://schemas.microsoft.com/office/powerpoint/2010/main" val="2075244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2A16B-9D09-44FB-B348-AD61F637D696}"/>
              </a:ext>
            </a:extLst>
          </p:cNvPr>
          <p:cNvSpPr>
            <a:spLocks noGrp="1"/>
          </p:cNvSpPr>
          <p:nvPr>
            <p:ph type="title"/>
          </p:nvPr>
        </p:nvSpPr>
        <p:spPr>
          <a:solidFill>
            <a:srgbClr val="C00000"/>
          </a:solidFill>
        </p:spPr>
        <p:txBody>
          <a:bodyPr>
            <a:normAutofit fontScale="90000"/>
          </a:bodyPr>
          <a:lstStyle/>
          <a:p>
            <a:r>
              <a:rPr lang="en-GB" sz="2800" dirty="0">
                <a:solidFill>
                  <a:schemeClr val="bg1"/>
                </a:solidFill>
                <a:effectLst>
                  <a:outerShdw blurRad="38100" dist="38100" dir="2700000" algn="tl">
                    <a:srgbClr val="000000">
                      <a:alpha val="43137"/>
                    </a:srgbClr>
                  </a:outerShdw>
                </a:effectLst>
                <a:latin typeface="Bahnschrift SemiBold" panose="020B0502040204020203" pitchFamily="34" charset="0"/>
                <a:ea typeface="Calibri" panose="020F0502020204030204" pitchFamily="34" charset="0"/>
                <a:cs typeface="Times New Roman" panose="02020603050405020304" pitchFamily="18" charset="0"/>
              </a:rPr>
              <a:t>Dress Code</a:t>
            </a: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endParaRPr lang="en-GB" dirty="0">
              <a:solidFill>
                <a:schemeClr val="bg1"/>
              </a:solidFill>
              <a:latin typeface="Bahnschrift SemiBold" panose="020B0502040204020203" pitchFamily="34" charset="0"/>
            </a:endParaRPr>
          </a:p>
        </p:txBody>
      </p:sp>
      <p:sp>
        <p:nvSpPr>
          <p:cNvPr id="3" name="Content Placeholder 2">
            <a:extLst>
              <a:ext uri="{FF2B5EF4-FFF2-40B4-BE49-F238E27FC236}">
                <a16:creationId xmlns:a16="http://schemas.microsoft.com/office/drawing/2014/main" id="{DF3EF0D0-ACD1-414B-8CC8-D90CC96D1C2D}"/>
              </a:ext>
            </a:extLst>
          </p:cNvPr>
          <p:cNvSpPr>
            <a:spLocks noGrp="1"/>
          </p:cNvSpPr>
          <p:nvPr>
            <p:ph idx="1"/>
          </p:nvPr>
        </p:nvSpPr>
        <p:spPr/>
        <p:txBody>
          <a:bodyPr/>
          <a:lstStyle/>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Casual wear such as Jeans, skirts and dresses is acceptable however outfits must be appropriate for a working environment.</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Clothing with inappropriate use of language or images will not be allowed.</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If a client or potential visit is due to take place employees will be notified and requested to wear appropriate business attire.</a:t>
            </a:r>
          </a:p>
          <a:p>
            <a:pPr marL="0" indent="0">
              <a:buNone/>
            </a:pPr>
            <a:endParaRPr lang="en-GB" dirty="0"/>
          </a:p>
        </p:txBody>
      </p:sp>
    </p:spTree>
    <p:extLst>
      <p:ext uri="{BB962C8B-B14F-4D97-AF65-F5344CB8AC3E}">
        <p14:creationId xmlns:p14="http://schemas.microsoft.com/office/powerpoint/2010/main" val="10085990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2A16B-9D09-44FB-B348-AD61F637D696}"/>
              </a:ext>
            </a:extLst>
          </p:cNvPr>
          <p:cNvSpPr>
            <a:spLocks noGrp="1"/>
          </p:cNvSpPr>
          <p:nvPr>
            <p:ph type="title"/>
          </p:nvPr>
        </p:nvSpPr>
        <p:spPr>
          <a:solidFill>
            <a:srgbClr val="C00000"/>
          </a:solidFill>
        </p:spPr>
        <p:txBody>
          <a:bodyPr>
            <a:normAutofit fontScale="90000"/>
          </a:bodyPr>
          <a:lstStyle/>
          <a:p>
            <a:r>
              <a:rPr lang="en-GB" sz="2800" dirty="0">
                <a:solidFill>
                  <a:schemeClr val="bg1"/>
                </a:solidFill>
                <a:effectLst>
                  <a:outerShdw blurRad="38100" dist="38100" dir="2700000" algn="tl">
                    <a:srgbClr val="000000">
                      <a:alpha val="43137"/>
                    </a:srgbClr>
                  </a:outerShdw>
                </a:effectLst>
                <a:latin typeface="Bahnschrift SemiBold" panose="020B0502040204020203" pitchFamily="34" charset="0"/>
                <a:ea typeface="Calibri" panose="020F0502020204030204" pitchFamily="34" charset="0"/>
                <a:cs typeface="Times New Roman" panose="02020603050405020304" pitchFamily="18" charset="0"/>
              </a:rPr>
              <a:t>Employee Breaks.</a:t>
            </a: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endParaRPr lang="en-GB" dirty="0">
              <a:solidFill>
                <a:schemeClr val="bg1"/>
              </a:solidFill>
              <a:latin typeface="Bahnschrift SemiBold" panose="020B0502040204020203" pitchFamily="34" charset="0"/>
            </a:endParaRPr>
          </a:p>
        </p:txBody>
      </p:sp>
      <p:sp>
        <p:nvSpPr>
          <p:cNvPr id="3" name="Content Placeholder 2">
            <a:extLst>
              <a:ext uri="{FF2B5EF4-FFF2-40B4-BE49-F238E27FC236}">
                <a16:creationId xmlns:a16="http://schemas.microsoft.com/office/drawing/2014/main" id="{DF3EF0D0-ACD1-414B-8CC8-D90CC96D1C2D}"/>
              </a:ext>
            </a:extLst>
          </p:cNvPr>
          <p:cNvSpPr>
            <a:spLocks noGrp="1"/>
          </p:cNvSpPr>
          <p:nvPr>
            <p:ph idx="1"/>
          </p:nvPr>
        </p:nvSpPr>
        <p:spPr/>
        <p:txBody>
          <a:bodyPr/>
          <a:lstStyle/>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A 60-minute lunch break is allocated to employees, and they are required to log out for lunch, and they log in on time.</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Failure to do so will result in 30 minutes wages to be deducted.</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Consistent offences will lead to disciplinary action and possible dismissal.</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Lunch breaks will be allocated to you by your manager and break swapping is to be at your managers discretion.</a:t>
            </a:r>
          </a:p>
          <a:p>
            <a:pPr marL="0" indent="0">
              <a:buNone/>
            </a:pPr>
            <a:endParaRPr lang="en-GB" dirty="0"/>
          </a:p>
        </p:txBody>
      </p:sp>
    </p:spTree>
    <p:extLst>
      <p:ext uri="{BB962C8B-B14F-4D97-AF65-F5344CB8AC3E}">
        <p14:creationId xmlns:p14="http://schemas.microsoft.com/office/powerpoint/2010/main" val="4844794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2A16B-9D09-44FB-B348-AD61F637D696}"/>
              </a:ext>
            </a:extLst>
          </p:cNvPr>
          <p:cNvSpPr>
            <a:spLocks noGrp="1"/>
          </p:cNvSpPr>
          <p:nvPr>
            <p:ph type="title"/>
          </p:nvPr>
        </p:nvSpPr>
        <p:spPr>
          <a:solidFill>
            <a:srgbClr val="C00000"/>
          </a:solidFill>
        </p:spPr>
        <p:txBody>
          <a:bodyPr>
            <a:normAutofit fontScale="90000"/>
          </a:bodyPr>
          <a:lstStyle/>
          <a:p>
            <a:r>
              <a:rPr lang="en-GB" sz="2800" dirty="0">
                <a:solidFill>
                  <a:schemeClr val="bg1"/>
                </a:solidFill>
                <a:effectLst>
                  <a:outerShdw blurRad="38100" dist="38100" dir="2700000" algn="tl">
                    <a:srgbClr val="000000">
                      <a:alpha val="43137"/>
                    </a:srgbClr>
                  </a:outerShdw>
                </a:effectLst>
                <a:latin typeface="Bahnschrift SemiBold" panose="020B0502040204020203" pitchFamily="34" charset="0"/>
                <a:ea typeface="Calibri" panose="020F0502020204030204" pitchFamily="34" charset="0"/>
                <a:cs typeface="Times New Roman" panose="02020603050405020304" pitchFamily="18" charset="0"/>
              </a:rPr>
              <a:t>Absenteeism</a:t>
            </a: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endParaRPr lang="en-GB" dirty="0">
              <a:solidFill>
                <a:schemeClr val="bg1"/>
              </a:solidFill>
              <a:latin typeface="Bahnschrift SemiBold" panose="020B0502040204020203" pitchFamily="34" charset="0"/>
            </a:endParaRPr>
          </a:p>
        </p:txBody>
      </p:sp>
      <p:sp>
        <p:nvSpPr>
          <p:cNvPr id="3" name="Content Placeholder 2">
            <a:extLst>
              <a:ext uri="{FF2B5EF4-FFF2-40B4-BE49-F238E27FC236}">
                <a16:creationId xmlns:a16="http://schemas.microsoft.com/office/drawing/2014/main" id="{DF3EF0D0-ACD1-414B-8CC8-D90CC96D1C2D}"/>
              </a:ext>
            </a:extLst>
          </p:cNvPr>
          <p:cNvSpPr>
            <a:spLocks noGrp="1"/>
          </p:cNvSpPr>
          <p:nvPr>
            <p:ph idx="1"/>
          </p:nvPr>
        </p:nvSpPr>
        <p:spPr/>
        <p:txBody>
          <a:bodyPr/>
          <a:lstStyle/>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Please follow the standard practice if you do not believe you will be in work. </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Please inform your line manager at least one hour before you are due to start your shift.</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Consistent absences will be investigated, and action could be taken.</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You must start and end your shift at the designated time or disciplinary action will be taken.</a:t>
            </a:r>
          </a:p>
          <a:p>
            <a:pPr marL="0" indent="0">
              <a:buNone/>
            </a:pPr>
            <a:endParaRPr lang="en-GB" dirty="0"/>
          </a:p>
        </p:txBody>
      </p:sp>
    </p:spTree>
    <p:extLst>
      <p:ext uri="{BB962C8B-B14F-4D97-AF65-F5344CB8AC3E}">
        <p14:creationId xmlns:p14="http://schemas.microsoft.com/office/powerpoint/2010/main" val="18443565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2A16B-9D09-44FB-B348-AD61F637D696}"/>
              </a:ext>
            </a:extLst>
          </p:cNvPr>
          <p:cNvSpPr>
            <a:spLocks noGrp="1"/>
          </p:cNvSpPr>
          <p:nvPr>
            <p:ph type="title"/>
          </p:nvPr>
        </p:nvSpPr>
        <p:spPr>
          <a:solidFill>
            <a:srgbClr val="C00000"/>
          </a:solidFill>
        </p:spPr>
        <p:txBody>
          <a:bodyPr>
            <a:normAutofit fontScale="90000"/>
          </a:bodyPr>
          <a:lstStyle/>
          <a:p>
            <a:r>
              <a:rPr lang="en-GB" sz="2800" dirty="0">
                <a:solidFill>
                  <a:schemeClr val="bg1"/>
                </a:solidFill>
                <a:effectLst>
                  <a:outerShdw blurRad="38100" dist="38100" dir="2700000" algn="tl">
                    <a:srgbClr val="000000">
                      <a:alpha val="43137"/>
                    </a:srgbClr>
                  </a:outerShdw>
                </a:effectLst>
                <a:latin typeface="Bahnschrift SemiBold" panose="020B0502040204020203" pitchFamily="34" charset="0"/>
                <a:ea typeface="Calibri" panose="020F0502020204030204" pitchFamily="34" charset="0"/>
                <a:cs typeface="Times New Roman" panose="02020603050405020304" pitchFamily="18" charset="0"/>
              </a:rPr>
              <a:t>Confidentiality</a:t>
            </a: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endParaRPr lang="en-GB" dirty="0">
              <a:solidFill>
                <a:schemeClr val="bg1"/>
              </a:solidFill>
              <a:latin typeface="Bahnschrift SemiBold" panose="020B0502040204020203" pitchFamily="34" charset="0"/>
            </a:endParaRPr>
          </a:p>
        </p:txBody>
      </p:sp>
      <p:sp>
        <p:nvSpPr>
          <p:cNvPr id="3" name="Content Placeholder 2">
            <a:extLst>
              <a:ext uri="{FF2B5EF4-FFF2-40B4-BE49-F238E27FC236}">
                <a16:creationId xmlns:a16="http://schemas.microsoft.com/office/drawing/2014/main" id="{DF3EF0D0-ACD1-414B-8CC8-D90CC96D1C2D}"/>
              </a:ext>
            </a:extLst>
          </p:cNvPr>
          <p:cNvSpPr>
            <a:spLocks noGrp="1"/>
          </p:cNvSpPr>
          <p:nvPr>
            <p:ph idx="1"/>
          </p:nvPr>
        </p:nvSpPr>
        <p:spPr/>
        <p:txBody>
          <a:bodyPr/>
          <a:lstStyle/>
          <a:p>
            <a:pPr marL="0" indent="0">
              <a:lnSpc>
                <a:spcPct val="107000"/>
              </a:lnSpc>
              <a:spcAft>
                <a:spcPts val="800"/>
              </a:spcAft>
              <a:buNone/>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Employees are reminded that:</a:t>
            </a:r>
          </a:p>
          <a:p>
            <a:pPr>
              <a:lnSpc>
                <a:spcPct val="107000"/>
              </a:lnSpc>
              <a:spcAft>
                <a:spcPts val="800"/>
              </a:spcAft>
            </a:pPr>
            <a:r>
              <a:rPr lang="en-GB" sz="1800" dirty="0">
                <a:solidFill>
                  <a:srgbClr val="FF0000"/>
                </a:solidFill>
                <a:effectLst/>
                <a:latin typeface="Bahnschrift SemiBold" panose="020B0502040204020203" pitchFamily="34" charset="0"/>
                <a:ea typeface="Calibri" panose="020F0502020204030204" pitchFamily="34" charset="0"/>
                <a:cs typeface="Times New Roman" panose="02020603050405020304" pitchFamily="18" charset="0"/>
              </a:rPr>
              <a:t>Any information acquired during the course of employment</a:t>
            </a:r>
          </a:p>
          <a:p>
            <a:pPr>
              <a:lnSpc>
                <a:spcPct val="107000"/>
              </a:lnSpc>
              <a:spcAft>
                <a:spcPts val="800"/>
              </a:spcAft>
            </a:pPr>
            <a:r>
              <a:rPr lang="en-GB" sz="1800" dirty="0">
                <a:solidFill>
                  <a:srgbClr val="FF0000"/>
                </a:solidFill>
                <a:effectLst/>
                <a:latin typeface="Bahnschrift SemiBold" panose="020B0502040204020203" pitchFamily="34" charset="0"/>
                <a:ea typeface="Calibri" panose="020F0502020204030204" pitchFamily="34" charset="0"/>
                <a:cs typeface="Times New Roman" panose="02020603050405020304" pitchFamily="18" charset="0"/>
              </a:rPr>
              <a:t>Relating to the business or other persons, IP or bodies with whom the company has dealings</a:t>
            </a:r>
          </a:p>
          <a:p>
            <a:pPr>
              <a:lnSpc>
                <a:spcPct val="107000"/>
              </a:lnSpc>
              <a:spcAft>
                <a:spcPts val="800"/>
              </a:spcAft>
            </a:pPr>
            <a:r>
              <a:rPr lang="en-GB" sz="1800" dirty="0">
                <a:solidFill>
                  <a:srgbClr val="FF0000"/>
                </a:solidFill>
                <a:effectLst/>
                <a:latin typeface="Bahnschrift SemiBold" panose="020B0502040204020203" pitchFamily="34" charset="0"/>
                <a:ea typeface="Calibri" panose="020F0502020204030204" pitchFamily="34" charset="0"/>
                <a:cs typeface="Times New Roman" panose="02020603050405020304" pitchFamily="18" charset="0"/>
              </a:rPr>
              <a:t>Or has not been made public without our express consent</a:t>
            </a:r>
          </a:p>
          <a:p>
            <a:pPr>
              <a:lnSpc>
                <a:spcPct val="107000"/>
              </a:lnSpc>
              <a:spcAft>
                <a:spcPts val="800"/>
              </a:spcAft>
            </a:pPr>
            <a:endParaRPr lang="en-GB" sz="1800" dirty="0">
              <a:latin typeface="Bahnschrift SemiBold" panose="020B0502040204020203"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Is confidential and employees shall not disclose such information or IP at any time before or after the termination of employment and cannot be disclosed to any third party without our express written consent.</a:t>
            </a:r>
          </a:p>
          <a:p>
            <a:pPr marL="0" indent="0">
              <a:buNone/>
            </a:pPr>
            <a:endParaRPr lang="en-GB" dirty="0"/>
          </a:p>
        </p:txBody>
      </p:sp>
    </p:spTree>
    <p:extLst>
      <p:ext uri="{BB962C8B-B14F-4D97-AF65-F5344CB8AC3E}">
        <p14:creationId xmlns:p14="http://schemas.microsoft.com/office/powerpoint/2010/main" val="3334737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2A16B-9D09-44FB-B348-AD61F637D696}"/>
              </a:ext>
            </a:extLst>
          </p:cNvPr>
          <p:cNvSpPr>
            <a:spLocks noGrp="1"/>
          </p:cNvSpPr>
          <p:nvPr>
            <p:ph type="title"/>
          </p:nvPr>
        </p:nvSpPr>
        <p:spPr>
          <a:xfrm>
            <a:off x="838200" y="427305"/>
            <a:ext cx="10515600" cy="1325563"/>
          </a:xfrm>
          <a:solidFill>
            <a:srgbClr val="C00000"/>
          </a:solidFill>
        </p:spPr>
        <p:txBody>
          <a:bodyPr anchor="t">
            <a:normAutofit fontScale="90000"/>
          </a:bodyPr>
          <a:lstStyle/>
          <a:p>
            <a:r>
              <a:rPr lang="en-GB" sz="3100" dirty="0">
                <a:solidFill>
                  <a:schemeClr val="bg1"/>
                </a:solidFill>
                <a:effectLst>
                  <a:outerShdw blurRad="38100" dist="38100" dir="2700000" algn="tl">
                    <a:srgbClr val="000000">
                      <a:alpha val="43137"/>
                    </a:srgbClr>
                  </a:outerShdw>
                </a:effectLst>
                <a:latin typeface="Bahnschrift SemiBold" panose="020B0502040204020203" pitchFamily="34" charset="0"/>
                <a:ea typeface="Calibri" panose="020F0502020204030204" pitchFamily="34" charset="0"/>
                <a:cs typeface="Times New Roman" panose="02020603050405020304" pitchFamily="18" charset="0"/>
              </a:rPr>
              <a:t>Disciplinary Action.</a:t>
            </a: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t/>
            </a:r>
            <a:br>
              <a:rPr lang="en-GB" sz="1800" dirty="0">
                <a:solidFill>
                  <a:schemeClr val="bg1"/>
                </a:solidFill>
                <a:effectLst/>
                <a:latin typeface="Bahnschrift SemiBold" panose="020B0502040204020203" pitchFamily="34" charset="0"/>
                <a:ea typeface="Calibri" panose="020F0502020204030204" pitchFamily="34" charset="0"/>
                <a:cs typeface="Times New Roman" panose="02020603050405020304" pitchFamily="18" charset="0"/>
              </a:rPr>
            </a:br>
            <a:endParaRPr lang="en-GB" dirty="0">
              <a:solidFill>
                <a:schemeClr val="bg1"/>
              </a:solidFill>
              <a:latin typeface="Bahnschrift SemiBold" panose="020B0502040204020203" pitchFamily="34" charset="0"/>
            </a:endParaRPr>
          </a:p>
        </p:txBody>
      </p:sp>
      <p:sp>
        <p:nvSpPr>
          <p:cNvPr id="3" name="Content Placeholder 2">
            <a:extLst>
              <a:ext uri="{FF2B5EF4-FFF2-40B4-BE49-F238E27FC236}">
                <a16:creationId xmlns:a16="http://schemas.microsoft.com/office/drawing/2014/main" id="{DF3EF0D0-ACD1-414B-8CC8-D90CC96D1C2D}"/>
              </a:ext>
            </a:extLst>
          </p:cNvPr>
          <p:cNvSpPr>
            <a:spLocks noGrp="1"/>
          </p:cNvSpPr>
          <p:nvPr>
            <p:ph idx="1"/>
          </p:nvPr>
        </p:nvSpPr>
        <p:spPr/>
        <p:txBody>
          <a:bodyPr/>
          <a:lstStyle/>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First stage is a verbal warning.</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Second stage is a written warning.</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Third stage will result in a verbal and written warning.</a:t>
            </a:r>
          </a:p>
          <a:p>
            <a:pPr>
              <a:lnSpc>
                <a:spcPct val="107000"/>
              </a:lnSpc>
              <a:spcAft>
                <a:spcPts val="800"/>
              </a:spcAft>
            </a:pPr>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Fourth stage if a further violation takes place, then summary dismissal will occur.</a:t>
            </a:r>
          </a:p>
          <a:p>
            <a:r>
              <a:rPr lang="en-GB" sz="1800" dirty="0">
                <a:effectLst/>
                <a:latin typeface="Bahnschrift SemiBold" panose="020B0502040204020203" pitchFamily="34" charset="0"/>
                <a:ea typeface="Calibri" panose="020F0502020204030204" pitchFamily="34" charset="0"/>
                <a:cs typeface="Times New Roman" panose="02020603050405020304" pitchFamily="18" charset="0"/>
              </a:rPr>
              <a:t>If the initial offence is severe enough then the employee may be sacked for Gross Misconduct.</a:t>
            </a:r>
            <a:endParaRPr lang="en-GB" dirty="0">
              <a:latin typeface="Bahnschrift SemiBold" panose="020B0502040204020203" pitchFamily="34" charset="0"/>
            </a:endParaRPr>
          </a:p>
        </p:txBody>
      </p:sp>
    </p:spTree>
    <p:extLst>
      <p:ext uri="{BB962C8B-B14F-4D97-AF65-F5344CB8AC3E}">
        <p14:creationId xmlns:p14="http://schemas.microsoft.com/office/powerpoint/2010/main" val="7117005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A21CD-4469-4087-97E0-417EBECB43E9}"/>
              </a:ext>
            </a:extLst>
          </p:cNvPr>
          <p:cNvSpPr>
            <a:spLocks noGrp="1"/>
          </p:cNvSpPr>
          <p:nvPr>
            <p:ph type="ctrTitle"/>
          </p:nvPr>
        </p:nvSpPr>
        <p:spPr>
          <a:solidFill>
            <a:srgbClr val="C00000"/>
          </a:solidFill>
        </p:spPr>
        <p:txBody>
          <a:bodyPr anchor="ctr"/>
          <a:lstStyle/>
          <a:p>
            <a:r>
              <a:rPr lang="en-GB" sz="4400" dirty="0">
                <a:solidFill>
                  <a:schemeClr val="bg1">
                    <a:lumMod val="95000"/>
                  </a:schemeClr>
                </a:solidFill>
                <a:effectLst>
                  <a:outerShdw blurRad="38100" dist="38100" dir="2700000" algn="tl">
                    <a:srgbClr val="000000">
                      <a:alpha val="43137"/>
                    </a:srgbClr>
                  </a:outerShdw>
                </a:effectLst>
                <a:latin typeface="Bahnschrift SemiBold" panose="020B0502040204020203" pitchFamily="34" charset="0"/>
              </a:rPr>
              <a:t>Any Questions?</a:t>
            </a:r>
            <a:r>
              <a:rPr lang="en-GB" dirty="0">
                <a:solidFill>
                  <a:schemeClr val="bg1">
                    <a:lumMod val="95000"/>
                  </a:schemeClr>
                </a:solidFill>
              </a:rPr>
              <a:t>	</a:t>
            </a:r>
          </a:p>
        </p:txBody>
      </p:sp>
      <p:sp>
        <p:nvSpPr>
          <p:cNvPr id="3" name="Subtitle 2">
            <a:extLst>
              <a:ext uri="{FF2B5EF4-FFF2-40B4-BE49-F238E27FC236}">
                <a16:creationId xmlns:a16="http://schemas.microsoft.com/office/drawing/2014/main" id="{68E2E788-C731-4DAF-B1BC-9A8C23E59ADF}"/>
              </a:ext>
            </a:extLst>
          </p:cNvPr>
          <p:cNvSpPr>
            <a:spLocks noGrp="1"/>
          </p:cNvSpPr>
          <p:nvPr>
            <p:ph type="subTitle" idx="1"/>
          </p:nvPr>
        </p:nvSpPr>
        <p:spPr/>
        <p:txBody>
          <a:bodyPr anchor="ctr">
            <a:normAutofit/>
          </a:bodyPr>
          <a:lstStyle/>
          <a:p>
            <a:r>
              <a:rPr lang="en-GB" sz="1800" dirty="0">
                <a:latin typeface="Bahnschrift SemiBold" panose="020B0502040204020203" pitchFamily="34" charset="0"/>
              </a:rPr>
              <a:t>End of Company Details presentation.</a:t>
            </a:r>
          </a:p>
        </p:txBody>
      </p:sp>
    </p:spTree>
    <p:extLst>
      <p:ext uri="{BB962C8B-B14F-4D97-AF65-F5344CB8AC3E}">
        <p14:creationId xmlns:p14="http://schemas.microsoft.com/office/powerpoint/2010/main" val="19469423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rgbClr val="FF0000"/>
          </a:solidFill>
        </p:spPr>
        <p:txBody>
          <a:bodyPr/>
          <a:lstStyle/>
          <a:p>
            <a:r>
              <a:rPr lang="en-GB" dirty="0" smtClean="0">
                <a:solidFill>
                  <a:schemeClr val="bg1"/>
                </a:solidFill>
                <a:latin typeface="Bahnschrift SemiBold" panose="020B0502040204020203" pitchFamily="34" charset="0"/>
              </a:rPr>
              <a:t>Bibliography</a:t>
            </a:r>
            <a:endParaRPr lang="en-GB" dirty="0">
              <a:solidFill>
                <a:schemeClr val="bg1"/>
              </a:solidFill>
              <a:latin typeface="Bahnschrift SemiBold" panose="020B0502040204020203" pitchFamily="34" charset="0"/>
            </a:endParaRPr>
          </a:p>
        </p:txBody>
      </p:sp>
      <p:sp>
        <p:nvSpPr>
          <p:cNvPr id="3" name="Content Placeholder 2"/>
          <p:cNvSpPr>
            <a:spLocks noGrp="1"/>
          </p:cNvSpPr>
          <p:nvPr>
            <p:ph idx="1"/>
          </p:nvPr>
        </p:nvSpPr>
        <p:spPr/>
        <p:txBody>
          <a:bodyPr/>
          <a:lstStyle/>
          <a:p>
            <a:r>
              <a:rPr lang="en-GB" dirty="0"/>
              <a:t>(1)	</a:t>
            </a:r>
            <a:r>
              <a:rPr lang="en-GB" dirty="0">
                <a:hlinkClick r:id="rId2"/>
              </a:rPr>
              <a:t>https://</a:t>
            </a:r>
            <a:r>
              <a:rPr lang="en-GB" dirty="0" smtClean="0">
                <a:hlinkClick r:id="rId2"/>
              </a:rPr>
              <a:t>www.gov.uk/limited-company-formation/register-your-company</a:t>
            </a:r>
            <a:endParaRPr lang="en-GB" dirty="0" smtClean="0"/>
          </a:p>
          <a:p>
            <a:r>
              <a:rPr lang="en-GB" dirty="0"/>
              <a:t>(2) </a:t>
            </a:r>
            <a:r>
              <a:rPr lang="en-GB" dirty="0" smtClean="0"/>
              <a:t>	</a:t>
            </a:r>
            <a:r>
              <a:rPr lang="en-GB" dirty="0" smtClean="0">
                <a:hlinkClick r:id="rId3"/>
              </a:rPr>
              <a:t>https</a:t>
            </a:r>
            <a:r>
              <a:rPr lang="en-GB" dirty="0">
                <a:hlinkClick r:id="rId3"/>
              </a:rPr>
              <a:t>://</a:t>
            </a:r>
            <a:r>
              <a:rPr lang="en-GB" dirty="0" smtClean="0">
                <a:hlinkClick r:id="rId3"/>
              </a:rPr>
              <a:t>www.gov.uk/vat-registration/how-to-register</a:t>
            </a:r>
            <a:endParaRPr lang="en-GB" dirty="0" smtClean="0"/>
          </a:p>
          <a:p>
            <a:r>
              <a:rPr lang="en-GB" dirty="0" smtClean="0"/>
              <a:t>(3)</a:t>
            </a:r>
            <a:r>
              <a:rPr lang="en-GB" dirty="0"/>
              <a:t>	</a:t>
            </a:r>
            <a:r>
              <a:rPr lang="en-GB" dirty="0">
                <a:hlinkClick r:id="rId4"/>
              </a:rPr>
              <a:t>https://</a:t>
            </a:r>
            <a:r>
              <a:rPr lang="en-GB" dirty="0" smtClean="0">
                <a:hlinkClick r:id="rId4"/>
              </a:rPr>
              <a:t>uk.indeed.com/career-advice/career-development/code-of-conduct-examples</a:t>
            </a:r>
            <a:r>
              <a:rPr lang="en-GB" dirty="0" smtClean="0"/>
              <a:t>	</a:t>
            </a:r>
            <a:endParaRPr lang="en-GB" dirty="0"/>
          </a:p>
        </p:txBody>
      </p:sp>
    </p:spTree>
    <p:extLst>
      <p:ext uri="{BB962C8B-B14F-4D97-AF65-F5344CB8AC3E}">
        <p14:creationId xmlns:p14="http://schemas.microsoft.com/office/powerpoint/2010/main" val="180188995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259</TotalTime>
  <Words>1158</Words>
  <Application>Microsoft Office PowerPoint</Application>
  <PresentationFormat>Widescreen</PresentationFormat>
  <Paragraphs>98</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Arial</vt:lpstr>
      <vt:lpstr>Bahnschrift SemiBold</vt:lpstr>
      <vt:lpstr>Calibri</vt:lpstr>
      <vt:lpstr>Calibri Light</vt:lpstr>
      <vt:lpstr>Times New Roman</vt:lpstr>
      <vt:lpstr>Office Theme</vt:lpstr>
      <vt:lpstr>WHERE'S MY LOCAL?</vt:lpstr>
      <vt:lpstr>Our Logo</vt:lpstr>
      <vt:lpstr>Company Registration(1) </vt:lpstr>
      <vt:lpstr>VAT (Value Added Tax) Registration(2)</vt:lpstr>
      <vt:lpstr>Future</vt:lpstr>
      <vt:lpstr>Organisation Structure</vt:lpstr>
      <vt:lpstr>Leadership Structure</vt:lpstr>
      <vt:lpstr>Finance Department Structure</vt:lpstr>
      <vt:lpstr>Marketing Department Structure</vt:lpstr>
      <vt:lpstr>Technical Department Structure</vt:lpstr>
      <vt:lpstr>Customer Department Structure</vt:lpstr>
      <vt:lpstr>HR Department Structure</vt:lpstr>
      <vt:lpstr>Mission Statement</vt:lpstr>
      <vt:lpstr>Vision Statement</vt:lpstr>
      <vt:lpstr>Objective</vt:lpstr>
      <vt:lpstr>Code of Conduct(3)</vt:lpstr>
      <vt:lpstr>Use of Technology </vt:lpstr>
      <vt:lpstr>Software and IP/Copyright Properties </vt:lpstr>
      <vt:lpstr>Dress Code  </vt:lpstr>
      <vt:lpstr>Employee Breaks.  </vt:lpstr>
      <vt:lpstr>Absenteeism  </vt:lpstr>
      <vt:lpstr>Confidentiality  </vt:lpstr>
      <vt:lpstr>Disciplinary Action.   </vt:lpstr>
      <vt:lpstr>Any Questions? </vt:lpstr>
      <vt:lpstr>Bibliography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WHERE'S MY LOCAL?</dc:title>
  <dc:creator>STE19853654 (Richard Stephens)</dc:creator>
  <cp:lastModifiedBy>STE19853654 (Richard Stephens)</cp:lastModifiedBy>
  <cp:revision>11</cp:revision>
  <dcterms:created xsi:type="dcterms:W3CDTF">2021-10-28T13:21:26Z</dcterms:created>
  <dcterms:modified xsi:type="dcterms:W3CDTF">2021-11-02T10:17:02Z</dcterms:modified>
</cp:coreProperties>
</file>