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11"/>
  </p:notesMasterIdLst>
  <p:sldIdLst>
    <p:sldId id="256" r:id="rId2"/>
    <p:sldId id="263" r:id="rId3"/>
    <p:sldId id="262" r:id="rId4"/>
    <p:sldId id="259" r:id="rId5"/>
    <p:sldId id="257" r:id="rId6"/>
    <p:sldId id="261" r:id="rId7"/>
    <p:sldId id="258" r:id="rId8"/>
    <p:sldId id="260" r:id="rId9"/>
    <p:sldId id="264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 showGuides="1">
      <p:cViewPr varScale="1">
        <p:scale>
          <a:sx n="76" d="100"/>
          <a:sy n="76" d="100"/>
        </p:scale>
        <p:origin x="540" y="84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ED6F01D-CEE7-48D1-970B-05C96907D319}" type="datetimeFigureOut">
              <a:rPr lang="en-GB" smtClean="0"/>
              <a:t>07/01/2018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BDF552C-AC78-45BA-AD78-BE1AA2D101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270008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4242851"/>
            <a:ext cx="8968084" cy="275942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11716" y="4243845"/>
            <a:ext cx="3077108" cy="27694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0" y="2590078"/>
            <a:ext cx="8968085" cy="1660332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9111715" y="2590078"/>
            <a:ext cx="3077109" cy="166033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0322" y="2733709"/>
            <a:ext cx="8144134" cy="1373070"/>
          </a:xfrm>
        </p:spPr>
        <p:txBody>
          <a:bodyPr anchor="b">
            <a:noAutofit/>
          </a:bodyPr>
          <a:lstStyle>
            <a:lvl1pPr algn="r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0322" y="4394039"/>
            <a:ext cx="8144134" cy="1117687"/>
          </a:xfrm>
        </p:spPr>
        <p:txBody>
          <a:bodyPr>
            <a:normAutofit/>
          </a:bodyPr>
          <a:lstStyle>
            <a:lvl1pPr marL="0" indent="0" algn="r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ABE3C1-DBE1-495D-B57B-2849774B866A}" type="datetimeFigureOut">
              <a:rPr lang="en-US" dirty="0"/>
              <a:t>1/7/2018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255346" y="2750337"/>
            <a:ext cx="1171888" cy="1356442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6" name="Picture 15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7" name="Rectangle 16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DE42F4-6EEF-4EF7-8ED4-2208F0F89A08}" type="datetimeFigureOut">
              <a:rPr lang="en-US" dirty="0"/>
              <a:t>1/7/2018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4086907"/>
            <a:ext cx="10437812" cy="321164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4" y="4087901"/>
            <a:ext cx="1602997" cy="14427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-2" y="2726267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0585825" y="2726267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2869895"/>
            <a:ext cx="9613860" cy="1090788"/>
          </a:xfrm>
        </p:spPr>
        <p:txBody>
          <a:bodyPr anchor="ctr">
            <a:normAutofit/>
          </a:bodyPr>
          <a:lstStyle>
            <a:lvl1pPr algn="r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0322" y="4232171"/>
            <a:ext cx="9613860" cy="1704017"/>
          </a:xfrm>
        </p:spPr>
        <p:txBody>
          <a:bodyPr>
            <a:normAutofit/>
          </a:bodyPr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578ACC-22D6-47C1-A373-4FD133E34F3C}" type="datetimeFigureOut">
              <a:rPr lang="en-US" dirty="0"/>
              <a:t>1/7/2018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729455" y="2869895"/>
            <a:ext cx="1154151" cy="1090789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0320" y="2336873"/>
            <a:ext cx="4698358" cy="3599316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594123" y="2336873"/>
            <a:ext cx="4700058" cy="3599316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5A6C69-6797-4E8A-BF37-F2C3751466E9}" type="datetimeFigureOut">
              <a:rPr lang="en-US" dirty="0"/>
              <a:t>1/7/2018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1" name="Picture 10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2" name="Rectangle 11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19" y="753229"/>
            <a:ext cx="9613863" cy="108093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06350" y="2336873"/>
            <a:ext cx="4472327" cy="693135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0322" y="3030008"/>
            <a:ext cx="4698355" cy="2906179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820154" y="2336873"/>
            <a:ext cx="4474028" cy="69207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594123" y="3030008"/>
            <a:ext cx="4700059" cy="2906179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2014A1-A632-4878-A0D3-F52BA7563730}" type="datetimeFigureOut">
              <a:rPr lang="en-US" dirty="0"/>
              <a:t>1/7/2018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7" name="Picture 6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99F462-093F-4566-844B-4C71F2739DA5}" type="datetimeFigureOut">
              <a:rPr lang="en-US" dirty="0"/>
              <a:t>1/7/2018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HD-ShadowShor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24A7AC-904D-4781-85BA-7D10C17ED021}" type="datetimeFigureOut">
              <a:rPr lang="en-US" dirty="0"/>
              <a:t>1/7/2018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1" y="753227"/>
            <a:ext cx="9613859" cy="108094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85846" y="2336873"/>
            <a:ext cx="5608336" cy="359931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2336872"/>
            <a:ext cx="3790078" cy="359931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31444B-B92B-4E27-8C94-BB93EAF5CB18}" type="datetimeFigureOut">
              <a:rPr lang="en-US" dirty="0"/>
              <a:t>1/7/2018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3" y="753228"/>
            <a:ext cx="9613857" cy="1080938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868333" y="2336874"/>
            <a:ext cx="5425849" cy="3599312"/>
          </a:xfr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3" y="2336873"/>
            <a:ext cx="3876256" cy="3599315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3EFA5E-FA76-400D-B3DC-F0BA90E6D107}" type="datetimeFigureOut">
              <a:rPr lang="en-US" dirty="0"/>
              <a:t>1/7/2018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4711616"/>
            <a:ext cx="9613859" cy="453051"/>
          </a:xfrm>
        </p:spPr>
        <p:txBody>
          <a:bodyPr anchor="b">
            <a:normAutofit/>
          </a:bodyPr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0322" y="609597"/>
            <a:ext cx="9613859" cy="3589575"/>
          </a:xfr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19" y="5169583"/>
            <a:ext cx="9613862" cy="62297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6C117F-5CCF-4837-BE5F-2B92066CAFAF}" type="datetimeFigureOut">
              <a:rPr lang="en-US" dirty="0"/>
              <a:t>1/7/2018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11309"/>
            <a:ext cx="1154151" cy="1090789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609597"/>
            <a:ext cx="9613858" cy="3592750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4711615"/>
            <a:ext cx="9613859" cy="1090789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EB90BD-B6CE-46B7-997F-7313B992CCDC}" type="datetimeFigureOut">
              <a:rPr lang="en-US" dirty="0"/>
              <a:t>1/7/2018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11615"/>
            <a:ext cx="1154151" cy="1090789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13" name="Picture 12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7856" y="609598"/>
            <a:ext cx="8718877" cy="3036061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402288" y="3653379"/>
            <a:ext cx="815657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4711615"/>
            <a:ext cx="9613859" cy="1090789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B9D11F-B188-461D-B23F-39381795C052}" type="datetimeFigureOut">
              <a:rPr lang="en-US" dirty="0"/>
              <a:t>1/7/2018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09925"/>
            <a:ext cx="1154151" cy="1090789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16" name="TextBox 15"/>
          <p:cNvSpPr txBox="1"/>
          <p:nvPr/>
        </p:nvSpPr>
        <p:spPr>
          <a:xfrm>
            <a:off x="583572" y="74811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72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9662809" y="30335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72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10" name="Picture 9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1" name="Rectangle 10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Rectangle 11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19" y="4711615"/>
            <a:ext cx="9613862" cy="5885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0" y="5300149"/>
            <a:ext cx="9613862" cy="50225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E6D8D9-55A2-4063-B0F3-121F44549695}" type="datetimeFigureOut">
              <a:rPr lang="en-US" dirty="0"/>
              <a:t>1/7/2018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09925"/>
            <a:ext cx="1154151" cy="1090789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4" name="Picture 13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6" name="Rectangle 15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" name="Rectangle 16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69222" y="753228"/>
            <a:ext cx="9624960" cy="108093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60946" y="2336873"/>
            <a:ext cx="307003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0322" y="3022673"/>
            <a:ext cx="3049702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956025" y="2336873"/>
            <a:ext cx="306324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3945470" y="3022673"/>
            <a:ext cx="3063240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224156" y="2336873"/>
            <a:ext cx="30700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224156" y="3022673"/>
            <a:ext cx="3070025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B24536-994D-4021-A283-9F449C0DB509}" type="datetimeFigureOut">
              <a:rPr lang="en-US" dirty="0"/>
              <a:t>1/7/2018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6" name="Picture 15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7" name="Rectangle 16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80322" y="753228"/>
            <a:ext cx="9613860" cy="108093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0318" y="4297503"/>
            <a:ext cx="304970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0318" y="2336873"/>
            <a:ext cx="3049705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0318" y="4873765"/>
            <a:ext cx="3049705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945471" y="4297503"/>
            <a:ext cx="306324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945470" y="2336873"/>
            <a:ext cx="3063240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944117" y="4873764"/>
            <a:ext cx="3067297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230678" y="4297503"/>
            <a:ext cx="306350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230677" y="2336873"/>
            <a:ext cx="3063505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230553" y="4873762"/>
            <a:ext cx="3067563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BBBB78-C96F-47B7-AB17-D852CA960AC9}" type="datetimeFigureOut">
              <a:rPr lang="en-US" dirty="0"/>
              <a:t>1/7/2018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A3F48C-C7C6-4055-9F49-3777875E72AE}" type="datetimeFigureOut">
              <a:rPr lang="en-US" dirty="0"/>
              <a:t>1/7/2018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ltGray">
          <a:xfrm rot="5400000">
            <a:off x="8116207" y="1869395"/>
            <a:ext cx="5106988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 rot="5400000">
            <a:off x="9868202" y="5372403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129231" y="609597"/>
            <a:ext cx="1073802" cy="435376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0322" y="609597"/>
            <a:ext cx="8870004" cy="5326589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807126" y="5936187"/>
            <a:ext cx="2743200" cy="365125"/>
          </a:xfrm>
        </p:spPr>
        <p:txBody>
          <a:bodyPr/>
          <a:lstStyle/>
          <a:p>
            <a:fld id="{6178E61D-D431-422C-9764-11DAFE33AB63}" type="datetimeFigureOut">
              <a:rPr lang="en-US" dirty="0"/>
              <a:t>1/7/2018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0321" y="5936188"/>
            <a:ext cx="6126805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097550" y="5398633"/>
            <a:ext cx="1154151" cy="1090789"/>
          </a:xfrm>
        </p:spPr>
        <p:txBody>
          <a:bodyPr anchor="t"/>
          <a:lstStyle>
            <a:lvl1pPr algn="ctr">
              <a:defRPr/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ashOverlay-FullResolve.png"/>
          <p:cNvPicPr>
            <a:picLocks noChangeAspect="1"/>
          </p:cNvPicPr>
          <p:nvPr/>
        </p:nvPicPr>
        <p:blipFill>
          <a:blip r:embed="rId19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0321" y="753228"/>
            <a:ext cx="9613861" cy="108093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0321" y="2336873"/>
            <a:ext cx="9613861" cy="359931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0981" y="5936187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D6E9DEC-419B-4CC5-A080-3B06BD5A8291}" type="datetimeFigureOut">
              <a:rPr lang="en-US" dirty="0"/>
              <a:t>1/7/2018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0321" y="5936188"/>
            <a:ext cx="687066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29455" y="753227"/>
            <a:ext cx="1154151" cy="109078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3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9.xml"/><Relationship Id="rId5" Type="http://schemas.openxmlformats.org/officeDocument/2006/relationships/image" Target="../media/image6.png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3" Type="http://schemas.openxmlformats.org/officeDocument/2006/relationships/image" Target="../media/image2.png"/><Relationship Id="rId7" Type="http://schemas.openxmlformats.org/officeDocument/2006/relationships/image" Target="../media/image11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9.xml"/><Relationship Id="rId5" Type="http://schemas.openxmlformats.org/officeDocument/2006/relationships/image" Target="../media/image13.png"/><Relationship Id="rId4" Type="http://schemas.openxmlformats.org/officeDocument/2006/relationships/image" Target="../media/image3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14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angola.doingbusinessguide.co.uk/the-guide/what-are-the-challenges/" TargetMode="External"/><Relationship Id="rId2" Type="http://schemas.openxmlformats.org/officeDocument/2006/relationships/hyperlink" Target="http://www.africaneconomicoutlook.org/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://www.theworldfolio.com/interviews/tony-dolton-ceo-unitel-angola/3324/" TargetMode="External"/><Relationship Id="rId4" Type="http://schemas.openxmlformats.org/officeDocument/2006/relationships/hyperlink" Target="http://www.africatelecomit.com/unitel-to-become-second-operator-in-sao-tome-principe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0" name="Rectangle 59">
            <a:extLst>
              <a:ext uri="{FF2B5EF4-FFF2-40B4-BE49-F238E27FC236}">
                <a16:creationId xmlns:a16="http://schemas.microsoft.com/office/drawing/2014/main" xmlns="" id="{2F84762E-7FCC-4EAF-B9E7-CE7214491E0D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8882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2" name="Picture 61" descr="A close up of a building&#10;&#10;Description generated with very high confidence">
            <a:extLst>
              <a:ext uri="{FF2B5EF4-FFF2-40B4-BE49-F238E27FC236}">
                <a16:creationId xmlns:a16="http://schemas.microsoft.com/office/drawing/2014/main" xmlns="" id="{927A1389-2A5D-4886-AD82-F213767E673F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PicPr>
        <p:blipFill>
          <a:blip r:embed="rId2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8207"/>
            <a:ext cx="12192000" cy="6858000"/>
          </a:xfrm>
          <a:prstGeom prst="rect">
            <a:avLst/>
          </a:prstGeom>
        </p:spPr>
      </p:pic>
      <p:sp>
        <p:nvSpPr>
          <p:cNvPr id="64" name="Rectangle 63">
            <a:extLst>
              <a:ext uri="{FF2B5EF4-FFF2-40B4-BE49-F238E27FC236}">
                <a16:creationId xmlns:a16="http://schemas.microsoft.com/office/drawing/2014/main" xmlns="" id="{A1038667-0C3F-4764-A24D-DA9D9B474851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4644527" y="0"/>
            <a:ext cx="7552944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6" name="Picture 65" descr="A close up of a logo&#10;&#10;Description generated with very high confidence">
            <a:extLst>
              <a:ext uri="{FF2B5EF4-FFF2-40B4-BE49-F238E27FC236}">
                <a16:creationId xmlns:a16="http://schemas.microsoft.com/office/drawing/2014/main" xmlns="" id="{6AC2195B-895A-4535-8ECD-9F5B669C5CA5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006045"/>
            <a:ext cx="4965192" cy="144049"/>
          </a:xfrm>
          <a:prstGeom prst="rect">
            <a:avLst/>
          </a:prstGeom>
        </p:spPr>
      </p:pic>
      <p:sp>
        <p:nvSpPr>
          <p:cNvPr id="68" name="Rectangle 67">
            <a:extLst>
              <a:ext uri="{FF2B5EF4-FFF2-40B4-BE49-F238E27FC236}">
                <a16:creationId xmlns:a16="http://schemas.microsoft.com/office/drawing/2014/main" xmlns="" id="{571EEFCA-9235-4BC2-85C3-A4EC6EE57AC4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-1" y="1838764"/>
            <a:ext cx="4964567" cy="3180473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4" name="Picture 3" descr="A black sign with white text hanging from a tree&#10;&#10;Description generated with high confidence">
            <a:extLst>
              <a:ext uri="{FF2B5EF4-FFF2-40B4-BE49-F238E27FC236}">
                <a16:creationId xmlns:a16="http://schemas.microsoft.com/office/drawing/2014/main" xmlns="" id="{78F31E41-34A3-43CF-A92C-2973531E5541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/>
          <a:stretch/>
        </p:blipFill>
        <p:spPr>
          <a:xfrm>
            <a:off x="5284606" y="1347230"/>
            <a:ext cx="6260963" cy="4163540"/>
          </a:xfrm>
          <a:prstGeom prst="rect">
            <a:avLst/>
          </a:prstGeom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xmlns="" id="{611B79D6-D22D-468A-BCA5-2F947A444E3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0322" y="2063262"/>
            <a:ext cx="3739278" cy="2661138"/>
          </a:xfrm>
        </p:spPr>
        <p:txBody>
          <a:bodyPr anchor="ctr">
            <a:normAutofit/>
          </a:bodyPr>
          <a:lstStyle/>
          <a:p>
            <a:r>
              <a:rPr lang="en-GB"/>
              <a:t>UNITEL S.A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xmlns="" id="{A4823257-5099-4486-97CC-E3CE6BBFD1D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80323" y="5101298"/>
            <a:ext cx="3739277" cy="1116622"/>
          </a:xfrm>
        </p:spPr>
        <p:txBody>
          <a:bodyPr>
            <a:normAutofit/>
          </a:bodyPr>
          <a:lstStyle/>
          <a:p>
            <a:r>
              <a:rPr lang="en-GB"/>
              <a:t>ENTREPRENEURSHIP</a:t>
            </a:r>
          </a:p>
        </p:txBody>
      </p:sp>
    </p:spTree>
    <p:extLst>
      <p:ext uri="{BB962C8B-B14F-4D97-AF65-F5344CB8AC3E}">
        <p14:creationId xmlns:p14="http://schemas.microsoft.com/office/powerpoint/2010/main" val="36693017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Content Page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>
                <a:solidFill>
                  <a:schemeClr val="bg1"/>
                </a:solidFill>
              </a:rPr>
              <a:t>How </a:t>
            </a:r>
            <a:r>
              <a:rPr lang="en-US" dirty="0" err="1" smtClean="0">
                <a:solidFill>
                  <a:schemeClr val="bg1"/>
                </a:solidFill>
              </a:rPr>
              <a:t>Unitel</a:t>
            </a:r>
            <a:r>
              <a:rPr lang="en-US" dirty="0" smtClean="0">
                <a:solidFill>
                  <a:schemeClr val="bg1"/>
                </a:solidFill>
              </a:rPr>
              <a:t> is Constituted…………………………………………………………….. 3</a:t>
            </a:r>
          </a:p>
          <a:p>
            <a:r>
              <a:rPr lang="en-US" dirty="0" err="1">
                <a:solidFill>
                  <a:schemeClr val="bg1"/>
                </a:solidFill>
              </a:rPr>
              <a:t>Unitel</a:t>
            </a:r>
            <a:r>
              <a:rPr lang="en-US" dirty="0">
                <a:solidFill>
                  <a:schemeClr val="bg1"/>
                </a:solidFill>
              </a:rPr>
              <a:t> Achievements over the </a:t>
            </a:r>
            <a:r>
              <a:rPr lang="en-US" dirty="0" smtClean="0">
                <a:solidFill>
                  <a:schemeClr val="bg1"/>
                </a:solidFill>
              </a:rPr>
              <a:t>years…………………………………………….. 4</a:t>
            </a:r>
          </a:p>
          <a:p>
            <a:r>
              <a:rPr lang="en-GB" dirty="0">
                <a:solidFill>
                  <a:schemeClr val="bg1"/>
                </a:solidFill>
              </a:rPr>
              <a:t>Various Services </a:t>
            </a:r>
            <a:r>
              <a:rPr lang="en-GB" dirty="0" err="1">
                <a:solidFill>
                  <a:schemeClr val="bg1"/>
                </a:solidFill>
              </a:rPr>
              <a:t>Unitel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smtClean="0">
                <a:solidFill>
                  <a:schemeClr val="bg1"/>
                </a:solidFill>
              </a:rPr>
              <a:t>Provides……………………………………………………. 5</a:t>
            </a:r>
          </a:p>
          <a:p>
            <a:r>
              <a:rPr lang="en-US" dirty="0">
                <a:solidFill>
                  <a:schemeClr val="bg1"/>
                </a:solidFill>
              </a:rPr>
              <a:t>Available Apps at </a:t>
            </a:r>
            <a:r>
              <a:rPr lang="en-US" dirty="0" err="1" smtClean="0">
                <a:solidFill>
                  <a:schemeClr val="bg1"/>
                </a:solidFill>
              </a:rPr>
              <a:t>Unitel</a:t>
            </a:r>
            <a:r>
              <a:rPr lang="en-US" dirty="0" smtClean="0">
                <a:solidFill>
                  <a:schemeClr val="bg1"/>
                </a:solidFill>
              </a:rPr>
              <a:t>……………………………………………………………….. 6</a:t>
            </a:r>
          </a:p>
          <a:p>
            <a:r>
              <a:rPr lang="en-US" dirty="0" err="1">
                <a:solidFill>
                  <a:schemeClr val="bg1"/>
                </a:solidFill>
              </a:rPr>
              <a:t>Unitel</a:t>
            </a:r>
            <a:r>
              <a:rPr lang="en-US" dirty="0">
                <a:solidFill>
                  <a:schemeClr val="bg1"/>
                </a:solidFill>
              </a:rPr>
              <a:t> CRS </a:t>
            </a:r>
            <a:r>
              <a:rPr lang="en-US" dirty="0" smtClean="0">
                <a:solidFill>
                  <a:schemeClr val="bg1"/>
                </a:solidFill>
              </a:rPr>
              <a:t>Responsibilities……………………………………………………………. 7</a:t>
            </a:r>
          </a:p>
          <a:p>
            <a:r>
              <a:rPr lang="en-US" dirty="0">
                <a:solidFill>
                  <a:schemeClr val="bg1"/>
                </a:solidFill>
              </a:rPr>
              <a:t>The Future of </a:t>
            </a:r>
            <a:r>
              <a:rPr lang="en-US" dirty="0" err="1" smtClean="0">
                <a:solidFill>
                  <a:schemeClr val="bg1"/>
                </a:solidFill>
              </a:rPr>
              <a:t>Unitel</a:t>
            </a:r>
            <a:r>
              <a:rPr lang="en-US" dirty="0" smtClean="0">
                <a:solidFill>
                  <a:schemeClr val="bg1"/>
                </a:solidFill>
              </a:rPr>
              <a:t>……………………………………………………………………… 8</a:t>
            </a:r>
          </a:p>
          <a:p>
            <a:r>
              <a:rPr lang="en-US" dirty="0" smtClean="0">
                <a:solidFill>
                  <a:schemeClr val="bg1"/>
                </a:solidFill>
              </a:rPr>
              <a:t>Bibliography………………………………………………………………………………….. 9</a:t>
            </a:r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6802099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1" name="Picture 92" descr="A close up of a building&#10;&#10;Description generated with very high confidence">
            <a:extLst>
              <a:ext uri="{FF2B5EF4-FFF2-40B4-BE49-F238E27FC236}">
                <a16:creationId xmlns:a16="http://schemas.microsoft.com/office/drawing/2014/main" xmlns="" id="{5321D838-2C7E-4177-9DD3-DAC78324A2B2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PicPr>
        <p:blipFill>
          <a:blip r:embed="rId2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12" name="Picture 94" descr="A close up of a logo&#10;&#10;Description generated with very high confidence">
            <a:extLst>
              <a:ext uri="{FF2B5EF4-FFF2-40B4-BE49-F238E27FC236}">
                <a16:creationId xmlns:a16="http://schemas.microsoft.com/office/drawing/2014/main" xmlns="" id="{224C28B3-E902-49D1-98A0-582D277A0E00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13" name="Picture 96" descr="A close up of a logo&#10;&#10;Description generated with very high confidence">
            <a:extLst>
              <a:ext uri="{FF2B5EF4-FFF2-40B4-BE49-F238E27FC236}">
                <a16:creationId xmlns:a16="http://schemas.microsoft.com/office/drawing/2014/main" xmlns="" id="{F3A6C14C-E755-4A02-821B-6EA2D4C9F20D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14" name="Rectangle 98">
            <a:extLst>
              <a:ext uri="{FF2B5EF4-FFF2-40B4-BE49-F238E27FC236}">
                <a16:creationId xmlns:a16="http://schemas.microsoft.com/office/drawing/2014/main" xmlns="" id="{6478287C-E119-4E9C-95B0-518478BD9D07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5" name="Rectangle 100">
            <a:extLst>
              <a:ext uri="{FF2B5EF4-FFF2-40B4-BE49-F238E27FC236}">
                <a16:creationId xmlns:a16="http://schemas.microsoft.com/office/drawing/2014/main" xmlns="" id="{EA4A294F-6D36-425B-8632-27FD6A284D09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 useBgFill="1">
        <p:nvSpPr>
          <p:cNvPr id="116" name="Rectangle 102">
            <a:extLst>
              <a:ext uri="{FF2B5EF4-FFF2-40B4-BE49-F238E27FC236}">
                <a16:creationId xmlns:a16="http://schemas.microsoft.com/office/drawing/2014/main" xmlns="" id="{C610D2AE-07EF-436A-9755-AA8DF4B933A4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-1"/>
            <a:ext cx="12188824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5" name="Picture 104" descr="A close up of a building&#10;&#10;Description generated with very high confidence">
            <a:extLst>
              <a:ext uri="{FF2B5EF4-FFF2-40B4-BE49-F238E27FC236}">
                <a16:creationId xmlns:a16="http://schemas.microsoft.com/office/drawing/2014/main" xmlns="" id="{6CACDD17-9043-46DF-882D-420365B79C18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PicPr>
        <p:blipFill>
          <a:blip r:embed="rId2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18" name="Picture 108" descr="A close up of a logo&#10;&#10;Description generated with very high confidence">
            <a:extLst>
              <a:ext uri="{FF2B5EF4-FFF2-40B4-BE49-F238E27FC236}">
                <a16:creationId xmlns:a16="http://schemas.microsoft.com/office/drawing/2014/main" xmlns="" id="{E92B246D-47CC-40F8-8DE7-B65D409E945E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" y="1970241"/>
            <a:ext cx="4956048" cy="199787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xmlns="" id="{CE91DE53-4E8D-44B9-8D1A-40F1EC19A3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60922" y="295994"/>
            <a:ext cx="9466979" cy="90340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400" b="1" dirty="0" smtClean="0">
                <a:solidFill>
                  <a:schemeClr val="bg1"/>
                </a:solidFill>
              </a:rPr>
              <a:t>UNITEL IS CONSTITUTED BY FOUR COMPANIES HOLDING 25% EACH</a:t>
            </a:r>
            <a:endParaRPr lang="en-US" sz="2400" b="1" dirty="0">
              <a:solidFill>
                <a:schemeClr val="bg1"/>
              </a:solidFill>
            </a:endParaRPr>
          </a:p>
        </p:txBody>
      </p:sp>
      <p:pic>
        <p:nvPicPr>
          <p:cNvPr id="15" name="Picture 14" descr="A black sign with white text hanging from a tree&#10;&#10;Description generated with high confidence">
            <a:extLst>
              <a:ext uri="{FF2B5EF4-FFF2-40B4-BE49-F238E27FC236}">
                <a16:creationId xmlns:a16="http://schemas.microsoft.com/office/drawing/2014/main" xmlns="" id="{78F31E41-34A3-43CF-A92C-2973531E5541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/>
          <a:stretch/>
        </p:blipFill>
        <p:spPr>
          <a:xfrm>
            <a:off x="4587750" y="2839244"/>
            <a:ext cx="3354069" cy="2230456"/>
          </a:xfrm>
          <a:prstGeom prst="rect">
            <a:avLst/>
          </a:prstGeom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2012" y="1201555"/>
            <a:ext cx="5524500" cy="1423710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6235700" y="1422400"/>
            <a:ext cx="5562600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600" b="1" dirty="0" err="1" smtClean="0">
                <a:solidFill>
                  <a:schemeClr val="bg1"/>
                </a:solidFill>
              </a:rPr>
              <a:t>Geni</a:t>
            </a:r>
            <a:r>
              <a:rPr lang="en-US" sz="6600" b="1" dirty="0" smtClean="0">
                <a:solidFill>
                  <a:schemeClr val="bg1"/>
                </a:solidFill>
              </a:rPr>
              <a:t> Holdings</a:t>
            </a:r>
            <a:endParaRPr lang="en-US" sz="6600" b="1" dirty="0">
              <a:solidFill>
                <a:schemeClr val="bg1"/>
              </a:solidFill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482600" y="5118100"/>
            <a:ext cx="3251200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600" b="1" dirty="0" err="1" smtClean="0">
                <a:solidFill>
                  <a:schemeClr val="bg1"/>
                </a:solidFill>
              </a:rPr>
              <a:t>Vidatel</a:t>
            </a:r>
            <a:endParaRPr lang="en-US" sz="6600" b="1" dirty="0">
              <a:solidFill>
                <a:schemeClr val="bg1"/>
              </a:solidFill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8321550" y="5069700"/>
            <a:ext cx="3797300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600" b="1" dirty="0" err="1" smtClean="0">
                <a:solidFill>
                  <a:schemeClr val="bg1"/>
                </a:solidFill>
              </a:rPr>
              <a:t>Africatel</a:t>
            </a:r>
            <a:endParaRPr lang="en-US" sz="66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6290987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9" grpId="0"/>
      <p:bldP spid="10" grpId="0"/>
      <p:bldP spid="11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8" name="Picture 39" descr="A close up of a building&#10;&#10;Description generated with very high confidence">
            <a:extLst>
              <a:ext uri="{FF2B5EF4-FFF2-40B4-BE49-F238E27FC236}">
                <a16:creationId xmlns:a16="http://schemas.microsoft.com/office/drawing/2014/main" xmlns="" id="{01CFC1BB-C5B3-4479-9752-C53221627F91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PicPr>
        <p:blipFill>
          <a:blip r:embed="rId2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9" name="Picture 41" descr="A close up of a logo&#10;&#10;Description generated with very high confidence">
            <a:extLst>
              <a:ext uri="{FF2B5EF4-FFF2-40B4-BE49-F238E27FC236}">
                <a16:creationId xmlns:a16="http://schemas.microsoft.com/office/drawing/2014/main" xmlns="" id="{C56FCE19-3103-4473-A92E-E38D00FCD006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60" name="Picture 43" descr="A close up of a logo&#10;&#10;Description generated with very high confidence">
            <a:extLst>
              <a:ext uri="{FF2B5EF4-FFF2-40B4-BE49-F238E27FC236}">
                <a16:creationId xmlns:a16="http://schemas.microsoft.com/office/drawing/2014/main" xmlns="" id="{E909C556-FC01-4870-ABC0-8D5C17BD0F3D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61" name="Rectangle 45">
            <a:extLst>
              <a:ext uri="{FF2B5EF4-FFF2-40B4-BE49-F238E27FC236}">
                <a16:creationId xmlns:a16="http://schemas.microsoft.com/office/drawing/2014/main" xmlns="" id="{C6DB8A24-0DF2-4AB3-9191-C02AB6937C1F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2" name="Rectangle 47">
            <a:extLst>
              <a:ext uri="{FF2B5EF4-FFF2-40B4-BE49-F238E27FC236}">
                <a16:creationId xmlns:a16="http://schemas.microsoft.com/office/drawing/2014/main" xmlns="" id="{6924F406-F250-4FCF-A28E-52F364A5AA1D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63" name="Group 49">
            <a:extLst>
              <a:ext uri="{FF2B5EF4-FFF2-40B4-BE49-F238E27FC236}">
                <a16:creationId xmlns:a16="http://schemas.microsoft.com/office/drawing/2014/main" xmlns="" id="{5B988D63-FA8B-436C-902E-E5005BC0492F}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GrpSpPr>
        <p:grpSpPr>
          <a:xfrm>
            <a:off x="-3176" y="0"/>
            <a:ext cx="12192000" cy="6858001"/>
            <a:chOff x="-3176" y="0"/>
            <a:chExt cx="12192000" cy="6858001"/>
          </a:xfrm>
        </p:grpSpPr>
        <p:sp useBgFill="1">
          <p:nvSpPr>
            <p:cNvPr id="51" name="Rectangle 50">
              <a:extLst>
                <a:ext uri="{FF2B5EF4-FFF2-40B4-BE49-F238E27FC236}">
                  <a16:creationId xmlns:a16="http://schemas.microsoft.com/office/drawing/2014/main" xmlns="" id="{2FD177FB-983E-4035-8B7A-655342A7E190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>
            <a:xfrm>
              <a:off x="0" y="0"/>
              <a:ext cx="12188824" cy="6858001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pic>
          <p:nvPicPr>
            <p:cNvPr id="52" name="Picture 51" descr="A close up of a building&#10;&#10;Description generated with very high confidence">
              <a:extLst>
                <a:ext uri="{FF2B5EF4-FFF2-40B4-BE49-F238E27FC236}">
                  <a16:creationId xmlns:a16="http://schemas.microsoft.com/office/drawing/2014/main" xmlns="" id="{9596D9C3-C0FC-4500-A696-55B9F77BB7A9}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PicPr>
          <p:blipFill>
            <a:blip r:embed="rId2">
              <a:alphaModFix amt="1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-3176" y="0"/>
              <a:ext cx="12192000" cy="6858000"/>
            </a:xfrm>
            <a:prstGeom prst="rect">
              <a:avLst/>
            </a:prstGeom>
          </p:spPr>
        </p:pic>
      </p:grpSp>
      <p:pic>
        <p:nvPicPr>
          <p:cNvPr id="5" name="Picture Placeholder 4" descr="A person in a suit and tie&#10;&#10;Description generated with very high confidence">
            <a:extLst>
              <a:ext uri="{FF2B5EF4-FFF2-40B4-BE49-F238E27FC236}">
                <a16:creationId xmlns:a16="http://schemas.microsoft.com/office/drawing/2014/main" xmlns="" id="{1F616E70-8E22-46EE-ADFA-BB424713563D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5"/>
          <a:srcRect r="3988" b="1"/>
          <a:stretch/>
        </p:blipFill>
        <p:spPr>
          <a:xfrm>
            <a:off x="7547810" y="10"/>
            <a:ext cx="4641013" cy="6856310"/>
          </a:xfrm>
          <a:prstGeom prst="rect">
            <a:avLst/>
          </a:prstGeom>
          <a:ln>
            <a:noFill/>
          </a:ln>
          <a:effectLst/>
        </p:spPr>
      </p:pic>
      <p:sp>
        <p:nvSpPr>
          <p:cNvPr id="64" name="Rectangle 53">
            <a:extLst>
              <a:ext uri="{FF2B5EF4-FFF2-40B4-BE49-F238E27FC236}">
                <a16:creationId xmlns:a16="http://schemas.microsoft.com/office/drawing/2014/main" xmlns="" id="{C493E730-2044-49B5-A022-B8D6F359343E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 bwMode="grayWhite">
          <a:xfrm>
            <a:off x="2" y="609600"/>
            <a:ext cx="7967048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65" name="Picture 55" descr="A close up of a logo&#10;&#10;Description generated with very high confidence">
            <a:extLst>
              <a:ext uri="{FF2B5EF4-FFF2-40B4-BE49-F238E27FC236}">
                <a16:creationId xmlns:a16="http://schemas.microsoft.com/office/drawing/2014/main" xmlns="" id="{78976801-4346-4636-BA62-265C81DFE7C4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" y="1970240"/>
            <a:ext cx="7967048" cy="32116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xmlns="" id="{B3DCF30E-5CFD-41E9-B87A-7A1635225D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820" y="669998"/>
            <a:ext cx="7600079" cy="108093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 err="1" smtClean="0"/>
              <a:t>Unitel</a:t>
            </a:r>
            <a:r>
              <a:rPr lang="en-US" dirty="0" smtClean="0"/>
              <a:t> Achievements over the years</a:t>
            </a:r>
            <a:endParaRPr lang="en-US" dirty="0"/>
          </a:p>
        </p:txBody>
      </p:sp>
      <p:sp>
        <p:nvSpPr>
          <p:cNvPr id="3" name="TextBox 2"/>
          <p:cNvSpPr txBox="1"/>
          <p:nvPr/>
        </p:nvSpPr>
        <p:spPr>
          <a:xfrm>
            <a:off x="254000" y="2039065"/>
            <a:ext cx="4597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 err="1" smtClean="0">
                <a:solidFill>
                  <a:schemeClr val="bg1"/>
                </a:solidFill>
              </a:rPr>
              <a:t>Unitel</a:t>
            </a:r>
            <a:r>
              <a:rPr lang="en-US" dirty="0" smtClean="0">
                <a:solidFill>
                  <a:schemeClr val="bg1"/>
                </a:solidFill>
              </a:rPr>
              <a:t> Started operations in March 2001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254000" y="2388352"/>
            <a:ext cx="688423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 smtClean="0">
                <a:solidFill>
                  <a:schemeClr val="bg1"/>
                </a:solidFill>
              </a:rPr>
              <a:t>By 2009, </a:t>
            </a:r>
            <a:r>
              <a:rPr lang="en-US" dirty="0" err="1" smtClean="0">
                <a:solidFill>
                  <a:schemeClr val="bg1"/>
                </a:solidFill>
              </a:rPr>
              <a:t>Unitel</a:t>
            </a:r>
            <a:r>
              <a:rPr lang="en-US" dirty="0" smtClean="0">
                <a:solidFill>
                  <a:schemeClr val="bg1"/>
                </a:solidFill>
              </a:rPr>
              <a:t> was the leading company in Angolan Telecom mobile market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243305" y="2966500"/>
            <a:ext cx="70612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Turnover and EBITDA for </a:t>
            </a:r>
            <a:r>
              <a:rPr lang="en-GB" dirty="0" err="1">
                <a:solidFill>
                  <a:schemeClr val="bg1"/>
                </a:solidFill>
              </a:rPr>
              <a:t>Unitel</a:t>
            </a:r>
            <a:r>
              <a:rPr lang="en-GB" dirty="0">
                <a:solidFill>
                  <a:schemeClr val="bg1"/>
                </a:solidFill>
              </a:rPr>
              <a:t> increased by 38.1% and 50.2% in the first half of 2009, reaching US$362m and US$236m respectively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254000" y="3842942"/>
            <a:ext cx="694890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 smtClean="0">
                <a:solidFill>
                  <a:schemeClr val="bg1"/>
                </a:solidFill>
              </a:rPr>
              <a:t>In 2011, </a:t>
            </a:r>
            <a:r>
              <a:rPr lang="en-US" dirty="0" err="1" smtClean="0">
                <a:solidFill>
                  <a:schemeClr val="bg1"/>
                </a:solidFill>
              </a:rPr>
              <a:t>Unitel</a:t>
            </a:r>
            <a:r>
              <a:rPr lang="en-US" dirty="0" smtClean="0">
                <a:solidFill>
                  <a:schemeClr val="bg1"/>
                </a:solidFill>
              </a:rPr>
              <a:t> invested US$300m in a project to build the country’s 1</a:t>
            </a:r>
            <a:r>
              <a:rPr lang="en-US" baseline="30000" dirty="0" smtClean="0">
                <a:solidFill>
                  <a:schemeClr val="bg1"/>
                </a:solidFill>
              </a:rPr>
              <a:t>st</a:t>
            </a:r>
            <a:r>
              <a:rPr lang="en-US" dirty="0" smtClean="0">
                <a:solidFill>
                  <a:schemeClr val="bg1"/>
                </a:solidFill>
              </a:rPr>
              <a:t> satellite. This feat was successfully concluded in December 2017 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243305" y="4665126"/>
            <a:ext cx="716079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/>
                </a:solidFill>
              </a:rPr>
              <a:t>By 2012, the Company managed to reach its services throughout the 168 municipalities of the country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261954" y="5311457"/>
            <a:ext cx="729381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 smtClean="0">
                <a:solidFill>
                  <a:schemeClr val="bg1"/>
                </a:solidFill>
              </a:rPr>
              <a:t>In 2015, the Company built a </a:t>
            </a:r>
            <a:r>
              <a:rPr lang="en-US" dirty="0">
                <a:solidFill>
                  <a:schemeClr val="bg1"/>
                </a:solidFill>
              </a:rPr>
              <a:t>national fiber network that connects all the provincial capitals primarily to support data services on </a:t>
            </a:r>
            <a:r>
              <a:rPr lang="en-US" dirty="0" smtClean="0">
                <a:solidFill>
                  <a:schemeClr val="bg1"/>
                </a:solidFill>
              </a:rPr>
              <a:t>their site </a:t>
            </a:r>
            <a:r>
              <a:rPr lang="en-US" dirty="0">
                <a:solidFill>
                  <a:schemeClr val="bg1"/>
                </a:solidFill>
              </a:rPr>
              <a:t>and to allow the huge Broadband speeds that LTE-A </a:t>
            </a:r>
            <a:r>
              <a:rPr lang="en-US" dirty="0" smtClean="0">
                <a:solidFill>
                  <a:schemeClr val="bg1"/>
                </a:solidFill>
              </a:rPr>
              <a:t>represents, potentially to 60 </a:t>
            </a:r>
            <a:r>
              <a:rPr lang="en-US" dirty="0">
                <a:solidFill>
                  <a:schemeClr val="bg1"/>
                </a:solidFill>
              </a:rPr>
              <a:t>or 70 megabytes </a:t>
            </a:r>
            <a:r>
              <a:rPr lang="en-US" dirty="0" smtClean="0">
                <a:solidFill>
                  <a:schemeClr val="bg1"/>
                </a:solidFill>
              </a:rPr>
              <a:t>speeds once finished</a:t>
            </a:r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3222680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/>
      <p:bldP spid="7" grpId="0"/>
      <p:bldP spid="8" grpId="0"/>
      <p:bldP spid="9" grpId="0"/>
      <p:bldP spid="1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5" name="Rectangle 33">
            <a:extLst>
              <a:ext uri="{FF2B5EF4-FFF2-40B4-BE49-F238E27FC236}">
                <a16:creationId xmlns:a16="http://schemas.microsoft.com/office/drawing/2014/main" xmlns="" id="{1DB53884-7D49-4D06-ADC1-1F12BE4DC31B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-1"/>
            <a:ext cx="12188824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6" name="Rectangle 37">
            <a:extLst>
              <a:ext uri="{FF2B5EF4-FFF2-40B4-BE49-F238E27FC236}">
                <a16:creationId xmlns:a16="http://schemas.microsoft.com/office/drawing/2014/main" xmlns="" id="{329BD449-87FC-473A-A2A2-BEE0C9A35CF9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7598325" y="0"/>
            <a:ext cx="4636008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39">
            <a:extLst>
              <a:ext uri="{FF2B5EF4-FFF2-40B4-BE49-F238E27FC236}">
                <a16:creationId xmlns:a16="http://schemas.microsoft.com/office/drawing/2014/main" xmlns="" id="{F1FFDFE1-ACF2-4AFB-AB5B-547DC1994596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 bwMode="grayWhite">
          <a:xfrm>
            <a:off x="2" y="609600"/>
            <a:ext cx="7876030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48" name="Picture 41">
            <a:extLst>
              <a:ext uri="{FF2B5EF4-FFF2-40B4-BE49-F238E27FC236}">
                <a16:creationId xmlns:a16="http://schemas.microsoft.com/office/drawing/2014/main" xmlns="" id="{8B2AD4DD-502F-4AF2-AFAF-580E7CC4BDCE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" y="1970240"/>
            <a:ext cx="7967048" cy="321164"/>
          </a:xfrm>
          <a:prstGeom prst="rect">
            <a:avLst/>
          </a:prstGeom>
        </p:spPr>
      </p:pic>
      <p:sp>
        <p:nvSpPr>
          <p:cNvPr id="44" name="Rectangle 43">
            <a:extLst>
              <a:ext uri="{FF2B5EF4-FFF2-40B4-BE49-F238E27FC236}">
                <a16:creationId xmlns:a16="http://schemas.microsoft.com/office/drawing/2014/main" xmlns="" id="{79BB2C37-0554-4926-9BC6-636E0CA1AFAA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8246423" y="642795"/>
            <a:ext cx="3347830" cy="5575125"/>
          </a:xfrm>
          <a:prstGeom prst="rect">
            <a:avLst/>
          </a:prstGeom>
          <a:solidFill>
            <a:schemeClr val="tx1"/>
          </a:solidFill>
          <a:ln>
            <a:noFill/>
          </a:ln>
          <a:effectLst>
            <a:outerShdw blurRad="76200" dist="63500" dir="5040000" algn="t" rotWithShape="0">
              <a:prstClr val="black">
                <a:alpha val="41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xmlns="" id="{44AD55FD-EA10-47D8-8901-071209ECB04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/>
          <a:stretch/>
        </p:blipFill>
        <p:spPr>
          <a:xfrm>
            <a:off x="8385272" y="862423"/>
            <a:ext cx="3062114" cy="2087804"/>
          </a:xfrm>
          <a:prstGeom prst="rect">
            <a:avLst/>
          </a:prstGeom>
          <a:ln>
            <a:noFill/>
          </a:ln>
          <a:effectLst/>
        </p:spPr>
      </p:pic>
      <p:pic>
        <p:nvPicPr>
          <p:cNvPr id="8" name="Content Placeholder 4">
            <a:extLst>
              <a:ext uri="{FF2B5EF4-FFF2-40B4-BE49-F238E27FC236}">
                <a16:creationId xmlns:a16="http://schemas.microsoft.com/office/drawing/2014/main" xmlns="" id="{58713162-1862-4878-823E-D332EE8948B6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/>
          <a:stretch/>
        </p:blipFill>
        <p:spPr>
          <a:xfrm>
            <a:off x="8327499" y="3907774"/>
            <a:ext cx="3177660" cy="1652382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xmlns="" id="{0B6078A4-D5E5-4EF5-B3A4-2AE9FE07FC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321" y="753228"/>
            <a:ext cx="7087552" cy="1080938"/>
          </a:xfrm>
        </p:spPr>
        <p:txBody>
          <a:bodyPr>
            <a:normAutofit/>
          </a:bodyPr>
          <a:lstStyle/>
          <a:p>
            <a:r>
              <a:rPr lang="en-GB" dirty="0" smtClean="0"/>
              <a:t>Various Services </a:t>
            </a:r>
            <a:r>
              <a:rPr lang="en-GB" dirty="0" err="1" smtClean="0"/>
              <a:t>Unitel</a:t>
            </a:r>
            <a:r>
              <a:rPr lang="en-GB" dirty="0" smtClean="0"/>
              <a:t> Provides</a:t>
            </a:r>
            <a:endParaRPr lang="en-GB" dirty="0"/>
          </a:p>
        </p:txBody>
      </p:sp>
      <p:sp>
        <p:nvSpPr>
          <p:cNvPr id="3" name="TextBox 2"/>
          <p:cNvSpPr txBox="1"/>
          <p:nvPr/>
        </p:nvSpPr>
        <p:spPr>
          <a:xfrm>
            <a:off x="680320" y="1990779"/>
            <a:ext cx="5999879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dirty="0" smtClean="0">
                <a:solidFill>
                  <a:schemeClr val="bg1"/>
                </a:solidFill>
              </a:rPr>
              <a:t>The company provides GPRS</a:t>
            </a:r>
            <a:r>
              <a:rPr lang="en-US" sz="2800" dirty="0">
                <a:solidFill>
                  <a:schemeClr val="bg1"/>
                </a:solidFill>
              </a:rPr>
              <a:t>, EDGE, UMTS, LTE/4G network and roaming services</a:t>
            </a:r>
            <a:endParaRPr lang="en-US" sz="2800" dirty="0">
              <a:solidFill>
                <a:schemeClr val="bg1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680320" y="3388372"/>
            <a:ext cx="6012579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dirty="0" smtClean="0">
                <a:solidFill>
                  <a:schemeClr val="bg1"/>
                </a:solidFill>
              </a:rPr>
              <a:t>Introduced reasonably </a:t>
            </a:r>
            <a:r>
              <a:rPr lang="en-US" sz="2800" dirty="0">
                <a:solidFill>
                  <a:schemeClr val="bg1"/>
                </a:solidFill>
              </a:rPr>
              <a:t>priced products such as high quality smart phones and tablets</a:t>
            </a:r>
            <a:endParaRPr lang="en-US" sz="2800" dirty="0">
              <a:solidFill>
                <a:schemeClr val="bg1"/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634811" y="4692299"/>
            <a:ext cx="5999879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dirty="0" err="1" smtClean="0">
                <a:solidFill>
                  <a:schemeClr val="bg1"/>
                </a:solidFill>
              </a:rPr>
              <a:t>Unitel</a:t>
            </a:r>
            <a:r>
              <a:rPr lang="en-US" sz="2800" dirty="0" smtClean="0">
                <a:solidFill>
                  <a:schemeClr val="bg1"/>
                </a:solidFill>
              </a:rPr>
              <a:t> </a:t>
            </a:r>
            <a:r>
              <a:rPr lang="en-US" sz="2800" dirty="0">
                <a:solidFill>
                  <a:schemeClr val="bg1"/>
                </a:solidFill>
              </a:rPr>
              <a:t>provides unlimited free access to Wikipedia mobile website for all customers whom mobile phone support data </a:t>
            </a:r>
            <a:r>
              <a:rPr lang="en-US" sz="2800" dirty="0" smtClean="0">
                <a:solidFill>
                  <a:schemeClr val="bg1"/>
                </a:solidFill>
              </a:rPr>
              <a:t>services</a:t>
            </a:r>
            <a:endParaRPr lang="en-US" sz="2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4912613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1" name="Picture 90" descr="A close up of a building&#10;&#10;Description generated with very high confidence">
            <a:extLst>
              <a:ext uri="{FF2B5EF4-FFF2-40B4-BE49-F238E27FC236}">
                <a16:creationId xmlns:a16="http://schemas.microsoft.com/office/drawing/2014/main" xmlns="" id="{2F74CD13-E6E2-4BA1-A746-26D1A485D405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PicPr>
        <p:blipFill>
          <a:blip r:embed="rId2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3" name="Picture 92" descr="A close up of a logo&#10;&#10;Description generated with very high confidence">
            <a:extLst>
              <a:ext uri="{FF2B5EF4-FFF2-40B4-BE49-F238E27FC236}">
                <a16:creationId xmlns:a16="http://schemas.microsoft.com/office/drawing/2014/main" xmlns="" id="{29D81948-B54D-45CC-931D-AD3473795203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5" name="Picture 94" descr="A close up of a logo&#10;&#10;Description generated with very high confidence">
            <a:extLst>
              <a:ext uri="{FF2B5EF4-FFF2-40B4-BE49-F238E27FC236}">
                <a16:creationId xmlns:a16="http://schemas.microsoft.com/office/drawing/2014/main" xmlns="" id="{63CFC6B5-AF3F-438B-9678-868B287E8431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97" name="Rectangle 96">
            <a:extLst>
              <a:ext uri="{FF2B5EF4-FFF2-40B4-BE49-F238E27FC236}">
                <a16:creationId xmlns:a16="http://schemas.microsoft.com/office/drawing/2014/main" xmlns="" id="{DA6B4347-2AC7-41DF-9C7A-21D7573DEAF2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9" name="Rectangle 98">
            <a:extLst>
              <a:ext uri="{FF2B5EF4-FFF2-40B4-BE49-F238E27FC236}">
                <a16:creationId xmlns:a16="http://schemas.microsoft.com/office/drawing/2014/main" xmlns="" id="{A05A602D-9412-481C-BE82-255DAFE2D781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 useBgFill="1">
        <p:nvSpPr>
          <p:cNvPr id="101" name="Rectangle 100">
            <a:extLst>
              <a:ext uri="{FF2B5EF4-FFF2-40B4-BE49-F238E27FC236}">
                <a16:creationId xmlns:a16="http://schemas.microsoft.com/office/drawing/2014/main" xmlns="" id="{3EBA28AC-37AD-4894-8D67-7FDD7F225C65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-1"/>
            <a:ext cx="12188824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>
            <a:extLst>
              <a:ext uri="{FF2B5EF4-FFF2-40B4-BE49-F238E27FC236}">
                <a16:creationId xmlns:a16="http://schemas.microsoft.com/office/drawing/2014/main" xmlns="" id="{19ED93D7-F0B4-402C-A7DC-EB5E44F84F0E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6096000" y="0"/>
            <a:ext cx="6096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7" name="Rectangle 106">
            <a:extLst>
              <a:ext uri="{FF2B5EF4-FFF2-40B4-BE49-F238E27FC236}">
                <a16:creationId xmlns:a16="http://schemas.microsoft.com/office/drawing/2014/main" xmlns="" id="{09D4B417-C481-4690-8D44-A579114A57DA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 bwMode="grayWhite">
          <a:xfrm>
            <a:off x="2" y="609600"/>
            <a:ext cx="641286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109" name="Picture 108" descr="A close up of a logo&#10;&#10;Description generated with very high confidence">
            <a:extLst>
              <a:ext uri="{FF2B5EF4-FFF2-40B4-BE49-F238E27FC236}">
                <a16:creationId xmlns:a16="http://schemas.microsoft.com/office/drawing/2014/main" xmlns="" id="{997A4C60-39FA-4152-B181-3DB1299F3107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" y="1970241"/>
            <a:ext cx="6409944" cy="258395"/>
          </a:xfrm>
          <a:prstGeom prst="rect">
            <a:avLst/>
          </a:prstGeom>
        </p:spPr>
      </p:pic>
      <p:sp>
        <p:nvSpPr>
          <p:cNvPr id="111" name="Rectangle 110">
            <a:extLst>
              <a:ext uri="{FF2B5EF4-FFF2-40B4-BE49-F238E27FC236}">
                <a16:creationId xmlns:a16="http://schemas.microsoft.com/office/drawing/2014/main" xmlns="" id="{567D5365-F2DF-4B45-84FB-3BCD5BFA7933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6631608" y="488844"/>
            <a:ext cx="2687741" cy="3506830"/>
          </a:xfrm>
          <a:prstGeom prst="rect">
            <a:avLst/>
          </a:prstGeom>
          <a:solidFill>
            <a:srgbClr val="FFFFFF"/>
          </a:solidFill>
          <a:ln>
            <a:noFill/>
          </a:ln>
          <a:effectLst>
            <a:outerShdw blurRad="76200" dist="63500" dir="5040000" algn="t" rotWithShape="0">
              <a:prstClr val="black">
                <a:alpha val="41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3" name="Rectangle 112">
            <a:extLst>
              <a:ext uri="{FF2B5EF4-FFF2-40B4-BE49-F238E27FC236}">
                <a16:creationId xmlns:a16="http://schemas.microsoft.com/office/drawing/2014/main" xmlns="" id="{0B3DCC23-4B68-4BC0-92BA-311848FAF2D5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9486569" y="3108997"/>
            <a:ext cx="2220800" cy="3219666"/>
          </a:xfrm>
          <a:prstGeom prst="rect">
            <a:avLst/>
          </a:prstGeom>
          <a:solidFill>
            <a:srgbClr val="FFFFFF"/>
          </a:solidFill>
          <a:ln>
            <a:noFill/>
          </a:ln>
          <a:effectLst>
            <a:outerShdw blurRad="76200" dist="63500" dir="5040000" algn="t" rotWithShape="0">
              <a:prstClr val="black">
                <a:alpha val="41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Placeholder 4" descr="A screenshot of a cell phone&#10;&#10;Description generated with very high confidence">
            <a:extLst>
              <a:ext uri="{FF2B5EF4-FFF2-40B4-BE49-F238E27FC236}">
                <a16:creationId xmlns:a16="http://schemas.microsoft.com/office/drawing/2014/main" xmlns="" id="{778E3579-8F74-4036-A086-6A416128FB47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5"/>
          <a:srcRect/>
          <a:stretch/>
        </p:blipFill>
        <p:spPr>
          <a:xfrm>
            <a:off x="7076513" y="633592"/>
            <a:ext cx="1817793" cy="3217333"/>
          </a:xfrm>
          <a:prstGeom prst="rect">
            <a:avLst/>
          </a:prstGeom>
        </p:spPr>
      </p:pic>
      <p:pic>
        <p:nvPicPr>
          <p:cNvPr id="7" name="Picture 6" descr="A close up of a person&#10;&#10;Description generated with high confidence">
            <a:extLst>
              <a:ext uri="{FF2B5EF4-FFF2-40B4-BE49-F238E27FC236}">
                <a16:creationId xmlns:a16="http://schemas.microsoft.com/office/drawing/2014/main" xmlns="" id="{75B8CF2F-19D6-4E04-9763-334B46DBDCA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776481" y="3278070"/>
            <a:ext cx="1629273" cy="2896487"/>
          </a:xfrm>
          <a:prstGeom prst="rect">
            <a:avLst/>
          </a:prstGeom>
        </p:spPr>
      </p:pic>
      <p:sp>
        <p:nvSpPr>
          <p:cNvPr id="115" name="Rectangle 114">
            <a:extLst>
              <a:ext uri="{FF2B5EF4-FFF2-40B4-BE49-F238E27FC236}">
                <a16:creationId xmlns:a16="http://schemas.microsoft.com/office/drawing/2014/main" xmlns="" id="{F2911CD3-584F-4FE9-844F-8BEE82CC43C6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6631608" y="4164748"/>
            <a:ext cx="2687741" cy="2163915"/>
          </a:xfrm>
          <a:prstGeom prst="rect">
            <a:avLst/>
          </a:prstGeom>
          <a:solidFill>
            <a:srgbClr val="FFFFFF"/>
          </a:solidFill>
          <a:ln>
            <a:noFill/>
          </a:ln>
          <a:effectLst>
            <a:outerShdw blurRad="76200" dist="63500" dir="5040000" algn="t" rotWithShape="0">
              <a:prstClr val="black">
                <a:alpha val="41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xmlns="" id="{FBB8155D-76E0-450F-8065-E247E2653BA2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795086" y="4507087"/>
            <a:ext cx="2380647" cy="1487904"/>
          </a:xfrm>
          <a:prstGeom prst="rect">
            <a:avLst/>
          </a:prstGeom>
        </p:spPr>
      </p:pic>
      <p:sp>
        <p:nvSpPr>
          <p:cNvPr id="117" name="Rectangle 116">
            <a:extLst>
              <a:ext uri="{FF2B5EF4-FFF2-40B4-BE49-F238E27FC236}">
                <a16:creationId xmlns:a16="http://schemas.microsoft.com/office/drawing/2014/main" xmlns="" id="{4D283E39-8D35-4861-A887-26D298296518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9486569" y="488845"/>
            <a:ext cx="2220800" cy="2437588"/>
          </a:xfrm>
          <a:prstGeom prst="rect">
            <a:avLst/>
          </a:prstGeom>
          <a:solidFill>
            <a:srgbClr val="FFFFFF"/>
          </a:solidFill>
          <a:ln>
            <a:noFill/>
          </a:ln>
          <a:effectLst>
            <a:outerShdw blurRad="76200" dist="63500" dir="5040000" algn="t" rotWithShape="0">
              <a:prstClr val="black">
                <a:alpha val="41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A drawing of a cartoon character&#10;&#10;Description generated with high confidence">
            <a:extLst>
              <a:ext uri="{FF2B5EF4-FFF2-40B4-BE49-F238E27FC236}">
                <a16:creationId xmlns:a16="http://schemas.microsoft.com/office/drawing/2014/main" xmlns="" id="{DA169B40-6002-4A52-A42F-F3C722682DF0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651810" y="756412"/>
            <a:ext cx="1882991" cy="188299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xmlns="" id="{51CFDBAC-EE9F-46FF-88F2-002503DD0B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321" y="753228"/>
            <a:ext cx="5584677" cy="108093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 smtClean="0"/>
              <a:t>Available Apps at </a:t>
            </a:r>
            <a:r>
              <a:rPr lang="en-US" dirty="0" err="1" smtClean="0"/>
              <a:t>Unitel</a:t>
            </a:r>
            <a:endParaRPr lang="en-US" dirty="0"/>
          </a:p>
        </p:txBody>
      </p:sp>
      <p:sp>
        <p:nvSpPr>
          <p:cNvPr id="3" name="TextBox 2"/>
          <p:cNvSpPr txBox="1"/>
          <p:nvPr/>
        </p:nvSpPr>
        <p:spPr>
          <a:xfrm>
            <a:off x="342900" y="2098553"/>
            <a:ext cx="54991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 err="1" smtClean="0">
                <a:solidFill>
                  <a:schemeClr val="bg1"/>
                </a:solidFill>
              </a:rPr>
              <a:t>Kisom</a:t>
            </a:r>
            <a:r>
              <a:rPr lang="en-US" dirty="0" smtClean="0">
                <a:solidFill>
                  <a:schemeClr val="bg1"/>
                </a:solidFill>
              </a:rPr>
              <a:t> - The company </a:t>
            </a:r>
            <a:r>
              <a:rPr lang="en-US" dirty="0">
                <a:solidFill>
                  <a:schemeClr val="bg1"/>
                </a:solidFill>
              </a:rPr>
              <a:t>signed contracts with many local artist and introduced its latest music streaming </a:t>
            </a:r>
            <a:r>
              <a:rPr lang="en-US" dirty="0" smtClean="0">
                <a:solidFill>
                  <a:schemeClr val="bg1"/>
                </a:solidFill>
              </a:rPr>
              <a:t>services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317500" y="3139157"/>
            <a:ext cx="55499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 smtClean="0">
                <a:solidFill>
                  <a:schemeClr val="bg1"/>
                </a:solidFill>
              </a:rPr>
              <a:t>My </a:t>
            </a:r>
            <a:r>
              <a:rPr lang="en-US" dirty="0" err="1" smtClean="0">
                <a:solidFill>
                  <a:schemeClr val="bg1"/>
                </a:solidFill>
              </a:rPr>
              <a:t>Unitel</a:t>
            </a:r>
            <a:r>
              <a:rPr lang="en-US" dirty="0" smtClean="0">
                <a:solidFill>
                  <a:schemeClr val="bg1"/>
                </a:solidFill>
              </a:rPr>
              <a:t> – a Service app enable the person to access various type of information, including Top-ups, Contact list, Activate services, etc.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317500" y="4264648"/>
            <a:ext cx="56134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 err="1" smtClean="0">
                <a:solidFill>
                  <a:schemeClr val="bg1"/>
                </a:solidFill>
              </a:rPr>
              <a:t>Unitel</a:t>
            </a:r>
            <a:r>
              <a:rPr lang="en-US" dirty="0" smtClean="0">
                <a:solidFill>
                  <a:schemeClr val="bg1"/>
                </a:solidFill>
              </a:rPr>
              <a:t> Fit – This app was developed for those interested in the nutrition and physical exercise, to help maintaining a good health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304800" y="5324145"/>
            <a:ext cx="56642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 err="1" smtClean="0">
                <a:solidFill>
                  <a:schemeClr val="bg1"/>
                </a:solidFill>
              </a:rPr>
              <a:t>Unitel</a:t>
            </a:r>
            <a:r>
              <a:rPr lang="en-US" dirty="0" smtClean="0">
                <a:solidFill>
                  <a:schemeClr val="bg1"/>
                </a:solidFill>
              </a:rPr>
              <a:t> App – it gives consumers the possibility to view their: </a:t>
            </a:r>
            <a:r>
              <a:rPr lang="en-US" dirty="0">
                <a:solidFill>
                  <a:schemeClr val="bg1"/>
                </a:solidFill>
              </a:rPr>
              <a:t>status of your card; consumption of Voice, Data and SMS; Your tariff; Your bonus balances</a:t>
            </a:r>
            <a:r>
              <a:rPr lang="en-US" dirty="0" smtClean="0">
                <a:solidFill>
                  <a:schemeClr val="bg1"/>
                </a:solidFill>
              </a:rPr>
              <a:t>;</a:t>
            </a:r>
            <a:r>
              <a:rPr lang="en-US" dirty="0">
                <a:solidFill>
                  <a:schemeClr val="bg1"/>
                </a:solidFill>
              </a:rPr>
              <a:t> The PIN and PUK;</a:t>
            </a:r>
          </a:p>
        </p:txBody>
      </p:sp>
    </p:spTree>
    <p:extLst>
      <p:ext uri="{BB962C8B-B14F-4D97-AF65-F5344CB8AC3E}">
        <p14:creationId xmlns:p14="http://schemas.microsoft.com/office/powerpoint/2010/main" val="355148945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9" grpId="0"/>
      <p:bldP spid="10" grpId="0"/>
      <p:bldP spid="11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" name="Picture 9" descr="A close up of a building&#10;&#10;Description generated with very high confidence">
            <a:extLst>
              <a:ext uri="{FF2B5EF4-FFF2-40B4-BE49-F238E27FC236}">
                <a16:creationId xmlns:a16="http://schemas.microsoft.com/office/drawing/2014/main" xmlns="" id="{01CFC1BB-C5B3-4479-9752-C53221627F91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PicPr>
        <p:blipFill>
          <a:blip r:embed="rId2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9" name="Picture 11" descr="A close up of a logo&#10;&#10;Description generated with very high confidence">
            <a:extLst>
              <a:ext uri="{FF2B5EF4-FFF2-40B4-BE49-F238E27FC236}">
                <a16:creationId xmlns:a16="http://schemas.microsoft.com/office/drawing/2014/main" xmlns="" id="{C56FCE19-3103-4473-A92E-E38D00FCD006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30" name="Picture 13" descr="A close up of a logo&#10;&#10;Description generated with very high confidence">
            <a:extLst>
              <a:ext uri="{FF2B5EF4-FFF2-40B4-BE49-F238E27FC236}">
                <a16:creationId xmlns:a16="http://schemas.microsoft.com/office/drawing/2014/main" xmlns="" id="{E909C556-FC01-4870-ABC0-8D5C17BD0F3D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31" name="Rectangle 15">
            <a:extLst>
              <a:ext uri="{FF2B5EF4-FFF2-40B4-BE49-F238E27FC236}">
                <a16:creationId xmlns:a16="http://schemas.microsoft.com/office/drawing/2014/main" xmlns="" id="{C6DB8A24-0DF2-4AB3-9191-C02AB6937C1F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2" name="Rectangle 17">
            <a:extLst>
              <a:ext uri="{FF2B5EF4-FFF2-40B4-BE49-F238E27FC236}">
                <a16:creationId xmlns:a16="http://schemas.microsoft.com/office/drawing/2014/main" xmlns="" id="{6924F406-F250-4FCF-A28E-52F364A5AA1D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33" name="Group 19">
            <a:extLst>
              <a:ext uri="{FF2B5EF4-FFF2-40B4-BE49-F238E27FC236}">
                <a16:creationId xmlns:a16="http://schemas.microsoft.com/office/drawing/2014/main" xmlns="" id="{7A865E47-4365-4F21-B8EA-13B2C12BCB98}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GrpSpPr>
        <p:grpSpPr>
          <a:xfrm>
            <a:off x="-3176" y="0"/>
            <a:ext cx="12192000" cy="6858001"/>
            <a:chOff x="-3176" y="0"/>
            <a:chExt cx="12192000" cy="6858001"/>
          </a:xfrm>
        </p:grpSpPr>
        <p:sp useBgFill="1">
          <p:nvSpPr>
            <p:cNvPr id="21" name="Rectangle 20">
              <a:extLst>
                <a:ext uri="{FF2B5EF4-FFF2-40B4-BE49-F238E27FC236}">
                  <a16:creationId xmlns:a16="http://schemas.microsoft.com/office/drawing/2014/main" xmlns="" id="{0CE24988-BB27-40E5-A961-9FA7ED0DB9B3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>
            <a:xfrm>
              <a:off x="0" y="0"/>
              <a:ext cx="12188824" cy="6858001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pic>
          <p:nvPicPr>
            <p:cNvPr id="22" name="Picture 21" descr="A close up of a building&#10;&#10;Description generated with very high confidence">
              <a:extLst>
                <a:ext uri="{FF2B5EF4-FFF2-40B4-BE49-F238E27FC236}">
                  <a16:creationId xmlns:a16="http://schemas.microsoft.com/office/drawing/2014/main" xmlns="" id="{80BDE80E-ADE0-4E16-8F80-306A15F4D3FB}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PicPr>
          <p:blipFill>
            <a:blip r:embed="rId2">
              <a:alphaModFix amt="1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-3176" y="0"/>
              <a:ext cx="12192000" cy="6858000"/>
            </a:xfrm>
            <a:prstGeom prst="rect">
              <a:avLst/>
            </a:prstGeom>
          </p:spPr>
        </p:pic>
      </p:grpSp>
      <p:pic>
        <p:nvPicPr>
          <p:cNvPr id="5" name="Picture Placeholder 4" descr="A screenshot of a cell phone&#10;&#10;Description generated with high confidence">
            <a:extLst>
              <a:ext uri="{FF2B5EF4-FFF2-40B4-BE49-F238E27FC236}">
                <a16:creationId xmlns:a16="http://schemas.microsoft.com/office/drawing/2014/main" xmlns="" id="{8CCA3FBA-F2D7-49AB-BFB0-A4A4AE1EBED5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5"/>
          <a:srcRect l="13616" r="63724"/>
          <a:stretch/>
        </p:blipFill>
        <p:spPr>
          <a:xfrm>
            <a:off x="6096000" y="10"/>
            <a:ext cx="6092823" cy="6856310"/>
          </a:xfrm>
          <a:prstGeom prst="rect">
            <a:avLst/>
          </a:prstGeom>
          <a:ln>
            <a:noFill/>
          </a:ln>
          <a:effectLst/>
        </p:spPr>
      </p:pic>
      <p:sp>
        <p:nvSpPr>
          <p:cNvPr id="34" name="Rectangle 23">
            <a:extLst>
              <a:ext uri="{FF2B5EF4-FFF2-40B4-BE49-F238E27FC236}">
                <a16:creationId xmlns:a16="http://schemas.microsoft.com/office/drawing/2014/main" xmlns="" id="{13BC1C09-8FD1-4619-B317-E9EED5E55DD8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 bwMode="grayWhite">
          <a:xfrm>
            <a:off x="2" y="609600"/>
            <a:ext cx="6499753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35" name="Picture 25" descr="A close up of a logo&#10;&#10;Description generated with very high confidence">
            <a:extLst>
              <a:ext uri="{FF2B5EF4-FFF2-40B4-BE49-F238E27FC236}">
                <a16:creationId xmlns:a16="http://schemas.microsoft.com/office/drawing/2014/main" xmlns="" id="{D3143E80-C928-46DB-9299-0BD06348A928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" y="1970240"/>
            <a:ext cx="6492240" cy="26171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xmlns="" id="{F2450903-E5D2-4FDE-B18D-B51892C5CC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5901" y="753228"/>
            <a:ext cx="6083300" cy="108093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 err="1" smtClean="0"/>
              <a:t>Unitel</a:t>
            </a:r>
            <a:r>
              <a:rPr lang="en-US" dirty="0" smtClean="0"/>
              <a:t> CRS Responsibilities</a:t>
            </a:r>
            <a:endParaRPr lang="en-US" dirty="0"/>
          </a:p>
        </p:txBody>
      </p:sp>
      <p:sp>
        <p:nvSpPr>
          <p:cNvPr id="3" name="TextBox 2"/>
          <p:cNvSpPr txBox="1"/>
          <p:nvPr/>
        </p:nvSpPr>
        <p:spPr>
          <a:xfrm>
            <a:off x="355600" y="2291404"/>
            <a:ext cx="55626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 err="1" smtClean="0">
                <a:solidFill>
                  <a:schemeClr val="bg1"/>
                </a:solidFill>
              </a:rPr>
              <a:t>Unitel</a:t>
            </a:r>
            <a:r>
              <a:rPr lang="en-US" sz="2400" b="1" dirty="0" smtClean="0">
                <a:solidFill>
                  <a:schemeClr val="bg1"/>
                </a:solidFill>
              </a:rPr>
              <a:t> helps communities through schemes and charity work in: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33400" y="3390900"/>
            <a:ext cx="42672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b="1" dirty="0" smtClean="0">
                <a:solidFill>
                  <a:schemeClr val="bg1"/>
                </a:solidFill>
              </a:rPr>
              <a:t>Health</a:t>
            </a:r>
            <a:endParaRPr lang="en-US" sz="2400" b="1" dirty="0">
              <a:solidFill>
                <a:schemeClr val="bg1"/>
              </a:solidFill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533400" y="4187066"/>
            <a:ext cx="43942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b="1" dirty="0" smtClean="0">
                <a:solidFill>
                  <a:schemeClr val="bg1"/>
                </a:solidFill>
              </a:rPr>
              <a:t>Education </a:t>
            </a:r>
            <a:endParaRPr lang="en-US" sz="2400" b="1" dirty="0">
              <a:solidFill>
                <a:schemeClr val="bg1"/>
              </a:solidFill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533400" y="4983232"/>
            <a:ext cx="44577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b="1" dirty="0" smtClean="0">
                <a:solidFill>
                  <a:schemeClr val="bg1"/>
                </a:solidFill>
              </a:rPr>
              <a:t>Culture</a:t>
            </a:r>
            <a:endParaRPr lang="en-US" sz="2400" b="1" dirty="0">
              <a:solidFill>
                <a:schemeClr val="bg1"/>
              </a:solidFill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533400" y="5733433"/>
            <a:ext cx="453390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b="1" dirty="0">
                <a:solidFill>
                  <a:schemeClr val="bg1"/>
                </a:solidFill>
              </a:rPr>
              <a:t>Sports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2693006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/>
      <p:bldP spid="7" grpId="0"/>
      <p:bldP spid="8" grpId="0"/>
      <p:bldP spid="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5" name="Picture 54">
            <a:extLst>
              <a:ext uri="{FF2B5EF4-FFF2-40B4-BE49-F238E27FC236}">
                <a16:creationId xmlns:a16="http://schemas.microsoft.com/office/drawing/2014/main" xmlns="" id="{224C28B3-E902-49D1-98A0-582D277A0E00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57" name="Picture 56">
            <a:extLst>
              <a:ext uri="{FF2B5EF4-FFF2-40B4-BE49-F238E27FC236}">
                <a16:creationId xmlns:a16="http://schemas.microsoft.com/office/drawing/2014/main" xmlns="" id="{F3A6C14C-E755-4A02-821B-6EA2D4C9F20D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59" name="Rectangle 58">
            <a:extLst>
              <a:ext uri="{FF2B5EF4-FFF2-40B4-BE49-F238E27FC236}">
                <a16:creationId xmlns:a16="http://schemas.microsoft.com/office/drawing/2014/main" xmlns="" id="{6478287C-E119-4E9C-95B0-518478BD9D07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1" name="Rectangle 60">
            <a:extLst>
              <a:ext uri="{FF2B5EF4-FFF2-40B4-BE49-F238E27FC236}">
                <a16:creationId xmlns:a16="http://schemas.microsoft.com/office/drawing/2014/main" xmlns="" id="{EA4A294F-6D36-425B-8632-27FD6A284D09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xmlns="" id="{7ED64B79-1CC7-4AAA-BE66-25DF2266DAE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42283" y="4566597"/>
            <a:ext cx="6268149" cy="1369592"/>
          </a:xfrm>
          <a:prstGeom prst="rect">
            <a:avLst/>
          </a:prstGeom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</p:pic>
      <p:sp>
        <p:nvSpPr>
          <p:cNvPr id="8" name="Title 7">
            <a:extLst>
              <a:ext uri="{FF2B5EF4-FFF2-40B4-BE49-F238E27FC236}">
                <a16:creationId xmlns:a16="http://schemas.microsoft.com/office/drawing/2014/main" xmlns="" id="{2AFE8B45-823D-44E4-8E40-ED824E8475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321" y="753228"/>
            <a:ext cx="9613861" cy="108093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600" dirty="0" smtClean="0"/>
              <a:t>The Future of </a:t>
            </a:r>
            <a:r>
              <a:rPr lang="en-US" sz="3600" dirty="0" err="1" smtClean="0"/>
              <a:t>Unitel</a:t>
            </a:r>
            <a:endParaRPr lang="en-US" sz="3600" dirty="0"/>
          </a:p>
        </p:txBody>
      </p:sp>
      <p:sp>
        <p:nvSpPr>
          <p:cNvPr id="2" name="TextBox 1"/>
          <p:cNvSpPr txBox="1"/>
          <p:nvPr/>
        </p:nvSpPr>
        <p:spPr>
          <a:xfrm>
            <a:off x="368300" y="2209800"/>
            <a:ext cx="115951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 err="1" smtClean="0">
                <a:solidFill>
                  <a:schemeClr val="bg1"/>
                </a:solidFill>
              </a:rPr>
              <a:t>Unitel</a:t>
            </a:r>
            <a:r>
              <a:rPr lang="en-US" dirty="0" smtClean="0">
                <a:solidFill>
                  <a:schemeClr val="bg1"/>
                </a:solidFill>
              </a:rPr>
              <a:t> attempts to precede on how the world would be like in the future and continue to deploy strategies to developed new technologies or innovate current ones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368300" y="3149600"/>
            <a:ext cx="115951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 smtClean="0">
                <a:solidFill>
                  <a:schemeClr val="bg1"/>
                </a:solidFill>
              </a:rPr>
              <a:t>Owing to swift governance changes, more competition is expected and therefore uncertainties lay ahead how the new entries will be positioned within the marketplace.</a:t>
            </a:r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2584690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117600" y="482600"/>
            <a:ext cx="9385300" cy="1169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7000" u="sng" dirty="0" smtClean="0">
                <a:solidFill>
                  <a:schemeClr val="bg1"/>
                </a:solidFill>
              </a:rPr>
              <a:t>BIBLIOGRAPHY</a:t>
            </a:r>
            <a:endParaRPr lang="en-US" sz="7000" u="sng" dirty="0">
              <a:solidFill>
                <a:schemeClr val="bg1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889000" y="2260600"/>
            <a:ext cx="41148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u="sng" dirty="0">
                <a:hlinkClick r:id="rId2"/>
              </a:rPr>
              <a:t>www.africaneconomicoutlook.org</a:t>
            </a: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889000" y="2906931"/>
            <a:ext cx="92456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u="sng" dirty="0">
                <a:hlinkClick r:id="rId3"/>
              </a:rPr>
              <a:t>http://www.angola.doingbusinessguide.co.uk/the-guide/what-are-the-challenges/</a:t>
            </a: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</p:txBody>
      </p:sp>
      <p:sp>
        <p:nvSpPr>
          <p:cNvPr id="6" name="TextBox 5"/>
          <p:cNvSpPr txBox="1"/>
          <p:nvPr/>
        </p:nvSpPr>
        <p:spPr>
          <a:xfrm>
            <a:off x="889000" y="3515380"/>
            <a:ext cx="100203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u="sng" dirty="0">
                <a:hlinkClick r:id="rId4"/>
              </a:rPr>
              <a:t>http://www.africatelecomit.com/unitel-to-become-second-operator-in-sao-tome-principe/</a:t>
            </a: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</p:txBody>
      </p:sp>
      <p:sp>
        <p:nvSpPr>
          <p:cNvPr id="7" name="TextBox 6"/>
          <p:cNvSpPr txBox="1"/>
          <p:nvPr/>
        </p:nvSpPr>
        <p:spPr>
          <a:xfrm>
            <a:off x="889000" y="4123829"/>
            <a:ext cx="101346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u="sng" dirty="0">
                <a:hlinkClick r:id="rId5"/>
              </a:rPr>
              <a:t>http://www.theworldfolio.com/interviews/tony-dolton-ceo-unitel-angola/3324/</a:t>
            </a: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0633275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Berlin">
  <a:themeElements>
    <a:clrScheme name="Berlin">
      <a:dk1>
        <a:sysClr val="windowText" lastClr="000000"/>
      </a:dk1>
      <a:lt1>
        <a:sysClr val="window" lastClr="FFFFFF"/>
      </a:lt1>
      <a:dk2>
        <a:srgbClr val="9D360E"/>
      </a:dk2>
      <a:lt2>
        <a:srgbClr val="E7E6E6"/>
      </a:lt2>
      <a:accent1>
        <a:srgbClr val="F09415"/>
      </a:accent1>
      <a:accent2>
        <a:srgbClr val="C1B56B"/>
      </a:accent2>
      <a:accent3>
        <a:srgbClr val="4BAF73"/>
      </a:accent3>
      <a:accent4>
        <a:srgbClr val="5AA6C0"/>
      </a:accent4>
      <a:accent5>
        <a:srgbClr val="D17DF9"/>
      </a:accent5>
      <a:accent6>
        <a:srgbClr val="FA7E5C"/>
      </a:accent6>
      <a:hlink>
        <a:srgbClr val="FFAE3E"/>
      </a:hlink>
      <a:folHlink>
        <a:srgbClr val="FCC77E"/>
      </a:folHlink>
    </a:clrScheme>
    <a:fontScheme name="Berlin">
      <a:majorFont>
        <a:latin typeface="Trebuchet MS" panose="020B0603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erli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0000"/>
                <a:lumMod val="11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phClr">
                <a:shade val="100000"/>
                <a:hueMod val="100000"/>
                <a:satMod val="110000"/>
                <a:lumMod val="130000"/>
              </a:schemeClr>
            </a:gs>
            <a:gs pos="100000">
              <a:schemeClr val="phClr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erlin" id="{7B5DBA9E-B069-418E-9360-A61BDD0615A4}" vid="{C0CBE056-4EF4-4D92-969E-947779DA7AA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TM04033917[[fn=Berlin]]</Template>
  <TotalTime>1168</TotalTime>
  <Words>435</Words>
  <Application>Microsoft Office PowerPoint</Application>
  <PresentationFormat>Widescreen</PresentationFormat>
  <Paragraphs>44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Arial</vt:lpstr>
      <vt:lpstr>Calibri</vt:lpstr>
      <vt:lpstr>Trebuchet MS</vt:lpstr>
      <vt:lpstr>Berlin</vt:lpstr>
      <vt:lpstr>UNITEL S.A</vt:lpstr>
      <vt:lpstr>Content Page</vt:lpstr>
      <vt:lpstr>UNITEL IS CONSTITUTED BY FOUR COMPANIES HOLDING 25% EACH</vt:lpstr>
      <vt:lpstr>Unitel Achievements over the years</vt:lpstr>
      <vt:lpstr>Various Services Unitel Provides</vt:lpstr>
      <vt:lpstr>Available Apps at Unitel</vt:lpstr>
      <vt:lpstr>Unitel CRS Responsibilities</vt:lpstr>
      <vt:lpstr>The Future of Unitel</vt:lpstr>
      <vt:lpstr>PowerPoint Presentation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UNITEL S.A</dc:title>
  <dc:creator>Djany Neves Costa</dc:creator>
  <cp:lastModifiedBy>SOARES COSTA Guy Miguel</cp:lastModifiedBy>
  <cp:revision>25</cp:revision>
  <dcterms:created xsi:type="dcterms:W3CDTF">2018-01-06T23:32:46Z</dcterms:created>
  <dcterms:modified xsi:type="dcterms:W3CDTF">2018-01-07T19:13:07Z</dcterms:modified>
</cp:coreProperties>
</file>