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16"/>
  </p:notesMasterIdLst>
  <p:sldIdLst>
    <p:sldId id="293" r:id="rId5"/>
    <p:sldId id="307" r:id="rId6"/>
    <p:sldId id="297" r:id="rId7"/>
    <p:sldId id="305" r:id="rId8"/>
    <p:sldId id="304" r:id="rId9"/>
    <p:sldId id="310" r:id="rId10"/>
    <p:sldId id="299" r:id="rId11"/>
    <p:sldId id="300" r:id="rId12"/>
    <p:sldId id="308" r:id="rId13"/>
    <p:sldId id="302" r:id="rId14"/>
    <p:sldId id="30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6508F6-1CA9-4483-8857-2935756F2E76}" v="1936" dt="2020-05-22T18:41:33.5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81" d="100"/>
          <a:sy n="81" d="100"/>
        </p:scale>
        <p:origin x="754" y="5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4EB0C6-A218-4101-B784-4E11F40AFA22}" type="doc">
      <dgm:prSet loTypeId="urn:microsoft.com/office/officeart/2005/8/layout/process1" loCatId="process" qsTypeId="urn:microsoft.com/office/officeart/2005/8/quickstyle/3d2" qsCatId="3D" csTypeId="urn:microsoft.com/office/officeart/2005/8/colors/colorful5" csCatId="colorful" phldr="1"/>
      <dgm:spPr/>
      <dgm:t>
        <a:bodyPr/>
        <a:lstStyle/>
        <a:p>
          <a:endParaRPr lang="en-GB"/>
        </a:p>
      </dgm:t>
    </dgm:pt>
    <dgm:pt modelId="{1E4ADCAE-D739-44B6-AF7B-3EF3D7A7E325}">
      <dgm:prSet phldrT="[Text]"/>
      <dgm:spPr/>
      <dgm:t>
        <a:bodyPr/>
        <a:lstStyle/>
        <a:p>
          <a:r>
            <a:rPr lang="en-GB" dirty="0"/>
            <a:t>Participants viewed Job description </a:t>
          </a:r>
        </a:p>
      </dgm:t>
    </dgm:pt>
    <dgm:pt modelId="{B1C7BA18-74C9-42D2-A286-CD50405E301F}" type="parTrans" cxnId="{3F6A161A-D5B6-406C-91F3-301627F178AD}">
      <dgm:prSet/>
      <dgm:spPr/>
      <dgm:t>
        <a:bodyPr/>
        <a:lstStyle/>
        <a:p>
          <a:endParaRPr lang="en-GB"/>
        </a:p>
      </dgm:t>
    </dgm:pt>
    <dgm:pt modelId="{771ADE2A-DF00-4D1C-A5CB-9E2AA6FC16BE}" type="sibTrans" cxnId="{3F6A161A-D5B6-406C-91F3-301627F178AD}">
      <dgm:prSet/>
      <dgm:spPr/>
      <dgm:t>
        <a:bodyPr/>
        <a:lstStyle/>
        <a:p>
          <a:endParaRPr lang="en-GB"/>
        </a:p>
      </dgm:t>
    </dgm:pt>
    <dgm:pt modelId="{1A3177D4-6B8D-491A-8A30-FE02AD21DA66}">
      <dgm:prSet phldrT="[Text]"/>
      <dgm:spPr/>
      <dgm:t>
        <a:bodyPr/>
        <a:lstStyle/>
        <a:p>
          <a:r>
            <a:rPr lang="en-GB" dirty="0"/>
            <a:t>Participants viewed candidate CV</a:t>
          </a:r>
        </a:p>
      </dgm:t>
    </dgm:pt>
    <dgm:pt modelId="{8299F72A-80B6-48E3-A741-E33B4C7FAB9D}" type="parTrans" cxnId="{2B26404B-05C7-4337-8262-9508E059B7F9}">
      <dgm:prSet/>
      <dgm:spPr/>
      <dgm:t>
        <a:bodyPr/>
        <a:lstStyle/>
        <a:p>
          <a:endParaRPr lang="en-GB"/>
        </a:p>
      </dgm:t>
    </dgm:pt>
    <dgm:pt modelId="{DEFE972E-F726-492F-8D3A-FB92FD192B37}" type="sibTrans" cxnId="{2B26404B-05C7-4337-8262-9508E059B7F9}">
      <dgm:prSet/>
      <dgm:spPr/>
      <dgm:t>
        <a:bodyPr/>
        <a:lstStyle/>
        <a:p>
          <a:endParaRPr lang="en-GB"/>
        </a:p>
      </dgm:t>
    </dgm:pt>
    <dgm:pt modelId="{CC018771-3BFB-41AD-90DD-D2C6F06C1490}">
      <dgm:prSet phldrT="[Text]"/>
      <dgm:spPr/>
      <dgm:t>
        <a:bodyPr/>
        <a:lstStyle/>
        <a:p>
          <a:r>
            <a:rPr lang="en-GB" dirty="0"/>
            <a:t>Participants completed employability questionnaire </a:t>
          </a:r>
        </a:p>
      </dgm:t>
    </dgm:pt>
    <dgm:pt modelId="{1AC7413A-3431-4347-9B93-01B039189BB9}" type="parTrans" cxnId="{857BC19E-9A61-4C29-9AD7-B96A3C6C6CD9}">
      <dgm:prSet/>
      <dgm:spPr/>
      <dgm:t>
        <a:bodyPr/>
        <a:lstStyle/>
        <a:p>
          <a:endParaRPr lang="en-GB"/>
        </a:p>
      </dgm:t>
    </dgm:pt>
    <dgm:pt modelId="{F1A649F7-DAB3-4E5E-9428-C78AF5F53078}" type="sibTrans" cxnId="{857BC19E-9A61-4C29-9AD7-B96A3C6C6CD9}">
      <dgm:prSet/>
      <dgm:spPr/>
      <dgm:t>
        <a:bodyPr/>
        <a:lstStyle/>
        <a:p>
          <a:endParaRPr lang="en-GB"/>
        </a:p>
      </dgm:t>
    </dgm:pt>
    <dgm:pt modelId="{DD851D79-A854-4B1F-A188-6AD308998F75}">
      <dgm:prSet phldrT="[Text]"/>
      <dgm:spPr/>
      <dgm:t>
        <a:bodyPr/>
        <a:lstStyle/>
        <a:p>
          <a:r>
            <a:rPr lang="en-GB" dirty="0"/>
            <a:t>Participants viewed candidate Twitter page </a:t>
          </a:r>
        </a:p>
      </dgm:t>
    </dgm:pt>
    <dgm:pt modelId="{02600073-F8A4-456D-9E4D-F6A6AE2E8CFA}" type="parTrans" cxnId="{C8C4B1BB-C6DD-49CF-974D-60EF07B461A4}">
      <dgm:prSet/>
      <dgm:spPr/>
      <dgm:t>
        <a:bodyPr/>
        <a:lstStyle/>
        <a:p>
          <a:endParaRPr lang="en-GB"/>
        </a:p>
      </dgm:t>
    </dgm:pt>
    <dgm:pt modelId="{2103BE25-CB9E-4269-9188-5226CA187CEB}" type="sibTrans" cxnId="{C8C4B1BB-C6DD-49CF-974D-60EF07B461A4}">
      <dgm:prSet/>
      <dgm:spPr/>
      <dgm:t>
        <a:bodyPr/>
        <a:lstStyle/>
        <a:p>
          <a:endParaRPr lang="en-GB"/>
        </a:p>
      </dgm:t>
    </dgm:pt>
    <dgm:pt modelId="{62CC3754-42BC-4B7A-8F3A-59C3B0E5A9C6}">
      <dgm:prSet phldrT="[Text]"/>
      <dgm:spPr/>
      <dgm:t>
        <a:bodyPr/>
        <a:lstStyle/>
        <a:p>
          <a:r>
            <a:rPr lang="en-GB" dirty="0"/>
            <a:t>Participants completed employability questionnaire</a:t>
          </a:r>
        </a:p>
      </dgm:t>
    </dgm:pt>
    <dgm:pt modelId="{9756691A-43FD-4700-A882-F2BF9E04B08C}" type="parTrans" cxnId="{953D684F-4187-4394-8636-262FC2C70C2B}">
      <dgm:prSet/>
      <dgm:spPr/>
      <dgm:t>
        <a:bodyPr/>
        <a:lstStyle/>
        <a:p>
          <a:endParaRPr lang="en-GB"/>
        </a:p>
      </dgm:t>
    </dgm:pt>
    <dgm:pt modelId="{9E491814-AEB3-44B0-B5D3-DBA9BE49A966}" type="sibTrans" cxnId="{953D684F-4187-4394-8636-262FC2C70C2B}">
      <dgm:prSet/>
      <dgm:spPr/>
      <dgm:t>
        <a:bodyPr/>
        <a:lstStyle/>
        <a:p>
          <a:endParaRPr lang="en-GB"/>
        </a:p>
      </dgm:t>
    </dgm:pt>
    <dgm:pt modelId="{21E109BB-7F94-4839-9C35-797660F7C1E3}" type="pres">
      <dgm:prSet presAssocID="{C14EB0C6-A218-4101-B784-4E11F40AFA22}" presName="Name0" presStyleCnt="0">
        <dgm:presLayoutVars>
          <dgm:dir/>
          <dgm:resizeHandles val="exact"/>
        </dgm:presLayoutVars>
      </dgm:prSet>
      <dgm:spPr/>
    </dgm:pt>
    <dgm:pt modelId="{EA5C0685-A1E6-4FEB-B3FC-0DC8CC91CA8A}" type="pres">
      <dgm:prSet presAssocID="{1E4ADCAE-D739-44B6-AF7B-3EF3D7A7E325}" presName="node" presStyleLbl="node1" presStyleIdx="0" presStyleCnt="5">
        <dgm:presLayoutVars>
          <dgm:bulletEnabled val="1"/>
        </dgm:presLayoutVars>
      </dgm:prSet>
      <dgm:spPr/>
    </dgm:pt>
    <dgm:pt modelId="{7664F430-4E6D-4B7D-94F4-9EBB50BC30F3}" type="pres">
      <dgm:prSet presAssocID="{771ADE2A-DF00-4D1C-A5CB-9E2AA6FC16BE}" presName="sibTrans" presStyleLbl="sibTrans2D1" presStyleIdx="0" presStyleCnt="4"/>
      <dgm:spPr/>
    </dgm:pt>
    <dgm:pt modelId="{C700DE87-A084-4B66-8C38-507CEE2F70D2}" type="pres">
      <dgm:prSet presAssocID="{771ADE2A-DF00-4D1C-A5CB-9E2AA6FC16BE}" presName="connectorText" presStyleLbl="sibTrans2D1" presStyleIdx="0" presStyleCnt="4"/>
      <dgm:spPr/>
    </dgm:pt>
    <dgm:pt modelId="{F279F71E-A784-4446-94CC-2FACFD9AD192}" type="pres">
      <dgm:prSet presAssocID="{1A3177D4-6B8D-491A-8A30-FE02AD21DA66}" presName="node" presStyleLbl="node1" presStyleIdx="1" presStyleCnt="5">
        <dgm:presLayoutVars>
          <dgm:bulletEnabled val="1"/>
        </dgm:presLayoutVars>
      </dgm:prSet>
      <dgm:spPr/>
    </dgm:pt>
    <dgm:pt modelId="{DD85EFCD-A4A3-44BA-B9BC-A71556E1F1CE}" type="pres">
      <dgm:prSet presAssocID="{DEFE972E-F726-492F-8D3A-FB92FD192B37}" presName="sibTrans" presStyleLbl="sibTrans2D1" presStyleIdx="1" presStyleCnt="4"/>
      <dgm:spPr/>
    </dgm:pt>
    <dgm:pt modelId="{795CC189-5263-4097-BCF7-2D6BEBF84A2D}" type="pres">
      <dgm:prSet presAssocID="{DEFE972E-F726-492F-8D3A-FB92FD192B37}" presName="connectorText" presStyleLbl="sibTrans2D1" presStyleIdx="1" presStyleCnt="4"/>
      <dgm:spPr/>
    </dgm:pt>
    <dgm:pt modelId="{2EBE7887-96F1-4455-92B7-24CA2250C2C3}" type="pres">
      <dgm:prSet presAssocID="{CC018771-3BFB-41AD-90DD-D2C6F06C1490}" presName="node" presStyleLbl="node1" presStyleIdx="2" presStyleCnt="5">
        <dgm:presLayoutVars>
          <dgm:bulletEnabled val="1"/>
        </dgm:presLayoutVars>
      </dgm:prSet>
      <dgm:spPr/>
    </dgm:pt>
    <dgm:pt modelId="{94AFFD7A-4F45-46B2-84B3-3F21C703DA1D}" type="pres">
      <dgm:prSet presAssocID="{F1A649F7-DAB3-4E5E-9428-C78AF5F53078}" presName="sibTrans" presStyleLbl="sibTrans2D1" presStyleIdx="2" presStyleCnt="4"/>
      <dgm:spPr/>
    </dgm:pt>
    <dgm:pt modelId="{835E9EF1-B282-4091-8CC9-5DCC5C61B8CC}" type="pres">
      <dgm:prSet presAssocID="{F1A649F7-DAB3-4E5E-9428-C78AF5F53078}" presName="connectorText" presStyleLbl="sibTrans2D1" presStyleIdx="2" presStyleCnt="4"/>
      <dgm:spPr/>
    </dgm:pt>
    <dgm:pt modelId="{94AF629B-B5FE-4BAF-94A1-7022772CE6EA}" type="pres">
      <dgm:prSet presAssocID="{DD851D79-A854-4B1F-A188-6AD308998F75}" presName="node" presStyleLbl="node1" presStyleIdx="3" presStyleCnt="5">
        <dgm:presLayoutVars>
          <dgm:bulletEnabled val="1"/>
        </dgm:presLayoutVars>
      </dgm:prSet>
      <dgm:spPr/>
    </dgm:pt>
    <dgm:pt modelId="{C3F282FC-E0D5-45B1-A83A-8E0BE6CED015}" type="pres">
      <dgm:prSet presAssocID="{2103BE25-CB9E-4269-9188-5226CA187CEB}" presName="sibTrans" presStyleLbl="sibTrans2D1" presStyleIdx="3" presStyleCnt="4"/>
      <dgm:spPr/>
    </dgm:pt>
    <dgm:pt modelId="{4A0B56CE-7397-4D1C-9564-4A7547B924F1}" type="pres">
      <dgm:prSet presAssocID="{2103BE25-CB9E-4269-9188-5226CA187CEB}" presName="connectorText" presStyleLbl="sibTrans2D1" presStyleIdx="3" presStyleCnt="4"/>
      <dgm:spPr/>
    </dgm:pt>
    <dgm:pt modelId="{D498C49F-BE1A-40E5-ADFA-362BEC5345F1}" type="pres">
      <dgm:prSet presAssocID="{62CC3754-42BC-4B7A-8F3A-59C3B0E5A9C6}" presName="node" presStyleLbl="node1" presStyleIdx="4" presStyleCnt="5">
        <dgm:presLayoutVars>
          <dgm:bulletEnabled val="1"/>
        </dgm:presLayoutVars>
      </dgm:prSet>
      <dgm:spPr/>
    </dgm:pt>
  </dgm:ptLst>
  <dgm:cxnLst>
    <dgm:cxn modelId="{23E3C215-BA6D-48A0-99B3-C1A0A42D7FFB}" type="presOf" srcId="{62CC3754-42BC-4B7A-8F3A-59C3B0E5A9C6}" destId="{D498C49F-BE1A-40E5-ADFA-362BEC5345F1}" srcOrd="0" destOrd="0" presId="urn:microsoft.com/office/officeart/2005/8/layout/process1"/>
    <dgm:cxn modelId="{3F6A161A-D5B6-406C-91F3-301627F178AD}" srcId="{C14EB0C6-A218-4101-B784-4E11F40AFA22}" destId="{1E4ADCAE-D739-44B6-AF7B-3EF3D7A7E325}" srcOrd="0" destOrd="0" parTransId="{B1C7BA18-74C9-42D2-A286-CD50405E301F}" sibTransId="{771ADE2A-DF00-4D1C-A5CB-9E2AA6FC16BE}"/>
    <dgm:cxn modelId="{3E9BB01B-79DA-4B86-837C-B9BB7B101611}" type="presOf" srcId="{2103BE25-CB9E-4269-9188-5226CA187CEB}" destId="{C3F282FC-E0D5-45B1-A83A-8E0BE6CED015}" srcOrd="0" destOrd="0" presId="urn:microsoft.com/office/officeart/2005/8/layout/process1"/>
    <dgm:cxn modelId="{1E067925-88CB-47B8-A557-7C1ED1F82D61}" type="presOf" srcId="{C14EB0C6-A218-4101-B784-4E11F40AFA22}" destId="{21E109BB-7F94-4839-9C35-797660F7C1E3}" srcOrd="0" destOrd="0" presId="urn:microsoft.com/office/officeart/2005/8/layout/process1"/>
    <dgm:cxn modelId="{33C2F42A-904A-4A31-83F8-70864C172C95}" type="presOf" srcId="{F1A649F7-DAB3-4E5E-9428-C78AF5F53078}" destId="{94AFFD7A-4F45-46B2-84B3-3F21C703DA1D}" srcOrd="0" destOrd="0" presId="urn:microsoft.com/office/officeart/2005/8/layout/process1"/>
    <dgm:cxn modelId="{4C431767-FB61-4730-80EE-36177BA08D6D}" type="presOf" srcId="{771ADE2A-DF00-4D1C-A5CB-9E2AA6FC16BE}" destId="{7664F430-4E6D-4B7D-94F4-9EBB50BC30F3}" srcOrd="0" destOrd="0" presId="urn:microsoft.com/office/officeart/2005/8/layout/process1"/>
    <dgm:cxn modelId="{2B26404B-05C7-4337-8262-9508E059B7F9}" srcId="{C14EB0C6-A218-4101-B784-4E11F40AFA22}" destId="{1A3177D4-6B8D-491A-8A30-FE02AD21DA66}" srcOrd="1" destOrd="0" parTransId="{8299F72A-80B6-48E3-A741-E33B4C7FAB9D}" sibTransId="{DEFE972E-F726-492F-8D3A-FB92FD192B37}"/>
    <dgm:cxn modelId="{953D684F-4187-4394-8636-262FC2C70C2B}" srcId="{C14EB0C6-A218-4101-B784-4E11F40AFA22}" destId="{62CC3754-42BC-4B7A-8F3A-59C3B0E5A9C6}" srcOrd="4" destOrd="0" parTransId="{9756691A-43FD-4700-A882-F2BF9E04B08C}" sibTransId="{9E491814-AEB3-44B0-B5D3-DBA9BE49A966}"/>
    <dgm:cxn modelId="{C4D1BA74-5D08-49DD-87DD-FED6AB233553}" type="presOf" srcId="{1A3177D4-6B8D-491A-8A30-FE02AD21DA66}" destId="{F279F71E-A784-4446-94CC-2FACFD9AD192}" srcOrd="0" destOrd="0" presId="urn:microsoft.com/office/officeart/2005/8/layout/process1"/>
    <dgm:cxn modelId="{D516BF54-4C2A-42D0-A74D-99D68503DA9E}" type="presOf" srcId="{F1A649F7-DAB3-4E5E-9428-C78AF5F53078}" destId="{835E9EF1-B282-4091-8CC9-5DCC5C61B8CC}" srcOrd="1" destOrd="0" presId="urn:microsoft.com/office/officeart/2005/8/layout/process1"/>
    <dgm:cxn modelId="{6409697C-9CA7-4F52-873E-A4B2E09E5E3D}" type="presOf" srcId="{DD851D79-A854-4B1F-A188-6AD308998F75}" destId="{94AF629B-B5FE-4BAF-94A1-7022772CE6EA}" srcOrd="0" destOrd="0" presId="urn:microsoft.com/office/officeart/2005/8/layout/process1"/>
    <dgm:cxn modelId="{D9D98E7C-7EB8-4E0C-8919-EB58B6AE11CB}" type="presOf" srcId="{DEFE972E-F726-492F-8D3A-FB92FD192B37}" destId="{DD85EFCD-A4A3-44BA-B9BC-A71556E1F1CE}" srcOrd="0" destOrd="0" presId="urn:microsoft.com/office/officeart/2005/8/layout/process1"/>
    <dgm:cxn modelId="{857BC19E-9A61-4C29-9AD7-B96A3C6C6CD9}" srcId="{C14EB0C6-A218-4101-B784-4E11F40AFA22}" destId="{CC018771-3BFB-41AD-90DD-D2C6F06C1490}" srcOrd="2" destOrd="0" parTransId="{1AC7413A-3431-4347-9B93-01B039189BB9}" sibTransId="{F1A649F7-DAB3-4E5E-9428-C78AF5F53078}"/>
    <dgm:cxn modelId="{9786B9A9-46A5-4317-A48D-543A92F24255}" type="presOf" srcId="{2103BE25-CB9E-4269-9188-5226CA187CEB}" destId="{4A0B56CE-7397-4D1C-9564-4A7547B924F1}" srcOrd="1" destOrd="0" presId="urn:microsoft.com/office/officeart/2005/8/layout/process1"/>
    <dgm:cxn modelId="{C8C4B1BB-C6DD-49CF-974D-60EF07B461A4}" srcId="{C14EB0C6-A218-4101-B784-4E11F40AFA22}" destId="{DD851D79-A854-4B1F-A188-6AD308998F75}" srcOrd="3" destOrd="0" parTransId="{02600073-F8A4-456D-9E4D-F6A6AE2E8CFA}" sibTransId="{2103BE25-CB9E-4269-9188-5226CA187CEB}"/>
    <dgm:cxn modelId="{615D3EBD-7F67-4F1E-9526-2801FCEF9F0B}" type="presOf" srcId="{DEFE972E-F726-492F-8D3A-FB92FD192B37}" destId="{795CC189-5263-4097-BCF7-2D6BEBF84A2D}" srcOrd="1" destOrd="0" presId="urn:microsoft.com/office/officeart/2005/8/layout/process1"/>
    <dgm:cxn modelId="{9DBD41C1-8D55-427D-9252-4F99017920E4}" type="presOf" srcId="{1E4ADCAE-D739-44B6-AF7B-3EF3D7A7E325}" destId="{EA5C0685-A1E6-4FEB-B3FC-0DC8CC91CA8A}" srcOrd="0" destOrd="0" presId="urn:microsoft.com/office/officeart/2005/8/layout/process1"/>
    <dgm:cxn modelId="{AA6E64D0-336E-405F-A232-1022466CCD56}" type="presOf" srcId="{CC018771-3BFB-41AD-90DD-D2C6F06C1490}" destId="{2EBE7887-96F1-4455-92B7-24CA2250C2C3}" srcOrd="0" destOrd="0" presId="urn:microsoft.com/office/officeart/2005/8/layout/process1"/>
    <dgm:cxn modelId="{1C4136EA-F3C6-49DC-9C7A-E752ACB2E665}" type="presOf" srcId="{771ADE2A-DF00-4D1C-A5CB-9E2AA6FC16BE}" destId="{C700DE87-A084-4B66-8C38-507CEE2F70D2}" srcOrd="1" destOrd="0" presId="urn:microsoft.com/office/officeart/2005/8/layout/process1"/>
    <dgm:cxn modelId="{A0FB2CF2-E209-4E3A-8BEA-7F6A2100EBCC}" type="presParOf" srcId="{21E109BB-7F94-4839-9C35-797660F7C1E3}" destId="{EA5C0685-A1E6-4FEB-B3FC-0DC8CC91CA8A}" srcOrd="0" destOrd="0" presId="urn:microsoft.com/office/officeart/2005/8/layout/process1"/>
    <dgm:cxn modelId="{9626B160-4C87-409B-83D4-023F6D56BB10}" type="presParOf" srcId="{21E109BB-7F94-4839-9C35-797660F7C1E3}" destId="{7664F430-4E6D-4B7D-94F4-9EBB50BC30F3}" srcOrd="1" destOrd="0" presId="urn:microsoft.com/office/officeart/2005/8/layout/process1"/>
    <dgm:cxn modelId="{70FF8F64-1892-4706-88C2-37BF3DA6A482}" type="presParOf" srcId="{7664F430-4E6D-4B7D-94F4-9EBB50BC30F3}" destId="{C700DE87-A084-4B66-8C38-507CEE2F70D2}" srcOrd="0" destOrd="0" presId="urn:microsoft.com/office/officeart/2005/8/layout/process1"/>
    <dgm:cxn modelId="{D5397632-5B98-46C7-95DB-96AAB37F8E56}" type="presParOf" srcId="{21E109BB-7F94-4839-9C35-797660F7C1E3}" destId="{F279F71E-A784-4446-94CC-2FACFD9AD192}" srcOrd="2" destOrd="0" presId="urn:microsoft.com/office/officeart/2005/8/layout/process1"/>
    <dgm:cxn modelId="{2FE752F7-BB77-42A3-A41E-114A1B4740DF}" type="presParOf" srcId="{21E109BB-7F94-4839-9C35-797660F7C1E3}" destId="{DD85EFCD-A4A3-44BA-B9BC-A71556E1F1CE}" srcOrd="3" destOrd="0" presId="urn:microsoft.com/office/officeart/2005/8/layout/process1"/>
    <dgm:cxn modelId="{6FE2F2CA-34C6-474E-BED1-B8B8302A023E}" type="presParOf" srcId="{DD85EFCD-A4A3-44BA-B9BC-A71556E1F1CE}" destId="{795CC189-5263-4097-BCF7-2D6BEBF84A2D}" srcOrd="0" destOrd="0" presId="urn:microsoft.com/office/officeart/2005/8/layout/process1"/>
    <dgm:cxn modelId="{43B6AB28-7B2E-4DEC-A35E-70924F03E101}" type="presParOf" srcId="{21E109BB-7F94-4839-9C35-797660F7C1E3}" destId="{2EBE7887-96F1-4455-92B7-24CA2250C2C3}" srcOrd="4" destOrd="0" presId="urn:microsoft.com/office/officeart/2005/8/layout/process1"/>
    <dgm:cxn modelId="{F5707E9E-7141-4501-BBB3-CAD0D434FA5E}" type="presParOf" srcId="{21E109BB-7F94-4839-9C35-797660F7C1E3}" destId="{94AFFD7A-4F45-46B2-84B3-3F21C703DA1D}" srcOrd="5" destOrd="0" presId="urn:microsoft.com/office/officeart/2005/8/layout/process1"/>
    <dgm:cxn modelId="{029DEAE4-D498-4681-B4CE-BE1A1A5732C7}" type="presParOf" srcId="{94AFFD7A-4F45-46B2-84B3-3F21C703DA1D}" destId="{835E9EF1-B282-4091-8CC9-5DCC5C61B8CC}" srcOrd="0" destOrd="0" presId="urn:microsoft.com/office/officeart/2005/8/layout/process1"/>
    <dgm:cxn modelId="{6C0437C0-6ABE-4683-8D86-DB63E555CEA7}" type="presParOf" srcId="{21E109BB-7F94-4839-9C35-797660F7C1E3}" destId="{94AF629B-B5FE-4BAF-94A1-7022772CE6EA}" srcOrd="6" destOrd="0" presId="urn:microsoft.com/office/officeart/2005/8/layout/process1"/>
    <dgm:cxn modelId="{C021B9ED-988F-4A45-968E-C102870B7031}" type="presParOf" srcId="{21E109BB-7F94-4839-9C35-797660F7C1E3}" destId="{C3F282FC-E0D5-45B1-A83A-8E0BE6CED015}" srcOrd="7" destOrd="0" presId="urn:microsoft.com/office/officeart/2005/8/layout/process1"/>
    <dgm:cxn modelId="{9A01369D-20DA-44B1-9BDA-BBD06A705DE8}" type="presParOf" srcId="{C3F282FC-E0D5-45B1-A83A-8E0BE6CED015}" destId="{4A0B56CE-7397-4D1C-9564-4A7547B924F1}" srcOrd="0" destOrd="0" presId="urn:microsoft.com/office/officeart/2005/8/layout/process1"/>
    <dgm:cxn modelId="{74D9B763-7672-4CC8-8EFD-7607BC06ABE8}" type="presParOf" srcId="{21E109BB-7F94-4839-9C35-797660F7C1E3}" destId="{D498C49F-BE1A-40E5-ADFA-362BEC5345F1}"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C0685-A1E6-4FEB-B3FC-0DC8CC91CA8A}">
      <dsp:nvSpPr>
        <dsp:cNvPr id="0" name=""/>
        <dsp:cNvSpPr/>
      </dsp:nvSpPr>
      <dsp:spPr>
        <a:xfrm>
          <a:off x="5454" y="1589141"/>
          <a:ext cx="1690886" cy="1252313"/>
        </a:xfrm>
        <a:prstGeom prst="roundRect">
          <a:avLst>
            <a:gd name="adj" fmla="val 10000"/>
          </a:avLst>
        </a:prstGeom>
        <a:gradFill rotWithShape="0">
          <a:gsLst>
            <a:gs pos="0">
              <a:schemeClr val="accent5">
                <a:hueOff val="0"/>
                <a:satOff val="0"/>
                <a:lumOff val="0"/>
                <a:alphaOff val="0"/>
                <a:satMod val="100000"/>
                <a:lumMod val="100000"/>
              </a:schemeClr>
            </a:gs>
            <a:gs pos="50000">
              <a:schemeClr val="accent5">
                <a:hueOff val="0"/>
                <a:satOff val="0"/>
                <a:lumOff val="0"/>
                <a:alphaOff val="0"/>
                <a:shade val="99000"/>
                <a:satMod val="105000"/>
                <a:lumMod val="100000"/>
              </a:schemeClr>
            </a:gs>
            <a:gs pos="100000">
              <a:schemeClr val="accent5">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Participants viewed Job description </a:t>
          </a:r>
        </a:p>
      </dsp:txBody>
      <dsp:txXfrm>
        <a:off x="42133" y="1625820"/>
        <a:ext cx="1617528" cy="1178955"/>
      </dsp:txXfrm>
    </dsp:sp>
    <dsp:sp modelId="{7664F430-4E6D-4B7D-94F4-9EBB50BC30F3}">
      <dsp:nvSpPr>
        <dsp:cNvPr id="0" name=""/>
        <dsp:cNvSpPr/>
      </dsp:nvSpPr>
      <dsp:spPr>
        <a:xfrm>
          <a:off x="1865429" y="2005628"/>
          <a:ext cx="358468" cy="419339"/>
        </a:xfrm>
        <a:prstGeom prst="rightArrow">
          <a:avLst>
            <a:gd name="adj1" fmla="val 60000"/>
            <a:gd name="adj2" fmla="val 50000"/>
          </a:avLst>
        </a:prstGeom>
        <a:solidFill>
          <a:schemeClr val="accent5">
            <a:hueOff val="0"/>
            <a:satOff val="0"/>
            <a:lumOff val="0"/>
            <a:alphaOff val="0"/>
          </a:schemeClr>
        </a:soli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865429" y="2089496"/>
        <a:ext cx="250928" cy="251603"/>
      </dsp:txXfrm>
    </dsp:sp>
    <dsp:sp modelId="{F279F71E-A784-4446-94CC-2FACFD9AD192}">
      <dsp:nvSpPr>
        <dsp:cNvPr id="0" name=""/>
        <dsp:cNvSpPr/>
      </dsp:nvSpPr>
      <dsp:spPr>
        <a:xfrm>
          <a:off x="2372696" y="1589141"/>
          <a:ext cx="1690886" cy="1252313"/>
        </a:xfrm>
        <a:prstGeom prst="roundRect">
          <a:avLst>
            <a:gd name="adj" fmla="val 10000"/>
          </a:avLst>
        </a:prstGeom>
        <a:gradFill rotWithShape="0">
          <a:gsLst>
            <a:gs pos="0">
              <a:schemeClr val="accent5">
                <a:hueOff val="-2495436"/>
                <a:satOff val="-3864"/>
                <a:lumOff val="0"/>
                <a:alphaOff val="0"/>
                <a:satMod val="100000"/>
                <a:lumMod val="100000"/>
              </a:schemeClr>
            </a:gs>
            <a:gs pos="50000">
              <a:schemeClr val="accent5">
                <a:hueOff val="-2495436"/>
                <a:satOff val="-3864"/>
                <a:lumOff val="0"/>
                <a:alphaOff val="0"/>
                <a:shade val="99000"/>
                <a:satMod val="105000"/>
                <a:lumMod val="100000"/>
              </a:schemeClr>
            </a:gs>
            <a:gs pos="100000">
              <a:schemeClr val="accent5">
                <a:hueOff val="-2495436"/>
                <a:satOff val="-3864"/>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Participants viewed candidate CV</a:t>
          </a:r>
        </a:p>
      </dsp:txBody>
      <dsp:txXfrm>
        <a:off x="2409375" y="1625820"/>
        <a:ext cx="1617528" cy="1178955"/>
      </dsp:txXfrm>
    </dsp:sp>
    <dsp:sp modelId="{DD85EFCD-A4A3-44BA-B9BC-A71556E1F1CE}">
      <dsp:nvSpPr>
        <dsp:cNvPr id="0" name=""/>
        <dsp:cNvSpPr/>
      </dsp:nvSpPr>
      <dsp:spPr>
        <a:xfrm>
          <a:off x="4232671" y="2005628"/>
          <a:ext cx="358468" cy="419339"/>
        </a:xfrm>
        <a:prstGeom prst="rightArrow">
          <a:avLst>
            <a:gd name="adj1" fmla="val 60000"/>
            <a:gd name="adj2" fmla="val 50000"/>
          </a:avLst>
        </a:prstGeom>
        <a:solidFill>
          <a:schemeClr val="accent5">
            <a:hueOff val="-3327248"/>
            <a:satOff val="-5151"/>
            <a:lumOff val="0"/>
            <a:alphaOff val="0"/>
          </a:schemeClr>
        </a:soli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232671" y="2089496"/>
        <a:ext cx="250928" cy="251603"/>
      </dsp:txXfrm>
    </dsp:sp>
    <dsp:sp modelId="{2EBE7887-96F1-4455-92B7-24CA2250C2C3}">
      <dsp:nvSpPr>
        <dsp:cNvPr id="0" name=""/>
        <dsp:cNvSpPr/>
      </dsp:nvSpPr>
      <dsp:spPr>
        <a:xfrm>
          <a:off x="4739937" y="1589141"/>
          <a:ext cx="1690886" cy="1252313"/>
        </a:xfrm>
        <a:prstGeom prst="roundRect">
          <a:avLst>
            <a:gd name="adj" fmla="val 10000"/>
          </a:avLst>
        </a:prstGeom>
        <a:gradFill rotWithShape="0">
          <a:gsLst>
            <a:gs pos="0">
              <a:schemeClr val="accent5">
                <a:hueOff val="-4990872"/>
                <a:satOff val="-7727"/>
                <a:lumOff val="0"/>
                <a:alphaOff val="0"/>
                <a:satMod val="100000"/>
                <a:lumMod val="100000"/>
              </a:schemeClr>
            </a:gs>
            <a:gs pos="50000">
              <a:schemeClr val="accent5">
                <a:hueOff val="-4990872"/>
                <a:satOff val="-7727"/>
                <a:lumOff val="0"/>
                <a:alphaOff val="0"/>
                <a:shade val="99000"/>
                <a:satMod val="105000"/>
                <a:lumMod val="100000"/>
              </a:schemeClr>
            </a:gs>
            <a:gs pos="100000">
              <a:schemeClr val="accent5">
                <a:hueOff val="-4990872"/>
                <a:satOff val="-7727"/>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Participants completed employability questionnaire </a:t>
          </a:r>
        </a:p>
      </dsp:txBody>
      <dsp:txXfrm>
        <a:off x="4776616" y="1625820"/>
        <a:ext cx="1617528" cy="1178955"/>
      </dsp:txXfrm>
    </dsp:sp>
    <dsp:sp modelId="{94AFFD7A-4F45-46B2-84B3-3F21C703DA1D}">
      <dsp:nvSpPr>
        <dsp:cNvPr id="0" name=""/>
        <dsp:cNvSpPr/>
      </dsp:nvSpPr>
      <dsp:spPr>
        <a:xfrm>
          <a:off x="6599913" y="2005628"/>
          <a:ext cx="358468" cy="419339"/>
        </a:xfrm>
        <a:prstGeom prst="rightArrow">
          <a:avLst>
            <a:gd name="adj1" fmla="val 60000"/>
            <a:gd name="adj2" fmla="val 50000"/>
          </a:avLst>
        </a:prstGeom>
        <a:solidFill>
          <a:schemeClr val="accent5">
            <a:hueOff val="-6654497"/>
            <a:satOff val="-10303"/>
            <a:lumOff val="0"/>
            <a:alphaOff val="0"/>
          </a:schemeClr>
        </a:soli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599913" y="2089496"/>
        <a:ext cx="250928" cy="251603"/>
      </dsp:txXfrm>
    </dsp:sp>
    <dsp:sp modelId="{94AF629B-B5FE-4BAF-94A1-7022772CE6EA}">
      <dsp:nvSpPr>
        <dsp:cNvPr id="0" name=""/>
        <dsp:cNvSpPr/>
      </dsp:nvSpPr>
      <dsp:spPr>
        <a:xfrm>
          <a:off x="7107179" y="1589141"/>
          <a:ext cx="1690886" cy="1252313"/>
        </a:xfrm>
        <a:prstGeom prst="roundRect">
          <a:avLst>
            <a:gd name="adj" fmla="val 10000"/>
          </a:avLst>
        </a:prstGeom>
        <a:gradFill rotWithShape="0">
          <a:gsLst>
            <a:gs pos="0">
              <a:schemeClr val="accent5">
                <a:hueOff val="-7486308"/>
                <a:satOff val="-11591"/>
                <a:lumOff val="0"/>
                <a:alphaOff val="0"/>
                <a:satMod val="100000"/>
                <a:lumMod val="100000"/>
              </a:schemeClr>
            </a:gs>
            <a:gs pos="50000">
              <a:schemeClr val="accent5">
                <a:hueOff val="-7486308"/>
                <a:satOff val="-11591"/>
                <a:lumOff val="0"/>
                <a:alphaOff val="0"/>
                <a:shade val="99000"/>
                <a:satMod val="105000"/>
                <a:lumMod val="100000"/>
              </a:schemeClr>
            </a:gs>
            <a:gs pos="100000">
              <a:schemeClr val="accent5">
                <a:hueOff val="-7486308"/>
                <a:satOff val="-11591"/>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Participants viewed candidate Twitter page </a:t>
          </a:r>
        </a:p>
      </dsp:txBody>
      <dsp:txXfrm>
        <a:off x="7143858" y="1625820"/>
        <a:ext cx="1617528" cy="1178955"/>
      </dsp:txXfrm>
    </dsp:sp>
    <dsp:sp modelId="{C3F282FC-E0D5-45B1-A83A-8E0BE6CED015}">
      <dsp:nvSpPr>
        <dsp:cNvPr id="0" name=""/>
        <dsp:cNvSpPr/>
      </dsp:nvSpPr>
      <dsp:spPr>
        <a:xfrm>
          <a:off x="8967154" y="2005628"/>
          <a:ext cx="358468" cy="419339"/>
        </a:xfrm>
        <a:prstGeom prst="rightArrow">
          <a:avLst>
            <a:gd name="adj1" fmla="val 60000"/>
            <a:gd name="adj2" fmla="val 50000"/>
          </a:avLst>
        </a:prstGeom>
        <a:solidFill>
          <a:schemeClr val="accent5">
            <a:hueOff val="-9981745"/>
            <a:satOff val="-15454"/>
            <a:lumOff val="0"/>
            <a:alphaOff val="0"/>
          </a:schemeClr>
        </a:soli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8967154" y="2089496"/>
        <a:ext cx="250928" cy="251603"/>
      </dsp:txXfrm>
    </dsp:sp>
    <dsp:sp modelId="{D498C49F-BE1A-40E5-ADFA-362BEC5345F1}">
      <dsp:nvSpPr>
        <dsp:cNvPr id="0" name=""/>
        <dsp:cNvSpPr/>
      </dsp:nvSpPr>
      <dsp:spPr>
        <a:xfrm>
          <a:off x="9474420" y="1589141"/>
          <a:ext cx="1690886" cy="1252313"/>
        </a:xfrm>
        <a:prstGeom prst="roundRect">
          <a:avLst>
            <a:gd name="adj" fmla="val 10000"/>
          </a:avLst>
        </a:prstGeom>
        <a:gradFill rotWithShape="0">
          <a:gsLst>
            <a:gs pos="0">
              <a:schemeClr val="accent5">
                <a:hueOff val="-9981745"/>
                <a:satOff val="-15454"/>
                <a:lumOff val="0"/>
                <a:alphaOff val="0"/>
                <a:satMod val="100000"/>
                <a:lumMod val="100000"/>
              </a:schemeClr>
            </a:gs>
            <a:gs pos="50000">
              <a:schemeClr val="accent5">
                <a:hueOff val="-9981745"/>
                <a:satOff val="-15454"/>
                <a:lumOff val="0"/>
                <a:alphaOff val="0"/>
                <a:shade val="99000"/>
                <a:satMod val="105000"/>
                <a:lumMod val="100000"/>
              </a:schemeClr>
            </a:gs>
            <a:gs pos="100000">
              <a:schemeClr val="accent5">
                <a:hueOff val="-9981745"/>
                <a:satOff val="-15454"/>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Participants completed employability questionnaire</a:t>
          </a:r>
        </a:p>
      </dsp:txBody>
      <dsp:txXfrm>
        <a:off x="9511099" y="1625820"/>
        <a:ext cx="1617528" cy="117895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4B47F9-C2FA-439B-8818-3D97CA891422}" type="datetimeFigureOut">
              <a:rPr lang="en-GB" smtClean="0"/>
              <a:t>24/05/2020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76424B-A136-493E-A24E-8F258D828BF9}" type="slidenum">
              <a:rPr lang="en-GB" smtClean="0"/>
              <a:t>‹#›</a:t>
            </a:fld>
            <a:endParaRPr lang="en-GB"/>
          </a:p>
        </p:txBody>
      </p:sp>
    </p:spTree>
    <p:extLst>
      <p:ext uri="{BB962C8B-B14F-4D97-AF65-F5344CB8AC3E}">
        <p14:creationId xmlns:p14="http://schemas.microsoft.com/office/powerpoint/2010/main" val="1916548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Shortly after I was employed as a cinema manager I was discussing the recruitment process with a colleague. He mentioned to me that when the applicants for my position were reviewed, the management team accessed my social media page and found a photograph of myself riding a horse. He then continued to explain how he felt that this provided important information about the type of person that I was, and was part of the reason that I was invited to an interview for the position. </a:t>
            </a:r>
          </a:p>
        </p:txBody>
      </p:sp>
      <p:sp>
        <p:nvSpPr>
          <p:cNvPr id="4" name="Slide Number Placeholder 3"/>
          <p:cNvSpPr>
            <a:spLocks noGrp="1"/>
          </p:cNvSpPr>
          <p:nvPr>
            <p:ph type="sldNum" sz="quarter" idx="5"/>
          </p:nvPr>
        </p:nvSpPr>
        <p:spPr/>
        <p:txBody>
          <a:bodyPr/>
          <a:lstStyle/>
          <a:p>
            <a:fld id="{8B76424B-A136-493E-A24E-8F258D828BF9}" type="slidenum">
              <a:rPr lang="en-GB" smtClean="0"/>
              <a:t>2</a:t>
            </a:fld>
            <a:endParaRPr lang="en-GB"/>
          </a:p>
        </p:txBody>
      </p:sp>
    </p:spTree>
    <p:extLst>
      <p:ext uri="{BB962C8B-B14F-4D97-AF65-F5344CB8AC3E}">
        <p14:creationId xmlns:p14="http://schemas.microsoft.com/office/powerpoint/2010/main" val="70501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Prior to study commencement, informed consent was gathered and participants completed a brief demographic questionnaire. </a:t>
            </a:r>
          </a:p>
          <a:p>
            <a:r>
              <a:rPr lang="en-GB" dirty="0"/>
              <a:t>Upon study completion, participants were presented with a debrief sheet and thanked for their participation. </a:t>
            </a:r>
          </a:p>
        </p:txBody>
      </p:sp>
      <p:sp>
        <p:nvSpPr>
          <p:cNvPr id="4" name="Slide Number Placeholder 3"/>
          <p:cNvSpPr>
            <a:spLocks noGrp="1"/>
          </p:cNvSpPr>
          <p:nvPr>
            <p:ph type="sldNum" sz="quarter" idx="5"/>
          </p:nvPr>
        </p:nvSpPr>
        <p:spPr/>
        <p:txBody>
          <a:bodyPr/>
          <a:lstStyle/>
          <a:p>
            <a:fld id="{8B76424B-A136-493E-A24E-8F258D828BF9}" type="slidenum">
              <a:rPr lang="en-GB" smtClean="0"/>
              <a:t>6</a:t>
            </a:fld>
            <a:endParaRPr lang="en-GB"/>
          </a:p>
        </p:txBody>
      </p:sp>
    </p:spTree>
    <p:extLst>
      <p:ext uri="{BB962C8B-B14F-4D97-AF65-F5344CB8AC3E}">
        <p14:creationId xmlns:p14="http://schemas.microsoft.com/office/powerpoint/2010/main" val="1265144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5/24/2020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7134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040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5/24/2020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5796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998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768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196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9782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5/24/2020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6886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5/24/2020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29130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5/24/2020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00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5/24/2020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9999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5/24/2020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13215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839"/>
            <a:ext cx="12191980" cy="6858000"/>
          </a:xfrm>
          <a:prstGeom prst="rect">
            <a:avLst/>
          </a:prstGeom>
        </p:spPr>
      </p:pic>
      <p:sp>
        <p:nvSpPr>
          <p:cNvPr id="89" name="Rectangle 8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91" name="Rectangle 9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P</a:t>
            </a:r>
            <a:r>
              <a:rPr lang="en-US" sz="4400" cap="none" dirty="0">
                <a:solidFill>
                  <a:schemeClr val="tx1"/>
                </a:solidFill>
              </a:rPr>
              <a:t>rofile</a:t>
            </a:r>
            <a:r>
              <a:rPr lang="en-US" sz="4400" dirty="0">
                <a:solidFill>
                  <a:schemeClr val="tx1"/>
                </a:solidFill>
              </a:rPr>
              <a:t> p</a:t>
            </a:r>
            <a:r>
              <a:rPr lang="en-US" sz="4400" cap="none" dirty="0">
                <a:solidFill>
                  <a:schemeClr val="tx1"/>
                </a:solidFill>
              </a:rPr>
              <a:t>age</a:t>
            </a:r>
            <a:r>
              <a:rPr lang="en-US" sz="4400" dirty="0">
                <a:solidFill>
                  <a:schemeClr val="tx1"/>
                </a:solidFill>
              </a:rPr>
              <a:t> p</a:t>
            </a:r>
            <a:r>
              <a:rPr lang="en-US" sz="4400" cap="none" dirty="0">
                <a:solidFill>
                  <a:schemeClr val="tx1"/>
                </a:solidFill>
              </a:rPr>
              <a:t>ersonality</a:t>
            </a:r>
            <a:r>
              <a:rPr lang="en-US" sz="4400" dirty="0">
                <a:solidFill>
                  <a:schemeClr val="tx1"/>
                </a:solidFill>
              </a:rPr>
              <a:t> </a:t>
            </a:r>
            <a:r>
              <a:rPr lang="en-US" sz="4400" cap="none" dirty="0">
                <a:solidFill>
                  <a:schemeClr val="tx1"/>
                </a:solidFill>
              </a:rPr>
              <a:t>and</a:t>
            </a:r>
            <a:r>
              <a:rPr lang="en-US" sz="4400" dirty="0">
                <a:solidFill>
                  <a:schemeClr val="tx1"/>
                </a:solidFill>
              </a:rPr>
              <a:t> </a:t>
            </a:r>
            <a:r>
              <a:rPr lang="en-US" sz="4400" cap="none" dirty="0">
                <a:solidFill>
                  <a:schemeClr val="tx1"/>
                </a:solidFill>
              </a:rPr>
              <a:t>Employability</a:t>
            </a:r>
            <a:endParaRPr lang="en-US"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86365"/>
            <a:ext cx="4775075" cy="896531"/>
          </a:xfrm>
        </p:spPr>
        <p:txBody>
          <a:bodyPr>
            <a:normAutofit fontScale="85000" lnSpcReduction="20000"/>
          </a:bodyPr>
          <a:lstStyle/>
          <a:p>
            <a:pPr>
              <a:spcAft>
                <a:spcPts val="600"/>
              </a:spcAft>
            </a:pPr>
            <a:r>
              <a:rPr lang="en-US" dirty="0">
                <a:solidFill>
                  <a:schemeClr val="tx1"/>
                </a:solidFill>
              </a:rPr>
              <a:t>Bronwen Phillips</a:t>
            </a:r>
            <a:br>
              <a:rPr lang="en-US" dirty="0">
                <a:solidFill>
                  <a:schemeClr val="tx1"/>
                </a:solidFill>
              </a:rPr>
            </a:br>
            <a:r>
              <a:rPr lang="en-US" dirty="0">
                <a:solidFill>
                  <a:schemeClr val="tx1"/>
                </a:solidFill>
              </a:rPr>
              <a:t>Student Number: 1351715</a:t>
            </a:r>
          </a:p>
          <a:p>
            <a:pPr>
              <a:spcAft>
                <a:spcPts val="600"/>
              </a:spcAft>
            </a:pPr>
            <a:r>
              <a:rPr lang="en-US" dirty="0">
                <a:solidFill>
                  <a:schemeClr val="tx1"/>
                </a:solidFill>
              </a:rPr>
              <a:t>BSc Psychology (Hons)</a:t>
            </a:r>
          </a:p>
          <a:p>
            <a:pPr>
              <a:spcAft>
                <a:spcPts val="600"/>
              </a:spcAft>
            </a:pPr>
            <a:endParaRPr lang="en-US" dirty="0">
              <a:solidFill>
                <a:schemeClr val="tx1"/>
              </a:solidFill>
            </a:endParaRPr>
          </a:p>
        </p:txBody>
      </p:sp>
    </p:spTree>
    <p:extLst>
      <p:ext uri="{BB962C8B-B14F-4D97-AF65-F5344CB8AC3E}">
        <p14:creationId xmlns:p14="http://schemas.microsoft.com/office/powerpoint/2010/main" val="42696815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6D0C8-5B8E-4EE4-B41A-5882A5633862}"/>
              </a:ext>
            </a:extLst>
          </p:cNvPr>
          <p:cNvSpPr>
            <a:spLocks noGrp="1"/>
          </p:cNvSpPr>
          <p:nvPr>
            <p:ph type="title"/>
          </p:nvPr>
        </p:nvSpPr>
        <p:spPr/>
        <p:txBody>
          <a:bodyPr/>
          <a:lstStyle/>
          <a:p>
            <a:pPr algn="ctr"/>
            <a:r>
              <a:rPr lang="en-GB" dirty="0"/>
              <a:t>Study background </a:t>
            </a:r>
          </a:p>
        </p:txBody>
      </p:sp>
      <p:sp>
        <p:nvSpPr>
          <p:cNvPr id="6" name="TextBox 5">
            <a:extLst>
              <a:ext uri="{FF2B5EF4-FFF2-40B4-BE49-F238E27FC236}">
                <a16:creationId xmlns:a16="http://schemas.microsoft.com/office/drawing/2014/main" id="{FA838B70-ACE0-4434-8613-85BE15A8B8B4}"/>
              </a:ext>
            </a:extLst>
          </p:cNvPr>
          <p:cNvSpPr txBox="1"/>
          <p:nvPr/>
        </p:nvSpPr>
        <p:spPr>
          <a:xfrm>
            <a:off x="759417" y="1829528"/>
            <a:ext cx="10686081" cy="369332"/>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dirty="0"/>
              <a:t>Impressions of others are formed quickly with access to minimal information (Allport, 1954)</a:t>
            </a:r>
          </a:p>
        </p:txBody>
      </p:sp>
      <p:sp>
        <p:nvSpPr>
          <p:cNvPr id="8" name="Content Placeholder 7">
            <a:extLst>
              <a:ext uri="{FF2B5EF4-FFF2-40B4-BE49-F238E27FC236}">
                <a16:creationId xmlns:a16="http://schemas.microsoft.com/office/drawing/2014/main" id="{67E6B227-72D4-4DA3-9FC3-B811299768AD}"/>
              </a:ext>
            </a:extLst>
          </p:cNvPr>
          <p:cNvSpPr>
            <a:spLocks noGrp="1"/>
          </p:cNvSpPr>
          <p:nvPr>
            <p:ph sz="half" idx="1"/>
          </p:nvPr>
        </p:nvSpPr>
        <p:spPr>
          <a:xfrm>
            <a:off x="759417" y="2494453"/>
            <a:ext cx="10686081" cy="3749040"/>
          </a:xfrm>
        </p:spPr>
        <p:txBody>
          <a:bodyPr>
            <a:normAutofit lnSpcReduction="10000"/>
          </a:bodyPr>
          <a:lstStyle/>
          <a:p>
            <a:pPr algn="just">
              <a:spcAft>
                <a:spcPts val="600"/>
              </a:spcAft>
            </a:pPr>
            <a:r>
              <a:rPr lang="en-GB" dirty="0"/>
              <a:t>Recruiters are increasingly accessing the social media pages of job applicants to help assess their suitability within the screening process (Gibbs, MacDonald &amp; MacKay, 2015).</a:t>
            </a:r>
          </a:p>
          <a:p>
            <a:pPr algn="just">
              <a:spcAft>
                <a:spcPts val="600"/>
              </a:spcAft>
            </a:pPr>
            <a:r>
              <a:rPr lang="en-GB" dirty="0"/>
              <a:t>Recruiters look for a positive impression of a candidate’s personality and strong person-organization fit (Sameen &amp; Cornelius, 2015).</a:t>
            </a:r>
          </a:p>
          <a:p>
            <a:pPr algn="just">
              <a:spcAft>
                <a:spcPts val="600"/>
              </a:spcAft>
            </a:pPr>
            <a:r>
              <a:rPr lang="en-GB" dirty="0"/>
              <a:t>Candidates that are perceived to be high in extraversion often receive more positive employability assessments (</a:t>
            </a:r>
            <a:r>
              <a:rPr lang="en-GB" dirty="0" err="1"/>
              <a:t>Groblena</a:t>
            </a:r>
            <a:r>
              <a:rPr lang="en-GB" dirty="0"/>
              <a:t>, 2015).</a:t>
            </a:r>
          </a:p>
          <a:p>
            <a:pPr algn="just">
              <a:spcAft>
                <a:spcPts val="600"/>
              </a:spcAft>
            </a:pPr>
            <a:r>
              <a:rPr lang="en-GB" dirty="0"/>
              <a:t>An extraversion advantage at work has been consistently identified (Wilmot, </a:t>
            </a:r>
            <a:r>
              <a:rPr lang="en-GB" dirty="0" err="1"/>
              <a:t>Wanberg</a:t>
            </a:r>
            <a:r>
              <a:rPr lang="en-GB" dirty="0"/>
              <a:t>, </a:t>
            </a:r>
            <a:r>
              <a:rPr lang="en-GB" dirty="0" err="1"/>
              <a:t>Kammeyer</a:t>
            </a:r>
            <a:r>
              <a:rPr lang="en-GB" dirty="0"/>
              <a:t>-Mueller &amp; Ones, 2019)</a:t>
            </a:r>
          </a:p>
          <a:p>
            <a:pPr algn="just">
              <a:spcAft>
                <a:spcPts val="600"/>
              </a:spcAft>
            </a:pPr>
            <a:r>
              <a:rPr lang="en-GB" dirty="0"/>
              <a:t>A recruiters impression of a candidate at the screening phase considerably impacts the course of recruitment decision making (Shannon &amp; Stark, 2003).</a:t>
            </a:r>
          </a:p>
        </p:txBody>
      </p:sp>
    </p:spTree>
    <p:extLst>
      <p:ext uri="{BB962C8B-B14F-4D97-AF65-F5344CB8AC3E}">
        <p14:creationId xmlns:p14="http://schemas.microsoft.com/office/powerpoint/2010/main" val="9427222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57A97-EBB3-404F-99FF-5BDD9F35DFBA}"/>
              </a:ext>
            </a:extLst>
          </p:cNvPr>
          <p:cNvSpPr>
            <a:spLocks noGrp="1"/>
          </p:cNvSpPr>
          <p:nvPr>
            <p:ph type="title"/>
          </p:nvPr>
        </p:nvSpPr>
        <p:spPr/>
        <p:txBody>
          <a:bodyPr/>
          <a:lstStyle/>
          <a:p>
            <a:pPr algn="ctr"/>
            <a:r>
              <a:rPr lang="en-GB" dirty="0"/>
              <a:t>Research questions/hypothesis </a:t>
            </a:r>
          </a:p>
        </p:txBody>
      </p:sp>
      <p:sp>
        <p:nvSpPr>
          <p:cNvPr id="3" name="Content Placeholder 2">
            <a:extLst>
              <a:ext uri="{FF2B5EF4-FFF2-40B4-BE49-F238E27FC236}">
                <a16:creationId xmlns:a16="http://schemas.microsoft.com/office/drawing/2014/main" id="{96958A87-F7D0-4D80-9BE3-CB34F3960E80}"/>
              </a:ext>
            </a:extLst>
          </p:cNvPr>
          <p:cNvSpPr>
            <a:spLocks noGrp="1"/>
          </p:cNvSpPr>
          <p:nvPr>
            <p:ph idx="1"/>
          </p:nvPr>
        </p:nvSpPr>
        <p:spPr/>
        <p:txBody>
          <a:bodyPr>
            <a:normAutofit/>
          </a:bodyPr>
          <a:lstStyle/>
          <a:p>
            <a:pPr marL="0" indent="0" algn="just">
              <a:buNone/>
            </a:pPr>
            <a:r>
              <a:rPr lang="en-GB" sz="2000" dirty="0"/>
              <a:t>The present study aimed to explore the effects of exposure to a candidate’s Twitter page manipulated to appear extraverted or introverted through the content of the text on perceptions of candidate’s employability for the position of a psychology lecturer.</a:t>
            </a:r>
          </a:p>
          <a:p>
            <a:pPr algn="just"/>
            <a:endParaRPr lang="en-GB" sz="2000" b="1" dirty="0"/>
          </a:p>
          <a:p>
            <a:pPr algn="just"/>
            <a:r>
              <a:rPr lang="en-GB" sz="2000" b="1" dirty="0"/>
              <a:t>H</a:t>
            </a:r>
            <a:r>
              <a:rPr lang="en-GB" sz="2000" b="1" baseline="-25000" dirty="0"/>
              <a:t>1</a:t>
            </a:r>
            <a:r>
              <a:rPr lang="en-GB" sz="2000" dirty="0"/>
              <a:t> – Viewing the applicant’s social media page will affect employability scores, where the applicant presented to be extraverted will be rated more employable than the introverted candidate. </a:t>
            </a:r>
          </a:p>
          <a:p>
            <a:pPr algn="just"/>
            <a:r>
              <a:rPr lang="en-GB" sz="2000" b="1" dirty="0"/>
              <a:t>H</a:t>
            </a:r>
            <a:r>
              <a:rPr lang="en-GB" sz="2000" b="1" baseline="-25000" dirty="0"/>
              <a:t>2</a:t>
            </a:r>
            <a:r>
              <a:rPr lang="en-GB" sz="2000" dirty="0"/>
              <a:t> – Experienced recruiters will rate the applicant more employable after viewing their social media page than inexperienced recruiters. </a:t>
            </a:r>
          </a:p>
        </p:txBody>
      </p:sp>
    </p:spTree>
    <p:extLst>
      <p:ext uri="{BB962C8B-B14F-4D97-AF65-F5344CB8AC3E}">
        <p14:creationId xmlns:p14="http://schemas.microsoft.com/office/powerpoint/2010/main" val="131340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2A266-B26B-4DE5-AE6A-B50311C8A95B}"/>
              </a:ext>
            </a:extLst>
          </p:cNvPr>
          <p:cNvSpPr>
            <a:spLocks noGrp="1"/>
          </p:cNvSpPr>
          <p:nvPr>
            <p:ph type="title"/>
          </p:nvPr>
        </p:nvSpPr>
        <p:spPr>
          <a:xfrm>
            <a:off x="4477437" y="642594"/>
            <a:ext cx="7070397" cy="1371600"/>
          </a:xfrm>
        </p:spPr>
        <p:txBody>
          <a:bodyPr/>
          <a:lstStyle/>
          <a:p>
            <a:pPr algn="ctr"/>
            <a:r>
              <a:rPr lang="en-GB" dirty="0"/>
              <a:t>Method</a:t>
            </a:r>
          </a:p>
        </p:txBody>
      </p:sp>
      <p:sp>
        <p:nvSpPr>
          <p:cNvPr id="3" name="Content Placeholder 2">
            <a:extLst>
              <a:ext uri="{FF2B5EF4-FFF2-40B4-BE49-F238E27FC236}">
                <a16:creationId xmlns:a16="http://schemas.microsoft.com/office/drawing/2014/main" id="{3AB7511C-ED2A-4050-B1FF-E47DA19167BC}"/>
              </a:ext>
            </a:extLst>
          </p:cNvPr>
          <p:cNvSpPr>
            <a:spLocks noGrp="1"/>
          </p:cNvSpPr>
          <p:nvPr>
            <p:ph sz="half" idx="1"/>
          </p:nvPr>
        </p:nvSpPr>
        <p:spPr>
          <a:xfrm>
            <a:off x="520961" y="473697"/>
            <a:ext cx="3956476" cy="5910606"/>
          </a:xfrm>
          <a:solidFill>
            <a:schemeClr val="accent1">
              <a:lumMod val="60000"/>
              <a:lumOff val="40000"/>
            </a:schemeClr>
          </a:solidFill>
          <a:ln w="19050">
            <a:solidFill>
              <a:schemeClr val="tx1"/>
            </a:solidFill>
          </a:ln>
        </p:spPr>
        <p:txBody>
          <a:bodyPr>
            <a:normAutofit/>
          </a:bodyPr>
          <a:lstStyle/>
          <a:p>
            <a:pPr marL="0" indent="0">
              <a:buNone/>
            </a:pPr>
            <a:r>
              <a:rPr lang="en-GB" b="1" dirty="0"/>
              <a:t>Participants </a:t>
            </a:r>
            <a:r>
              <a:rPr lang="en-GB" dirty="0"/>
              <a:t>– 41 Psychology students (mean age: 30.32, </a:t>
            </a:r>
            <a:r>
              <a:rPr lang="en-GB" i="1" dirty="0"/>
              <a:t>SD: </a:t>
            </a:r>
            <a:r>
              <a:rPr lang="en-GB" dirty="0"/>
              <a:t>12.44) </a:t>
            </a:r>
            <a:endParaRPr lang="en-GB" b="1" dirty="0"/>
          </a:p>
          <a:p>
            <a:pPr marL="0" indent="0">
              <a:buNone/>
            </a:pPr>
            <a:r>
              <a:rPr lang="en-GB" b="1" dirty="0"/>
              <a:t>Design </a:t>
            </a:r>
            <a:r>
              <a:rPr lang="en-GB" dirty="0"/>
              <a:t>– A mixed experimental design was utilized </a:t>
            </a:r>
          </a:p>
          <a:p>
            <a:r>
              <a:rPr lang="en-GB" dirty="0"/>
              <a:t>IV1 – personality condition (between-subjects) </a:t>
            </a:r>
          </a:p>
          <a:p>
            <a:r>
              <a:rPr lang="en-GB" dirty="0"/>
              <a:t>IV2 – questionnaire scores time point 1 and 2 (within-subjects, repeated measures) </a:t>
            </a:r>
          </a:p>
          <a:p>
            <a:r>
              <a:rPr lang="en-GB" dirty="0"/>
              <a:t>DV – Employability score</a:t>
            </a:r>
          </a:p>
          <a:p>
            <a:pPr marL="0" indent="0">
              <a:buNone/>
            </a:pPr>
            <a:r>
              <a:rPr lang="en-GB" b="1" dirty="0"/>
              <a:t>Materials </a:t>
            </a:r>
          </a:p>
          <a:p>
            <a:pPr lvl="1"/>
            <a:r>
              <a:rPr lang="en-GB" sz="1800" dirty="0"/>
              <a:t>Job description </a:t>
            </a:r>
          </a:p>
          <a:p>
            <a:pPr lvl="1"/>
            <a:r>
              <a:rPr lang="en-GB" sz="1800" dirty="0"/>
              <a:t>Candidate CV </a:t>
            </a:r>
          </a:p>
          <a:p>
            <a:pPr lvl="1"/>
            <a:r>
              <a:rPr lang="en-GB" sz="1800" dirty="0"/>
              <a:t>Employability Questionnaire</a:t>
            </a:r>
          </a:p>
          <a:p>
            <a:pPr lvl="1"/>
            <a:r>
              <a:rPr lang="en-GB" sz="1800" dirty="0"/>
              <a:t>Social Media Page </a:t>
            </a:r>
          </a:p>
        </p:txBody>
      </p:sp>
      <p:sp>
        <p:nvSpPr>
          <p:cNvPr id="7" name="Content Placeholder 3">
            <a:extLst>
              <a:ext uri="{FF2B5EF4-FFF2-40B4-BE49-F238E27FC236}">
                <a16:creationId xmlns:a16="http://schemas.microsoft.com/office/drawing/2014/main" id="{E4883363-C18C-4EC2-B79B-56E378C2A428}"/>
              </a:ext>
            </a:extLst>
          </p:cNvPr>
          <p:cNvSpPr txBox="1">
            <a:spLocks/>
          </p:cNvSpPr>
          <p:nvPr/>
        </p:nvSpPr>
        <p:spPr>
          <a:xfrm>
            <a:off x="4619134" y="2419548"/>
            <a:ext cx="7239491" cy="4179216"/>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spcAft>
                <a:spcPts val="600"/>
              </a:spcAft>
              <a:buFont typeface="Garamond" pitchFamily="18" charset="0"/>
              <a:buNone/>
            </a:pPr>
            <a:r>
              <a:rPr lang="en-GB" dirty="0"/>
              <a:t>The employability questionnaire, previously used in similar studies (Johnson, </a:t>
            </a:r>
            <a:r>
              <a:rPr lang="en-GB" dirty="0" err="1"/>
              <a:t>Podratz</a:t>
            </a:r>
            <a:r>
              <a:rPr lang="en-GB" dirty="0"/>
              <a:t>, </a:t>
            </a:r>
            <a:r>
              <a:rPr lang="en-GB" dirty="0" err="1"/>
              <a:t>Dipboye</a:t>
            </a:r>
            <a:r>
              <a:rPr lang="en-GB" dirty="0"/>
              <a:t> &amp; Gibbons, 2010; </a:t>
            </a:r>
            <a:r>
              <a:rPr lang="en-GB" dirty="0" err="1"/>
              <a:t>Pastian-Underdahl</a:t>
            </a:r>
            <a:r>
              <a:rPr lang="en-GB" dirty="0"/>
              <a:t> &amp; Walker, 2015) contained the following questions:</a:t>
            </a:r>
          </a:p>
          <a:p>
            <a:pPr lvl="1"/>
            <a:r>
              <a:rPr lang="en-GB" dirty="0"/>
              <a:t>Overall, how suitable is the candidate for the position? </a:t>
            </a:r>
          </a:p>
          <a:p>
            <a:pPr lvl="1"/>
            <a:r>
              <a:rPr lang="en-GB" dirty="0"/>
              <a:t>How well do you feel the candidate would perform the job? </a:t>
            </a:r>
          </a:p>
          <a:p>
            <a:pPr lvl="1"/>
            <a:r>
              <a:rPr lang="en-GB" dirty="0"/>
              <a:t>How well do you feel the candidate would fit in on the job? </a:t>
            </a:r>
          </a:p>
          <a:p>
            <a:pPr lvl="1"/>
            <a:r>
              <a:rPr lang="en-GB" dirty="0"/>
              <a:t>What is the likelihood that you would hire the candidate for the position? </a:t>
            </a:r>
          </a:p>
          <a:p>
            <a:pPr marL="0" indent="0">
              <a:buFont typeface="Garamond" pitchFamily="18" charset="0"/>
              <a:buNone/>
            </a:pPr>
            <a:r>
              <a:rPr lang="en-GB" dirty="0"/>
              <a:t>Responses were collected on a five point Likert-type scale where 1 = not suitable and 5 = very suitable.</a:t>
            </a:r>
          </a:p>
          <a:p>
            <a:pPr marL="0" indent="0">
              <a:buFont typeface="Garamond" pitchFamily="18" charset="0"/>
              <a:buNone/>
            </a:pPr>
            <a:endParaRPr lang="en-GB" dirty="0"/>
          </a:p>
        </p:txBody>
      </p:sp>
    </p:spTree>
    <p:extLst>
      <p:ext uri="{BB962C8B-B14F-4D97-AF65-F5344CB8AC3E}">
        <p14:creationId xmlns:p14="http://schemas.microsoft.com/office/powerpoint/2010/main" val="3239496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23C18-0076-408F-A209-DCA3098A493A}"/>
              </a:ext>
            </a:extLst>
          </p:cNvPr>
          <p:cNvSpPr>
            <a:spLocks noGrp="1"/>
          </p:cNvSpPr>
          <p:nvPr>
            <p:ph type="title"/>
          </p:nvPr>
        </p:nvSpPr>
        <p:spPr>
          <a:xfrm>
            <a:off x="563105" y="599262"/>
            <a:ext cx="4100004" cy="1371600"/>
          </a:xfrm>
        </p:spPr>
        <p:txBody>
          <a:bodyPr/>
          <a:lstStyle/>
          <a:p>
            <a:r>
              <a:rPr lang="en-GB" dirty="0"/>
              <a:t>Personality manipulations</a:t>
            </a:r>
          </a:p>
        </p:txBody>
      </p:sp>
      <p:pic>
        <p:nvPicPr>
          <p:cNvPr id="8" name="Picture 7" descr="A screenshot of a cell phone&#10;&#10;Description automatically generated">
            <a:extLst>
              <a:ext uri="{FF2B5EF4-FFF2-40B4-BE49-F238E27FC236}">
                <a16:creationId xmlns:a16="http://schemas.microsoft.com/office/drawing/2014/main" id="{61896E8A-22B5-4F2B-856C-915018B6F60A}"/>
              </a:ext>
            </a:extLst>
          </p:cNvPr>
          <p:cNvPicPr>
            <a:picLocks noChangeAspect="1"/>
          </p:cNvPicPr>
          <p:nvPr/>
        </p:nvPicPr>
        <p:blipFill rotWithShape="1">
          <a:blip r:embed="rId2"/>
          <a:srcRect l="19908" r="29441"/>
          <a:stretch/>
        </p:blipFill>
        <p:spPr>
          <a:xfrm>
            <a:off x="4414467" y="452821"/>
            <a:ext cx="3236324" cy="5972099"/>
          </a:xfrm>
          <a:prstGeom prst="rect">
            <a:avLst/>
          </a:prstGeom>
          <a:ln>
            <a:solidFill>
              <a:schemeClr val="accent1">
                <a:lumMod val="75000"/>
              </a:schemeClr>
            </a:solidFill>
          </a:ln>
        </p:spPr>
      </p:pic>
      <p:sp>
        <p:nvSpPr>
          <p:cNvPr id="13" name="TextBox 12">
            <a:extLst>
              <a:ext uri="{FF2B5EF4-FFF2-40B4-BE49-F238E27FC236}">
                <a16:creationId xmlns:a16="http://schemas.microsoft.com/office/drawing/2014/main" id="{AC84554F-4609-4C06-A267-EA4D91D8BC87}"/>
              </a:ext>
            </a:extLst>
          </p:cNvPr>
          <p:cNvSpPr txBox="1"/>
          <p:nvPr/>
        </p:nvSpPr>
        <p:spPr>
          <a:xfrm>
            <a:off x="7690861" y="2331862"/>
            <a:ext cx="1122475" cy="338554"/>
          </a:xfrm>
          <a:prstGeom prst="rect">
            <a:avLst/>
          </a:prstGeom>
          <a:solidFill>
            <a:schemeClr val="accent1">
              <a:lumMod val="75000"/>
            </a:schemeClr>
          </a:solidFill>
          <a:ln w="28575">
            <a:solidFill>
              <a:schemeClr val="tx1"/>
            </a:solidFill>
          </a:ln>
        </p:spPr>
        <p:txBody>
          <a:bodyPr wrap="square" rtlCol="0">
            <a:spAutoFit/>
          </a:bodyPr>
          <a:lstStyle/>
          <a:p>
            <a:r>
              <a:rPr lang="en-GB" sz="1600" dirty="0"/>
              <a:t>Extrovert</a:t>
            </a:r>
          </a:p>
        </p:txBody>
      </p:sp>
      <p:sp>
        <p:nvSpPr>
          <p:cNvPr id="18" name="Oval 17">
            <a:extLst>
              <a:ext uri="{FF2B5EF4-FFF2-40B4-BE49-F238E27FC236}">
                <a16:creationId xmlns:a16="http://schemas.microsoft.com/office/drawing/2014/main" id="{FBEB4313-42FD-49B1-9E12-F1DBA0FF507E}"/>
              </a:ext>
            </a:extLst>
          </p:cNvPr>
          <p:cNvSpPr/>
          <p:nvPr/>
        </p:nvSpPr>
        <p:spPr>
          <a:xfrm>
            <a:off x="4414467" y="2271029"/>
            <a:ext cx="3080288" cy="415674"/>
          </a:xfrm>
          <a:prstGeom prst="ellipse">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28575">
                <a:solidFill>
                  <a:schemeClr val="tx1"/>
                </a:solidFill>
              </a:ln>
            </a:endParaRPr>
          </a:p>
        </p:txBody>
      </p:sp>
      <p:sp>
        <p:nvSpPr>
          <p:cNvPr id="20" name="Oval 19">
            <a:extLst>
              <a:ext uri="{FF2B5EF4-FFF2-40B4-BE49-F238E27FC236}">
                <a16:creationId xmlns:a16="http://schemas.microsoft.com/office/drawing/2014/main" id="{4D40783C-ADB1-4938-A2E4-78BD46B86588}"/>
              </a:ext>
            </a:extLst>
          </p:cNvPr>
          <p:cNvSpPr/>
          <p:nvPr/>
        </p:nvSpPr>
        <p:spPr>
          <a:xfrm>
            <a:off x="4374397" y="3196064"/>
            <a:ext cx="3316464" cy="415674"/>
          </a:xfrm>
          <a:prstGeom prst="ellipse">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28575">
                <a:solidFill>
                  <a:schemeClr val="tx1"/>
                </a:solidFill>
              </a:ln>
            </a:endParaRPr>
          </a:p>
        </p:txBody>
      </p:sp>
      <p:sp>
        <p:nvSpPr>
          <p:cNvPr id="21" name="Oval 20">
            <a:extLst>
              <a:ext uri="{FF2B5EF4-FFF2-40B4-BE49-F238E27FC236}">
                <a16:creationId xmlns:a16="http://schemas.microsoft.com/office/drawing/2014/main" id="{523C9B03-005C-49FD-A088-955B03A0E682}"/>
              </a:ext>
            </a:extLst>
          </p:cNvPr>
          <p:cNvSpPr/>
          <p:nvPr/>
        </p:nvSpPr>
        <p:spPr>
          <a:xfrm>
            <a:off x="4501843" y="2704453"/>
            <a:ext cx="1333271" cy="245805"/>
          </a:xfrm>
          <a:prstGeom prst="ellipse">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28575">
                <a:solidFill>
                  <a:schemeClr val="tx1"/>
                </a:solidFill>
              </a:ln>
            </a:endParaRPr>
          </a:p>
        </p:txBody>
      </p:sp>
      <p:pic>
        <p:nvPicPr>
          <p:cNvPr id="23" name="Picture 22" descr="A screenshot of a cell phone&#10;&#10;Description automatically generated">
            <a:extLst>
              <a:ext uri="{FF2B5EF4-FFF2-40B4-BE49-F238E27FC236}">
                <a16:creationId xmlns:a16="http://schemas.microsoft.com/office/drawing/2014/main" id="{9BDC4524-F931-411B-A2E1-97283B98B13E}"/>
              </a:ext>
            </a:extLst>
          </p:cNvPr>
          <p:cNvPicPr>
            <a:picLocks noChangeAspect="1"/>
          </p:cNvPicPr>
          <p:nvPr/>
        </p:nvPicPr>
        <p:blipFill rotWithShape="1">
          <a:blip r:embed="rId3"/>
          <a:srcRect l="19606" r="30047" b="24745"/>
          <a:stretch/>
        </p:blipFill>
        <p:spPr>
          <a:xfrm>
            <a:off x="8873441" y="450205"/>
            <a:ext cx="2817780" cy="5957590"/>
          </a:xfrm>
          <a:prstGeom prst="rect">
            <a:avLst/>
          </a:prstGeom>
          <a:ln>
            <a:solidFill>
              <a:schemeClr val="accent1">
                <a:lumMod val="75000"/>
              </a:schemeClr>
            </a:solidFill>
          </a:ln>
        </p:spPr>
      </p:pic>
      <p:sp>
        <p:nvSpPr>
          <p:cNvPr id="14" name="TextBox 13">
            <a:extLst>
              <a:ext uri="{FF2B5EF4-FFF2-40B4-BE49-F238E27FC236}">
                <a16:creationId xmlns:a16="http://schemas.microsoft.com/office/drawing/2014/main" id="{ADBEC33D-99A5-4E3C-81D5-88B87BEA092F}"/>
              </a:ext>
            </a:extLst>
          </p:cNvPr>
          <p:cNvSpPr txBox="1"/>
          <p:nvPr/>
        </p:nvSpPr>
        <p:spPr>
          <a:xfrm>
            <a:off x="7696256" y="4583062"/>
            <a:ext cx="1122475" cy="369332"/>
          </a:xfrm>
          <a:prstGeom prst="rect">
            <a:avLst/>
          </a:prstGeom>
          <a:solidFill>
            <a:schemeClr val="accent1">
              <a:lumMod val="75000"/>
            </a:schemeClr>
          </a:solidFill>
          <a:ln w="28575">
            <a:solidFill>
              <a:schemeClr val="tx1"/>
            </a:solidFill>
          </a:ln>
        </p:spPr>
        <p:txBody>
          <a:bodyPr wrap="square" rtlCol="0">
            <a:spAutoFit/>
          </a:bodyPr>
          <a:lstStyle/>
          <a:p>
            <a:r>
              <a:rPr lang="en-GB" dirty="0"/>
              <a:t>Introvert</a:t>
            </a:r>
          </a:p>
        </p:txBody>
      </p:sp>
      <p:sp>
        <p:nvSpPr>
          <p:cNvPr id="24" name="Oval 23">
            <a:extLst>
              <a:ext uri="{FF2B5EF4-FFF2-40B4-BE49-F238E27FC236}">
                <a16:creationId xmlns:a16="http://schemas.microsoft.com/office/drawing/2014/main" id="{842A8E6D-F498-4B0D-BB26-44B8D51152F8}"/>
              </a:ext>
            </a:extLst>
          </p:cNvPr>
          <p:cNvSpPr/>
          <p:nvPr/>
        </p:nvSpPr>
        <p:spPr>
          <a:xfrm>
            <a:off x="8873441" y="2278909"/>
            <a:ext cx="1660573" cy="245193"/>
          </a:xfrm>
          <a:prstGeom prst="ellipse">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28575">
                <a:solidFill>
                  <a:schemeClr val="tx1"/>
                </a:solidFill>
              </a:ln>
            </a:endParaRPr>
          </a:p>
        </p:txBody>
      </p:sp>
      <p:sp>
        <p:nvSpPr>
          <p:cNvPr id="25" name="Oval 24">
            <a:extLst>
              <a:ext uri="{FF2B5EF4-FFF2-40B4-BE49-F238E27FC236}">
                <a16:creationId xmlns:a16="http://schemas.microsoft.com/office/drawing/2014/main" id="{FAD5D4FA-78A1-4256-9EEA-8B0DA549CFCE}"/>
              </a:ext>
            </a:extLst>
          </p:cNvPr>
          <p:cNvSpPr/>
          <p:nvPr/>
        </p:nvSpPr>
        <p:spPr>
          <a:xfrm>
            <a:off x="8833371" y="2637756"/>
            <a:ext cx="1333271" cy="245805"/>
          </a:xfrm>
          <a:prstGeom prst="ellipse">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28575">
                <a:solidFill>
                  <a:schemeClr val="tx1"/>
                </a:solidFill>
              </a:ln>
            </a:endParaRPr>
          </a:p>
        </p:txBody>
      </p:sp>
      <p:sp>
        <p:nvSpPr>
          <p:cNvPr id="26" name="Oval 25">
            <a:extLst>
              <a:ext uri="{FF2B5EF4-FFF2-40B4-BE49-F238E27FC236}">
                <a16:creationId xmlns:a16="http://schemas.microsoft.com/office/drawing/2014/main" id="{A965F69D-3B67-4962-BEC3-AFFD6C8334BB}"/>
              </a:ext>
            </a:extLst>
          </p:cNvPr>
          <p:cNvSpPr/>
          <p:nvPr/>
        </p:nvSpPr>
        <p:spPr>
          <a:xfrm>
            <a:off x="8848996" y="3032699"/>
            <a:ext cx="2191861" cy="415674"/>
          </a:xfrm>
          <a:prstGeom prst="ellipse">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28575">
                <a:solidFill>
                  <a:schemeClr val="tx1"/>
                </a:solidFill>
              </a:ln>
            </a:endParaRPr>
          </a:p>
        </p:txBody>
      </p:sp>
      <p:sp>
        <p:nvSpPr>
          <p:cNvPr id="27" name="Content Placeholder 2">
            <a:extLst>
              <a:ext uri="{FF2B5EF4-FFF2-40B4-BE49-F238E27FC236}">
                <a16:creationId xmlns:a16="http://schemas.microsoft.com/office/drawing/2014/main" id="{3BC8341F-A2A7-46A2-84E2-F4948DCCEA22}"/>
              </a:ext>
            </a:extLst>
          </p:cNvPr>
          <p:cNvSpPr>
            <a:spLocks noGrp="1"/>
          </p:cNvSpPr>
          <p:nvPr>
            <p:ph idx="1"/>
          </p:nvPr>
        </p:nvSpPr>
        <p:spPr>
          <a:xfrm>
            <a:off x="563105" y="2288779"/>
            <a:ext cx="3536130" cy="3372420"/>
          </a:xfrm>
        </p:spPr>
        <p:txBody>
          <a:bodyPr>
            <a:normAutofit/>
          </a:bodyPr>
          <a:lstStyle/>
          <a:p>
            <a:pPr algn="just"/>
            <a:r>
              <a:rPr lang="en-GB" dirty="0"/>
              <a:t>Elements of the Big Five Inventory (John &amp; Srivastava, 1999) regarding extraversion and introversion were used to structure the applicant’s Twitter page. </a:t>
            </a:r>
          </a:p>
          <a:p>
            <a:pPr algn="just"/>
            <a:endParaRPr lang="en-GB" dirty="0"/>
          </a:p>
          <a:p>
            <a:pPr algn="just"/>
            <a:r>
              <a:rPr lang="en-GB" dirty="0"/>
              <a:t>Extroverted individuals are associated with higher levels of activity on social media sites (Blackwell, </a:t>
            </a:r>
            <a:r>
              <a:rPr lang="en-GB" dirty="0" err="1"/>
              <a:t>Leaman</a:t>
            </a:r>
            <a:r>
              <a:rPr lang="en-GB" dirty="0"/>
              <a:t>, </a:t>
            </a:r>
            <a:r>
              <a:rPr lang="en-GB" dirty="0" err="1"/>
              <a:t>Tramposch</a:t>
            </a:r>
            <a:r>
              <a:rPr lang="en-GB" dirty="0"/>
              <a:t>, Osborne &amp; </a:t>
            </a:r>
            <a:r>
              <a:rPr lang="en-GB" dirty="0" err="1"/>
              <a:t>Liss</a:t>
            </a:r>
            <a:r>
              <a:rPr lang="en-GB" dirty="0"/>
              <a:t>, 2017).</a:t>
            </a:r>
          </a:p>
        </p:txBody>
      </p:sp>
      <p:sp>
        <p:nvSpPr>
          <p:cNvPr id="31" name="TextBox 30">
            <a:extLst>
              <a:ext uri="{FF2B5EF4-FFF2-40B4-BE49-F238E27FC236}">
                <a16:creationId xmlns:a16="http://schemas.microsoft.com/office/drawing/2014/main" id="{D2BF4481-83A0-4B54-BB89-38B6B52FD6C8}"/>
              </a:ext>
            </a:extLst>
          </p:cNvPr>
          <p:cNvSpPr txBox="1"/>
          <p:nvPr/>
        </p:nvSpPr>
        <p:spPr>
          <a:xfrm>
            <a:off x="7678638" y="561230"/>
            <a:ext cx="1142510" cy="523220"/>
          </a:xfrm>
          <a:prstGeom prst="rect">
            <a:avLst/>
          </a:prstGeom>
          <a:noFill/>
          <a:ln w="19050">
            <a:solidFill>
              <a:schemeClr val="tx1"/>
            </a:solidFill>
          </a:ln>
        </p:spPr>
        <p:txBody>
          <a:bodyPr wrap="square" rtlCol="0">
            <a:spAutoFit/>
          </a:bodyPr>
          <a:lstStyle/>
          <a:p>
            <a:r>
              <a:rPr lang="en-GB" sz="1400" dirty="0"/>
              <a:t>Full of energy</a:t>
            </a:r>
          </a:p>
        </p:txBody>
      </p:sp>
      <p:sp>
        <p:nvSpPr>
          <p:cNvPr id="32" name="TextBox 31">
            <a:extLst>
              <a:ext uri="{FF2B5EF4-FFF2-40B4-BE49-F238E27FC236}">
                <a16:creationId xmlns:a16="http://schemas.microsoft.com/office/drawing/2014/main" id="{10A8E94B-E0FF-4C4A-8A8B-68D3A337F6E1}"/>
              </a:ext>
            </a:extLst>
          </p:cNvPr>
          <p:cNvSpPr txBox="1"/>
          <p:nvPr/>
        </p:nvSpPr>
        <p:spPr>
          <a:xfrm>
            <a:off x="7686239" y="1150251"/>
            <a:ext cx="1142510" cy="523220"/>
          </a:xfrm>
          <a:prstGeom prst="rect">
            <a:avLst/>
          </a:prstGeom>
          <a:noFill/>
          <a:ln w="19050">
            <a:solidFill>
              <a:schemeClr val="tx1"/>
            </a:solidFill>
          </a:ln>
        </p:spPr>
        <p:txBody>
          <a:bodyPr wrap="square" rtlCol="0">
            <a:spAutoFit/>
          </a:bodyPr>
          <a:lstStyle/>
          <a:p>
            <a:r>
              <a:rPr lang="en-GB" sz="1400" dirty="0"/>
              <a:t>Generates enthusiasm</a:t>
            </a:r>
          </a:p>
        </p:txBody>
      </p:sp>
      <p:sp>
        <p:nvSpPr>
          <p:cNvPr id="33" name="TextBox 32">
            <a:extLst>
              <a:ext uri="{FF2B5EF4-FFF2-40B4-BE49-F238E27FC236}">
                <a16:creationId xmlns:a16="http://schemas.microsoft.com/office/drawing/2014/main" id="{A81E07B9-B029-4B3F-8837-FE0ECFB5985F}"/>
              </a:ext>
            </a:extLst>
          </p:cNvPr>
          <p:cNvSpPr txBox="1"/>
          <p:nvPr/>
        </p:nvSpPr>
        <p:spPr>
          <a:xfrm>
            <a:off x="7683285" y="1739272"/>
            <a:ext cx="1142510" cy="523220"/>
          </a:xfrm>
          <a:prstGeom prst="rect">
            <a:avLst/>
          </a:prstGeom>
          <a:noFill/>
          <a:ln w="19050">
            <a:solidFill>
              <a:schemeClr val="tx1"/>
            </a:solidFill>
          </a:ln>
        </p:spPr>
        <p:txBody>
          <a:bodyPr wrap="square" rtlCol="0">
            <a:spAutoFit/>
          </a:bodyPr>
          <a:lstStyle/>
          <a:p>
            <a:r>
              <a:rPr lang="en-GB" sz="1400" dirty="0"/>
              <a:t>Outgoing &amp; sociable </a:t>
            </a:r>
          </a:p>
        </p:txBody>
      </p:sp>
      <p:sp>
        <p:nvSpPr>
          <p:cNvPr id="34" name="TextBox 33">
            <a:extLst>
              <a:ext uri="{FF2B5EF4-FFF2-40B4-BE49-F238E27FC236}">
                <a16:creationId xmlns:a16="http://schemas.microsoft.com/office/drawing/2014/main" id="{9D1A3275-752A-4305-AB72-40273FD0103F}"/>
              </a:ext>
            </a:extLst>
          </p:cNvPr>
          <p:cNvSpPr txBox="1"/>
          <p:nvPr/>
        </p:nvSpPr>
        <p:spPr>
          <a:xfrm>
            <a:off x="7678638" y="6047204"/>
            <a:ext cx="1142510" cy="307777"/>
          </a:xfrm>
          <a:prstGeom prst="rect">
            <a:avLst/>
          </a:prstGeom>
          <a:noFill/>
          <a:ln w="19050">
            <a:solidFill>
              <a:schemeClr val="tx1"/>
            </a:solidFill>
          </a:ln>
        </p:spPr>
        <p:txBody>
          <a:bodyPr wrap="square" rtlCol="0">
            <a:spAutoFit/>
          </a:bodyPr>
          <a:lstStyle/>
          <a:p>
            <a:r>
              <a:rPr lang="en-GB" sz="1400" dirty="0"/>
              <a:t>Is reserved</a:t>
            </a:r>
          </a:p>
        </p:txBody>
      </p:sp>
      <p:sp>
        <p:nvSpPr>
          <p:cNvPr id="35" name="TextBox 34">
            <a:extLst>
              <a:ext uri="{FF2B5EF4-FFF2-40B4-BE49-F238E27FC236}">
                <a16:creationId xmlns:a16="http://schemas.microsoft.com/office/drawing/2014/main" id="{AF63A59B-0AF6-4465-826C-F47F96618E89}"/>
              </a:ext>
            </a:extLst>
          </p:cNvPr>
          <p:cNvSpPr txBox="1"/>
          <p:nvPr/>
        </p:nvSpPr>
        <p:spPr>
          <a:xfrm>
            <a:off x="7686239" y="5643302"/>
            <a:ext cx="1142510" cy="307777"/>
          </a:xfrm>
          <a:prstGeom prst="rect">
            <a:avLst/>
          </a:prstGeom>
          <a:noFill/>
          <a:ln w="19050">
            <a:solidFill>
              <a:schemeClr val="tx1"/>
            </a:solidFill>
          </a:ln>
        </p:spPr>
        <p:txBody>
          <a:bodyPr wrap="square" rtlCol="0">
            <a:spAutoFit/>
          </a:bodyPr>
          <a:lstStyle/>
          <a:p>
            <a:r>
              <a:rPr lang="en-GB" sz="1400" dirty="0"/>
              <a:t>Is quiet </a:t>
            </a:r>
          </a:p>
        </p:txBody>
      </p:sp>
      <p:sp>
        <p:nvSpPr>
          <p:cNvPr id="36" name="TextBox 35">
            <a:extLst>
              <a:ext uri="{FF2B5EF4-FFF2-40B4-BE49-F238E27FC236}">
                <a16:creationId xmlns:a16="http://schemas.microsoft.com/office/drawing/2014/main" id="{C46647E1-EA01-4563-BFE8-7F8465E37EDD}"/>
              </a:ext>
            </a:extLst>
          </p:cNvPr>
          <p:cNvSpPr txBox="1"/>
          <p:nvPr/>
        </p:nvSpPr>
        <p:spPr>
          <a:xfrm>
            <a:off x="7686239" y="5050243"/>
            <a:ext cx="1142510" cy="523220"/>
          </a:xfrm>
          <a:prstGeom prst="rect">
            <a:avLst/>
          </a:prstGeom>
          <a:noFill/>
          <a:ln w="19050">
            <a:solidFill>
              <a:schemeClr val="tx1"/>
            </a:solidFill>
          </a:ln>
        </p:spPr>
        <p:txBody>
          <a:bodyPr wrap="square" rtlCol="0">
            <a:spAutoFit/>
          </a:bodyPr>
          <a:lstStyle/>
          <a:p>
            <a:r>
              <a:rPr lang="en-GB" sz="1400" dirty="0"/>
              <a:t>Shy &amp; Inhibited</a:t>
            </a:r>
          </a:p>
        </p:txBody>
      </p:sp>
      <p:cxnSp>
        <p:nvCxnSpPr>
          <p:cNvPr id="52" name="Straight Arrow Connector 51">
            <a:extLst>
              <a:ext uri="{FF2B5EF4-FFF2-40B4-BE49-F238E27FC236}">
                <a16:creationId xmlns:a16="http://schemas.microsoft.com/office/drawing/2014/main" id="{E883926C-72E1-4D67-8B7C-8B457443088E}"/>
              </a:ext>
            </a:extLst>
          </p:cNvPr>
          <p:cNvCxnSpPr>
            <a:cxnSpLocks/>
          </p:cNvCxnSpPr>
          <p:nvPr/>
        </p:nvCxnSpPr>
        <p:spPr>
          <a:xfrm flipV="1">
            <a:off x="3843580" y="2995048"/>
            <a:ext cx="724545" cy="91269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B2BDFCA-CD5C-4474-97DF-FF59032C3610}"/>
              </a:ext>
            </a:extLst>
          </p:cNvPr>
          <p:cNvCxnSpPr>
            <a:cxnSpLocks/>
          </p:cNvCxnSpPr>
          <p:nvPr/>
        </p:nvCxnSpPr>
        <p:spPr>
          <a:xfrm flipH="1">
            <a:off x="7769337" y="2763905"/>
            <a:ext cx="493412" cy="45491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1B46ABB3-FA55-47A7-806C-F6D1B892C8C6}"/>
              </a:ext>
            </a:extLst>
          </p:cNvPr>
          <p:cNvCxnSpPr>
            <a:cxnSpLocks/>
          </p:cNvCxnSpPr>
          <p:nvPr/>
        </p:nvCxnSpPr>
        <p:spPr>
          <a:xfrm flipV="1">
            <a:off x="8399885" y="4085343"/>
            <a:ext cx="418846" cy="41567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433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5"/>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4"/>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4"/>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7">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52"/>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1"/>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8" grpId="0" animBg="1"/>
      <p:bldP spid="20" grpId="0" animBg="1"/>
      <p:bldP spid="21" grpId="0" animBg="1"/>
      <p:bldP spid="14" grpId="0" animBg="1"/>
      <p:bldP spid="24" grpId="0" animBg="1"/>
      <p:bldP spid="25" grpId="0" animBg="1"/>
      <p:bldP spid="26" grpId="0" animBg="1"/>
      <p:bldP spid="31" grpId="0" animBg="1"/>
      <p:bldP spid="32" grpId="0" animBg="1"/>
      <p:bldP spid="33" grpId="0" animBg="1"/>
      <p:bldP spid="34" grpId="0" animBg="1"/>
      <p:bldP spid="35" grpId="0" animBg="1"/>
      <p:bldP spid="3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8829D-F979-46C9-B283-01A44CD10294}"/>
              </a:ext>
            </a:extLst>
          </p:cNvPr>
          <p:cNvSpPr>
            <a:spLocks noGrp="1"/>
          </p:cNvSpPr>
          <p:nvPr>
            <p:ph type="title"/>
          </p:nvPr>
        </p:nvSpPr>
        <p:spPr/>
        <p:txBody>
          <a:bodyPr/>
          <a:lstStyle/>
          <a:p>
            <a:pPr algn="ctr"/>
            <a:r>
              <a:rPr lang="en-GB" dirty="0"/>
              <a:t>Procedure </a:t>
            </a:r>
          </a:p>
        </p:txBody>
      </p:sp>
      <p:graphicFrame>
        <p:nvGraphicFramePr>
          <p:cNvPr id="4" name="Content Placeholder 3">
            <a:extLst>
              <a:ext uri="{FF2B5EF4-FFF2-40B4-BE49-F238E27FC236}">
                <a16:creationId xmlns:a16="http://schemas.microsoft.com/office/drawing/2014/main" id="{32419604-6DC2-4975-888B-7F3481C03E9B}"/>
              </a:ext>
            </a:extLst>
          </p:cNvPr>
          <p:cNvGraphicFramePr>
            <a:graphicFrameLocks noGrp="1"/>
          </p:cNvGraphicFramePr>
          <p:nvPr>
            <p:ph idx="1"/>
            <p:extLst>
              <p:ext uri="{D42A27DB-BD31-4B8C-83A1-F6EECF244321}">
                <p14:modId xmlns:p14="http://schemas.microsoft.com/office/powerpoint/2010/main" val="3309370587"/>
              </p:ext>
            </p:extLst>
          </p:nvPr>
        </p:nvGraphicFramePr>
        <p:xfrm>
          <a:off x="510619" y="1006313"/>
          <a:ext cx="11170762" cy="44305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8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CB2E4-A985-4D4A-9074-6C333CB0FA04}"/>
              </a:ext>
            </a:extLst>
          </p:cNvPr>
          <p:cNvSpPr>
            <a:spLocks noGrp="1"/>
          </p:cNvSpPr>
          <p:nvPr>
            <p:ph type="title"/>
          </p:nvPr>
        </p:nvSpPr>
        <p:spPr/>
        <p:txBody>
          <a:bodyPr/>
          <a:lstStyle/>
          <a:p>
            <a:r>
              <a:rPr lang="en-GB" dirty="0"/>
              <a:t>Main findings </a:t>
            </a:r>
          </a:p>
        </p:txBody>
      </p:sp>
      <p:sp>
        <p:nvSpPr>
          <p:cNvPr id="3" name="Content Placeholder 2">
            <a:extLst>
              <a:ext uri="{FF2B5EF4-FFF2-40B4-BE49-F238E27FC236}">
                <a16:creationId xmlns:a16="http://schemas.microsoft.com/office/drawing/2014/main" id="{A0481267-CE8B-458F-864B-14E0C766D759}"/>
              </a:ext>
            </a:extLst>
          </p:cNvPr>
          <p:cNvSpPr>
            <a:spLocks noGrp="1"/>
          </p:cNvSpPr>
          <p:nvPr>
            <p:ph idx="1"/>
          </p:nvPr>
        </p:nvSpPr>
        <p:spPr>
          <a:xfrm>
            <a:off x="492072" y="1803082"/>
            <a:ext cx="11207202" cy="968644"/>
          </a:xfrm>
        </p:spPr>
        <p:txBody>
          <a:bodyPr>
            <a:normAutofit/>
          </a:bodyPr>
          <a:lstStyle/>
          <a:p>
            <a:pPr algn="just"/>
            <a:r>
              <a:rPr lang="en-GB" sz="1600" dirty="0"/>
              <a:t> The results from a 2X2 ANOVA considering applicant personality (extrovert/introvert) and overall employability (before and after social media page exposure) did not support </a:t>
            </a:r>
            <a:r>
              <a:rPr lang="en-GB" dirty="0"/>
              <a:t>H</a:t>
            </a:r>
            <a:r>
              <a:rPr lang="en-GB" baseline="-25000" dirty="0"/>
              <a:t>1. </a:t>
            </a:r>
            <a:r>
              <a:rPr lang="en-GB" sz="1600" dirty="0"/>
              <a:t>Neither the personality condition of the applicant, or exposure to the social media page significantly affected the overall employability score given by the participants. </a:t>
            </a:r>
          </a:p>
          <a:p>
            <a:pPr algn="just"/>
            <a:endParaRPr lang="en-GB" sz="1600" dirty="0"/>
          </a:p>
          <a:p>
            <a:pPr algn="just"/>
            <a:endParaRPr lang="en-GB" sz="1600" dirty="0"/>
          </a:p>
          <a:p>
            <a:pPr marL="0" indent="0" algn="just">
              <a:buNone/>
            </a:pPr>
            <a:endParaRPr lang="en-GB" sz="1600" dirty="0"/>
          </a:p>
          <a:p>
            <a:pPr lvl="1"/>
            <a:endParaRPr lang="en-GB" dirty="0"/>
          </a:p>
        </p:txBody>
      </p:sp>
      <p:pic>
        <p:nvPicPr>
          <p:cNvPr id="4" name="Picture 3">
            <a:extLst>
              <a:ext uri="{FF2B5EF4-FFF2-40B4-BE49-F238E27FC236}">
                <a16:creationId xmlns:a16="http://schemas.microsoft.com/office/drawing/2014/main" id="{2698D2D3-1941-42D0-BF98-00A8311180CD}"/>
              </a:ext>
            </a:extLst>
          </p:cNvPr>
          <p:cNvPicPr/>
          <p:nvPr/>
        </p:nvPicPr>
        <p:blipFill rotWithShape="1">
          <a:blip r:embed="rId2">
            <a:extLst>
              <a:ext uri="{28A0092B-C50C-407E-A947-70E740481C1C}">
                <a14:useLocalDpi xmlns:a14="http://schemas.microsoft.com/office/drawing/2010/main" val="0"/>
              </a:ext>
            </a:extLst>
          </a:blip>
          <a:srcRect r="11907"/>
          <a:stretch/>
        </p:blipFill>
        <p:spPr bwMode="auto">
          <a:xfrm>
            <a:off x="7187946" y="2882686"/>
            <a:ext cx="4511328" cy="2865932"/>
          </a:xfrm>
          <a:prstGeom prst="rect">
            <a:avLst/>
          </a:prstGeom>
          <a:noFill/>
          <a:ln>
            <a:noFill/>
          </a:ln>
        </p:spPr>
      </p:pic>
      <p:sp>
        <p:nvSpPr>
          <p:cNvPr id="5" name="TextBox 4">
            <a:extLst>
              <a:ext uri="{FF2B5EF4-FFF2-40B4-BE49-F238E27FC236}">
                <a16:creationId xmlns:a16="http://schemas.microsoft.com/office/drawing/2014/main" id="{9B3FAB5B-120C-46E8-84D2-35A01A8CF0D9}"/>
              </a:ext>
            </a:extLst>
          </p:cNvPr>
          <p:cNvSpPr txBox="1"/>
          <p:nvPr/>
        </p:nvSpPr>
        <p:spPr>
          <a:xfrm>
            <a:off x="7187946" y="5859578"/>
            <a:ext cx="4511328" cy="461665"/>
          </a:xfrm>
          <a:prstGeom prst="rect">
            <a:avLst/>
          </a:prstGeom>
          <a:noFill/>
        </p:spPr>
        <p:txBody>
          <a:bodyPr wrap="square" rtlCol="0">
            <a:spAutoFit/>
          </a:bodyPr>
          <a:lstStyle/>
          <a:p>
            <a:r>
              <a:rPr lang="en-GB" sz="1200" i="1" dirty="0"/>
              <a:t>Figure 1. </a:t>
            </a:r>
            <a:r>
              <a:rPr lang="en-GB" sz="1200" dirty="0"/>
              <a:t>Graph showing employability ratings at time point 1 and 2, considering participant hiring experience</a:t>
            </a:r>
          </a:p>
        </p:txBody>
      </p:sp>
      <p:sp>
        <p:nvSpPr>
          <p:cNvPr id="6" name="Content Placeholder 2">
            <a:extLst>
              <a:ext uri="{FF2B5EF4-FFF2-40B4-BE49-F238E27FC236}">
                <a16:creationId xmlns:a16="http://schemas.microsoft.com/office/drawing/2014/main" id="{DDA45DD4-E1C1-45BE-AB71-23E03539484A}"/>
              </a:ext>
            </a:extLst>
          </p:cNvPr>
          <p:cNvSpPr txBox="1">
            <a:spLocks/>
          </p:cNvSpPr>
          <p:nvPr/>
        </p:nvSpPr>
        <p:spPr>
          <a:xfrm>
            <a:off x="492072" y="3285641"/>
            <a:ext cx="6548033" cy="3324387"/>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algn="just"/>
            <a:r>
              <a:rPr lang="en-GB" sz="1600" dirty="0"/>
              <a:t>The results from a second 2X2 ANOVA considering participant hiring experience (yes/no) and employability ratings at (pre social media page exposure/post social media page exposure) supported H2. </a:t>
            </a:r>
          </a:p>
          <a:p>
            <a:pPr algn="just"/>
            <a:r>
              <a:rPr lang="en-GB" sz="1600" dirty="0"/>
              <a:t>Participants with previous hiring experience rated the candidate more employable after viewing their social media page, where participants with no previous hiring experience rated the candidate less employable after viewing their social media page.</a:t>
            </a:r>
          </a:p>
        </p:txBody>
      </p:sp>
    </p:spTree>
    <p:extLst>
      <p:ext uri="{BB962C8B-B14F-4D97-AF65-F5344CB8AC3E}">
        <p14:creationId xmlns:p14="http://schemas.microsoft.com/office/powerpoint/2010/main" val="201701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91856-3D1C-42AE-8453-A3BCB2443919}"/>
              </a:ext>
            </a:extLst>
          </p:cNvPr>
          <p:cNvSpPr>
            <a:spLocks noGrp="1"/>
          </p:cNvSpPr>
          <p:nvPr>
            <p:ph type="title"/>
          </p:nvPr>
        </p:nvSpPr>
        <p:spPr/>
        <p:txBody>
          <a:bodyPr/>
          <a:lstStyle/>
          <a:p>
            <a:pPr algn="ctr"/>
            <a:r>
              <a:rPr lang="en-GB" dirty="0"/>
              <a:t>Discussion </a:t>
            </a:r>
          </a:p>
        </p:txBody>
      </p:sp>
      <p:sp>
        <p:nvSpPr>
          <p:cNvPr id="3" name="Content Placeholder 2">
            <a:extLst>
              <a:ext uri="{FF2B5EF4-FFF2-40B4-BE49-F238E27FC236}">
                <a16:creationId xmlns:a16="http://schemas.microsoft.com/office/drawing/2014/main" id="{AD9B542C-3993-447E-89A9-B5A03387562D}"/>
              </a:ext>
            </a:extLst>
          </p:cNvPr>
          <p:cNvSpPr>
            <a:spLocks noGrp="1"/>
          </p:cNvSpPr>
          <p:nvPr>
            <p:ph idx="1"/>
          </p:nvPr>
        </p:nvSpPr>
        <p:spPr>
          <a:xfrm>
            <a:off x="499621" y="2103120"/>
            <a:ext cx="11180189" cy="3849624"/>
          </a:xfrm>
        </p:spPr>
        <p:txBody>
          <a:bodyPr>
            <a:normAutofit/>
          </a:bodyPr>
          <a:lstStyle/>
          <a:p>
            <a:pPr marL="0" indent="0">
              <a:spcAft>
                <a:spcPts val="600"/>
              </a:spcAft>
              <a:buNone/>
            </a:pPr>
            <a:r>
              <a:rPr lang="en-GB" sz="1800" dirty="0"/>
              <a:t>Contrary to a wealth of literature that guided H</a:t>
            </a:r>
            <a:r>
              <a:rPr lang="en-GB" sz="1800" baseline="-25000" dirty="0"/>
              <a:t>1</a:t>
            </a:r>
            <a:r>
              <a:rPr lang="en-GB" sz="1800" dirty="0"/>
              <a:t>, an extraversion advantage at work was not identified.</a:t>
            </a:r>
          </a:p>
          <a:p>
            <a:pPr marL="0" indent="0">
              <a:spcAft>
                <a:spcPts val="600"/>
              </a:spcAft>
              <a:buNone/>
            </a:pPr>
            <a:r>
              <a:rPr lang="en-GB" sz="1800" dirty="0"/>
              <a:t>In support of H</a:t>
            </a:r>
            <a:r>
              <a:rPr lang="en-GB" sz="1800" baseline="-25000" dirty="0"/>
              <a:t>2</a:t>
            </a:r>
            <a:r>
              <a:rPr lang="en-GB" sz="1800" dirty="0"/>
              <a:t> Participants with previous hiring experience rated the candidate to be more employable after viewing their social media page, where participants with no previous hiring experience rated the candidate to be less employable after viewing their social media page.</a:t>
            </a:r>
          </a:p>
          <a:p>
            <a:pPr marL="0" indent="0">
              <a:buNone/>
            </a:pPr>
            <a:r>
              <a:rPr lang="en-GB" sz="1800" dirty="0"/>
              <a:t>This could be explained by:</a:t>
            </a:r>
          </a:p>
          <a:p>
            <a:pPr lvl="1"/>
            <a:r>
              <a:rPr lang="en-GB" sz="1800" dirty="0"/>
              <a:t>Experienced recruiters possessing more complex knowledge structures to evaluate candidates (</a:t>
            </a:r>
            <a:r>
              <a:rPr lang="en-GB" sz="1800" dirty="0" err="1"/>
              <a:t>Dipboye</a:t>
            </a:r>
            <a:r>
              <a:rPr lang="en-GB" sz="1800" dirty="0"/>
              <a:t> &amp; Jackson, 1999)</a:t>
            </a:r>
          </a:p>
          <a:p>
            <a:pPr lvl="1"/>
            <a:r>
              <a:rPr lang="en-GB" sz="1800" dirty="0"/>
              <a:t>A positive impression of candidate personality being achieved (Sameen and Cornelius, 2015)</a:t>
            </a:r>
          </a:p>
          <a:p>
            <a:pPr marL="0" indent="0">
              <a:buNone/>
            </a:pPr>
            <a:endParaRPr lang="en-GB" dirty="0"/>
          </a:p>
        </p:txBody>
      </p:sp>
    </p:spTree>
    <p:extLst>
      <p:ext uri="{BB962C8B-B14F-4D97-AF65-F5344CB8AC3E}">
        <p14:creationId xmlns:p14="http://schemas.microsoft.com/office/powerpoint/2010/main" val="1814129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92548-6388-4D74-AD73-2E315C8035BD}"/>
              </a:ext>
            </a:extLst>
          </p:cNvPr>
          <p:cNvSpPr>
            <a:spLocks noGrp="1"/>
          </p:cNvSpPr>
          <p:nvPr>
            <p:ph type="title"/>
          </p:nvPr>
        </p:nvSpPr>
        <p:spPr/>
        <p:txBody>
          <a:bodyPr/>
          <a:lstStyle/>
          <a:p>
            <a:pPr algn="ctr"/>
            <a:r>
              <a:rPr lang="en-GB" dirty="0"/>
              <a:t>Conclusions and recommendations</a:t>
            </a:r>
          </a:p>
        </p:txBody>
      </p:sp>
      <p:sp>
        <p:nvSpPr>
          <p:cNvPr id="3" name="Content Placeholder 2">
            <a:extLst>
              <a:ext uri="{FF2B5EF4-FFF2-40B4-BE49-F238E27FC236}">
                <a16:creationId xmlns:a16="http://schemas.microsoft.com/office/drawing/2014/main" id="{593395DA-02E6-4017-82B2-E426FCD0037A}"/>
              </a:ext>
            </a:extLst>
          </p:cNvPr>
          <p:cNvSpPr>
            <a:spLocks noGrp="1"/>
          </p:cNvSpPr>
          <p:nvPr>
            <p:ph idx="1"/>
          </p:nvPr>
        </p:nvSpPr>
        <p:spPr>
          <a:xfrm>
            <a:off x="1066800" y="1837944"/>
            <a:ext cx="10058400" cy="1371600"/>
          </a:xfrm>
        </p:spPr>
        <p:txBody>
          <a:bodyPr/>
          <a:lstStyle/>
          <a:p>
            <a:endParaRPr lang="en-GB" dirty="0"/>
          </a:p>
          <a:p>
            <a:endParaRPr lang="en-GB" dirty="0"/>
          </a:p>
        </p:txBody>
      </p:sp>
      <p:sp>
        <p:nvSpPr>
          <p:cNvPr id="4" name="TextBox 3">
            <a:extLst>
              <a:ext uri="{FF2B5EF4-FFF2-40B4-BE49-F238E27FC236}">
                <a16:creationId xmlns:a16="http://schemas.microsoft.com/office/drawing/2014/main" id="{AF4B74B6-671E-4D8A-8ECC-05BB3159ECB3}"/>
              </a:ext>
            </a:extLst>
          </p:cNvPr>
          <p:cNvSpPr txBox="1"/>
          <p:nvPr/>
        </p:nvSpPr>
        <p:spPr>
          <a:xfrm>
            <a:off x="1066800" y="4583601"/>
            <a:ext cx="10058400" cy="923330"/>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dirty="0"/>
              <a:t>With recruiters increasingly utilizing information about candidates obtained through their social media pages, it is crucial to understand the way in which this information is interpreted and utilized within organizational hiring decisions within </a:t>
            </a:r>
            <a:r>
              <a:rPr lang="en-GB"/>
              <a:t>current businesses.</a:t>
            </a:r>
            <a:endParaRPr lang="en-GB" dirty="0"/>
          </a:p>
        </p:txBody>
      </p:sp>
      <p:sp>
        <p:nvSpPr>
          <p:cNvPr id="7" name="TextBox 6">
            <a:extLst>
              <a:ext uri="{FF2B5EF4-FFF2-40B4-BE49-F238E27FC236}">
                <a16:creationId xmlns:a16="http://schemas.microsoft.com/office/drawing/2014/main" id="{679D01CC-A991-4F85-89EA-1A8C906E3BDD}"/>
              </a:ext>
            </a:extLst>
          </p:cNvPr>
          <p:cNvSpPr txBox="1"/>
          <p:nvPr/>
        </p:nvSpPr>
        <p:spPr>
          <a:xfrm>
            <a:off x="1066800" y="3429000"/>
            <a:ext cx="10058400" cy="646331"/>
          </a:xfrm>
          <a:prstGeom prst="rect">
            <a:avLst/>
          </a:prstGeom>
          <a:solidFill>
            <a:schemeClr val="accent1">
              <a:lumMod val="40000"/>
              <a:lumOff val="60000"/>
            </a:schemeClr>
          </a:solidFill>
          <a:ln w="28575">
            <a:solidFill>
              <a:schemeClr val="tx1"/>
            </a:solidFill>
          </a:ln>
        </p:spPr>
        <p:txBody>
          <a:bodyPr wrap="square" rtlCol="0">
            <a:spAutoFit/>
          </a:bodyPr>
          <a:lstStyle/>
          <a:p>
            <a:pPr algn="ctr"/>
            <a:r>
              <a:rPr lang="en-GB" dirty="0"/>
              <a:t>Future research could benefit from using a number of recruiters of various experience and knowledge of recruitment within a number of different Job roles.</a:t>
            </a:r>
          </a:p>
        </p:txBody>
      </p:sp>
      <p:sp>
        <p:nvSpPr>
          <p:cNvPr id="8" name="TextBox 7">
            <a:extLst>
              <a:ext uri="{FF2B5EF4-FFF2-40B4-BE49-F238E27FC236}">
                <a16:creationId xmlns:a16="http://schemas.microsoft.com/office/drawing/2014/main" id="{F7F7746A-8F22-432D-A977-BCAD11E511DA}"/>
              </a:ext>
            </a:extLst>
          </p:cNvPr>
          <p:cNvSpPr txBox="1"/>
          <p:nvPr/>
        </p:nvSpPr>
        <p:spPr>
          <a:xfrm>
            <a:off x="1066800" y="2060799"/>
            <a:ext cx="10058400" cy="923330"/>
          </a:xfrm>
          <a:prstGeom prst="rect">
            <a:avLst/>
          </a:prstGeom>
          <a:solidFill>
            <a:schemeClr val="accent1">
              <a:lumMod val="20000"/>
              <a:lumOff val="80000"/>
            </a:schemeClr>
          </a:solidFill>
          <a:ln w="28575">
            <a:solidFill>
              <a:schemeClr val="tx1"/>
            </a:solidFill>
          </a:ln>
        </p:spPr>
        <p:txBody>
          <a:bodyPr wrap="square" rtlCol="0">
            <a:spAutoFit/>
          </a:bodyPr>
          <a:lstStyle/>
          <a:p>
            <a:pPr algn="ctr"/>
            <a:r>
              <a:rPr lang="en-GB" dirty="0"/>
              <a:t>This study found that viewing information about an applicant affected the employability ratings of those with and without recruitment experience differently, where those with recruitment experience rated the candidate more employable after viewing a social media page. </a:t>
            </a:r>
          </a:p>
        </p:txBody>
      </p:sp>
    </p:spTree>
    <p:extLst>
      <p:ext uri="{BB962C8B-B14F-4D97-AF65-F5344CB8AC3E}">
        <p14:creationId xmlns:p14="http://schemas.microsoft.com/office/powerpoint/2010/main" val="126338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A010-47AB-4C19-98E9-E5A4D3B52E5A}"/>
              </a:ext>
            </a:extLst>
          </p:cNvPr>
          <p:cNvSpPr>
            <a:spLocks noGrp="1"/>
          </p:cNvSpPr>
          <p:nvPr>
            <p:ph type="title"/>
          </p:nvPr>
        </p:nvSpPr>
        <p:spPr/>
        <p:txBody>
          <a:bodyPr/>
          <a:lstStyle/>
          <a:p>
            <a:pPr algn="ctr"/>
            <a:r>
              <a:rPr lang="en-GB" dirty="0"/>
              <a:t>Researcher reflections</a:t>
            </a:r>
          </a:p>
        </p:txBody>
      </p:sp>
      <p:sp>
        <p:nvSpPr>
          <p:cNvPr id="3" name="Content Placeholder 2">
            <a:extLst>
              <a:ext uri="{FF2B5EF4-FFF2-40B4-BE49-F238E27FC236}">
                <a16:creationId xmlns:a16="http://schemas.microsoft.com/office/drawing/2014/main" id="{E7EE2D91-76A9-400C-8329-94512EABC55E}"/>
              </a:ext>
            </a:extLst>
          </p:cNvPr>
          <p:cNvSpPr>
            <a:spLocks noGrp="1"/>
          </p:cNvSpPr>
          <p:nvPr>
            <p:ph idx="1"/>
          </p:nvPr>
        </p:nvSpPr>
        <p:spPr>
          <a:xfrm>
            <a:off x="826416" y="1930791"/>
            <a:ext cx="10539167" cy="2534868"/>
          </a:xfrm>
        </p:spPr>
        <p:txBody>
          <a:bodyPr>
            <a:normAutofit/>
          </a:bodyPr>
          <a:lstStyle/>
          <a:p>
            <a:r>
              <a:rPr lang="en-GB" sz="1800" dirty="0"/>
              <a:t>The process of developing this research study was complex and challenging. The study concept changed as I developed my literature review and strengthened my knowledge within the field of recruitment. </a:t>
            </a:r>
          </a:p>
          <a:p>
            <a:r>
              <a:rPr lang="en-GB" sz="1800" dirty="0"/>
              <a:t>The research process itself went well, which I attribute to the development of a study protocol and organization of all study materials in advance with the help of my dissertation supervisor. </a:t>
            </a:r>
          </a:p>
          <a:p>
            <a:r>
              <a:rPr lang="en-GB" sz="1800" dirty="0"/>
              <a:t>I have learned a great deal about the complexities of undertaking a research project, including the importance of the following:</a:t>
            </a:r>
            <a:endParaRPr lang="en-GB" sz="1600" dirty="0"/>
          </a:p>
        </p:txBody>
      </p:sp>
      <p:sp>
        <p:nvSpPr>
          <p:cNvPr id="4" name="TextBox 3">
            <a:extLst>
              <a:ext uri="{FF2B5EF4-FFF2-40B4-BE49-F238E27FC236}">
                <a16:creationId xmlns:a16="http://schemas.microsoft.com/office/drawing/2014/main" id="{C5161CCC-7F8A-473A-9DD2-43B6E47C5847}"/>
              </a:ext>
            </a:extLst>
          </p:cNvPr>
          <p:cNvSpPr txBox="1"/>
          <p:nvPr/>
        </p:nvSpPr>
        <p:spPr>
          <a:xfrm>
            <a:off x="1066800" y="5624410"/>
            <a:ext cx="2477679" cy="369332"/>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b="1" dirty="0"/>
              <a:t>Time management</a:t>
            </a:r>
          </a:p>
        </p:txBody>
      </p:sp>
      <p:sp>
        <p:nvSpPr>
          <p:cNvPr id="5" name="TextBox 4">
            <a:extLst>
              <a:ext uri="{FF2B5EF4-FFF2-40B4-BE49-F238E27FC236}">
                <a16:creationId xmlns:a16="http://schemas.microsoft.com/office/drawing/2014/main" id="{BB9F1E55-E796-44A3-92FC-911302EE0911}"/>
              </a:ext>
            </a:extLst>
          </p:cNvPr>
          <p:cNvSpPr txBox="1"/>
          <p:nvPr/>
        </p:nvSpPr>
        <p:spPr>
          <a:xfrm>
            <a:off x="5510752" y="4580687"/>
            <a:ext cx="2477679" cy="369332"/>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b="1" dirty="0"/>
              <a:t>Planning</a:t>
            </a:r>
          </a:p>
        </p:txBody>
      </p:sp>
      <p:sp>
        <p:nvSpPr>
          <p:cNvPr id="6" name="TextBox 5">
            <a:extLst>
              <a:ext uri="{FF2B5EF4-FFF2-40B4-BE49-F238E27FC236}">
                <a16:creationId xmlns:a16="http://schemas.microsoft.com/office/drawing/2014/main" id="{B9DD6F62-9908-44F1-B0C1-C21DB4249883}"/>
              </a:ext>
            </a:extLst>
          </p:cNvPr>
          <p:cNvSpPr txBox="1"/>
          <p:nvPr/>
        </p:nvSpPr>
        <p:spPr>
          <a:xfrm>
            <a:off x="1066800" y="5121398"/>
            <a:ext cx="3162693" cy="369332"/>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b="1" dirty="0"/>
              <a:t>Supervisor engagement</a:t>
            </a:r>
          </a:p>
        </p:txBody>
      </p:sp>
      <p:sp>
        <p:nvSpPr>
          <p:cNvPr id="7" name="TextBox 6">
            <a:extLst>
              <a:ext uri="{FF2B5EF4-FFF2-40B4-BE49-F238E27FC236}">
                <a16:creationId xmlns:a16="http://schemas.microsoft.com/office/drawing/2014/main" id="{526F3D7C-EE1A-479A-B064-15449F257F45}"/>
              </a:ext>
            </a:extLst>
          </p:cNvPr>
          <p:cNvSpPr txBox="1"/>
          <p:nvPr/>
        </p:nvSpPr>
        <p:spPr>
          <a:xfrm>
            <a:off x="1066800" y="4580687"/>
            <a:ext cx="3784862" cy="369332"/>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b="1" dirty="0"/>
              <a:t>Attending dissertation lectures</a:t>
            </a:r>
          </a:p>
        </p:txBody>
      </p:sp>
      <p:sp>
        <p:nvSpPr>
          <p:cNvPr id="8" name="TextBox 7">
            <a:extLst>
              <a:ext uri="{FF2B5EF4-FFF2-40B4-BE49-F238E27FC236}">
                <a16:creationId xmlns:a16="http://schemas.microsoft.com/office/drawing/2014/main" id="{2A6D501C-1530-42DA-8811-2F50B9B08B43}"/>
              </a:ext>
            </a:extLst>
          </p:cNvPr>
          <p:cNvSpPr txBox="1"/>
          <p:nvPr/>
        </p:nvSpPr>
        <p:spPr>
          <a:xfrm>
            <a:off x="8647521" y="4580687"/>
            <a:ext cx="2477679" cy="369332"/>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b="1" dirty="0"/>
              <a:t>Reading </a:t>
            </a:r>
          </a:p>
        </p:txBody>
      </p:sp>
      <p:sp>
        <p:nvSpPr>
          <p:cNvPr id="9" name="TextBox 8">
            <a:extLst>
              <a:ext uri="{FF2B5EF4-FFF2-40B4-BE49-F238E27FC236}">
                <a16:creationId xmlns:a16="http://schemas.microsoft.com/office/drawing/2014/main" id="{E188E36E-B90F-4AF8-8EAA-B970E1AA4959}"/>
              </a:ext>
            </a:extLst>
          </p:cNvPr>
          <p:cNvSpPr txBox="1"/>
          <p:nvPr/>
        </p:nvSpPr>
        <p:spPr>
          <a:xfrm>
            <a:off x="8647521" y="5128660"/>
            <a:ext cx="2477679" cy="369332"/>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b="1" dirty="0"/>
              <a:t>Reading! </a:t>
            </a:r>
          </a:p>
        </p:txBody>
      </p:sp>
      <p:sp>
        <p:nvSpPr>
          <p:cNvPr id="10" name="TextBox 9">
            <a:extLst>
              <a:ext uri="{FF2B5EF4-FFF2-40B4-BE49-F238E27FC236}">
                <a16:creationId xmlns:a16="http://schemas.microsoft.com/office/drawing/2014/main" id="{24E17A41-02EF-443C-A6BE-B9BA850D694E}"/>
              </a:ext>
            </a:extLst>
          </p:cNvPr>
          <p:cNvSpPr txBox="1"/>
          <p:nvPr/>
        </p:nvSpPr>
        <p:spPr>
          <a:xfrm>
            <a:off x="8647520" y="5675893"/>
            <a:ext cx="2477679" cy="369332"/>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b="1" dirty="0"/>
              <a:t>Reading!! </a:t>
            </a:r>
          </a:p>
        </p:txBody>
      </p:sp>
      <p:sp>
        <p:nvSpPr>
          <p:cNvPr id="11" name="TextBox 10">
            <a:extLst>
              <a:ext uri="{FF2B5EF4-FFF2-40B4-BE49-F238E27FC236}">
                <a16:creationId xmlns:a16="http://schemas.microsoft.com/office/drawing/2014/main" id="{12F44067-5DBC-45B2-B0D2-C521F72EFB97}"/>
              </a:ext>
            </a:extLst>
          </p:cNvPr>
          <p:cNvSpPr txBox="1"/>
          <p:nvPr/>
        </p:nvSpPr>
        <p:spPr>
          <a:xfrm>
            <a:off x="4825740" y="5121398"/>
            <a:ext cx="3162692" cy="369332"/>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b="1" dirty="0"/>
              <a:t>Preparation</a:t>
            </a:r>
          </a:p>
        </p:txBody>
      </p:sp>
      <p:sp>
        <p:nvSpPr>
          <p:cNvPr id="12" name="TextBox 11">
            <a:extLst>
              <a:ext uri="{FF2B5EF4-FFF2-40B4-BE49-F238E27FC236}">
                <a16:creationId xmlns:a16="http://schemas.microsoft.com/office/drawing/2014/main" id="{E78A0EAA-8F11-443C-98A3-364C0407183E}"/>
              </a:ext>
            </a:extLst>
          </p:cNvPr>
          <p:cNvSpPr txBox="1"/>
          <p:nvPr/>
        </p:nvSpPr>
        <p:spPr>
          <a:xfrm>
            <a:off x="4203570" y="5611591"/>
            <a:ext cx="3784861" cy="369332"/>
          </a:xfrm>
          <a:prstGeom prst="rect">
            <a:avLst/>
          </a:prstGeom>
          <a:solidFill>
            <a:schemeClr val="accent1">
              <a:lumMod val="60000"/>
              <a:lumOff val="40000"/>
            </a:schemeClr>
          </a:solidFill>
          <a:ln w="28575">
            <a:solidFill>
              <a:schemeClr val="tx1"/>
            </a:solidFill>
          </a:ln>
        </p:spPr>
        <p:txBody>
          <a:bodyPr wrap="square" rtlCol="0">
            <a:spAutoFit/>
          </a:bodyPr>
          <a:lstStyle/>
          <a:p>
            <a:pPr algn="ctr"/>
            <a:r>
              <a:rPr lang="en-GB" b="1" dirty="0"/>
              <a:t>Keeping a project book</a:t>
            </a:r>
          </a:p>
        </p:txBody>
      </p:sp>
    </p:spTree>
    <p:extLst>
      <p:ext uri="{BB962C8B-B14F-4D97-AF65-F5344CB8AC3E}">
        <p14:creationId xmlns:p14="http://schemas.microsoft.com/office/powerpoint/2010/main" val="958802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43365-02BE-43FE-A6C8-81A250F1D67D}"/>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115A0DB7-089C-45E4-A236-CF82BD1402EE}"/>
              </a:ext>
            </a:extLst>
          </p:cNvPr>
          <p:cNvSpPr>
            <a:spLocks noGrp="1"/>
          </p:cNvSpPr>
          <p:nvPr>
            <p:ph idx="1"/>
          </p:nvPr>
        </p:nvSpPr>
        <p:spPr>
          <a:xfrm>
            <a:off x="798163" y="1715678"/>
            <a:ext cx="10755823" cy="4607630"/>
          </a:xfrm>
        </p:spPr>
        <p:txBody>
          <a:bodyPr>
            <a:normAutofit fontScale="70000" lnSpcReduction="20000"/>
          </a:bodyPr>
          <a:lstStyle/>
          <a:p>
            <a:pPr marL="360000" indent="-457200" algn="just">
              <a:spcAft>
                <a:spcPts val="600"/>
              </a:spcAft>
              <a:buNone/>
            </a:pPr>
            <a:r>
              <a:rPr lang="en-GB" dirty="0"/>
              <a:t>Blackwell, D., </a:t>
            </a:r>
            <a:r>
              <a:rPr lang="en-GB" dirty="0" err="1"/>
              <a:t>Leaman</a:t>
            </a:r>
            <a:r>
              <a:rPr lang="en-GB" dirty="0"/>
              <a:t>, C., </a:t>
            </a:r>
            <a:r>
              <a:rPr lang="en-GB" dirty="0" err="1"/>
              <a:t>Tramposch</a:t>
            </a:r>
            <a:r>
              <a:rPr lang="en-GB" dirty="0"/>
              <a:t>, R., Osborne, C., &amp; </a:t>
            </a:r>
            <a:r>
              <a:rPr lang="en-GB" dirty="0" err="1"/>
              <a:t>Liss</a:t>
            </a:r>
            <a:r>
              <a:rPr lang="en-GB" dirty="0"/>
              <a:t>, M. (2017). Extraversion, neuroticism, attachment style and fear of missing out as predictors of social media use and addiction. </a:t>
            </a:r>
            <a:r>
              <a:rPr lang="en-GB" i="1" dirty="0"/>
              <a:t>Personality and Individual Differences</a:t>
            </a:r>
            <a:r>
              <a:rPr lang="en-GB" dirty="0"/>
              <a:t>, 116, 69-72.</a:t>
            </a:r>
          </a:p>
          <a:p>
            <a:pPr marL="360000" indent="-457200" algn="just">
              <a:spcAft>
                <a:spcPts val="600"/>
              </a:spcAft>
              <a:buNone/>
            </a:pPr>
            <a:r>
              <a:rPr lang="en-GB" dirty="0" err="1"/>
              <a:t>Dipboye</a:t>
            </a:r>
            <a:r>
              <a:rPr lang="en-GB" dirty="0"/>
              <a:t>, R. L., &amp; Jackson, S. L. (1999). Interviewer experience and expertise effects. </a:t>
            </a:r>
            <a:r>
              <a:rPr lang="en-GB" i="1" dirty="0"/>
              <a:t>The employment interview handbook</a:t>
            </a:r>
            <a:r>
              <a:rPr lang="en-GB" dirty="0"/>
              <a:t>, 259-278.</a:t>
            </a:r>
          </a:p>
          <a:p>
            <a:pPr marL="360000" indent="-457200" algn="just">
              <a:spcAft>
                <a:spcPts val="600"/>
              </a:spcAft>
              <a:buNone/>
            </a:pPr>
            <a:r>
              <a:rPr lang="en-GB" dirty="0"/>
              <a:t>Gibbs, C. MacDonald, F. &amp; MacKay, K. (2015). Social media usage in hotel human resources: Recruitment, hiring and communication.</a:t>
            </a:r>
            <a:r>
              <a:rPr lang="en-GB" i="1" dirty="0"/>
              <a:t> International Journal of Contemporary Hospitality Management</a:t>
            </a:r>
            <a:r>
              <a:rPr lang="en-GB" dirty="0"/>
              <a:t>, 27(2), 170-185.</a:t>
            </a:r>
          </a:p>
          <a:p>
            <a:pPr marL="360000" indent="-457200" algn="just">
              <a:spcAft>
                <a:spcPts val="600"/>
              </a:spcAft>
              <a:buNone/>
            </a:pPr>
            <a:r>
              <a:rPr lang="en-GB" dirty="0" err="1"/>
              <a:t>Grobelna</a:t>
            </a:r>
            <a:r>
              <a:rPr lang="en-GB" dirty="0"/>
              <a:t>, A (2015). Extraversion and its Importance in the Hospitality Workplace. Analysing the Selected Job Outcomes. </a:t>
            </a:r>
            <a:r>
              <a:rPr lang="en-GB" i="1" dirty="0" err="1"/>
              <a:t>Ekonomiczne</a:t>
            </a:r>
            <a:r>
              <a:rPr lang="en-GB" i="1" dirty="0"/>
              <a:t> </a:t>
            </a:r>
            <a:r>
              <a:rPr lang="en-GB" i="1" dirty="0" err="1"/>
              <a:t>Problemy</a:t>
            </a:r>
            <a:r>
              <a:rPr lang="en-GB" i="1" dirty="0"/>
              <a:t> </a:t>
            </a:r>
            <a:r>
              <a:rPr lang="en-GB" i="1" dirty="0" err="1"/>
              <a:t>Turystyki</a:t>
            </a:r>
            <a:r>
              <a:rPr lang="en-GB" i="1" dirty="0"/>
              <a:t>,</a:t>
            </a:r>
            <a:r>
              <a:rPr lang="en-GB" dirty="0"/>
              <a:t> </a:t>
            </a:r>
            <a:r>
              <a:rPr lang="en-GB" i="1" dirty="0"/>
              <a:t>31</a:t>
            </a:r>
            <a:r>
              <a:rPr lang="en-GB" dirty="0"/>
              <a:t>, 105-124.</a:t>
            </a:r>
          </a:p>
          <a:p>
            <a:pPr marL="360000" indent="-457200" algn="just">
              <a:spcAft>
                <a:spcPts val="600"/>
              </a:spcAft>
              <a:buNone/>
            </a:pPr>
            <a:r>
              <a:rPr lang="en-GB" dirty="0"/>
              <a:t>John, O. P., &amp; Srivastava, S. (1999). The Big Five trait taxonomy: History, measurement, and theoretical perspectives. </a:t>
            </a:r>
            <a:r>
              <a:rPr lang="en-GB" i="1" dirty="0"/>
              <a:t>Handbook of personality: Theory and research</a:t>
            </a:r>
            <a:r>
              <a:rPr lang="en-GB" dirty="0"/>
              <a:t>, 2, 102-138.</a:t>
            </a:r>
          </a:p>
          <a:p>
            <a:pPr marL="360000" indent="-457200" algn="just" fontAlgn="base">
              <a:spcAft>
                <a:spcPts val="600"/>
              </a:spcAft>
              <a:buNone/>
            </a:pPr>
            <a:r>
              <a:rPr lang="en-GB" dirty="0"/>
              <a:t>Johnson, S. K., </a:t>
            </a:r>
            <a:r>
              <a:rPr lang="en-GB" dirty="0" err="1"/>
              <a:t>Podratz</a:t>
            </a:r>
            <a:r>
              <a:rPr lang="en-GB" dirty="0"/>
              <a:t>, K. E., </a:t>
            </a:r>
            <a:r>
              <a:rPr lang="en-GB" dirty="0" err="1"/>
              <a:t>Dipboye</a:t>
            </a:r>
            <a:r>
              <a:rPr lang="en-GB" dirty="0"/>
              <a:t>, R. L., &amp; Gibbons, E. (2010). Physical attractiveness on job-related outcomes: A meta-analysis of experimental studies. Personnel psychology, 56(2), 431-462. </a:t>
            </a:r>
          </a:p>
          <a:p>
            <a:pPr marL="360000" indent="-457200" algn="just" fontAlgn="base">
              <a:spcAft>
                <a:spcPts val="600"/>
              </a:spcAft>
              <a:buNone/>
            </a:pPr>
            <a:r>
              <a:rPr lang="en-GB" dirty="0" err="1"/>
              <a:t>Paustian-Underdahl</a:t>
            </a:r>
            <a:r>
              <a:rPr lang="en-GB" dirty="0"/>
              <a:t>, S., &amp; Walker, L. (2016). Revisiting the beauty is beastly effect: Examining when and why sex and attractiveness impact hiring judgments. The International Journal of Human Resource Management, 27(10), 1034-1058. </a:t>
            </a:r>
          </a:p>
          <a:p>
            <a:pPr marL="360000" indent="-457200" algn="just">
              <a:spcAft>
                <a:spcPts val="600"/>
              </a:spcAft>
              <a:buNone/>
            </a:pPr>
            <a:r>
              <a:rPr lang="en-GB" dirty="0"/>
              <a:t>Sameen, S., &amp; Cornelius, S. (2015). Social networking sites and hiring: How social media profiles influence hiring decisions. </a:t>
            </a:r>
            <a:r>
              <a:rPr lang="en-GB" i="1" dirty="0"/>
              <a:t>Journal of Business Studies Quarterly, </a:t>
            </a:r>
            <a:r>
              <a:rPr lang="en-GB" dirty="0"/>
              <a:t>7(1), 27. </a:t>
            </a:r>
          </a:p>
          <a:p>
            <a:pPr marL="360000" indent="-457200" algn="just">
              <a:spcAft>
                <a:spcPts val="600"/>
              </a:spcAft>
              <a:buNone/>
            </a:pPr>
            <a:r>
              <a:rPr lang="en-GB" dirty="0"/>
              <a:t>Shannon, M., &amp; Stark, C. (2003). The influence of physical appearance on personnel selection. Social </a:t>
            </a:r>
            <a:r>
              <a:rPr lang="en-GB" dirty="0" err="1"/>
              <a:t>Behavior</a:t>
            </a:r>
            <a:r>
              <a:rPr lang="en-GB" dirty="0"/>
              <a:t> and Personality, 31(6), 613-623.</a:t>
            </a:r>
          </a:p>
          <a:p>
            <a:pPr marL="360000" indent="-457200" algn="just">
              <a:spcAft>
                <a:spcPts val="600"/>
              </a:spcAft>
              <a:buNone/>
            </a:pPr>
            <a:r>
              <a:rPr lang="en-GB" dirty="0"/>
              <a:t>Wilmot, M. P., </a:t>
            </a:r>
            <a:r>
              <a:rPr lang="en-GB" dirty="0" err="1"/>
              <a:t>Wanberg</a:t>
            </a:r>
            <a:r>
              <a:rPr lang="en-GB" dirty="0"/>
              <a:t>, C. R., </a:t>
            </a:r>
            <a:r>
              <a:rPr lang="en-GB" dirty="0" err="1"/>
              <a:t>Kammeyer</a:t>
            </a:r>
            <a:r>
              <a:rPr lang="en-GB" dirty="0"/>
              <a:t>-Mueller, J. D., &amp; Ones, D.S. (2019). Extraversion advantages at work: A quantitative review and synthesis of the meta-analytic evidence. </a:t>
            </a:r>
            <a:r>
              <a:rPr lang="en-GB" i="1" dirty="0"/>
              <a:t>Journal of Applied Psychology,</a:t>
            </a:r>
            <a:r>
              <a:rPr lang="en-GB" dirty="0"/>
              <a:t> </a:t>
            </a:r>
            <a:r>
              <a:rPr lang="en-GB" i="1" dirty="0"/>
              <a:t>104</a:t>
            </a:r>
            <a:r>
              <a:rPr lang="en-GB" dirty="0"/>
              <a:t>(12), 1447-1471.</a:t>
            </a:r>
          </a:p>
          <a:p>
            <a:pPr marL="360000" indent="-457200" algn="just">
              <a:spcAft>
                <a:spcPts val="600"/>
              </a:spcAft>
              <a:buNone/>
            </a:pPr>
            <a:endParaRPr lang="en-GB" dirty="0"/>
          </a:p>
          <a:p>
            <a:endParaRPr lang="en-GB" dirty="0"/>
          </a:p>
        </p:txBody>
      </p:sp>
    </p:spTree>
    <p:extLst>
      <p:ext uri="{BB962C8B-B14F-4D97-AF65-F5344CB8AC3E}">
        <p14:creationId xmlns:p14="http://schemas.microsoft.com/office/powerpoint/2010/main" val="38886715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7" ma:contentTypeDescription="Create a new document." ma:contentTypeScope="" ma:versionID="5e075950deb3ccc019d8d1ad2c8fa531">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f88c342651a3b4c3467fb2db137a7c56"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ed25a739-d205-4a8f-b117-2566f909cb6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71E3150-646E-48D0-8052-AAFB9511E1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975FBC4-9D33-46BE-911D-419763BA9AF9}">
  <ds:schemaRefs>
    <ds:schemaRef ds:uri="ed25a739-d205-4a8f-b117-2566f909cb60"/>
    <ds:schemaRef ds:uri="http://purl.org/dc/elements/1.1/"/>
    <ds:schemaRef ds:uri="http://schemas.microsoft.com/office/2006/metadata/properties"/>
    <ds:schemaRef ds:uri="58f7e881-cc1d-4294-8008-c54da3573a5f"/>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94F055B-D391-44D3-A87A-BCD07BD5A3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1486</Words>
  <Application>Microsoft Office PowerPoint</Application>
  <PresentationFormat>Widescreen</PresentationFormat>
  <Paragraphs>96</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Avenir Next LT Pro</vt:lpstr>
      <vt:lpstr>Avenir Next LT Pro Light</vt:lpstr>
      <vt:lpstr>Calibri</vt:lpstr>
      <vt:lpstr>Garamond</vt:lpstr>
      <vt:lpstr>SavonVTI</vt:lpstr>
      <vt:lpstr>Profile page personality and Employability</vt:lpstr>
      <vt:lpstr>Study background </vt:lpstr>
      <vt:lpstr>Research questions/hypothesis </vt:lpstr>
      <vt:lpstr>Method</vt:lpstr>
      <vt:lpstr>Personality manipulations</vt:lpstr>
      <vt:lpstr>Procedure </vt:lpstr>
      <vt:lpstr>Main findings </vt:lpstr>
      <vt:lpstr>Discussion </vt:lpstr>
      <vt:lpstr>Conclusions and recommendations</vt:lpstr>
      <vt:lpstr>Researcher reflections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2020-05-18T16:01:09Z</dcterms:created>
  <dcterms:modified xsi:type="dcterms:W3CDTF">2020-05-24T12:28:39Z</dcterms:modified>
</cp:coreProperties>
</file>