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1D7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4"/>
  </p:normalViewPr>
  <p:slideViewPr>
    <p:cSldViewPr snapToGrid="0">
      <p:cViewPr varScale="1">
        <p:scale>
          <a:sx n="104" d="100"/>
          <a:sy n="104" d="100"/>
        </p:scale>
        <p:origin x="8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EEF2F-ECDF-4ECD-68E8-D576A7F58C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98AD25-73B5-5373-E2BA-2FBF007BD5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F6F0B-3721-0179-351A-38569A3DF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C500C1-2512-6269-7FDA-EECE85588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B0562-425D-60B9-767C-AE2202402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14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58ACC-44A0-5C94-4B16-F07F75A11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FC0CD-8F82-373C-77C6-8FE2F69F1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A9ACE-9EE1-E0DB-5E0B-1B1AFAA58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E1CCC-9DEF-5D7A-F5D5-54D9A07E2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D719C4-3E3D-DBCC-D598-99A84DBA8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503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4A07F-FDA0-407C-581F-92B66F21F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2B90AE-5F5B-01DD-B7C5-1A671C6409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7116E-3BE3-DACA-A6BE-96D1F5C81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66B10-3789-8A15-C9EC-F3D87216E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E5B50-6A77-836B-161C-17CBCF1E0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737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F4D9E-3270-AAC5-F227-9F8039F25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0E40F-730D-DB74-BE3B-5BDE465AC6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5725E2-B77E-540A-0FA6-1C8F43B47A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520B0-F4FF-1FFB-667D-F9B438DC5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35FFFA-8E8C-C23B-7C4F-DED72218E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52EA46-D6BE-B6E9-91C6-0C7BCDD23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76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85CA6-3BBE-BF57-AE4C-3AE44CDB4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8676BA-CDC5-7053-79C3-A69AD8B10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1A1FE8-8DFF-CFD6-2832-1D79073BAF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DE40F3-37FC-7CDF-8632-5663DBD60E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D67D68-51FB-565D-EFE3-BA809AE771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5CB8E2-62F1-84E7-9A2B-11C4632F7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BB6976-786C-88A4-BBDB-029D1071B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C8D0BC-040A-8DE8-A3BF-959CB269F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84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BCD90-0228-760C-2FC9-9E347A75C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E2F22C-03A9-B0C0-30F3-E3C7CC731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02CD09-3867-B2D4-FE9A-E2B0727E9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3890ED-C199-9511-0246-ED232FD99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99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8BC1AB-C934-3727-492F-8724D6BD7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169E53-4AF3-267A-140E-17A2571E9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09BA3-96BD-63FE-2934-EAA3DF695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790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C1099-153D-3DBF-D624-B8F438A92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272CF-6345-D2AF-FD26-D6D6DEC42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719399-4F27-D99A-AA35-9E97BB6D25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E42434-D3B4-853E-6CB7-D14DE897B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07A5A3-7C09-FCEF-9B91-96F925951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AB2417-C83D-B475-DBA1-B9E789FBB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6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5692F-6C09-2A3D-86DF-4D2217214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31BD3C-6D19-93D6-9AC7-6DBF6FF719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6BA89A-33DB-FE2E-D359-E635EF8049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2B5049-0CEB-B0A2-231B-EF28697C1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66ABC9-6F21-55BF-721C-D795A1675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CED8B5-F8C7-DE49-A3E4-2A997D8C5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332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B14A6-5208-0D4A-FA5D-00CE545E7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5DE113-CBC5-F31C-B16F-7527F3C27F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5226A-184E-FE56-258F-723C416E1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D2008-2A5F-0A26-5619-555D480A4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6A3C6-6425-BEB0-2823-1D43158E7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760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EF1557-DE9A-3D00-BA95-01F4EE0A06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DCF1AD-979B-98EF-B531-2F8456142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CDEAAC-FB39-D35F-1399-E44ADC62A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1D83CA-3AA6-0F7A-4BD1-798BFAE48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2997E2-1FC4-08C4-51CF-1BB10F4F8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863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FCB897-4F2D-51A7-93C2-6DB421A92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28B17-B084-B796-7A3E-A9F110A9F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0CC92-8410-B888-ACD2-9579DADCAB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91B7A4-B5BC-7D4C-BF6B-30F296560589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26875-8302-A86B-12FE-87B2928188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F328E-F554-D4BD-9D17-B229F0D023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021BC-2E77-7140-8C24-7C8EC2400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60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file:////Users/bethsfolder/Library/Group%20Containers/UBF8T346G9.ms/WebArchiveCopyPasteTempFiles/com.microsoft.Word/poor-kids-and-children-from-wealthy-family-flat-vector-illustration-isolated.jpg%3fs=612x612&amp;w=0&amp;k=20&amp;c=axd8XEqi_LrMRpbh8BTln_fUmmdwRleaE6RPrTGsIbU=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E397E-DB35-95C9-B72F-EF53F5A35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dirty="0">
                <a:latin typeface="Chalkboard" panose="03050602040202020205" pitchFamily="66" charset="77"/>
              </a:rPr>
              <a:t>Benefits of ESDCG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E76BDF-304F-E2AC-CDF0-AD51E930CF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u="none" strike="noStrike" dirty="0">
                <a:effectLst/>
                <a:latin typeface="Chalkboard" panose="03050602040202020205" pitchFamily="66" charset="77"/>
                <a:cs typeface="Arial" panose="020B0604020202020204" pitchFamily="34" charset="0"/>
              </a:rPr>
              <a:t>Enhanced Economic Opportunities</a:t>
            </a:r>
          </a:p>
          <a:p>
            <a:endParaRPr lang="en-US" sz="2200" dirty="0">
              <a:latin typeface="Chalkboard" panose="03050602040202020205" pitchFamily="66" charset="77"/>
              <a:cs typeface="Arial" panose="020B0604020202020204" pitchFamily="34" charset="0"/>
            </a:endParaRPr>
          </a:p>
          <a:p>
            <a:r>
              <a:rPr lang="en-US" sz="2200" u="none" strike="noStrike" dirty="0">
                <a:effectLst/>
                <a:latin typeface="Chalkboard" panose="03050602040202020205" pitchFamily="66" charset="77"/>
                <a:cs typeface="Arial" panose="020B0604020202020204" pitchFamily="34" charset="0"/>
              </a:rPr>
              <a:t>Poverty Reduction</a:t>
            </a:r>
          </a:p>
        </p:txBody>
      </p:sp>
      <p:sp>
        <p:nvSpPr>
          <p:cNvPr id="104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120+ Poor And Rich Children Stock Illustrations, Royalty ...">
            <a:extLst>
              <a:ext uri="{FF2B5EF4-FFF2-40B4-BE49-F238E27FC236}">
                <a16:creationId xmlns:a16="http://schemas.microsoft.com/office/drawing/2014/main" id="{1152CE0E-70C3-1CE4-7C09-95EC50BC62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04" r="5662" b="2"/>
          <a:stretch>
            <a:fillRect/>
          </a:stretch>
        </p:blipFill>
        <p:spPr bwMode="auto">
          <a:xfrm>
            <a:off x="5313225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F0E3D592-A42F-2653-9B9F-F16EBB8807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17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ustainable Development Goals Stock Illustrations – 8,136 ...">
            <a:extLst>
              <a:ext uri="{FF2B5EF4-FFF2-40B4-BE49-F238E27FC236}">
                <a16:creationId xmlns:a16="http://schemas.microsoft.com/office/drawing/2014/main" id="{7058D248-E28F-F354-8230-FCDCD7A0B4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30"/>
          <a:stretch/>
        </p:blipFill>
        <p:spPr bwMode="auto">
          <a:xfrm>
            <a:off x="1" y="10"/>
            <a:ext cx="693639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A2AFE-B560-68A1-5DA1-5CC4E3635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885825"/>
            <a:ext cx="4227003" cy="52911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>
                <a:latin typeface="Chalkboard" panose="03050602040202020205" pitchFamily="66" charset="77"/>
              </a:rPr>
              <a:t>Promotion of sustainable practices </a:t>
            </a:r>
          </a:p>
          <a:p>
            <a:pPr marL="0" indent="0" algn="ctr">
              <a:buNone/>
            </a:pPr>
            <a:r>
              <a:rPr lang="en-GB" sz="3600" dirty="0">
                <a:latin typeface="Chalkboard" panose="03050602040202020205" pitchFamily="66" charset="77"/>
              </a:rPr>
              <a:t>.</a:t>
            </a:r>
          </a:p>
          <a:p>
            <a:pPr marL="0" indent="0" algn="ctr">
              <a:buNone/>
            </a:pPr>
            <a:r>
              <a:rPr lang="en-GB" sz="3600" dirty="0">
                <a:latin typeface="Chalkboard" panose="03050602040202020205" pitchFamily="66" charset="77"/>
              </a:rPr>
              <a:t>L</a:t>
            </a:r>
            <a:r>
              <a:rPr lang="en-GB" sz="3600" u="none" strike="noStrike" dirty="0">
                <a:effectLst/>
                <a:latin typeface="Chalkboard" panose="03050602040202020205" pitchFamily="66" charset="77"/>
              </a:rPr>
              <a:t>ong-term Sustainable Development</a:t>
            </a:r>
          </a:p>
          <a:p>
            <a:pPr marL="0" indent="0" algn="ctr">
              <a:buNone/>
            </a:pPr>
            <a:r>
              <a:rPr lang="en-GB" sz="3600" dirty="0">
                <a:latin typeface="Chalkboard" panose="03050602040202020205" pitchFamily="66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0800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04DEC2-4568-B411-9AFA-98BDF2F7E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Chalkboard" panose="03050602040202020205" pitchFamily="66" charset="77"/>
              </a:rPr>
              <a:t>Barriers of ESDCG</a:t>
            </a:r>
          </a:p>
        </p:txBody>
      </p:sp>
      <p:pic>
        <p:nvPicPr>
          <p:cNvPr id="3074" name="Picture 2" descr="Remove barriers to technology adoption for people in poverty ...">
            <a:extLst>
              <a:ext uri="{FF2B5EF4-FFF2-40B4-BE49-F238E27FC236}">
                <a16:creationId xmlns:a16="http://schemas.microsoft.com/office/drawing/2014/main" id="{BE060D30-E2C5-F1A6-7BB8-D870850672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15" r="22892"/>
          <a:stretch/>
        </p:blipFill>
        <p:spPr bwMode="auto">
          <a:xfrm>
            <a:off x="1" y="10"/>
            <a:ext cx="693639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27F23-288B-986E-B057-F3D2C27C0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4384165" cy="37427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900" u="none" strike="noStrike" dirty="0">
                <a:effectLst/>
                <a:latin typeface="Chalkboard" panose="03050602040202020205" pitchFamily="66" charset="77"/>
              </a:rPr>
              <a:t>Barriers to education for sustainable development and global citizenship related to wealth and poverty can be multifaceted and complex</a:t>
            </a:r>
          </a:p>
          <a:p>
            <a:pPr marL="0" indent="0" algn="ctr">
              <a:buNone/>
            </a:pPr>
            <a:endParaRPr lang="en-GB" sz="1900" dirty="0">
              <a:latin typeface="Chalkboard" panose="03050602040202020205" pitchFamily="66" charset="77"/>
            </a:endParaRPr>
          </a:p>
          <a:p>
            <a:pPr marL="0" indent="0" algn="ctr">
              <a:buNone/>
            </a:pPr>
            <a:r>
              <a:rPr lang="en-GB" sz="1900" u="none" strike="noStrike" dirty="0">
                <a:effectLst/>
                <a:latin typeface="Chalkboard" panose="03050602040202020205" pitchFamily="66" charset="77"/>
              </a:rPr>
              <a:t>Lack of Access to Quality Education</a:t>
            </a:r>
          </a:p>
          <a:p>
            <a:pPr marL="0" indent="0" algn="ctr">
              <a:buNone/>
            </a:pPr>
            <a:r>
              <a:rPr lang="en-GB" sz="1900" u="none" strike="noStrike" dirty="0">
                <a:effectLst/>
                <a:latin typeface="Chalkboard" panose="03050602040202020205" pitchFamily="66" charset="77"/>
              </a:rPr>
              <a:t>.</a:t>
            </a:r>
          </a:p>
          <a:p>
            <a:pPr marL="0" indent="0" algn="ctr">
              <a:buNone/>
            </a:pPr>
            <a:r>
              <a:rPr lang="en-GB" sz="1900" u="none" strike="noStrike" dirty="0">
                <a:effectLst/>
                <a:latin typeface="Chalkboard" panose="03050602040202020205" pitchFamily="66" charset="77"/>
              </a:rPr>
              <a:t>Language and Cultural Barriers</a:t>
            </a:r>
            <a:endParaRPr lang="en-GB" sz="1900" dirty="0">
              <a:latin typeface="Chalkboard" panose="03050602040202020205" pitchFamily="66" charset="77"/>
            </a:endParaRPr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447095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8" name="Picture 2" descr="24,400+ Poverty Stock Illustrations, Royalty-Free Vector ...">
            <a:extLst>
              <a:ext uri="{FF2B5EF4-FFF2-40B4-BE49-F238E27FC236}">
                <a16:creationId xmlns:a16="http://schemas.microsoft.com/office/drawing/2014/main" id="{4532EC17-05C4-7751-2B8F-9BBF5E8D7C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87" b="-1"/>
          <a:stretch/>
        </p:blipFill>
        <p:spPr bwMode="auto">
          <a:xfrm>
            <a:off x="429768" y="1721922"/>
            <a:ext cx="6704891" cy="452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E32E4-3F05-CC38-F271-61F66B83D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en-GB" sz="2300" dirty="0">
                <a:latin typeface="Chalkboard" panose="03050602040202020205" pitchFamily="66" charset="77"/>
              </a:rPr>
              <a:t>Barriers continued</a:t>
            </a:r>
          </a:p>
          <a:p>
            <a:pPr marL="0" indent="0" algn="ctr">
              <a:buNone/>
            </a:pPr>
            <a:r>
              <a:rPr lang="en-GB" sz="2300" dirty="0">
                <a:latin typeface="Chalkboard" panose="03050602040202020205" pitchFamily="66" charset="77"/>
              </a:rPr>
              <a:t>.</a:t>
            </a:r>
          </a:p>
          <a:p>
            <a:pPr marL="0" indent="0" algn="ctr">
              <a:buNone/>
            </a:pPr>
            <a:endParaRPr lang="en-GB" sz="2300" dirty="0">
              <a:latin typeface="Chalkboard" panose="03050602040202020205" pitchFamily="66" charset="77"/>
            </a:endParaRPr>
          </a:p>
          <a:p>
            <a:pPr marL="0" indent="0" algn="ctr">
              <a:buNone/>
            </a:pPr>
            <a:r>
              <a:rPr lang="en-GB" sz="2300" dirty="0">
                <a:latin typeface="Chalkboard" panose="03050602040202020205" pitchFamily="66" charset="77"/>
              </a:rPr>
              <a:t>Lack of infostructure and Technology</a:t>
            </a:r>
          </a:p>
          <a:p>
            <a:pPr marL="0" indent="0" algn="ctr">
              <a:buNone/>
            </a:pPr>
            <a:r>
              <a:rPr lang="en-GB" sz="2300" dirty="0">
                <a:latin typeface="Chalkboard" panose="03050602040202020205" pitchFamily="66" charset="77"/>
              </a:rPr>
              <a:t>.</a:t>
            </a:r>
          </a:p>
          <a:p>
            <a:pPr marL="0" indent="0" algn="ctr">
              <a:buNone/>
            </a:pPr>
            <a:endParaRPr lang="en-GB" sz="2300" dirty="0">
              <a:latin typeface="Chalkboard" panose="03050602040202020205" pitchFamily="66" charset="77"/>
            </a:endParaRPr>
          </a:p>
          <a:p>
            <a:pPr marL="0" indent="0" algn="ctr">
              <a:buNone/>
            </a:pPr>
            <a:r>
              <a:rPr lang="en-GB" sz="2300" u="none" strike="noStrike" dirty="0">
                <a:effectLst/>
                <a:latin typeface="Chalkboard" panose="03050602040202020205" pitchFamily="66" charset="77"/>
              </a:rPr>
              <a:t>Economic Pressures and Priorities</a:t>
            </a:r>
            <a:endParaRPr lang="en-GB" sz="2300" dirty="0">
              <a:latin typeface="Chalkboard" panose="03050602040202020205" pitchFamily="66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54360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FEDAD-06EF-E3CA-0140-9C77E9ED3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>
                <a:latin typeface="Chalkboard" panose="03050602040202020205" pitchFamily="66" charset="77"/>
              </a:rPr>
              <a:t>Swansea School Comparison </a:t>
            </a:r>
            <a:br>
              <a:rPr lang="en-GB" sz="3200"/>
            </a:b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D041-DA26-77CF-6441-1C56BA764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830254"/>
          </a:xfrm>
        </p:spPr>
        <p:txBody>
          <a:bodyPr numCol="1" anchor="t">
            <a:normAutofit lnSpcReduction="10000"/>
          </a:bodyPr>
          <a:lstStyle/>
          <a:p>
            <a:pPr marL="0" indent="0" algn="ctr">
              <a:buNone/>
            </a:pPr>
            <a:r>
              <a:rPr lang="en-GB" sz="1700" dirty="0">
                <a:latin typeface="Chalkboard" panose="03050602040202020205" pitchFamily="66" charset="77"/>
              </a:rPr>
              <a:t>School D/ School I</a:t>
            </a:r>
          </a:p>
          <a:p>
            <a:pPr marL="0" indent="0">
              <a:buNone/>
            </a:pPr>
            <a:endParaRPr lang="en-GB" sz="1700" dirty="0">
              <a:latin typeface="Chalkboard" panose="03050602040202020205" pitchFamily="66" charset="77"/>
            </a:endParaRPr>
          </a:p>
          <a:p>
            <a:r>
              <a:rPr lang="en-GB" sz="1700" dirty="0">
                <a:latin typeface="Chalkboard" panose="03050602040202020205" pitchFamily="66" charset="77"/>
              </a:rPr>
              <a:t>Free School Meals</a:t>
            </a:r>
          </a:p>
          <a:p>
            <a:r>
              <a:rPr lang="en-GB" sz="1700" dirty="0">
                <a:latin typeface="Chalkboard" panose="03050602040202020205" pitchFamily="66" charset="77"/>
              </a:rPr>
              <a:t>Covid – Computers for online learning, hubs for care </a:t>
            </a:r>
          </a:p>
          <a:p>
            <a:r>
              <a:rPr lang="en-GB" sz="1700" dirty="0">
                <a:latin typeface="Chalkboard" panose="03050602040202020205" pitchFamily="66" charset="77"/>
              </a:rPr>
              <a:t>School trips</a:t>
            </a:r>
          </a:p>
          <a:p>
            <a:r>
              <a:rPr lang="en-GB" sz="1700" dirty="0">
                <a:latin typeface="Chalkboard" panose="03050602040202020205" pitchFamily="66" charset="77"/>
              </a:rPr>
              <a:t>School essentials – uniform, pens, bags </a:t>
            </a:r>
            <a:r>
              <a:rPr lang="en-GB" sz="1700" dirty="0" err="1">
                <a:latin typeface="Chalkboard" panose="03050602040202020205" pitchFamily="66" charset="77"/>
              </a:rPr>
              <a:t>ect</a:t>
            </a:r>
            <a:r>
              <a:rPr lang="en-GB" sz="1700" dirty="0">
                <a:latin typeface="Chalkboard" panose="03050602040202020205" pitchFamily="66" charset="77"/>
              </a:rPr>
              <a:t> </a:t>
            </a:r>
          </a:p>
          <a:p>
            <a:r>
              <a:rPr lang="en-GB" sz="1700" dirty="0">
                <a:latin typeface="Chalkboard" panose="03050602040202020205" pitchFamily="66" charset="77"/>
              </a:rPr>
              <a:t>Dental hygiene (Design to smile )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200" dirty="0"/>
              <a:t>(School  D, 2019)</a:t>
            </a:r>
          </a:p>
          <a:p>
            <a:pPr marL="0" indent="0">
              <a:buNone/>
            </a:pPr>
            <a:r>
              <a:rPr lang="en-GB" sz="1200" dirty="0"/>
              <a:t>(School I, 2019)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5122" name="Picture 2" descr="School Clipart Vector Art, Icons, and Graphics for Free Download">
            <a:extLst>
              <a:ext uri="{FF2B5EF4-FFF2-40B4-BE49-F238E27FC236}">
                <a16:creationId xmlns:a16="http://schemas.microsoft.com/office/drawing/2014/main" id="{63E81B9C-7AA6-3150-A850-532D129D82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99703" y="741391"/>
            <a:ext cx="6165284" cy="538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34" name="Group 5133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5135" name="Rectangle 5134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6" name="Rectangle 5135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04684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D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241E6-6795-12F4-CFD6-9EF5665D1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118945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Chalkboard" panose="03050602040202020205" pitchFamily="66" charset="77"/>
              </a:rPr>
              <a:t>References</a:t>
            </a:r>
          </a:p>
        </p:txBody>
      </p:sp>
      <p:pic>
        <p:nvPicPr>
          <p:cNvPr id="6146" name="Picture 2" descr="Pdf Logo, Citation, Education , Home Screen, Reference ...">
            <a:extLst>
              <a:ext uri="{FF2B5EF4-FFF2-40B4-BE49-F238E27FC236}">
                <a16:creationId xmlns:a16="http://schemas.microsoft.com/office/drawing/2014/main" id="{52586022-8F3D-FA36-C644-7B6146D4E4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8130" y="1275070"/>
            <a:ext cx="3876165" cy="3876165"/>
          </a:xfrm>
          <a:prstGeom prst="rect">
            <a:avLst/>
          </a:prstGeom>
          <a:solidFill>
            <a:srgbClr val="00B0F0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F0D0F-E46B-E989-6FDE-DAA187501C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097961"/>
            <a:ext cx="5754896" cy="3505397"/>
          </a:xfrm>
        </p:spPr>
        <p:txBody>
          <a:bodyPr anchor="t">
            <a:normAutofit/>
          </a:bodyPr>
          <a:lstStyle/>
          <a:p>
            <a:r>
              <a:rPr lang="en-GB" sz="1700" dirty="0">
                <a:latin typeface="Chalkboard" panose="03050602040202020205" pitchFamily="66" charset="77"/>
              </a:rPr>
              <a:t>School D</a:t>
            </a:r>
          </a:p>
          <a:p>
            <a:r>
              <a:rPr lang="en-GB" sz="1700" dirty="0">
                <a:latin typeface="Chalkboard" panose="03050602040202020205" pitchFamily="66" charset="77"/>
              </a:rPr>
              <a:t>School I</a:t>
            </a:r>
          </a:p>
          <a:p>
            <a:r>
              <a:rPr lang="en-GB" sz="1700" dirty="0">
                <a:latin typeface="Chalkboard" panose="03050602040202020205" pitchFamily="66" charset="77"/>
              </a:rPr>
              <a:t>Welsh Government, The Wellbeing of Future Generations Act (205), Wales, The essentials. http://</a:t>
            </a:r>
            <a:r>
              <a:rPr lang="en-GB" sz="1700" dirty="0" err="1">
                <a:latin typeface="Chalkboard" panose="03050602040202020205" pitchFamily="66" charset="77"/>
              </a:rPr>
              <a:t>thewaleswewant.co.uk</a:t>
            </a:r>
            <a:r>
              <a:rPr lang="en-GB" sz="1700" dirty="0">
                <a:latin typeface="Chalkboard" panose="03050602040202020205" pitchFamily="66" charset="77"/>
              </a:rPr>
              <a:t>/sites/default/files/Guide%20to%20the%20WFGAct.pdf</a:t>
            </a:r>
          </a:p>
          <a:p>
            <a:r>
              <a:rPr lang="en-GB" sz="1700" dirty="0">
                <a:latin typeface="Chalkboard" panose="03050602040202020205" pitchFamily="66" charset="77"/>
              </a:rPr>
              <a:t>Welsh Government, Education for sustainable development and global citizenship( 2008), Wales. https://</a:t>
            </a:r>
            <a:r>
              <a:rPr lang="en-GB" sz="1700" dirty="0" err="1">
                <a:latin typeface="Chalkboard" panose="03050602040202020205" pitchFamily="66" charset="77"/>
              </a:rPr>
              <a:t>hwb.gov.wales</a:t>
            </a:r>
            <a:r>
              <a:rPr lang="en-GB" sz="1700" dirty="0">
                <a:latin typeface="Chalkboard" panose="03050602040202020205" pitchFamily="66" charset="77"/>
              </a:rPr>
              <a:t>/</a:t>
            </a:r>
            <a:r>
              <a:rPr lang="en-GB" sz="1700" dirty="0" err="1">
                <a:latin typeface="Chalkboard" panose="03050602040202020205" pitchFamily="66" charset="77"/>
              </a:rPr>
              <a:t>api</a:t>
            </a:r>
            <a:r>
              <a:rPr lang="en-GB" sz="1700" dirty="0">
                <a:latin typeface="Chalkboard" panose="03050602040202020205" pitchFamily="66" charset="77"/>
              </a:rPr>
              <a:t>/storage/eaf467e6-30fe-45c9-93ef-cb30f31f1c90/common-understanding-for-</a:t>
            </a:r>
            <a:r>
              <a:rPr lang="en-GB" sz="1700" dirty="0" err="1">
                <a:latin typeface="Chalkboard" panose="03050602040202020205" pitchFamily="66" charset="77"/>
              </a:rPr>
              <a:t>scho</a:t>
            </a:r>
            <a:endParaRPr lang="en-GB" sz="1700" dirty="0">
              <a:latin typeface="Chalkboard" panose="03050602040202020205" pitchFamily="66" charset="77"/>
            </a:endParaRPr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225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190</Words>
  <Application>Microsoft Macintosh PowerPoint</Application>
  <PresentationFormat>Widescreen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Chalkboard</vt:lpstr>
      <vt:lpstr>Office Theme</vt:lpstr>
      <vt:lpstr>Benefits of ESDCG </vt:lpstr>
      <vt:lpstr>PowerPoint Presentation</vt:lpstr>
      <vt:lpstr>Barriers of ESDCG</vt:lpstr>
      <vt:lpstr>PowerPoint Presentation</vt:lpstr>
      <vt:lpstr>Swansea School Comparison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ESDCG </dc:title>
  <dc:creator>L Goodwin (St Illtyds Catholic Primary School)</dc:creator>
  <cp:lastModifiedBy>L Goodwin (St Illtyd's Catholic Primary School)</cp:lastModifiedBy>
  <cp:revision>4</cp:revision>
  <dcterms:created xsi:type="dcterms:W3CDTF">2024-02-25T14:42:12Z</dcterms:created>
  <dcterms:modified xsi:type="dcterms:W3CDTF">2024-02-28T20:21:57Z</dcterms:modified>
</cp:coreProperties>
</file>