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D962819-8D1D-487C-A81F-E3A99D0D25F3}"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B22E0-CBEC-4630-BDBA-C9588D48F44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5755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D962819-8D1D-487C-A81F-E3A99D0D25F3}"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B22E0-CBEC-4630-BDBA-C9588D48F44D}" type="slidenum">
              <a:rPr lang="en-GB" smtClean="0"/>
              <a:t>‹#›</a:t>
            </a:fld>
            <a:endParaRPr lang="en-GB"/>
          </a:p>
        </p:txBody>
      </p:sp>
    </p:spTree>
    <p:extLst>
      <p:ext uri="{BB962C8B-B14F-4D97-AF65-F5344CB8AC3E}">
        <p14:creationId xmlns:p14="http://schemas.microsoft.com/office/powerpoint/2010/main" val="247058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D962819-8D1D-487C-A81F-E3A99D0D25F3}"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B22E0-CBEC-4630-BDBA-C9588D48F44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2606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D962819-8D1D-487C-A81F-E3A99D0D25F3}" type="datetimeFigureOut">
              <a:rPr lang="en-GB" smtClean="0"/>
              <a:t>15/02/2015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B22E0-CBEC-4630-BDBA-C9588D48F44D}" type="slidenum">
              <a:rPr lang="en-GB" smtClean="0"/>
              <a:t>‹#›</a:t>
            </a:fld>
            <a:endParaRPr lang="en-GB"/>
          </a:p>
        </p:txBody>
      </p:sp>
    </p:spTree>
    <p:extLst>
      <p:ext uri="{BB962C8B-B14F-4D97-AF65-F5344CB8AC3E}">
        <p14:creationId xmlns:p14="http://schemas.microsoft.com/office/powerpoint/2010/main" val="2695950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D962819-8D1D-487C-A81F-E3A99D0D25F3}" type="datetimeFigureOut">
              <a:rPr lang="en-GB" smtClean="0"/>
              <a:t>15/02/2015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CB22E0-CBEC-4630-BDBA-C9588D48F44D}" type="slidenum">
              <a:rPr lang="en-GB" smtClean="0"/>
              <a:t>‹#›</a:t>
            </a:fld>
            <a:endParaRPr lang="en-GB"/>
          </a:p>
        </p:txBody>
      </p:sp>
    </p:spTree>
    <p:extLst>
      <p:ext uri="{BB962C8B-B14F-4D97-AF65-F5344CB8AC3E}">
        <p14:creationId xmlns:p14="http://schemas.microsoft.com/office/powerpoint/2010/main" val="3239017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D962819-8D1D-487C-A81F-E3A99D0D25F3}" type="datetimeFigureOut">
              <a:rPr lang="en-GB" smtClean="0"/>
              <a:t>15/02/2015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CB22E0-CBEC-4630-BDBA-C9588D48F44D}" type="slidenum">
              <a:rPr lang="en-GB" smtClean="0"/>
              <a:t>‹#›</a:t>
            </a:fld>
            <a:endParaRPr lang="en-GB"/>
          </a:p>
        </p:txBody>
      </p:sp>
    </p:spTree>
    <p:extLst>
      <p:ext uri="{BB962C8B-B14F-4D97-AF65-F5344CB8AC3E}">
        <p14:creationId xmlns:p14="http://schemas.microsoft.com/office/powerpoint/2010/main" val="1116146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962819-8D1D-487C-A81F-E3A99D0D25F3}" type="datetimeFigureOut">
              <a:rPr lang="en-GB" smtClean="0"/>
              <a:t>15/02/2015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CB22E0-CBEC-4630-BDBA-C9588D48F44D}" type="slidenum">
              <a:rPr lang="en-GB" smtClean="0"/>
              <a:t>‹#›</a:t>
            </a:fld>
            <a:endParaRPr lang="en-GB"/>
          </a:p>
        </p:txBody>
      </p:sp>
    </p:spTree>
    <p:extLst>
      <p:ext uri="{BB962C8B-B14F-4D97-AF65-F5344CB8AC3E}">
        <p14:creationId xmlns:p14="http://schemas.microsoft.com/office/powerpoint/2010/main" val="1989978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962819-8D1D-487C-A81F-E3A99D0D25F3}" type="datetimeFigureOut">
              <a:rPr lang="en-GB" smtClean="0"/>
              <a:t>15/02/2015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B22E0-CBEC-4630-BDBA-C9588D48F44D}" type="slidenum">
              <a:rPr lang="en-GB" smtClean="0"/>
              <a:t>‹#›</a:t>
            </a:fld>
            <a:endParaRPr lang="en-GB"/>
          </a:p>
        </p:txBody>
      </p:sp>
    </p:spTree>
    <p:extLst>
      <p:ext uri="{BB962C8B-B14F-4D97-AF65-F5344CB8AC3E}">
        <p14:creationId xmlns:p14="http://schemas.microsoft.com/office/powerpoint/2010/main" val="2201017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D962819-8D1D-487C-A81F-E3A99D0D25F3}" type="datetimeFigureOut">
              <a:rPr lang="en-GB" smtClean="0"/>
              <a:t>15/02/2015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B22E0-CBEC-4630-BDBA-C9588D48F44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4019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D962819-8D1D-487C-A81F-E3A99D0D25F3}"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B22E0-CBEC-4630-BDBA-C9588D48F44D}" type="slidenum">
              <a:rPr lang="en-GB" smtClean="0"/>
              <a:t>‹#›</a:t>
            </a:fld>
            <a:endParaRPr lang="en-GB"/>
          </a:p>
        </p:txBody>
      </p:sp>
    </p:spTree>
    <p:extLst>
      <p:ext uri="{BB962C8B-B14F-4D97-AF65-F5344CB8AC3E}">
        <p14:creationId xmlns:p14="http://schemas.microsoft.com/office/powerpoint/2010/main" val="314620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D962819-8D1D-487C-A81F-E3A99D0D25F3}" type="datetimeFigureOut">
              <a:rPr lang="en-GB" smtClean="0"/>
              <a:t>15/02/2015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B22E0-CBEC-4630-BDBA-C9588D48F44D}"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4370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D962819-8D1D-487C-A81F-E3A99D0D25F3}" type="datetimeFigureOut">
              <a:rPr lang="en-GB" smtClean="0"/>
              <a:t>15/02/2015</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CCB22E0-CBEC-4630-BDBA-C9588D48F44D}"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95019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Kantian themes</a:t>
            </a:r>
            <a:endParaRPr lang="en-GB" dirty="0"/>
          </a:p>
        </p:txBody>
      </p:sp>
      <p:sp>
        <p:nvSpPr>
          <p:cNvPr id="3" name="Subtitle 2"/>
          <p:cNvSpPr>
            <a:spLocks noGrp="1"/>
          </p:cNvSpPr>
          <p:nvPr>
            <p:ph type="subTitle" idx="1"/>
          </p:nvPr>
        </p:nvSpPr>
        <p:spPr/>
        <p:txBody>
          <a:bodyPr/>
          <a:lstStyle/>
          <a:p>
            <a:r>
              <a:rPr lang="en-GB" dirty="0" smtClean="0"/>
              <a:t>Students and successors</a:t>
            </a:r>
          </a:p>
          <a:p>
            <a:endParaRPr lang="en-GB" dirty="0"/>
          </a:p>
          <a:p>
            <a:r>
              <a:rPr lang="en-GB" dirty="0" smtClean="0"/>
              <a:t>Dr Adrian Davis</a:t>
            </a:r>
            <a:endParaRPr lang="en-GB" dirty="0"/>
          </a:p>
        </p:txBody>
      </p:sp>
    </p:spTree>
    <p:extLst>
      <p:ext uri="{BB962C8B-B14F-4D97-AF65-F5344CB8AC3E}">
        <p14:creationId xmlns:p14="http://schemas.microsoft.com/office/powerpoint/2010/main" val="40312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Kant’s legacy</a:t>
            </a:r>
            <a:endParaRPr lang="en-GB" dirty="0"/>
          </a:p>
        </p:txBody>
      </p:sp>
      <p:sp>
        <p:nvSpPr>
          <p:cNvPr id="5" name="Content Placeholder 4"/>
          <p:cNvSpPr>
            <a:spLocks noGrp="1"/>
          </p:cNvSpPr>
          <p:nvPr>
            <p:ph idx="1"/>
          </p:nvPr>
        </p:nvSpPr>
        <p:spPr>
          <a:xfrm>
            <a:off x="1024128" y="2285999"/>
            <a:ext cx="10469177" cy="4339883"/>
          </a:xfrm>
        </p:spPr>
        <p:txBody>
          <a:bodyPr>
            <a:normAutofit lnSpcReduction="10000"/>
          </a:bodyPr>
          <a:lstStyle/>
          <a:p>
            <a:endParaRPr lang="en-GB" dirty="0" smtClean="0"/>
          </a:p>
          <a:p>
            <a:r>
              <a:rPr lang="en-GB" dirty="0" smtClean="0"/>
              <a:t>The Philosophy of Kant – in particular his theory of knowledge </a:t>
            </a:r>
            <a:r>
              <a:rPr lang="en-GB" dirty="0" smtClean="0"/>
              <a:t>(set out in his first ‘Critique’) and </a:t>
            </a:r>
            <a:r>
              <a:rPr lang="en-GB" dirty="0" smtClean="0"/>
              <a:t>ethics </a:t>
            </a:r>
            <a:r>
              <a:rPr lang="en-GB" dirty="0" smtClean="0"/>
              <a:t>(set out in his 2</a:t>
            </a:r>
            <a:r>
              <a:rPr lang="en-GB" baseline="30000" dirty="0" smtClean="0"/>
              <a:t>nd</a:t>
            </a:r>
            <a:r>
              <a:rPr lang="en-GB" dirty="0" smtClean="0"/>
              <a:t> Critique of Practical Reason 1788) has </a:t>
            </a:r>
            <a:r>
              <a:rPr lang="en-GB" dirty="0" smtClean="0"/>
              <a:t>set the course of modern philosophy – from existentialism to phenomenology and much of the ‘critical tradition’ whether it is in agreement with Kant or decisively against him.</a:t>
            </a:r>
          </a:p>
          <a:p>
            <a:endParaRPr lang="en-GB" dirty="0"/>
          </a:p>
          <a:p>
            <a:r>
              <a:rPr lang="en-GB" dirty="0" smtClean="0"/>
              <a:t>It is difficult to calculate its influence but it is reasonable to conclude that the German idealism, subsequent nationalism and much of todays political philosophy – both on the ‘left’ and the ‘right’ in the West, is indebted to his influence. </a:t>
            </a:r>
          </a:p>
          <a:p>
            <a:endParaRPr lang="en-GB" dirty="0"/>
          </a:p>
          <a:p>
            <a:r>
              <a:rPr lang="en-GB" dirty="0" smtClean="0"/>
              <a:t>Much of this is due to his own readership but insofar as Kant was a difficult author some emphasis must </a:t>
            </a:r>
            <a:r>
              <a:rPr lang="en-GB" dirty="0" smtClean="0"/>
              <a:t>now be </a:t>
            </a:r>
            <a:r>
              <a:rPr lang="en-GB" dirty="0" smtClean="0"/>
              <a:t>directed at his students, successors and self styled heirs (see above).   </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1651" y="160212"/>
            <a:ext cx="1542513" cy="170078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47091" y="312905"/>
            <a:ext cx="2028825" cy="2247900"/>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76778" y="134727"/>
            <a:ext cx="2672862" cy="2400593"/>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85026" y="547075"/>
            <a:ext cx="2163885" cy="1876513"/>
          </a:xfrm>
          <a:prstGeom prst="rect">
            <a:avLst/>
          </a:prstGeom>
        </p:spPr>
      </p:pic>
    </p:spTree>
    <p:extLst>
      <p:ext uri="{BB962C8B-B14F-4D97-AF65-F5344CB8AC3E}">
        <p14:creationId xmlns:p14="http://schemas.microsoft.com/office/powerpoint/2010/main" val="1163345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Kantian themes 1: overview    </a:t>
            </a:r>
            <a:endParaRPr lang="en-GB" dirty="0"/>
          </a:p>
        </p:txBody>
      </p:sp>
      <p:sp>
        <p:nvSpPr>
          <p:cNvPr id="3" name="Content Placeholder 2"/>
          <p:cNvSpPr>
            <a:spLocks noGrp="1"/>
          </p:cNvSpPr>
          <p:nvPr>
            <p:ph idx="1"/>
          </p:nvPr>
        </p:nvSpPr>
        <p:spPr/>
        <p:txBody>
          <a:bodyPr>
            <a:normAutofit fontScale="92500" lnSpcReduction="10000"/>
          </a:bodyPr>
          <a:lstStyle/>
          <a:p>
            <a:r>
              <a:rPr lang="en-GB" dirty="0"/>
              <a:t>Kant was perhaps the first philosopher to wrestle with the concept of </a:t>
            </a:r>
            <a:r>
              <a:rPr lang="en-GB" i="1" dirty="0"/>
              <a:t>Naturphilosophie</a:t>
            </a:r>
            <a:r>
              <a:rPr lang="en-GB" dirty="0"/>
              <a:t> </a:t>
            </a:r>
            <a:r>
              <a:rPr lang="en-GB" dirty="0" smtClean="0"/>
              <a:t>or a coordinated philosophy of nature and science in response to Newton (whom he greatly admired) and </a:t>
            </a:r>
            <a:r>
              <a:rPr lang="en-GB" dirty="0" smtClean="0"/>
              <a:t>in so doing laying </a:t>
            </a:r>
            <a:r>
              <a:rPr lang="en-GB" dirty="0" smtClean="0"/>
              <a:t>down the type of philosophy or as he puts it – rather wordily </a:t>
            </a:r>
            <a:r>
              <a:rPr lang="en-GB" dirty="0" smtClean="0"/>
              <a:t> </a:t>
            </a:r>
            <a:r>
              <a:rPr lang="en-GB" dirty="0" smtClean="0"/>
              <a:t>‘Critique of Pure Reason (a forerunner of modern Phenomenology) </a:t>
            </a:r>
            <a:r>
              <a:rPr lang="en-GB" dirty="0" smtClean="0"/>
              <a:t>that justifies and explores key ‘synthetic apriori’ judgements (i.e. Newton’s laws of motion) which were being advanced in the new sciences. </a:t>
            </a:r>
            <a:endParaRPr lang="en-GB" dirty="0" smtClean="0"/>
          </a:p>
          <a:p>
            <a:r>
              <a:rPr lang="en-GB" dirty="0" smtClean="0"/>
              <a:t>As </a:t>
            </a:r>
            <a:r>
              <a:rPr lang="en-GB" dirty="0" smtClean="0"/>
              <a:t>we saw from last weeks </a:t>
            </a:r>
            <a:r>
              <a:rPr lang="en-GB" dirty="0" smtClean="0"/>
              <a:t>lecture, Kant </a:t>
            </a:r>
            <a:r>
              <a:rPr lang="en-GB" dirty="0" smtClean="0"/>
              <a:t>sought to defend Newton and his ‘Laws of Motion’ and identify whether and under what strict metaphysical strict ‘supervision’ philosophy could entertain the means by which it could reasonably ‘</a:t>
            </a:r>
            <a:r>
              <a:rPr lang="en-GB" dirty="0" smtClean="0"/>
              <a:t>deduce’ his radical </a:t>
            </a:r>
            <a:r>
              <a:rPr lang="en-GB" dirty="0" smtClean="0"/>
              <a:t>‘synthetic apriori judgments’ as they appear in the sciences and mathematical sciences. </a:t>
            </a:r>
          </a:p>
          <a:p>
            <a:r>
              <a:rPr lang="en-GB" dirty="0" smtClean="0"/>
              <a:t>Fulfilling this task falls to the ‘analytic’ part of the ‘Critique’ (1781/7).</a:t>
            </a:r>
          </a:p>
          <a:p>
            <a:endParaRPr lang="en-GB" dirty="0"/>
          </a:p>
          <a:p>
            <a:r>
              <a:rPr lang="en-GB"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2992" y="411099"/>
            <a:ext cx="2466975" cy="1847850"/>
          </a:xfrm>
          <a:prstGeom prst="rect">
            <a:avLst/>
          </a:prstGeom>
        </p:spPr>
      </p:pic>
    </p:spTree>
    <p:extLst>
      <p:ext uri="{BB962C8B-B14F-4D97-AF65-F5344CB8AC3E}">
        <p14:creationId xmlns:p14="http://schemas.microsoft.com/office/powerpoint/2010/main" val="1289011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299855"/>
          </a:xfrm>
        </p:spPr>
        <p:txBody>
          <a:bodyPr/>
          <a:lstStyle/>
          <a:p>
            <a:r>
              <a:rPr lang="en-GB" dirty="0" smtClean="0"/>
              <a:t>Kantian Themes 2 </a:t>
            </a:r>
            <a:endParaRPr lang="en-GB" dirty="0"/>
          </a:p>
        </p:txBody>
      </p:sp>
      <p:sp>
        <p:nvSpPr>
          <p:cNvPr id="3" name="Content Placeholder 2"/>
          <p:cNvSpPr>
            <a:spLocks noGrp="1"/>
          </p:cNvSpPr>
          <p:nvPr>
            <p:ph idx="1"/>
          </p:nvPr>
        </p:nvSpPr>
        <p:spPr>
          <a:xfrm>
            <a:off x="1024128" y="2084832"/>
            <a:ext cx="10497312" cy="4597322"/>
          </a:xfrm>
        </p:spPr>
        <p:txBody>
          <a:bodyPr>
            <a:normAutofit lnSpcReduction="10000"/>
          </a:bodyPr>
          <a:lstStyle/>
          <a:p>
            <a:r>
              <a:rPr lang="en-GB" dirty="0" smtClean="0"/>
              <a:t>We have already considered and examined the preliminary apriori ‘givens’ of ‘time’ and ‘space’ that Kant intuits must constitute the very fabric of our judgements about a objective and subjective reality – taken from his first ‘transcendental aesthetic’. In it, Kant sets out the methodological framework – </a:t>
            </a:r>
            <a:r>
              <a:rPr lang="en-GB" dirty="0" smtClean="0"/>
              <a:t>a proto </a:t>
            </a:r>
            <a:r>
              <a:rPr lang="en-GB" dirty="0" smtClean="0"/>
              <a:t>phenomenology, from which he derives his Transcendental Idealism.</a:t>
            </a:r>
          </a:p>
          <a:p>
            <a:r>
              <a:rPr lang="en-GB" dirty="0" smtClean="0"/>
              <a:t>Kant sets out his method in the preliminary ‘analytical’ stages of the ‘Critique’ thus : </a:t>
            </a:r>
          </a:p>
          <a:p>
            <a:r>
              <a:rPr lang="en-GB" sz="2400" dirty="0" smtClean="0"/>
              <a:t>‘In the Transcendental Aesthetic therefore we shall first isolate sensibility, by separating everything which the understanding adds by way of concepts [his categories], so that nothing remains but empirical intuitions … secondly, we shall separate from this all that belongs to sensation, so that nothing remains but pure intuition which is the only thing which sensibility apriori can supply …in the course of this investigation it will appear that there are, as principles of apriori knowledge, two pure forms of sensations (</a:t>
            </a:r>
            <a:r>
              <a:rPr lang="en-GB" sz="2400" i="1" dirty="0" smtClean="0"/>
              <a:t>Anschauung</a:t>
            </a:r>
            <a:r>
              <a:rPr lang="en-GB" sz="2400" dirty="0" smtClean="0"/>
              <a:t>) namely </a:t>
            </a:r>
            <a:r>
              <a:rPr lang="en-GB" sz="2400" i="1" dirty="0" smtClean="0"/>
              <a:t>Space</a:t>
            </a:r>
            <a:r>
              <a:rPr lang="en-GB" sz="2400" dirty="0" smtClean="0"/>
              <a:t> and </a:t>
            </a:r>
            <a:r>
              <a:rPr lang="en-GB" sz="2400" i="1" dirty="0" smtClean="0"/>
              <a:t>Time</a:t>
            </a:r>
            <a:r>
              <a:rPr lang="en-GB" sz="2400" dirty="0" smtClean="0"/>
              <a:t>’ (Kant 1781/7 </a:t>
            </a:r>
            <a:r>
              <a:rPr lang="en-GB" sz="2400" dirty="0" smtClean="0"/>
              <a:t>A22/23).   </a:t>
            </a:r>
            <a:r>
              <a:rPr lang="en-GB" dirty="0" smtClean="0"/>
              <a:t>     </a:t>
            </a: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72784" y="184287"/>
            <a:ext cx="2855741" cy="1700784"/>
          </a:xfrm>
          <a:prstGeom prst="rect">
            <a:avLst/>
          </a:prstGeom>
        </p:spPr>
      </p:pic>
    </p:spTree>
    <p:extLst>
      <p:ext uri="{BB962C8B-B14F-4D97-AF65-F5344CB8AC3E}">
        <p14:creationId xmlns:p14="http://schemas.microsoft.com/office/powerpoint/2010/main" val="4115125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Kantian themes 3</a:t>
            </a:r>
            <a:endParaRPr lang="en-GB" dirty="0"/>
          </a:p>
        </p:txBody>
      </p:sp>
      <p:sp>
        <p:nvSpPr>
          <p:cNvPr id="3" name="Content Placeholder 2"/>
          <p:cNvSpPr>
            <a:spLocks noGrp="1"/>
          </p:cNvSpPr>
          <p:nvPr>
            <p:ph idx="1"/>
          </p:nvPr>
        </p:nvSpPr>
        <p:spPr>
          <a:xfrm>
            <a:off x="1024128" y="1814731"/>
            <a:ext cx="10201890" cy="4797083"/>
          </a:xfrm>
        </p:spPr>
        <p:txBody>
          <a:bodyPr>
            <a:normAutofit fontScale="92500" lnSpcReduction="10000"/>
          </a:bodyPr>
          <a:lstStyle/>
          <a:p>
            <a:r>
              <a:rPr lang="en-GB" dirty="0"/>
              <a:t>Key ideas: Kant argued that rather than grasping the world solely via the ‘Sensation’ or ‘Perception’ of physical objects (imaginative ‘associations’ ), the mind furnishes our experiences of ‘objects’ in ‘space’ and ‘time’ through the apriori application of unalterable and universal apriori principles of ‘Understanding’. </a:t>
            </a:r>
            <a:endParaRPr lang="en-GB" dirty="0" smtClean="0"/>
          </a:p>
          <a:p>
            <a:endParaRPr lang="en-GB" dirty="0" smtClean="0"/>
          </a:p>
          <a:p>
            <a:r>
              <a:rPr lang="en-GB" dirty="0" smtClean="0"/>
              <a:t>To </a:t>
            </a:r>
            <a:r>
              <a:rPr lang="en-GB" dirty="0"/>
              <a:t>be an object is merely to bear the ‘categories’. Physical objects are constituted as phenomena in thought.  These  ‘forms of thought’ (12x Categories) ‘presuppose’ our understanding of the world apriori (in modern sense or idiom, we are ‘hardwired’ to structure the world in that way and though it could of course be otherwise, this holds only as a ‘possibility’). These epistemological and ontological claims are asserted and deduced boldly and innovatively from and within Kant’s ‘Critique’. </a:t>
            </a:r>
          </a:p>
          <a:p>
            <a:endParaRPr lang="en-GB" dirty="0"/>
          </a:p>
          <a:p>
            <a:r>
              <a:rPr lang="en-GB" dirty="0"/>
              <a:t>Kant’s transcendental Idealism is both a development AND a radical break from Hume’s empiricism and has been termed as Kant’s ‘Copernican Revolution’ whereat it was asserted of Kant as it was of Copernicus that ‘…he tried whether he might not have better success if he made the spectator to revolve and the stars to remain at rest’ (Flew et al 1984).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7126" y="208408"/>
            <a:ext cx="2438400" cy="1479716"/>
          </a:xfrm>
          <a:prstGeom prst="rect">
            <a:avLst/>
          </a:prstGeom>
        </p:spPr>
      </p:pic>
    </p:spTree>
    <p:extLst>
      <p:ext uri="{BB962C8B-B14F-4D97-AF65-F5344CB8AC3E}">
        <p14:creationId xmlns:p14="http://schemas.microsoft.com/office/powerpoint/2010/main" val="1278997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Weighing up Kant’s philosophical contribution</a:t>
            </a:r>
            <a:endParaRPr lang="en-GB" dirty="0"/>
          </a:p>
        </p:txBody>
      </p:sp>
      <p:sp>
        <p:nvSpPr>
          <p:cNvPr id="5" name="Content Placeholder 4"/>
          <p:cNvSpPr>
            <a:spLocks noGrp="1"/>
          </p:cNvSpPr>
          <p:nvPr>
            <p:ph sz="half" idx="1"/>
          </p:nvPr>
        </p:nvSpPr>
        <p:spPr/>
        <p:txBody>
          <a:bodyPr/>
          <a:lstStyle/>
          <a:p>
            <a:r>
              <a:rPr lang="en-GB" i="1" dirty="0" smtClean="0"/>
              <a:t>The positive ‘Analytic’ outcomes </a:t>
            </a:r>
            <a:endParaRPr lang="en-GB" i="1" dirty="0"/>
          </a:p>
          <a:p>
            <a:r>
              <a:rPr lang="en-GB" dirty="0" smtClean="0"/>
              <a:t>The ‘problem of induction’ and synthetic apriori judgements are resolved by placing the fabric of the world and our judgements of it in our minds or ‘pure empirical self’ which draws all these desperate strands of sceptical possibilities into a coherent whole (apperception). </a:t>
            </a:r>
            <a:endParaRPr lang="en-GB" dirty="0"/>
          </a:p>
        </p:txBody>
      </p:sp>
      <p:sp>
        <p:nvSpPr>
          <p:cNvPr id="6" name="Content Placeholder 5"/>
          <p:cNvSpPr>
            <a:spLocks noGrp="1"/>
          </p:cNvSpPr>
          <p:nvPr>
            <p:ph sz="half" idx="2"/>
          </p:nvPr>
        </p:nvSpPr>
        <p:spPr/>
        <p:txBody>
          <a:bodyPr/>
          <a:lstStyle/>
          <a:p>
            <a:r>
              <a:rPr lang="en-GB" i="1" dirty="0" smtClean="0"/>
              <a:t>The negative ‘Dialectical’ outcomes</a:t>
            </a:r>
          </a:p>
          <a:p>
            <a:r>
              <a:rPr lang="en-GB" dirty="0" smtClean="0"/>
              <a:t>We are left with a number of stubbornly unwelcome philosophical by-products.  of being able to seemingly assert two contradictory statements about the world which both appear true (Kant – wedded to Aristotelian notions of logical probity would therefore consign them as ‘antinomies’ or knots in our thought.   </a:t>
            </a:r>
            <a:endParaRPr lang="en-GB"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02992" y="411099"/>
            <a:ext cx="2466975" cy="1847850"/>
          </a:xfrm>
          <a:prstGeom prst="rect">
            <a:avLst/>
          </a:prstGeom>
        </p:spPr>
      </p:pic>
    </p:spTree>
    <p:extLst>
      <p:ext uri="{BB962C8B-B14F-4D97-AF65-F5344CB8AC3E}">
        <p14:creationId xmlns:p14="http://schemas.microsoft.com/office/powerpoint/2010/main" val="2542041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key problems with Kant's thought:</a:t>
            </a:r>
            <a:r>
              <a:rPr lang="en-GB" sz="3600" dirty="0" smtClean="0"/>
              <a:t> setting up his legacy and successors</a:t>
            </a:r>
            <a:endParaRPr lang="en-GB" dirty="0"/>
          </a:p>
        </p:txBody>
      </p:sp>
      <p:sp>
        <p:nvSpPr>
          <p:cNvPr id="3" name="Content Placeholder 2"/>
          <p:cNvSpPr>
            <a:spLocks noGrp="1"/>
          </p:cNvSpPr>
          <p:nvPr>
            <p:ph idx="1"/>
          </p:nvPr>
        </p:nvSpPr>
        <p:spPr/>
        <p:txBody>
          <a:bodyPr>
            <a:normAutofit lnSpcReduction="10000"/>
          </a:bodyPr>
          <a:lstStyle/>
          <a:p>
            <a:r>
              <a:rPr lang="en-GB" dirty="0" smtClean="0"/>
              <a:t>What to do with the conception of the </a:t>
            </a:r>
            <a:r>
              <a:rPr lang="en-GB" dirty="0" smtClean="0"/>
              <a:t>‘Noumenon’ </a:t>
            </a:r>
            <a:r>
              <a:rPr lang="en-GB" dirty="0" smtClean="0"/>
              <a:t>or ‘thing in itself’ which we can and have to ‘think’ – according to </a:t>
            </a:r>
            <a:r>
              <a:rPr lang="en-GB" dirty="0" smtClean="0"/>
              <a:t>Kant, </a:t>
            </a:r>
            <a:r>
              <a:rPr lang="en-GB" dirty="0" smtClean="0"/>
              <a:t>but yet cannot ‘know’?</a:t>
            </a:r>
          </a:p>
          <a:p>
            <a:r>
              <a:rPr lang="en-GB" dirty="0" smtClean="0"/>
              <a:t>We are also left with key ‘antinomies’ in the ‘dialectical’ section of the </a:t>
            </a:r>
            <a:r>
              <a:rPr lang="en-GB" dirty="0" smtClean="0"/>
              <a:t>‘Critique’ </a:t>
            </a:r>
            <a:r>
              <a:rPr lang="en-GB" dirty="0" smtClean="0"/>
              <a:t>or where we can on Kant’s conception quite blithely assert two statements about reality which flatly contradict themselves. </a:t>
            </a:r>
          </a:p>
          <a:p>
            <a:r>
              <a:rPr lang="en-GB" dirty="0" smtClean="0"/>
              <a:t>Take the most important of his ‘antinomies’ or the ‘Third conflict of the transcendental ideas’ whereat ‘causality, according to the laws of nature, is not the only causality from which all the phenomena of the world can be deduced. In order to account for these phenomena it is necessary also to admit another causality, that of freedom’ CONTRA ‘There is no freedom, but everything in the world takes place entirely according to the laws of nature’ </a:t>
            </a:r>
            <a:r>
              <a:rPr lang="en-GB" dirty="0" smtClean="0"/>
              <a:t>(Kant 1781/7 : A448/B476 to A450/B478 and A449/B477 to B477).         </a:t>
            </a:r>
            <a:endParaRPr lang="en-GB" dirty="0"/>
          </a:p>
        </p:txBody>
      </p:sp>
    </p:spTree>
    <p:extLst>
      <p:ext uri="{BB962C8B-B14F-4D97-AF65-F5344CB8AC3E}">
        <p14:creationId xmlns:p14="http://schemas.microsoft.com/office/powerpoint/2010/main" val="3203822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noumenon : Knowing the unknowable</a:t>
            </a:r>
            <a:endParaRPr lang="en-GB" dirty="0"/>
          </a:p>
        </p:txBody>
      </p:sp>
      <p:sp>
        <p:nvSpPr>
          <p:cNvPr id="5" name="Content Placeholder 4"/>
          <p:cNvSpPr>
            <a:spLocks noGrp="1"/>
          </p:cNvSpPr>
          <p:nvPr>
            <p:ph idx="1"/>
          </p:nvPr>
        </p:nvSpPr>
        <p:spPr/>
        <p:txBody>
          <a:bodyPr>
            <a:normAutofit lnSpcReduction="10000"/>
          </a:bodyPr>
          <a:lstStyle/>
          <a:p>
            <a:r>
              <a:rPr lang="en-GB" dirty="0" smtClean="0"/>
              <a:t>The contemporary philosopher Stephen Law (2007: 200) gives us a useful analogy of the ‘noumenon’ and how </a:t>
            </a:r>
            <a:r>
              <a:rPr lang="en-GB" dirty="0" smtClean="0"/>
              <a:t>this troubling paradox might be </a:t>
            </a:r>
            <a:r>
              <a:rPr lang="en-GB" dirty="0" smtClean="0"/>
              <a:t>conceived when he remarks: </a:t>
            </a:r>
          </a:p>
          <a:p>
            <a:r>
              <a:rPr lang="en-GB" dirty="0" smtClean="0"/>
              <a:t>‘Suppose a fisherman repeatedly casts his net into the sea and discovers that all the fish he has caught are more than 5cm wide. The man concludes that the sea must contain few, if any fish less than 5cm wide. Is he justified in drawing this conclusion? Law rightly points out that ‘No, not if his net has a 5 cm mesh. The fact that his fish are all more than 5 cm wide is explained, not by any fact about the sea [the thing in itself] but by the character of the net’.</a:t>
            </a:r>
          </a:p>
          <a:p>
            <a:r>
              <a:rPr lang="en-GB" dirty="0" smtClean="0"/>
              <a:t>The noumenon is akin to the ‘sea’ into which we cast our ‘net’. It is a world we cannot know with only our 5cm mesh </a:t>
            </a:r>
            <a:r>
              <a:rPr lang="en-GB" dirty="0" smtClean="0"/>
              <a:t>net. We </a:t>
            </a:r>
            <a:r>
              <a:rPr lang="en-GB" dirty="0" smtClean="0"/>
              <a:t>can only draw conclusions about the apriori structures – intuitions and categories i.e. the constituent parts of the net from the fish (phenomenon) we catch.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95128" y="150125"/>
            <a:ext cx="1596788" cy="2135875"/>
          </a:xfrm>
          <a:prstGeom prst="rect">
            <a:avLst/>
          </a:prstGeom>
        </p:spPr>
      </p:pic>
    </p:spTree>
    <p:extLst>
      <p:ext uri="{BB962C8B-B14F-4D97-AF65-F5344CB8AC3E}">
        <p14:creationId xmlns:p14="http://schemas.microsoft.com/office/powerpoint/2010/main" val="3479710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Fichte and the ‘ego’</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Johann Gottlieb Fichte 1762 – 1814: Works ‘Attempt at a Critique of all Revelation’ </a:t>
            </a:r>
          </a:p>
          <a:p>
            <a:r>
              <a:rPr lang="en-GB" dirty="0" smtClean="0"/>
              <a:t>He was an occasional student of Kant and believed that the ‘</a:t>
            </a:r>
            <a:r>
              <a:rPr lang="en-GB" dirty="0" smtClean="0"/>
              <a:t>noumenon’ </a:t>
            </a:r>
            <a:r>
              <a:rPr lang="en-GB" dirty="0" smtClean="0"/>
              <a:t>was pure dogma and inasmuch as he </a:t>
            </a:r>
            <a:r>
              <a:rPr lang="en-GB" dirty="0" smtClean="0"/>
              <a:t>formalised criticisms of the noumenon his work is an important footnote in Philosophy. E.g. </a:t>
            </a:r>
            <a:r>
              <a:rPr lang="en-GB" dirty="0" smtClean="0"/>
              <a:t>Kant </a:t>
            </a:r>
            <a:r>
              <a:rPr lang="en-GB" dirty="0" smtClean="0"/>
              <a:t>had individuated </a:t>
            </a:r>
            <a:r>
              <a:rPr lang="en-GB" dirty="0" smtClean="0"/>
              <a:t>the ‘noumenon’ as its plural ‘noumena’ </a:t>
            </a:r>
            <a:r>
              <a:rPr lang="en-GB" dirty="0" smtClean="0"/>
              <a:t>which suggested that </a:t>
            </a:r>
            <a:r>
              <a:rPr lang="en-GB" dirty="0" smtClean="0"/>
              <a:t>we WERE applying the twelve categories of pure reason </a:t>
            </a:r>
            <a:r>
              <a:rPr lang="en-GB" dirty="0" smtClean="0"/>
              <a:t>to non-phenomenal concepts. Kant, remember, had </a:t>
            </a:r>
            <a:r>
              <a:rPr lang="en-GB" dirty="0" smtClean="0"/>
              <a:t>said we COULD NOT </a:t>
            </a:r>
            <a:r>
              <a:rPr lang="en-GB" dirty="0" smtClean="0"/>
              <a:t>apply the categories in which we organised our ‘perceptual manifold’ (contents of experience) to </a:t>
            </a:r>
            <a:r>
              <a:rPr lang="en-GB" dirty="0" smtClean="0"/>
              <a:t>the ‘thing in itself</a:t>
            </a:r>
            <a:r>
              <a:rPr lang="en-GB" dirty="0" smtClean="0"/>
              <a:t>’. This lead to ‘pretend reason’ (Korner 1989).</a:t>
            </a:r>
            <a:endParaRPr lang="en-GB" dirty="0" smtClean="0"/>
          </a:p>
          <a:p>
            <a:endParaRPr lang="en-GB" dirty="0"/>
          </a:p>
          <a:p>
            <a:r>
              <a:rPr lang="en-GB" dirty="0" smtClean="0"/>
              <a:t>For Fichte – ‘consciousness’ arouse from the ‘Ego’. </a:t>
            </a:r>
            <a:r>
              <a:rPr lang="en-GB" dirty="0" smtClean="0"/>
              <a:t>There was nothing outside the ‘Ego’ (noumenon) and  the Ego </a:t>
            </a:r>
            <a:r>
              <a:rPr lang="en-GB" dirty="0" smtClean="0"/>
              <a:t>does not typically see or apprehend itself as an object (so the </a:t>
            </a:r>
            <a:r>
              <a:rPr lang="en-GB" dirty="0" smtClean="0"/>
              <a:t>paradox of </a:t>
            </a:r>
            <a:r>
              <a:rPr lang="en-GB" dirty="0" smtClean="0"/>
              <a:t>knowing the unknowable is </a:t>
            </a:r>
            <a:r>
              <a:rPr lang="en-GB" dirty="0" smtClean="0"/>
              <a:t>neatly sidestepped). There is a sense in Fichte’s work of the ego possessing a </a:t>
            </a:r>
            <a:r>
              <a:rPr lang="en-GB" dirty="0" smtClean="0"/>
              <a:t>super-sensory intuition which permitted it to be aware of itself as we are aware of ourselves as a Cartesian thinking subject but not as a phenomenon in the world.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8122" y="242099"/>
            <a:ext cx="1542513" cy="1700785"/>
          </a:xfrm>
          <a:prstGeom prst="rect">
            <a:avLst/>
          </a:prstGeom>
        </p:spPr>
      </p:pic>
    </p:spTree>
    <p:extLst>
      <p:ext uri="{BB962C8B-B14F-4D97-AF65-F5344CB8AC3E}">
        <p14:creationId xmlns:p14="http://schemas.microsoft.com/office/powerpoint/2010/main" val="2816269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Schelling : expressing the noumenon through art</a:t>
            </a:r>
            <a:endParaRPr lang="en-GB" dirty="0"/>
          </a:p>
        </p:txBody>
      </p:sp>
      <p:sp>
        <p:nvSpPr>
          <p:cNvPr id="3" name="Content Placeholder 2"/>
          <p:cNvSpPr>
            <a:spLocks noGrp="1"/>
          </p:cNvSpPr>
          <p:nvPr>
            <p:ph idx="1"/>
          </p:nvPr>
        </p:nvSpPr>
        <p:spPr/>
        <p:txBody>
          <a:bodyPr/>
          <a:lstStyle/>
          <a:p>
            <a:r>
              <a:rPr lang="en-GB" dirty="0" smtClean="0"/>
              <a:t>Freidrich Wilhelm Joseph von Schelling 1775 – </a:t>
            </a:r>
            <a:r>
              <a:rPr lang="en-GB" dirty="0" smtClean="0"/>
              <a:t>1854. Works </a:t>
            </a:r>
            <a:r>
              <a:rPr lang="en-GB" dirty="0" err="1" smtClean="0"/>
              <a:t>inc</a:t>
            </a:r>
            <a:r>
              <a:rPr lang="en-GB" dirty="0" smtClean="0"/>
              <a:t>: ‘On </a:t>
            </a:r>
            <a:r>
              <a:rPr lang="en-GB" dirty="0" smtClean="0"/>
              <a:t>the Possibility of an Absolute Form of Philosophy’ and more latterly ‘Philosophy of Revelation’.</a:t>
            </a:r>
          </a:p>
          <a:p>
            <a:endParaRPr lang="en-GB" dirty="0" smtClean="0"/>
          </a:p>
          <a:p>
            <a:r>
              <a:rPr lang="en-GB" dirty="0" smtClean="0"/>
              <a:t>The noumenon was similarly dispatched from </a:t>
            </a:r>
            <a:r>
              <a:rPr lang="en-GB" dirty="0" smtClean="0"/>
              <a:t>philosophical enquiry </a:t>
            </a:r>
            <a:r>
              <a:rPr lang="en-GB" dirty="0" smtClean="0"/>
              <a:t>but could be apprehended in a quasi religious and mystical sense or through art. This was key feature of his philosophy.</a:t>
            </a:r>
          </a:p>
          <a:p>
            <a:endParaRPr lang="en-GB" dirty="0" smtClean="0"/>
          </a:p>
          <a:p>
            <a:r>
              <a:rPr lang="en-GB" dirty="0" smtClean="0"/>
              <a:t>Schelling critiqued Fichte’s Ego or the </a:t>
            </a:r>
            <a:r>
              <a:rPr lang="en-GB" dirty="0" smtClean="0"/>
              <a:t>‘thought experiments’ </a:t>
            </a:r>
            <a:r>
              <a:rPr lang="en-GB" dirty="0" smtClean="0"/>
              <a:t>it rested on, as a phenomenal feature of this ‘extensional world’ that we </a:t>
            </a:r>
            <a:r>
              <a:rPr lang="en-GB" i="1" dirty="0" smtClean="0"/>
              <a:t>could</a:t>
            </a:r>
            <a:r>
              <a:rPr lang="en-GB" dirty="0" smtClean="0"/>
              <a:t> know.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29787" y="211074"/>
            <a:ext cx="2028825" cy="1873758"/>
          </a:xfrm>
          <a:prstGeom prst="rect">
            <a:avLst/>
          </a:prstGeom>
        </p:spPr>
      </p:pic>
    </p:spTree>
    <p:extLst>
      <p:ext uri="{BB962C8B-B14F-4D97-AF65-F5344CB8AC3E}">
        <p14:creationId xmlns:p14="http://schemas.microsoft.com/office/powerpoint/2010/main" val="1309466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collapse of philosophical idealism into religion, art and nationalism ‘</a:t>
            </a:r>
            <a:r>
              <a:rPr lang="en-GB" dirty="0" err="1" smtClean="0"/>
              <a:t>sturm</a:t>
            </a:r>
            <a:r>
              <a:rPr lang="en-GB" dirty="0" smtClean="0"/>
              <a:t> and </a:t>
            </a:r>
            <a:r>
              <a:rPr lang="en-GB" dirty="0" err="1" smtClean="0"/>
              <a:t>drang</a:t>
            </a:r>
            <a:r>
              <a:rPr lang="en-GB" dirty="0" smtClean="0"/>
              <a:t>’ </a:t>
            </a:r>
            <a:endParaRPr lang="en-GB" dirty="0"/>
          </a:p>
        </p:txBody>
      </p:sp>
      <p:sp>
        <p:nvSpPr>
          <p:cNvPr id="5" name="Text Placeholder 4"/>
          <p:cNvSpPr>
            <a:spLocks noGrp="1"/>
          </p:cNvSpPr>
          <p:nvPr>
            <p:ph type="body" sz="half" idx="2"/>
          </p:nvPr>
        </p:nvSpPr>
        <p:spPr/>
        <p:txBody>
          <a:bodyPr>
            <a:normAutofit fontScale="77500" lnSpcReduction="20000"/>
          </a:bodyPr>
          <a:lstStyle/>
          <a:p>
            <a:r>
              <a:rPr lang="en-GB" dirty="0" smtClean="0"/>
              <a:t>In Caspar David Friedrich’s (1817 – 1881) ‘</a:t>
            </a:r>
            <a:r>
              <a:rPr lang="en-GB" dirty="0" smtClean="0"/>
              <a:t>Wanderer </a:t>
            </a:r>
            <a:r>
              <a:rPr lang="en-GB" dirty="0" smtClean="0"/>
              <a:t>watching a sea of fog’ we have encapsulated the individualist rejection of Kant’s rationalist project and the pursuit of </a:t>
            </a:r>
            <a:r>
              <a:rPr lang="en-GB" dirty="0" smtClean="0"/>
              <a:t>romantic individualism </a:t>
            </a:r>
            <a:r>
              <a:rPr lang="en-GB" dirty="0" smtClean="0"/>
              <a:t>and the privileging of private experience or insight </a:t>
            </a:r>
            <a:r>
              <a:rPr lang="en-GB" dirty="0" smtClean="0"/>
              <a:t>over cognition – </a:t>
            </a:r>
            <a:r>
              <a:rPr lang="en-GB" dirty="0" smtClean="0"/>
              <a:t>one thinks here of the later religious’ works of Schelling.</a:t>
            </a:r>
            <a:endParaRPr lang="en-GB" dirty="0"/>
          </a:p>
        </p:txBody>
      </p:sp>
      <p:sp>
        <p:nvSpPr>
          <p:cNvPr id="7" name="Rectangle 6"/>
          <p:cNvSpPr/>
          <p:nvPr/>
        </p:nvSpPr>
        <p:spPr>
          <a:xfrm>
            <a:off x="5301263" y="3244334"/>
            <a:ext cx="1589474" cy="369332"/>
          </a:xfrm>
          <a:prstGeom prst="rect">
            <a:avLst/>
          </a:prstGeom>
        </p:spPr>
        <p:txBody>
          <a:bodyPr wrap="none">
            <a:spAutoFit/>
          </a:bodyPr>
          <a:lstStyle/>
          <a:p>
            <a:r>
              <a:rPr lang="en-GB" dirty="0">
                <a:solidFill>
                  <a:srgbClr val="DD4B39"/>
                </a:solidFill>
              </a:rPr>
              <a:t>David Friedrich</a:t>
            </a:r>
            <a:endParaRPr lang="en-GB" dirty="0"/>
          </a:p>
        </p:txBody>
      </p:sp>
      <p:pic>
        <p:nvPicPr>
          <p:cNvPr id="10" name="Picture Placeholder 9"/>
          <p:cNvPicPr>
            <a:picLocks noGrp="1" noChangeAspect="1"/>
          </p:cNvPicPr>
          <p:nvPr>
            <p:ph type="pic" idx="1"/>
          </p:nvPr>
        </p:nvPicPr>
        <p:blipFill>
          <a:blip r:embed="rId2">
            <a:extLst>
              <a:ext uri="{28A0092B-C50C-407E-A947-70E740481C1C}">
                <a14:useLocalDpi xmlns:a14="http://schemas.microsoft.com/office/drawing/2010/main" val="0"/>
              </a:ext>
            </a:extLst>
          </a:blip>
          <a:srcRect t="35952" b="35952"/>
          <a:stretch>
            <a:fillRect/>
          </a:stretch>
        </p:blipFill>
        <p:spPr>
          <a:xfrm>
            <a:off x="2067951" y="886265"/>
            <a:ext cx="7976382" cy="3685734"/>
          </a:xfrm>
        </p:spPr>
      </p:pic>
    </p:spTree>
    <p:extLst>
      <p:ext uri="{BB962C8B-B14F-4D97-AF65-F5344CB8AC3E}">
        <p14:creationId xmlns:p14="http://schemas.microsoft.com/office/powerpoint/2010/main" val="1158759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Hegel’s systematic dialectical philosophy of history and ‘philosophy of right’.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If in Fichte we see a collapse into ‘Nationalism’ – in so far as Fichte is probably as well known for his rousing address to the emerging German Nation (under occupation by Napoleon in 1806) rather than his philosophy of the ‘ego</a:t>
            </a:r>
            <a:r>
              <a:rPr lang="en-GB" dirty="0" smtClean="0"/>
              <a:t>’: OR</a:t>
            </a:r>
            <a:endParaRPr lang="en-GB" dirty="0" smtClean="0"/>
          </a:p>
          <a:p>
            <a:endParaRPr lang="en-GB" dirty="0"/>
          </a:p>
          <a:p>
            <a:r>
              <a:rPr lang="en-GB" dirty="0" smtClean="0"/>
              <a:t>Elsewhere we find Schelling's retreat into the quasi religious and protean mystification of his final works that attend to the importance of the biblical ‘fall’ and other broadly revelatory and mystical works in the Judaeo Christian </a:t>
            </a:r>
            <a:r>
              <a:rPr lang="en-GB" dirty="0" smtClean="0"/>
              <a:t>tradition; where did or COULD idealism go?</a:t>
            </a:r>
            <a:endParaRPr lang="en-GB" dirty="0" smtClean="0"/>
          </a:p>
          <a:p>
            <a:endParaRPr lang="en-GB" dirty="0"/>
          </a:p>
          <a:p>
            <a:r>
              <a:rPr lang="en-GB" dirty="0" smtClean="0"/>
              <a:t>Their work might reasonably be seen as brilliant but somewhat unfocused – united only in seeing the noumenon or noumena as Kant conceived it as largely unworkable. It was Hegel’s ‘Logic’ and ‘dialectics’ of the ‘Spirit’ which finally capitalised on Kant’s legacy and in its internal consistency was to outlive and continue to influence philosophy to the present day.    </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26890" y="585216"/>
            <a:ext cx="1765110" cy="1876513"/>
          </a:xfrm>
          <a:prstGeom prst="rect">
            <a:avLst/>
          </a:prstGeom>
        </p:spPr>
      </p:pic>
    </p:spTree>
    <p:extLst>
      <p:ext uri="{BB962C8B-B14F-4D97-AF65-F5344CB8AC3E}">
        <p14:creationId xmlns:p14="http://schemas.microsoft.com/office/powerpoint/2010/main" val="31206018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Concluding thoughts</a:t>
            </a:r>
            <a:endParaRPr lang="en-GB" dirty="0"/>
          </a:p>
        </p:txBody>
      </p:sp>
      <p:sp>
        <p:nvSpPr>
          <p:cNvPr id="3" name="Content Placeholder 2"/>
          <p:cNvSpPr>
            <a:spLocks noGrp="1"/>
          </p:cNvSpPr>
          <p:nvPr>
            <p:ph idx="1"/>
          </p:nvPr>
        </p:nvSpPr>
        <p:spPr/>
        <p:txBody>
          <a:bodyPr>
            <a:normAutofit/>
          </a:bodyPr>
          <a:lstStyle/>
          <a:p>
            <a:r>
              <a:rPr lang="en-GB" dirty="0" smtClean="0"/>
              <a:t>Even though Kant did not assert that the Noumenon caused ‘phenomenon’ he does talk of it being individuated and spoken of in its plural form ‘noumena’. This does suggest that we are using categories that were designed to order the ‘world as it is’ (phenomenal) to describe an unknowable in terms of it being knowable. </a:t>
            </a:r>
          </a:p>
          <a:p>
            <a:r>
              <a:rPr lang="en-GB" dirty="0" smtClean="0"/>
              <a:t>Noumenon as a ‘limiting concept’ or perhaps we could see it as Kant saw the THREE ‘Ideas of Reason’ </a:t>
            </a:r>
            <a:r>
              <a:rPr lang="en-GB" b="1" dirty="0" smtClean="0"/>
              <a:t>Assumption</a:t>
            </a:r>
            <a:r>
              <a:rPr lang="en-GB" dirty="0" smtClean="0"/>
              <a:t> (pretended thinking) or as a </a:t>
            </a:r>
            <a:r>
              <a:rPr lang="en-GB" b="1" dirty="0" smtClean="0"/>
              <a:t>demand</a:t>
            </a:r>
            <a:r>
              <a:rPr lang="en-GB" dirty="0" smtClean="0"/>
              <a:t> (heuristic value)</a:t>
            </a:r>
          </a:p>
          <a:p>
            <a:r>
              <a:rPr lang="en-GB" dirty="0"/>
              <a:t> ‘The absolute unity of the thinking subject ‘I’ (closely related to his formulation of ‘apperception’)’</a:t>
            </a:r>
          </a:p>
          <a:p>
            <a:r>
              <a:rPr lang="en-GB" dirty="0"/>
              <a:t>‘The absolute unity of the sequence of the conditions of appearance’</a:t>
            </a:r>
          </a:p>
          <a:p>
            <a:r>
              <a:rPr lang="en-GB" dirty="0"/>
              <a:t>‘.. The absolute unity of the conditions of objects of thought in general</a:t>
            </a:r>
            <a:r>
              <a:rPr lang="en-GB" dirty="0" smtClean="0"/>
              <a:t>’ (Korner </a:t>
            </a:r>
            <a:r>
              <a:rPr lang="en-GB" smtClean="0"/>
              <a:t>1989</a:t>
            </a:r>
            <a:r>
              <a:rPr lang="en-GB" smtClean="0"/>
              <a:t>).</a:t>
            </a:r>
            <a:endParaRPr lang="en-GB" dirty="0"/>
          </a:p>
          <a:p>
            <a:endParaRPr lang="en-GB" dirty="0"/>
          </a:p>
        </p:txBody>
      </p:sp>
    </p:spTree>
    <p:extLst>
      <p:ext uri="{BB962C8B-B14F-4D97-AF65-F5344CB8AC3E}">
        <p14:creationId xmlns:p14="http://schemas.microsoft.com/office/powerpoint/2010/main" val="15728774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369</TotalTime>
  <Words>1991</Words>
  <Application>Microsoft Office PowerPoint</Application>
  <PresentationFormat>Widescreen</PresentationFormat>
  <Paragraphs>66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Tw Cen MT</vt:lpstr>
      <vt:lpstr>Tw Cen MT Condensed</vt:lpstr>
      <vt:lpstr>Wingdings 3</vt:lpstr>
      <vt:lpstr>Integral</vt:lpstr>
      <vt:lpstr>Kantian themes</vt:lpstr>
      <vt:lpstr>Kant’s legacy</vt:lpstr>
      <vt:lpstr>Kantian themes 1: overview    </vt:lpstr>
      <vt:lpstr>Kantian Themes 2 </vt:lpstr>
      <vt:lpstr>Kantian themes 3</vt:lpstr>
      <vt:lpstr>Weighing up Kant’s philosophical contribution</vt:lpstr>
      <vt:lpstr>The key problems with Kant's thought: setting up his legacy and successors</vt:lpstr>
      <vt:lpstr>The noumenon : Knowing the unknowable</vt:lpstr>
      <vt:lpstr>Fichte and the ‘ego’</vt:lpstr>
      <vt:lpstr>Schelling : expressing the noumenon through art</vt:lpstr>
      <vt:lpstr>The collapse of philosophical idealism into religion, art and nationalism ‘sturm and drang’ </vt:lpstr>
      <vt:lpstr>Hegel’s systematic dialectical philosophy of history and ‘philosophy of right’.</vt:lpstr>
      <vt:lpstr>Concluding thoughts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Kantian themes</dc:title>
  <dc:creator>Adrian</dc:creator>
  <cp:lastModifiedBy>Adrian</cp:lastModifiedBy>
  <cp:revision>41</cp:revision>
  <dcterms:created xsi:type="dcterms:W3CDTF">2015-02-05T14:31:42Z</dcterms:created>
  <dcterms:modified xsi:type="dcterms:W3CDTF">2015-02-15T15:06:56Z</dcterms:modified>
</cp:coreProperties>
</file>