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797B9C-3157-1C0E-A066-B8F15FFADE3E}" v="229" dt="2026-03-19T09:48:58.9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E073C1-ED0E-4F2F-90DB-6CB65C11CF5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06F0AAC-695F-4667-9327-B93692BB8D2A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CF6B68F3-320C-4747-9C61-3FCBFE22AB6C}" type="parTrans" cxnId="{8A6FAE26-3382-48C4-9048-2DAEDF20FF7A}">
      <dgm:prSet/>
      <dgm:spPr/>
      <dgm:t>
        <a:bodyPr/>
        <a:lstStyle/>
        <a:p>
          <a:endParaRPr lang="en-US"/>
        </a:p>
      </dgm:t>
    </dgm:pt>
    <dgm:pt modelId="{622187C7-C95E-4F1F-9571-B3504933233C}" type="sibTrans" cxnId="{8A6FAE26-3382-48C4-9048-2DAEDF20FF7A}">
      <dgm:prSet/>
      <dgm:spPr/>
      <dgm:t>
        <a:bodyPr/>
        <a:lstStyle/>
        <a:p>
          <a:endParaRPr lang="en-US"/>
        </a:p>
      </dgm:t>
    </dgm:pt>
    <dgm:pt modelId="{28F2D6EC-BFAA-43C0-978B-4DEBF5284B06}">
      <dgm:prSet/>
      <dgm:spPr/>
      <dgm:t>
        <a:bodyPr/>
        <a:lstStyle/>
        <a:p>
          <a:r>
            <a:rPr lang="en-US"/>
            <a:t>Company Overview</a:t>
          </a:r>
        </a:p>
      </dgm:t>
    </dgm:pt>
    <dgm:pt modelId="{02370D8F-E10E-472B-B639-1F492E7553F1}" type="parTrans" cxnId="{36AC08EA-8A39-40E2-AEF8-3DC827B7715F}">
      <dgm:prSet/>
      <dgm:spPr/>
      <dgm:t>
        <a:bodyPr/>
        <a:lstStyle/>
        <a:p>
          <a:endParaRPr lang="en-US"/>
        </a:p>
      </dgm:t>
    </dgm:pt>
    <dgm:pt modelId="{D4942B2B-0A9F-4578-8557-054BA0D6C100}" type="sibTrans" cxnId="{36AC08EA-8A39-40E2-AEF8-3DC827B7715F}">
      <dgm:prSet/>
      <dgm:spPr/>
      <dgm:t>
        <a:bodyPr/>
        <a:lstStyle/>
        <a:p>
          <a:endParaRPr lang="en-US"/>
        </a:p>
      </dgm:t>
    </dgm:pt>
    <dgm:pt modelId="{5B0C659A-DBAD-4294-9A71-321953DF0CFA}">
      <dgm:prSet/>
      <dgm:spPr/>
      <dgm:t>
        <a:bodyPr/>
        <a:lstStyle/>
        <a:p>
          <a:r>
            <a:rPr lang="en-US"/>
            <a:t>Selected Job Role</a:t>
          </a:r>
        </a:p>
      </dgm:t>
    </dgm:pt>
    <dgm:pt modelId="{A83E3472-1847-42F4-9BE3-CE5BFE0A2205}" type="parTrans" cxnId="{D0B6E368-0C90-4AEB-90D3-342AD732505D}">
      <dgm:prSet/>
      <dgm:spPr/>
      <dgm:t>
        <a:bodyPr/>
        <a:lstStyle/>
        <a:p>
          <a:endParaRPr lang="en-US"/>
        </a:p>
      </dgm:t>
    </dgm:pt>
    <dgm:pt modelId="{DB3B4CCE-1309-41D4-8FF1-657D26DDDCAC}" type="sibTrans" cxnId="{D0B6E368-0C90-4AEB-90D3-342AD732505D}">
      <dgm:prSet/>
      <dgm:spPr/>
      <dgm:t>
        <a:bodyPr/>
        <a:lstStyle/>
        <a:p>
          <a:endParaRPr lang="en-US"/>
        </a:p>
      </dgm:t>
    </dgm:pt>
    <dgm:pt modelId="{3C6FB073-8D15-4DB9-A166-9C195D51FCA1}">
      <dgm:prSet/>
      <dgm:spPr/>
      <dgm:t>
        <a:bodyPr/>
        <a:lstStyle/>
        <a:p>
          <a:r>
            <a:rPr lang="en-US"/>
            <a:t>Recruitment Process</a:t>
          </a:r>
        </a:p>
      </dgm:t>
    </dgm:pt>
    <dgm:pt modelId="{159FA790-DB68-4BDD-8CD2-12A5A73BE49D}" type="parTrans" cxnId="{6EDEF05E-1F8E-43E0-BC8C-182FB50F1DE7}">
      <dgm:prSet/>
      <dgm:spPr/>
      <dgm:t>
        <a:bodyPr/>
        <a:lstStyle/>
        <a:p>
          <a:endParaRPr lang="en-US"/>
        </a:p>
      </dgm:t>
    </dgm:pt>
    <dgm:pt modelId="{B8D81A81-373D-421A-B9F5-8A0D7A614635}" type="sibTrans" cxnId="{6EDEF05E-1F8E-43E0-BC8C-182FB50F1DE7}">
      <dgm:prSet/>
      <dgm:spPr/>
      <dgm:t>
        <a:bodyPr/>
        <a:lstStyle/>
        <a:p>
          <a:endParaRPr lang="en-US"/>
        </a:p>
      </dgm:t>
    </dgm:pt>
    <dgm:pt modelId="{C95D7954-5E64-4F17-8D4D-6D33527407AA}">
      <dgm:prSet/>
      <dgm:spPr/>
      <dgm:t>
        <a:bodyPr/>
        <a:lstStyle/>
        <a:p>
          <a:r>
            <a:rPr lang="en-US"/>
            <a:t>Job Analysis </a:t>
          </a:r>
        </a:p>
      </dgm:t>
    </dgm:pt>
    <dgm:pt modelId="{3C81252B-9640-441B-880D-B81680FD3676}" type="parTrans" cxnId="{2A263F15-D40E-4C40-AF1D-A69B5DB5053C}">
      <dgm:prSet/>
      <dgm:spPr/>
      <dgm:t>
        <a:bodyPr/>
        <a:lstStyle/>
        <a:p>
          <a:endParaRPr lang="en-US"/>
        </a:p>
      </dgm:t>
    </dgm:pt>
    <dgm:pt modelId="{6879F752-09E6-4C49-B399-129BBB274C1C}" type="sibTrans" cxnId="{2A263F15-D40E-4C40-AF1D-A69B5DB5053C}">
      <dgm:prSet/>
      <dgm:spPr/>
      <dgm:t>
        <a:bodyPr/>
        <a:lstStyle/>
        <a:p>
          <a:endParaRPr lang="en-US"/>
        </a:p>
      </dgm:t>
    </dgm:pt>
    <dgm:pt modelId="{5A8523BA-5276-492D-B46F-F4A2942DA250}">
      <dgm:prSet/>
      <dgm:spPr/>
      <dgm:t>
        <a:bodyPr/>
        <a:lstStyle/>
        <a:p>
          <a:r>
            <a:rPr lang="en-US"/>
            <a:t>Job Description </a:t>
          </a:r>
        </a:p>
      </dgm:t>
    </dgm:pt>
    <dgm:pt modelId="{06764346-5895-41E8-8A97-40A7D5DB7887}" type="parTrans" cxnId="{EF70EC79-B7F4-4573-BAA8-B819E4BFA619}">
      <dgm:prSet/>
      <dgm:spPr/>
      <dgm:t>
        <a:bodyPr/>
        <a:lstStyle/>
        <a:p>
          <a:endParaRPr lang="en-US"/>
        </a:p>
      </dgm:t>
    </dgm:pt>
    <dgm:pt modelId="{E77BC23B-137D-4C64-8E78-A1F71E3F92C1}" type="sibTrans" cxnId="{EF70EC79-B7F4-4573-BAA8-B819E4BFA619}">
      <dgm:prSet/>
      <dgm:spPr/>
      <dgm:t>
        <a:bodyPr/>
        <a:lstStyle/>
        <a:p>
          <a:endParaRPr lang="en-US"/>
        </a:p>
      </dgm:t>
    </dgm:pt>
    <dgm:pt modelId="{34DC9C5E-FC5C-4082-860D-1229E016A72E}">
      <dgm:prSet/>
      <dgm:spPr/>
      <dgm:t>
        <a:bodyPr/>
        <a:lstStyle/>
        <a:p>
          <a:r>
            <a:rPr lang="en-US"/>
            <a:t>Person Specification</a:t>
          </a:r>
        </a:p>
      </dgm:t>
    </dgm:pt>
    <dgm:pt modelId="{8481D790-DE84-4BAB-A8A6-1AA3D1234910}" type="parTrans" cxnId="{105CF9EA-4542-43BA-8B61-C269A4D2999A}">
      <dgm:prSet/>
      <dgm:spPr/>
      <dgm:t>
        <a:bodyPr/>
        <a:lstStyle/>
        <a:p>
          <a:endParaRPr lang="en-US"/>
        </a:p>
      </dgm:t>
    </dgm:pt>
    <dgm:pt modelId="{1A004626-772C-42B1-AABD-431B1F7ACC64}" type="sibTrans" cxnId="{105CF9EA-4542-43BA-8B61-C269A4D2999A}">
      <dgm:prSet/>
      <dgm:spPr/>
      <dgm:t>
        <a:bodyPr/>
        <a:lstStyle/>
        <a:p>
          <a:endParaRPr lang="en-US"/>
        </a:p>
      </dgm:t>
    </dgm:pt>
    <dgm:pt modelId="{7924D5CA-02AD-45F3-AB22-A0D890E199AD}">
      <dgm:prSet/>
      <dgm:spPr/>
      <dgm:t>
        <a:bodyPr/>
        <a:lstStyle/>
        <a:p>
          <a:r>
            <a:rPr lang="en-US"/>
            <a:t>Training and Development Needs</a:t>
          </a:r>
        </a:p>
      </dgm:t>
    </dgm:pt>
    <dgm:pt modelId="{39CAE2C8-D571-4F9C-ABC2-E85AB4D345CE}" type="parTrans" cxnId="{7E60D314-FD0A-4259-A8DE-12706B8FB79E}">
      <dgm:prSet/>
      <dgm:spPr/>
      <dgm:t>
        <a:bodyPr/>
        <a:lstStyle/>
        <a:p>
          <a:endParaRPr lang="en-US"/>
        </a:p>
      </dgm:t>
    </dgm:pt>
    <dgm:pt modelId="{B02351F7-4CC4-43DB-AF1F-2BA693A50099}" type="sibTrans" cxnId="{7E60D314-FD0A-4259-A8DE-12706B8FB79E}">
      <dgm:prSet/>
      <dgm:spPr/>
      <dgm:t>
        <a:bodyPr/>
        <a:lstStyle/>
        <a:p>
          <a:endParaRPr lang="en-US"/>
        </a:p>
      </dgm:t>
    </dgm:pt>
    <dgm:pt modelId="{45DA9FF6-1CD8-44B3-9CAC-06B91F9E24E4}">
      <dgm:prSet/>
      <dgm:spPr/>
      <dgm:t>
        <a:bodyPr/>
        <a:lstStyle/>
        <a:p>
          <a:r>
            <a:rPr lang="en-US"/>
            <a:t>Learning Theories </a:t>
          </a:r>
        </a:p>
      </dgm:t>
    </dgm:pt>
    <dgm:pt modelId="{E0C217C6-2312-4BC8-8B10-27AAB8D7D700}" type="parTrans" cxnId="{3467616C-302C-429C-ABEB-CC2DE4392C20}">
      <dgm:prSet/>
      <dgm:spPr/>
      <dgm:t>
        <a:bodyPr/>
        <a:lstStyle/>
        <a:p>
          <a:endParaRPr lang="en-US"/>
        </a:p>
      </dgm:t>
    </dgm:pt>
    <dgm:pt modelId="{7005613A-E3DE-4201-B42B-780159E53A6D}" type="sibTrans" cxnId="{3467616C-302C-429C-ABEB-CC2DE4392C20}">
      <dgm:prSet/>
      <dgm:spPr/>
      <dgm:t>
        <a:bodyPr/>
        <a:lstStyle/>
        <a:p>
          <a:endParaRPr lang="en-US"/>
        </a:p>
      </dgm:t>
    </dgm:pt>
    <dgm:pt modelId="{8538FE48-648E-478E-87CD-9DA3CF03789C}">
      <dgm:prSet/>
      <dgm:spPr/>
      <dgm:t>
        <a:bodyPr/>
        <a:lstStyle/>
        <a:p>
          <a:r>
            <a:rPr lang="en-US"/>
            <a:t>Conclusion </a:t>
          </a:r>
        </a:p>
      </dgm:t>
    </dgm:pt>
    <dgm:pt modelId="{9ACC9E2A-BE2F-4AAC-BA8D-75C4C73F5A24}" type="parTrans" cxnId="{19CFCCB1-0DFC-4DB4-8247-CA55C6212E08}">
      <dgm:prSet/>
      <dgm:spPr/>
      <dgm:t>
        <a:bodyPr/>
        <a:lstStyle/>
        <a:p>
          <a:endParaRPr lang="en-US"/>
        </a:p>
      </dgm:t>
    </dgm:pt>
    <dgm:pt modelId="{0C50E25E-C90C-4D2E-A02A-951F5C3C2C63}" type="sibTrans" cxnId="{19CFCCB1-0DFC-4DB4-8247-CA55C6212E08}">
      <dgm:prSet/>
      <dgm:spPr/>
      <dgm:t>
        <a:bodyPr/>
        <a:lstStyle/>
        <a:p>
          <a:endParaRPr lang="en-US"/>
        </a:p>
      </dgm:t>
    </dgm:pt>
    <dgm:pt modelId="{4CD6DDF7-9984-483E-A27A-FBCDBD9AA6A2}">
      <dgm:prSet/>
      <dgm:spPr/>
      <dgm:t>
        <a:bodyPr/>
        <a:lstStyle/>
        <a:p>
          <a:r>
            <a:rPr lang="en-US"/>
            <a:t>References </a:t>
          </a:r>
        </a:p>
      </dgm:t>
    </dgm:pt>
    <dgm:pt modelId="{B929A66A-318E-4E58-8EB9-CAC9D4C51534}" type="parTrans" cxnId="{25B6A60A-5764-4CF1-9820-4898AABE4D53}">
      <dgm:prSet/>
      <dgm:spPr/>
      <dgm:t>
        <a:bodyPr/>
        <a:lstStyle/>
        <a:p>
          <a:endParaRPr lang="en-US"/>
        </a:p>
      </dgm:t>
    </dgm:pt>
    <dgm:pt modelId="{0CEC97E3-E1DD-4878-A4CA-31D59ABC14BB}" type="sibTrans" cxnId="{25B6A60A-5764-4CF1-9820-4898AABE4D53}">
      <dgm:prSet/>
      <dgm:spPr/>
      <dgm:t>
        <a:bodyPr/>
        <a:lstStyle/>
        <a:p>
          <a:endParaRPr lang="en-US"/>
        </a:p>
      </dgm:t>
    </dgm:pt>
    <dgm:pt modelId="{B175EB83-9EFC-4CE0-A802-7A9AFAE04D47}">
      <dgm:prSet phldr="0"/>
      <dgm:spPr/>
      <dgm:t>
        <a:bodyPr/>
        <a:lstStyle/>
        <a:p>
          <a:pPr rtl="0"/>
          <a:r>
            <a:rPr lang="en-US">
              <a:latin typeface="Rockwell Nova Light"/>
            </a:rPr>
            <a:t>Maslow Hierarchy of needs </a:t>
          </a:r>
        </a:p>
      </dgm:t>
    </dgm:pt>
    <dgm:pt modelId="{9F1773D1-89EA-4FE9-A8C1-9FF9A91C72D4}" type="parTrans" cxnId="{9C33ACAB-64F3-4A03-A1EC-FAE38AC7F3EE}">
      <dgm:prSet/>
      <dgm:spPr/>
    </dgm:pt>
    <dgm:pt modelId="{A638D8A5-DD90-472F-B835-2493899DAB55}" type="sibTrans" cxnId="{9C33ACAB-64F3-4A03-A1EC-FAE38AC7F3EE}">
      <dgm:prSet/>
      <dgm:spPr/>
    </dgm:pt>
    <dgm:pt modelId="{D205B34E-FB59-442D-8BC9-B73F1A50EA98}" type="pres">
      <dgm:prSet presAssocID="{6FE073C1-ED0E-4F2F-90DB-6CB65C11CF5C}" presName="linear" presStyleCnt="0">
        <dgm:presLayoutVars>
          <dgm:animLvl val="lvl"/>
          <dgm:resizeHandles val="exact"/>
        </dgm:presLayoutVars>
      </dgm:prSet>
      <dgm:spPr/>
    </dgm:pt>
    <dgm:pt modelId="{343DDC30-3135-48D6-9595-F6CEB43E5BEB}" type="pres">
      <dgm:prSet presAssocID="{506F0AAC-695F-4667-9327-B93692BB8D2A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9C4184E1-8F0A-4584-A4F7-C4A804A592EA}" type="pres">
      <dgm:prSet presAssocID="{622187C7-C95E-4F1F-9571-B3504933233C}" presName="spacer" presStyleCnt="0"/>
      <dgm:spPr/>
    </dgm:pt>
    <dgm:pt modelId="{6161D45A-91C3-46FF-958B-235AB8D8DEA0}" type="pres">
      <dgm:prSet presAssocID="{28F2D6EC-BFAA-43C0-978B-4DEBF5284B06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CA8DB440-65FD-436F-9C7A-2353ABFE0DAE}" type="pres">
      <dgm:prSet presAssocID="{D4942B2B-0A9F-4578-8557-054BA0D6C100}" presName="spacer" presStyleCnt="0"/>
      <dgm:spPr/>
    </dgm:pt>
    <dgm:pt modelId="{D0935246-9F00-4890-8214-9EA80F8362C9}" type="pres">
      <dgm:prSet presAssocID="{5B0C659A-DBAD-4294-9A71-321953DF0CFA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E7C455E0-DBE6-4F77-A2AE-1D50B36036B2}" type="pres">
      <dgm:prSet presAssocID="{DB3B4CCE-1309-41D4-8FF1-657D26DDDCAC}" presName="spacer" presStyleCnt="0"/>
      <dgm:spPr/>
    </dgm:pt>
    <dgm:pt modelId="{AEBAE9E2-989E-4F6B-8931-160276CA7AC5}" type="pres">
      <dgm:prSet presAssocID="{3C6FB073-8D15-4DB9-A166-9C195D51FCA1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38B08FCE-9D41-45C6-8779-7D0E90822728}" type="pres">
      <dgm:prSet presAssocID="{B8D81A81-373D-421A-B9F5-8A0D7A614635}" presName="spacer" presStyleCnt="0"/>
      <dgm:spPr/>
    </dgm:pt>
    <dgm:pt modelId="{76C3EE9B-A63D-4923-B89C-F4D4D6802D88}" type="pres">
      <dgm:prSet presAssocID="{C95D7954-5E64-4F17-8D4D-6D33527407AA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ADC2E604-F724-40DA-A860-60FC920C330C}" type="pres">
      <dgm:prSet presAssocID="{6879F752-09E6-4C49-B399-129BBB274C1C}" presName="spacer" presStyleCnt="0"/>
      <dgm:spPr/>
    </dgm:pt>
    <dgm:pt modelId="{D97C2646-04A8-4B01-BF95-EEA1ADEA6B09}" type="pres">
      <dgm:prSet presAssocID="{5A8523BA-5276-492D-B46F-F4A2942DA250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F1AC430B-35D3-4B32-AB84-F58D6B1909F6}" type="pres">
      <dgm:prSet presAssocID="{E77BC23B-137D-4C64-8E78-A1F71E3F92C1}" presName="spacer" presStyleCnt="0"/>
      <dgm:spPr/>
    </dgm:pt>
    <dgm:pt modelId="{326190F2-2A4A-458F-9FAD-8176F7C7830B}" type="pres">
      <dgm:prSet presAssocID="{34DC9C5E-FC5C-4082-860D-1229E016A72E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CAED7AEE-F929-4D71-B58B-6007DEB3A103}" type="pres">
      <dgm:prSet presAssocID="{1A004626-772C-42B1-AABD-431B1F7ACC64}" presName="spacer" presStyleCnt="0"/>
      <dgm:spPr/>
    </dgm:pt>
    <dgm:pt modelId="{65EAB9C2-D92F-4355-A800-FC4047AF54B1}" type="pres">
      <dgm:prSet presAssocID="{7924D5CA-02AD-45F3-AB22-A0D890E199AD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7975006F-7238-4158-A9D3-8C2F7F1A3CE4}" type="pres">
      <dgm:prSet presAssocID="{B02351F7-4CC4-43DB-AF1F-2BA693A50099}" presName="spacer" presStyleCnt="0"/>
      <dgm:spPr/>
    </dgm:pt>
    <dgm:pt modelId="{4E94B8B8-6032-46A9-AF27-5A1E9A0BE47B}" type="pres">
      <dgm:prSet presAssocID="{45DA9FF6-1CD8-44B3-9CAC-06B91F9E24E4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9E73E0FA-C825-4C4A-AB8D-83530F92E575}" type="pres">
      <dgm:prSet presAssocID="{7005613A-E3DE-4201-B42B-780159E53A6D}" presName="spacer" presStyleCnt="0"/>
      <dgm:spPr/>
    </dgm:pt>
    <dgm:pt modelId="{9C3E3B81-8D2A-406F-883C-9D3097E3B3FB}" type="pres">
      <dgm:prSet presAssocID="{B175EB83-9EFC-4CE0-A802-7A9AFAE04D47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4CADF944-BD52-4244-A7AE-A31C346FD5BF}" type="pres">
      <dgm:prSet presAssocID="{A638D8A5-DD90-472F-B835-2493899DAB55}" presName="spacer" presStyleCnt="0"/>
      <dgm:spPr/>
    </dgm:pt>
    <dgm:pt modelId="{DDE6FC5F-90DB-407F-A71A-9D1E0C3045AC}" type="pres">
      <dgm:prSet presAssocID="{8538FE48-648E-478E-87CD-9DA3CF03789C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48CB484B-A1D9-4C84-A68A-E6782A1BBEA1}" type="pres">
      <dgm:prSet presAssocID="{0C50E25E-C90C-4D2E-A02A-951F5C3C2C63}" presName="spacer" presStyleCnt="0"/>
      <dgm:spPr/>
    </dgm:pt>
    <dgm:pt modelId="{00EC929B-E831-4721-B883-74B230C15398}" type="pres">
      <dgm:prSet presAssocID="{4CD6DDF7-9984-483E-A27A-FBCDBD9AA6A2}" presName="parentText" presStyleLbl="node1" presStyleIdx="11" presStyleCnt="12">
        <dgm:presLayoutVars>
          <dgm:chMax val="0"/>
          <dgm:bulletEnabled val="1"/>
        </dgm:presLayoutVars>
      </dgm:prSet>
      <dgm:spPr/>
    </dgm:pt>
  </dgm:ptLst>
  <dgm:cxnLst>
    <dgm:cxn modelId="{25B6A60A-5764-4CF1-9820-4898AABE4D53}" srcId="{6FE073C1-ED0E-4F2F-90DB-6CB65C11CF5C}" destId="{4CD6DDF7-9984-483E-A27A-FBCDBD9AA6A2}" srcOrd="11" destOrd="0" parTransId="{B929A66A-318E-4E58-8EB9-CAC9D4C51534}" sibTransId="{0CEC97E3-E1DD-4878-A4CA-31D59ABC14BB}"/>
    <dgm:cxn modelId="{7E60D314-FD0A-4259-A8DE-12706B8FB79E}" srcId="{6FE073C1-ED0E-4F2F-90DB-6CB65C11CF5C}" destId="{7924D5CA-02AD-45F3-AB22-A0D890E199AD}" srcOrd="7" destOrd="0" parTransId="{39CAE2C8-D571-4F9C-ABC2-E85AB4D345CE}" sibTransId="{B02351F7-4CC4-43DB-AF1F-2BA693A50099}"/>
    <dgm:cxn modelId="{2A263F15-D40E-4C40-AF1D-A69B5DB5053C}" srcId="{6FE073C1-ED0E-4F2F-90DB-6CB65C11CF5C}" destId="{C95D7954-5E64-4F17-8D4D-6D33527407AA}" srcOrd="4" destOrd="0" parTransId="{3C81252B-9640-441B-880D-B81680FD3676}" sibTransId="{6879F752-09E6-4C49-B399-129BBB274C1C}"/>
    <dgm:cxn modelId="{4D46E324-CB40-49C5-B523-06146FA9EC8D}" type="presOf" srcId="{B175EB83-9EFC-4CE0-A802-7A9AFAE04D47}" destId="{9C3E3B81-8D2A-406F-883C-9D3097E3B3FB}" srcOrd="0" destOrd="0" presId="urn:microsoft.com/office/officeart/2005/8/layout/vList2"/>
    <dgm:cxn modelId="{91891926-4232-4E43-95BB-5016977D9961}" type="presOf" srcId="{34DC9C5E-FC5C-4082-860D-1229E016A72E}" destId="{326190F2-2A4A-458F-9FAD-8176F7C7830B}" srcOrd="0" destOrd="0" presId="urn:microsoft.com/office/officeart/2005/8/layout/vList2"/>
    <dgm:cxn modelId="{8A6FAE26-3382-48C4-9048-2DAEDF20FF7A}" srcId="{6FE073C1-ED0E-4F2F-90DB-6CB65C11CF5C}" destId="{506F0AAC-695F-4667-9327-B93692BB8D2A}" srcOrd="0" destOrd="0" parTransId="{CF6B68F3-320C-4747-9C61-3FCBFE22AB6C}" sibTransId="{622187C7-C95E-4F1F-9571-B3504933233C}"/>
    <dgm:cxn modelId="{0E96A927-518D-4DA5-9844-7D193C8424E0}" type="presOf" srcId="{3C6FB073-8D15-4DB9-A166-9C195D51FCA1}" destId="{AEBAE9E2-989E-4F6B-8931-160276CA7AC5}" srcOrd="0" destOrd="0" presId="urn:microsoft.com/office/officeart/2005/8/layout/vList2"/>
    <dgm:cxn modelId="{6B65E627-D320-4F97-8CD4-7E34483F78A0}" type="presOf" srcId="{4CD6DDF7-9984-483E-A27A-FBCDBD9AA6A2}" destId="{00EC929B-E831-4721-B883-74B230C15398}" srcOrd="0" destOrd="0" presId="urn:microsoft.com/office/officeart/2005/8/layout/vList2"/>
    <dgm:cxn modelId="{FB374131-BD0E-424A-9517-F76002667F7C}" type="presOf" srcId="{7924D5CA-02AD-45F3-AB22-A0D890E199AD}" destId="{65EAB9C2-D92F-4355-A800-FC4047AF54B1}" srcOrd="0" destOrd="0" presId="urn:microsoft.com/office/officeart/2005/8/layout/vList2"/>
    <dgm:cxn modelId="{6EDEF05E-1F8E-43E0-BC8C-182FB50F1DE7}" srcId="{6FE073C1-ED0E-4F2F-90DB-6CB65C11CF5C}" destId="{3C6FB073-8D15-4DB9-A166-9C195D51FCA1}" srcOrd="3" destOrd="0" parTransId="{159FA790-DB68-4BDD-8CD2-12A5A73BE49D}" sibTransId="{B8D81A81-373D-421A-B9F5-8A0D7A614635}"/>
    <dgm:cxn modelId="{D0B6E368-0C90-4AEB-90D3-342AD732505D}" srcId="{6FE073C1-ED0E-4F2F-90DB-6CB65C11CF5C}" destId="{5B0C659A-DBAD-4294-9A71-321953DF0CFA}" srcOrd="2" destOrd="0" parTransId="{A83E3472-1847-42F4-9BE3-CE5BFE0A2205}" sibTransId="{DB3B4CCE-1309-41D4-8FF1-657D26DDDCAC}"/>
    <dgm:cxn modelId="{3467616C-302C-429C-ABEB-CC2DE4392C20}" srcId="{6FE073C1-ED0E-4F2F-90DB-6CB65C11CF5C}" destId="{45DA9FF6-1CD8-44B3-9CAC-06B91F9E24E4}" srcOrd="8" destOrd="0" parTransId="{E0C217C6-2312-4BC8-8B10-27AAB8D7D700}" sibTransId="{7005613A-E3DE-4201-B42B-780159E53A6D}"/>
    <dgm:cxn modelId="{EF70EC79-B7F4-4573-BAA8-B819E4BFA619}" srcId="{6FE073C1-ED0E-4F2F-90DB-6CB65C11CF5C}" destId="{5A8523BA-5276-492D-B46F-F4A2942DA250}" srcOrd="5" destOrd="0" parTransId="{06764346-5895-41E8-8A97-40A7D5DB7887}" sibTransId="{E77BC23B-137D-4C64-8E78-A1F71E3F92C1}"/>
    <dgm:cxn modelId="{F7010798-B39F-4D50-857E-7A75B9BF88B0}" type="presOf" srcId="{8538FE48-648E-478E-87CD-9DA3CF03789C}" destId="{DDE6FC5F-90DB-407F-A71A-9D1E0C3045AC}" srcOrd="0" destOrd="0" presId="urn:microsoft.com/office/officeart/2005/8/layout/vList2"/>
    <dgm:cxn modelId="{1041C89D-B9C6-428D-BD11-C46AE7AA0220}" type="presOf" srcId="{506F0AAC-695F-4667-9327-B93692BB8D2A}" destId="{343DDC30-3135-48D6-9595-F6CEB43E5BEB}" srcOrd="0" destOrd="0" presId="urn:microsoft.com/office/officeart/2005/8/layout/vList2"/>
    <dgm:cxn modelId="{14E573A3-9BDF-4F27-AD0A-CA619B1CB682}" type="presOf" srcId="{28F2D6EC-BFAA-43C0-978B-4DEBF5284B06}" destId="{6161D45A-91C3-46FF-958B-235AB8D8DEA0}" srcOrd="0" destOrd="0" presId="urn:microsoft.com/office/officeart/2005/8/layout/vList2"/>
    <dgm:cxn modelId="{9C33ACAB-64F3-4A03-A1EC-FAE38AC7F3EE}" srcId="{6FE073C1-ED0E-4F2F-90DB-6CB65C11CF5C}" destId="{B175EB83-9EFC-4CE0-A802-7A9AFAE04D47}" srcOrd="9" destOrd="0" parTransId="{9F1773D1-89EA-4FE9-A8C1-9FF9A91C72D4}" sibTransId="{A638D8A5-DD90-472F-B835-2493899DAB55}"/>
    <dgm:cxn modelId="{8674C8AB-B5B8-4E0C-BBEF-929070203491}" type="presOf" srcId="{45DA9FF6-1CD8-44B3-9CAC-06B91F9E24E4}" destId="{4E94B8B8-6032-46A9-AF27-5A1E9A0BE47B}" srcOrd="0" destOrd="0" presId="urn:microsoft.com/office/officeart/2005/8/layout/vList2"/>
    <dgm:cxn modelId="{19CFCCB1-0DFC-4DB4-8247-CA55C6212E08}" srcId="{6FE073C1-ED0E-4F2F-90DB-6CB65C11CF5C}" destId="{8538FE48-648E-478E-87CD-9DA3CF03789C}" srcOrd="10" destOrd="0" parTransId="{9ACC9E2A-BE2F-4AAC-BA8D-75C4C73F5A24}" sibTransId="{0C50E25E-C90C-4D2E-A02A-951F5C3C2C63}"/>
    <dgm:cxn modelId="{D26511BD-499D-487D-BFC6-DB1EF7FD96A3}" type="presOf" srcId="{C95D7954-5E64-4F17-8D4D-6D33527407AA}" destId="{76C3EE9B-A63D-4923-B89C-F4D4D6802D88}" srcOrd="0" destOrd="0" presId="urn:microsoft.com/office/officeart/2005/8/layout/vList2"/>
    <dgm:cxn modelId="{0B90C4E0-8934-4108-97C1-90E5AD5568A4}" type="presOf" srcId="{5B0C659A-DBAD-4294-9A71-321953DF0CFA}" destId="{D0935246-9F00-4890-8214-9EA80F8362C9}" srcOrd="0" destOrd="0" presId="urn:microsoft.com/office/officeart/2005/8/layout/vList2"/>
    <dgm:cxn modelId="{242B47E4-12DE-4ACB-9B17-627392D56F11}" type="presOf" srcId="{5A8523BA-5276-492D-B46F-F4A2942DA250}" destId="{D97C2646-04A8-4B01-BF95-EEA1ADEA6B09}" srcOrd="0" destOrd="0" presId="urn:microsoft.com/office/officeart/2005/8/layout/vList2"/>
    <dgm:cxn modelId="{11DCCFE8-FF3D-44C6-9C06-AEAFEA385B36}" type="presOf" srcId="{6FE073C1-ED0E-4F2F-90DB-6CB65C11CF5C}" destId="{D205B34E-FB59-442D-8BC9-B73F1A50EA98}" srcOrd="0" destOrd="0" presId="urn:microsoft.com/office/officeart/2005/8/layout/vList2"/>
    <dgm:cxn modelId="{36AC08EA-8A39-40E2-AEF8-3DC827B7715F}" srcId="{6FE073C1-ED0E-4F2F-90DB-6CB65C11CF5C}" destId="{28F2D6EC-BFAA-43C0-978B-4DEBF5284B06}" srcOrd="1" destOrd="0" parTransId="{02370D8F-E10E-472B-B639-1F492E7553F1}" sibTransId="{D4942B2B-0A9F-4578-8557-054BA0D6C100}"/>
    <dgm:cxn modelId="{105CF9EA-4542-43BA-8B61-C269A4D2999A}" srcId="{6FE073C1-ED0E-4F2F-90DB-6CB65C11CF5C}" destId="{34DC9C5E-FC5C-4082-860D-1229E016A72E}" srcOrd="6" destOrd="0" parTransId="{8481D790-DE84-4BAB-A8A6-1AA3D1234910}" sibTransId="{1A004626-772C-42B1-AABD-431B1F7ACC64}"/>
    <dgm:cxn modelId="{AA2A3AE1-5622-48F6-B7A6-C9B6CE51ED9A}" type="presParOf" srcId="{D205B34E-FB59-442D-8BC9-B73F1A50EA98}" destId="{343DDC30-3135-48D6-9595-F6CEB43E5BEB}" srcOrd="0" destOrd="0" presId="urn:microsoft.com/office/officeart/2005/8/layout/vList2"/>
    <dgm:cxn modelId="{E8B564CF-E1C3-4F94-AC99-01FA6F96EA05}" type="presParOf" srcId="{D205B34E-FB59-442D-8BC9-B73F1A50EA98}" destId="{9C4184E1-8F0A-4584-A4F7-C4A804A592EA}" srcOrd="1" destOrd="0" presId="urn:microsoft.com/office/officeart/2005/8/layout/vList2"/>
    <dgm:cxn modelId="{A0075F17-954F-470B-B86A-ED9DFD21B679}" type="presParOf" srcId="{D205B34E-FB59-442D-8BC9-B73F1A50EA98}" destId="{6161D45A-91C3-46FF-958B-235AB8D8DEA0}" srcOrd="2" destOrd="0" presId="urn:microsoft.com/office/officeart/2005/8/layout/vList2"/>
    <dgm:cxn modelId="{E91D1F1A-8790-4C32-AEAC-27129CE9E144}" type="presParOf" srcId="{D205B34E-FB59-442D-8BC9-B73F1A50EA98}" destId="{CA8DB440-65FD-436F-9C7A-2353ABFE0DAE}" srcOrd="3" destOrd="0" presId="urn:microsoft.com/office/officeart/2005/8/layout/vList2"/>
    <dgm:cxn modelId="{E60F4360-7DC3-4F0B-A7D2-FB71001B1920}" type="presParOf" srcId="{D205B34E-FB59-442D-8BC9-B73F1A50EA98}" destId="{D0935246-9F00-4890-8214-9EA80F8362C9}" srcOrd="4" destOrd="0" presId="urn:microsoft.com/office/officeart/2005/8/layout/vList2"/>
    <dgm:cxn modelId="{D832C1C5-45AD-4099-AFE8-A7A9106BD6AA}" type="presParOf" srcId="{D205B34E-FB59-442D-8BC9-B73F1A50EA98}" destId="{E7C455E0-DBE6-4F77-A2AE-1D50B36036B2}" srcOrd="5" destOrd="0" presId="urn:microsoft.com/office/officeart/2005/8/layout/vList2"/>
    <dgm:cxn modelId="{16B0F9F6-07C5-4B92-A6E6-77EFE86F7806}" type="presParOf" srcId="{D205B34E-FB59-442D-8BC9-B73F1A50EA98}" destId="{AEBAE9E2-989E-4F6B-8931-160276CA7AC5}" srcOrd="6" destOrd="0" presId="urn:microsoft.com/office/officeart/2005/8/layout/vList2"/>
    <dgm:cxn modelId="{B7FB0159-BFBD-4F0B-9DB0-34D466C5130A}" type="presParOf" srcId="{D205B34E-FB59-442D-8BC9-B73F1A50EA98}" destId="{38B08FCE-9D41-45C6-8779-7D0E90822728}" srcOrd="7" destOrd="0" presId="urn:microsoft.com/office/officeart/2005/8/layout/vList2"/>
    <dgm:cxn modelId="{4E3E9B38-C4D8-4012-8208-978838F2007E}" type="presParOf" srcId="{D205B34E-FB59-442D-8BC9-B73F1A50EA98}" destId="{76C3EE9B-A63D-4923-B89C-F4D4D6802D88}" srcOrd="8" destOrd="0" presId="urn:microsoft.com/office/officeart/2005/8/layout/vList2"/>
    <dgm:cxn modelId="{F105AF0E-99AC-4335-A275-EA1C44CF0495}" type="presParOf" srcId="{D205B34E-FB59-442D-8BC9-B73F1A50EA98}" destId="{ADC2E604-F724-40DA-A860-60FC920C330C}" srcOrd="9" destOrd="0" presId="urn:microsoft.com/office/officeart/2005/8/layout/vList2"/>
    <dgm:cxn modelId="{35EC85A8-F77E-43D6-8924-EBC2D50006F4}" type="presParOf" srcId="{D205B34E-FB59-442D-8BC9-B73F1A50EA98}" destId="{D97C2646-04A8-4B01-BF95-EEA1ADEA6B09}" srcOrd="10" destOrd="0" presId="urn:microsoft.com/office/officeart/2005/8/layout/vList2"/>
    <dgm:cxn modelId="{9B1203A9-0ED8-46AB-B826-12C732CF133D}" type="presParOf" srcId="{D205B34E-FB59-442D-8BC9-B73F1A50EA98}" destId="{F1AC430B-35D3-4B32-AB84-F58D6B1909F6}" srcOrd="11" destOrd="0" presId="urn:microsoft.com/office/officeart/2005/8/layout/vList2"/>
    <dgm:cxn modelId="{24341E22-8211-4114-8008-410D0E9A85D1}" type="presParOf" srcId="{D205B34E-FB59-442D-8BC9-B73F1A50EA98}" destId="{326190F2-2A4A-458F-9FAD-8176F7C7830B}" srcOrd="12" destOrd="0" presId="urn:microsoft.com/office/officeart/2005/8/layout/vList2"/>
    <dgm:cxn modelId="{39100803-0C24-49F1-9F0B-8B1B8B737463}" type="presParOf" srcId="{D205B34E-FB59-442D-8BC9-B73F1A50EA98}" destId="{CAED7AEE-F929-4D71-B58B-6007DEB3A103}" srcOrd="13" destOrd="0" presId="urn:microsoft.com/office/officeart/2005/8/layout/vList2"/>
    <dgm:cxn modelId="{ECC1AC9F-940E-4E89-9A3F-760C178E9DF3}" type="presParOf" srcId="{D205B34E-FB59-442D-8BC9-B73F1A50EA98}" destId="{65EAB9C2-D92F-4355-A800-FC4047AF54B1}" srcOrd="14" destOrd="0" presId="urn:microsoft.com/office/officeart/2005/8/layout/vList2"/>
    <dgm:cxn modelId="{066D1EC1-785F-419B-A0E7-4756DC9A3D57}" type="presParOf" srcId="{D205B34E-FB59-442D-8BC9-B73F1A50EA98}" destId="{7975006F-7238-4158-A9D3-8C2F7F1A3CE4}" srcOrd="15" destOrd="0" presId="urn:microsoft.com/office/officeart/2005/8/layout/vList2"/>
    <dgm:cxn modelId="{1DE66397-3015-4450-B3E6-01115B3FBE1B}" type="presParOf" srcId="{D205B34E-FB59-442D-8BC9-B73F1A50EA98}" destId="{4E94B8B8-6032-46A9-AF27-5A1E9A0BE47B}" srcOrd="16" destOrd="0" presId="urn:microsoft.com/office/officeart/2005/8/layout/vList2"/>
    <dgm:cxn modelId="{E8F557E2-08BE-4EFB-BEDD-C8745D3E47F5}" type="presParOf" srcId="{D205B34E-FB59-442D-8BC9-B73F1A50EA98}" destId="{9E73E0FA-C825-4C4A-AB8D-83530F92E575}" srcOrd="17" destOrd="0" presId="urn:microsoft.com/office/officeart/2005/8/layout/vList2"/>
    <dgm:cxn modelId="{7A69DAB2-A911-4033-9731-07DD0F30D386}" type="presParOf" srcId="{D205B34E-FB59-442D-8BC9-B73F1A50EA98}" destId="{9C3E3B81-8D2A-406F-883C-9D3097E3B3FB}" srcOrd="18" destOrd="0" presId="urn:microsoft.com/office/officeart/2005/8/layout/vList2"/>
    <dgm:cxn modelId="{AC73D3F3-D55D-4E6D-B8E5-51ECB486F618}" type="presParOf" srcId="{D205B34E-FB59-442D-8BC9-B73F1A50EA98}" destId="{4CADF944-BD52-4244-A7AE-A31C346FD5BF}" srcOrd="19" destOrd="0" presId="urn:microsoft.com/office/officeart/2005/8/layout/vList2"/>
    <dgm:cxn modelId="{4DDCDBDB-43ED-4276-B14A-D473E1D9B118}" type="presParOf" srcId="{D205B34E-FB59-442D-8BC9-B73F1A50EA98}" destId="{DDE6FC5F-90DB-407F-A71A-9D1E0C3045AC}" srcOrd="20" destOrd="0" presId="urn:microsoft.com/office/officeart/2005/8/layout/vList2"/>
    <dgm:cxn modelId="{EC22C2B3-ED1C-442F-9673-40EE3FFE682B}" type="presParOf" srcId="{D205B34E-FB59-442D-8BC9-B73F1A50EA98}" destId="{48CB484B-A1D9-4C84-A68A-E6782A1BBEA1}" srcOrd="21" destOrd="0" presId="urn:microsoft.com/office/officeart/2005/8/layout/vList2"/>
    <dgm:cxn modelId="{C2BBEE58-69D1-4ED0-B921-CDACB73C1C0B}" type="presParOf" srcId="{D205B34E-FB59-442D-8BC9-B73F1A50EA98}" destId="{00EC929B-E831-4721-B883-74B230C15398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2F928A-85D3-4C31-BE94-159483B3F4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1240A96-5AF6-44BA-893F-F409750D5CC4}">
      <dgm:prSet/>
      <dgm:spPr/>
      <dgm:t>
        <a:bodyPr/>
        <a:lstStyle/>
        <a:p>
          <a:r>
            <a:rPr lang="en-US"/>
            <a:t>Recruitment helps </a:t>
          </a:r>
          <a:r>
            <a:rPr lang="en-GB"/>
            <a:t>organisations</a:t>
          </a:r>
          <a:r>
            <a:rPr lang="en-US"/>
            <a:t> hire the right employees.</a:t>
          </a:r>
        </a:p>
      </dgm:t>
    </dgm:pt>
    <dgm:pt modelId="{BA3CA8A5-2129-4272-AB7F-E1D22570A368}" type="parTrans" cxnId="{2511AF07-3C65-490C-B538-927F5330763B}">
      <dgm:prSet/>
      <dgm:spPr/>
      <dgm:t>
        <a:bodyPr/>
        <a:lstStyle/>
        <a:p>
          <a:endParaRPr lang="en-US"/>
        </a:p>
      </dgm:t>
    </dgm:pt>
    <dgm:pt modelId="{7810FB95-FC50-40E3-A7F6-86492D509923}" type="sibTrans" cxnId="{2511AF07-3C65-490C-B538-927F5330763B}">
      <dgm:prSet/>
      <dgm:spPr/>
      <dgm:t>
        <a:bodyPr/>
        <a:lstStyle/>
        <a:p>
          <a:endParaRPr lang="en-US"/>
        </a:p>
      </dgm:t>
    </dgm:pt>
    <dgm:pt modelId="{7F4E2EB7-F8DC-4611-9E29-B06DCAD15748}">
      <dgm:prSet/>
      <dgm:spPr/>
      <dgm:t>
        <a:bodyPr/>
        <a:lstStyle/>
        <a:p>
          <a:r>
            <a:rPr lang="en-US"/>
            <a:t>Employee development improves skills and performance.</a:t>
          </a:r>
        </a:p>
      </dgm:t>
    </dgm:pt>
    <dgm:pt modelId="{B951B481-ADB9-46C7-AF8F-404F1AB475CF}" type="parTrans" cxnId="{75BE80AF-41A0-41C1-A476-59F971ABB900}">
      <dgm:prSet/>
      <dgm:spPr/>
      <dgm:t>
        <a:bodyPr/>
        <a:lstStyle/>
        <a:p>
          <a:endParaRPr lang="en-US"/>
        </a:p>
      </dgm:t>
    </dgm:pt>
    <dgm:pt modelId="{39C680E2-B5E7-4481-8CCA-BC751F43F0F5}" type="sibTrans" cxnId="{75BE80AF-41A0-41C1-A476-59F971ABB900}">
      <dgm:prSet/>
      <dgm:spPr/>
      <dgm:t>
        <a:bodyPr/>
        <a:lstStyle/>
        <a:p>
          <a:endParaRPr lang="en-US"/>
        </a:p>
      </dgm:t>
    </dgm:pt>
    <dgm:pt modelId="{CA309520-97FF-4D84-BABA-C30572C8F0DB}">
      <dgm:prSet/>
      <dgm:spPr/>
      <dgm:t>
        <a:bodyPr/>
        <a:lstStyle/>
        <a:p>
          <a:r>
            <a:rPr lang="en-US"/>
            <a:t>Both are important for </a:t>
          </a:r>
          <a:r>
            <a:rPr lang="en-GB"/>
            <a:t>organisational</a:t>
          </a:r>
          <a:r>
            <a:rPr lang="en-US"/>
            <a:t> s</a:t>
          </a:r>
          <a:r>
            <a:rPr lang="en-GB"/>
            <a:t>uccess.</a:t>
          </a:r>
          <a:endParaRPr lang="en-US"/>
        </a:p>
      </dgm:t>
    </dgm:pt>
    <dgm:pt modelId="{9475438D-C614-4BB2-A9B6-A0FDD48805D1}" type="parTrans" cxnId="{A4547186-7DC7-47C2-8249-977CD3BAE52B}">
      <dgm:prSet/>
      <dgm:spPr/>
      <dgm:t>
        <a:bodyPr/>
        <a:lstStyle/>
        <a:p>
          <a:endParaRPr lang="en-US"/>
        </a:p>
      </dgm:t>
    </dgm:pt>
    <dgm:pt modelId="{B9E1F2A6-AABB-4C10-8DB0-1516F1AB23FC}" type="sibTrans" cxnId="{A4547186-7DC7-47C2-8249-977CD3BAE52B}">
      <dgm:prSet/>
      <dgm:spPr/>
      <dgm:t>
        <a:bodyPr/>
        <a:lstStyle/>
        <a:p>
          <a:endParaRPr lang="en-US"/>
        </a:p>
      </dgm:t>
    </dgm:pt>
    <dgm:pt modelId="{CAD0BAA1-5BD5-4E6E-8E97-8DB7C2CD9810}">
      <dgm:prSet/>
      <dgm:spPr/>
      <dgm:t>
        <a:bodyPr/>
        <a:lstStyle/>
        <a:p>
          <a:r>
            <a:rPr lang="en-GB"/>
            <a:t>This presentation focuses on the recruitment and development of a Customer Service  Assistant at Tesco.</a:t>
          </a:r>
          <a:endParaRPr lang="en-US"/>
        </a:p>
      </dgm:t>
    </dgm:pt>
    <dgm:pt modelId="{70E781E2-2320-4BFB-BF3C-52F0AF7B71F3}" type="parTrans" cxnId="{4C1BEEF4-2A26-4DDE-881E-20FE342D242C}">
      <dgm:prSet/>
      <dgm:spPr/>
      <dgm:t>
        <a:bodyPr/>
        <a:lstStyle/>
        <a:p>
          <a:endParaRPr lang="en-US"/>
        </a:p>
      </dgm:t>
    </dgm:pt>
    <dgm:pt modelId="{BB685545-DB92-434D-B309-9A4F2D57894D}" type="sibTrans" cxnId="{4C1BEEF4-2A26-4DDE-881E-20FE342D242C}">
      <dgm:prSet/>
      <dgm:spPr/>
      <dgm:t>
        <a:bodyPr/>
        <a:lstStyle/>
        <a:p>
          <a:endParaRPr lang="en-US"/>
        </a:p>
      </dgm:t>
    </dgm:pt>
    <dgm:pt modelId="{3C2F8EEE-B6A4-42A0-BD79-DCF5C085B5FC}" type="pres">
      <dgm:prSet presAssocID="{D52F928A-85D3-4C31-BE94-159483B3F450}" presName="root" presStyleCnt="0">
        <dgm:presLayoutVars>
          <dgm:dir/>
          <dgm:resizeHandles val="exact"/>
        </dgm:presLayoutVars>
      </dgm:prSet>
      <dgm:spPr/>
    </dgm:pt>
    <dgm:pt modelId="{02579745-2C08-4CD0-85AF-D3564D4CBCFB}" type="pres">
      <dgm:prSet presAssocID="{61240A96-5AF6-44BA-893F-F409750D5CC4}" presName="compNode" presStyleCnt="0"/>
      <dgm:spPr/>
    </dgm:pt>
    <dgm:pt modelId="{5C7B9D17-AA43-4A8D-8111-F01622E0B59B}" type="pres">
      <dgm:prSet presAssocID="{61240A96-5AF6-44BA-893F-F409750D5CC4}" presName="bgRect" presStyleLbl="bgShp" presStyleIdx="0" presStyleCnt="4"/>
      <dgm:spPr/>
    </dgm:pt>
    <dgm:pt modelId="{739BB136-0E8E-4906-A02C-A0D453B0F10E}" type="pres">
      <dgm:prSet presAssocID="{61240A96-5AF6-44BA-893F-F409750D5CC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7380C8EA-50D8-4D51-9C45-706BE6BCBDA8}" type="pres">
      <dgm:prSet presAssocID="{61240A96-5AF6-44BA-893F-F409750D5CC4}" presName="spaceRect" presStyleCnt="0"/>
      <dgm:spPr/>
    </dgm:pt>
    <dgm:pt modelId="{7ED7AA70-E9A8-493C-A7DB-5FD985C1FD21}" type="pres">
      <dgm:prSet presAssocID="{61240A96-5AF6-44BA-893F-F409750D5CC4}" presName="parTx" presStyleLbl="revTx" presStyleIdx="0" presStyleCnt="4">
        <dgm:presLayoutVars>
          <dgm:chMax val="0"/>
          <dgm:chPref val="0"/>
        </dgm:presLayoutVars>
      </dgm:prSet>
      <dgm:spPr/>
    </dgm:pt>
    <dgm:pt modelId="{41C8F3EE-2E2E-49E4-91FD-0277F03C5AFD}" type="pres">
      <dgm:prSet presAssocID="{7810FB95-FC50-40E3-A7F6-86492D509923}" presName="sibTrans" presStyleCnt="0"/>
      <dgm:spPr/>
    </dgm:pt>
    <dgm:pt modelId="{3B0664CD-CFC9-444B-B88D-B3763ED127AD}" type="pres">
      <dgm:prSet presAssocID="{7F4E2EB7-F8DC-4611-9E29-B06DCAD15748}" presName="compNode" presStyleCnt="0"/>
      <dgm:spPr/>
    </dgm:pt>
    <dgm:pt modelId="{C7BF2DEE-F63E-4C13-865F-2024177138CD}" type="pres">
      <dgm:prSet presAssocID="{7F4E2EB7-F8DC-4611-9E29-B06DCAD15748}" presName="bgRect" presStyleLbl="bgShp" presStyleIdx="1" presStyleCnt="4"/>
      <dgm:spPr/>
    </dgm:pt>
    <dgm:pt modelId="{CB8416C9-D7DE-4C4F-8518-E75892DACC39}" type="pres">
      <dgm:prSet presAssocID="{7F4E2EB7-F8DC-4611-9E29-B06DCAD1574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D14C131-C03A-429E-8222-DFCD85BC1DA1}" type="pres">
      <dgm:prSet presAssocID="{7F4E2EB7-F8DC-4611-9E29-B06DCAD15748}" presName="spaceRect" presStyleCnt="0"/>
      <dgm:spPr/>
    </dgm:pt>
    <dgm:pt modelId="{C6A57615-754E-40F2-9354-EAE1C579A843}" type="pres">
      <dgm:prSet presAssocID="{7F4E2EB7-F8DC-4611-9E29-B06DCAD15748}" presName="parTx" presStyleLbl="revTx" presStyleIdx="1" presStyleCnt="4">
        <dgm:presLayoutVars>
          <dgm:chMax val="0"/>
          <dgm:chPref val="0"/>
        </dgm:presLayoutVars>
      </dgm:prSet>
      <dgm:spPr/>
    </dgm:pt>
    <dgm:pt modelId="{E256795E-E2AB-4AD7-BA12-25DF0817D1EB}" type="pres">
      <dgm:prSet presAssocID="{39C680E2-B5E7-4481-8CCA-BC751F43F0F5}" presName="sibTrans" presStyleCnt="0"/>
      <dgm:spPr/>
    </dgm:pt>
    <dgm:pt modelId="{4C819C70-89D7-4DA5-BBAC-F9BA64C14E4B}" type="pres">
      <dgm:prSet presAssocID="{CA309520-97FF-4D84-BABA-C30572C8F0DB}" presName="compNode" presStyleCnt="0"/>
      <dgm:spPr/>
    </dgm:pt>
    <dgm:pt modelId="{56BFE798-31B9-4B97-9A8B-6292F5538D1D}" type="pres">
      <dgm:prSet presAssocID="{CA309520-97FF-4D84-BABA-C30572C8F0DB}" presName="bgRect" presStyleLbl="bgShp" presStyleIdx="2" presStyleCnt="4"/>
      <dgm:spPr/>
    </dgm:pt>
    <dgm:pt modelId="{8D5A7168-FC78-4244-BE48-85564A9D87EA}" type="pres">
      <dgm:prSet presAssocID="{CA309520-97FF-4D84-BABA-C30572C8F0D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A3DB188-6050-44A4-BF53-1D9928D0DA12}" type="pres">
      <dgm:prSet presAssocID="{CA309520-97FF-4D84-BABA-C30572C8F0DB}" presName="spaceRect" presStyleCnt="0"/>
      <dgm:spPr/>
    </dgm:pt>
    <dgm:pt modelId="{BA402405-7A7B-45F6-9A95-286BCCE47530}" type="pres">
      <dgm:prSet presAssocID="{CA309520-97FF-4D84-BABA-C30572C8F0DB}" presName="parTx" presStyleLbl="revTx" presStyleIdx="2" presStyleCnt="4">
        <dgm:presLayoutVars>
          <dgm:chMax val="0"/>
          <dgm:chPref val="0"/>
        </dgm:presLayoutVars>
      </dgm:prSet>
      <dgm:spPr/>
    </dgm:pt>
    <dgm:pt modelId="{68E2B38F-FF21-4F35-B14C-75067972B917}" type="pres">
      <dgm:prSet presAssocID="{B9E1F2A6-AABB-4C10-8DB0-1516F1AB23FC}" presName="sibTrans" presStyleCnt="0"/>
      <dgm:spPr/>
    </dgm:pt>
    <dgm:pt modelId="{3514914F-D0B7-44E3-A349-F3A30892E7D8}" type="pres">
      <dgm:prSet presAssocID="{CAD0BAA1-5BD5-4E6E-8E97-8DB7C2CD9810}" presName="compNode" presStyleCnt="0"/>
      <dgm:spPr/>
    </dgm:pt>
    <dgm:pt modelId="{66C48053-4834-4BC9-AF44-0EF0A9F40CBA}" type="pres">
      <dgm:prSet presAssocID="{CAD0BAA1-5BD5-4E6E-8E97-8DB7C2CD9810}" presName="bgRect" presStyleLbl="bgShp" presStyleIdx="3" presStyleCnt="4"/>
      <dgm:spPr/>
    </dgm:pt>
    <dgm:pt modelId="{884912C2-E4FD-434D-9D1F-78FF6A317B00}" type="pres">
      <dgm:prSet presAssocID="{CAD0BAA1-5BD5-4E6E-8E97-8DB7C2CD981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EC17164-527A-4C19-8ED2-3D72EA64D6D2}" type="pres">
      <dgm:prSet presAssocID="{CAD0BAA1-5BD5-4E6E-8E97-8DB7C2CD9810}" presName="spaceRect" presStyleCnt="0"/>
      <dgm:spPr/>
    </dgm:pt>
    <dgm:pt modelId="{ECBC364B-124A-4B6A-8EDB-0A5688CF6407}" type="pres">
      <dgm:prSet presAssocID="{CAD0BAA1-5BD5-4E6E-8E97-8DB7C2CD981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511AF07-3C65-490C-B538-927F5330763B}" srcId="{D52F928A-85D3-4C31-BE94-159483B3F450}" destId="{61240A96-5AF6-44BA-893F-F409750D5CC4}" srcOrd="0" destOrd="0" parTransId="{BA3CA8A5-2129-4272-AB7F-E1D22570A368}" sibTransId="{7810FB95-FC50-40E3-A7F6-86492D509923}"/>
    <dgm:cxn modelId="{07BE351E-21DE-4BB0-9636-089EDEA0CA90}" type="presOf" srcId="{7F4E2EB7-F8DC-4611-9E29-B06DCAD15748}" destId="{C6A57615-754E-40F2-9354-EAE1C579A843}" srcOrd="0" destOrd="0" presId="urn:microsoft.com/office/officeart/2018/2/layout/IconVerticalSolidList"/>
    <dgm:cxn modelId="{C5321735-9927-4A5B-B1A3-620131C75F18}" type="presOf" srcId="{D52F928A-85D3-4C31-BE94-159483B3F450}" destId="{3C2F8EEE-B6A4-42A0-BD79-DCF5C085B5FC}" srcOrd="0" destOrd="0" presId="urn:microsoft.com/office/officeart/2018/2/layout/IconVerticalSolidList"/>
    <dgm:cxn modelId="{192BD645-F871-4012-8B93-638AEE63FB03}" type="presOf" srcId="{61240A96-5AF6-44BA-893F-F409750D5CC4}" destId="{7ED7AA70-E9A8-493C-A7DB-5FD985C1FD21}" srcOrd="0" destOrd="0" presId="urn:microsoft.com/office/officeart/2018/2/layout/IconVerticalSolidList"/>
    <dgm:cxn modelId="{765E674A-CCB9-44B8-AE01-8D72EFC92E30}" type="presOf" srcId="{CA309520-97FF-4D84-BABA-C30572C8F0DB}" destId="{BA402405-7A7B-45F6-9A95-286BCCE47530}" srcOrd="0" destOrd="0" presId="urn:microsoft.com/office/officeart/2018/2/layout/IconVerticalSolidList"/>
    <dgm:cxn modelId="{829C497E-0D80-4380-B5C0-CBDFF3092763}" type="presOf" srcId="{CAD0BAA1-5BD5-4E6E-8E97-8DB7C2CD9810}" destId="{ECBC364B-124A-4B6A-8EDB-0A5688CF6407}" srcOrd="0" destOrd="0" presId="urn:microsoft.com/office/officeart/2018/2/layout/IconVerticalSolidList"/>
    <dgm:cxn modelId="{A4547186-7DC7-47C2-8249-977CD3BAE52B}" srcId="{D52F928A-85D3-4C31-BE94-159483B3F450}" destId="{CA309520-97FF-4D84-BABA-C30572C8F0DB}" srcOrd="2" destOrd="0" parTransId="{9475438D-C614-4BB2-A9B6-A0FDD48805D1}" sibTransId="{B9E1F2A6-AABB-4C10-8DB0-1516F1AB23FC}"/>
    <dgm:cxn modelId="{75BE80AF-41A0-41C1-A476-59F971ABB900}" srcId="{D52F928A-85D3-4C31-BE94-159483B3F450}" destId="{7F4E2EB7-F8DC-4611-9E29-B06DCAD15748}" srcOrd="1" destOrd="0" parTransId="{B951B481-ADB9-46C7-AF8F-404F1AB475CF}" sibTransId="{39C680E2-B5E7-4481-8CCA-BC751F43F0F5}"/>
    <dgm:cxn modelId="{4C1BEEF4-2A26-4DDE-881E-20FE342D242C}" srcId="{D52F928A-85D3-4C31-BE94-159483B3F450}" destId="{CAD0BAA1-5BD5-4E6E-8E97-8DB7C2CD9810}" srcOrd="3" destOrd="0" parTransId="{70E781E2-2320-4BFB-BF3C-52F0AF7B71F3}" sibTransId="{BB685545-DB92-434D-B309-9A4F2D57894D}"/>
    <dgm:cxn modelId="{86FF6A56-46E8-4200-BD1D-72EEF600997B}" type="presParOf" srcId="{3C2F8EEE-B6A4-42A0-BD79-DCF5C085B5FC}" destId="{02579745-2C08-4CD0-85AF-D3564D4CBCFB}" srcOrd="0" destOrd="0" presId="urn:microsoft.com/office/officeart/2018/2/layout/IconVerticalSolidList"/>
    <dgm:cxn modelId="{C4EF9C3E-648B-4F2B-8FF8-65265F6D93C6}" type="presParOf" srcId="{02579745-2C08-4CD0-85AF-D3564D4CBCFB}" destId="{5C7B9D17-AA43-4A8D-8111-F01622E0B59B}" srcOrd="0" destOrd="0" presId="urn:microsoft.com/office/officeart/2018/2/layout/IconVerticalSolidList"/>
    <dgm:cxn modelId="{0BB17867-AF9C-4A21-BCEC-FA6CE0DB77AC}" type="presParOf" srcId="{02579745-2C08-4CD0-85AF-D3564D4CBCFB}" destId="{739BB136-0E8E-4906-A02C-A0D453B0F10E}" srcOrd="1" destOrd="0" presId="urn:microsoft.com/office/officeart/2018/2/layout/IconVerticalSolidList"/>
    <dgm:cxn modelId="{1EA4DADB-9BE0-46EE-A8BB-D3DE4FAA9E51}" type="presParOf" srcId="{02579745-2C08-4CD0-85AF-D3564D4CBCFB}" destId="{7380C8EA-50D8-4D51-9C45-706BE6BCBDA8}" srcOrd="2" destOrd="0" presId="urn:microsoft.com/office/officeart/2018/2/layout/IconVerticalSolidList"/>
    <dgm:cxn modelId="{D8B4B6BF-FF2F-4051-8A08-D2216BA5E86C}" type="presParOf" srcId="{02579745-2C08-4CD0-85AF-D3564D4CBCFB}" destId="{7ED7AA70-E9A8-493C-A7DB-5FD985C1FD21}" srcOrd="3" destOrd="0" presId="urn:microsoft.com/office/officeart/2018/2/layout/IconVerticalSolidList"/>
    <dgm:cxn modelId="{507E9C87-0D4E-4AF7-8D0C-0533BA761413}" type="presParOf" srcId="{3C2F8EEE-B6A4-42A0-BD79-DCF5C085B5FC}" destId="{41C8F3EE-2E2E-49E4-91FD-0277F03C5AFD}" srcOrd="1" destOrd="0" presId="urn:microsoft.com/office/officeart/2018/2/layout/IconVerticalSolidList"/>
    <dgm:cxn modelId="{A253FD5B-00F1-4BF5-8938-E4C566CC3C53}" type="presParOf" srcId="{3C2F8EEE-B6A4-42A0-BD79-DCF5C085B5FC}" destId="{3B0664CD-CFC9-444B-B88D-B3763ED127AD}" srcOrd="2" destOrd="0" presId="urn:microsoft.com/office/officeart/2018/2/layout/IconVerticalSolidList"/>
    <dgm:cxn modelId="{32564E68-4DE6-4395-8246-96DBB40BADBD}" type="presParOf" srcId="{3B0664CD-CFC9-444B-B88D-B3763ED127AD}" destId="{C7BF2DEE-F63E-4C13-865F-2024177138CD}" srcOrd="0" destOrd="0" presId="urn:microsoft.com/office/officeart/2018/2/layout/IconVerticalSolidList"/>
    <dgm:cxn modelId="{0C5FC68C-BEF4-4C5F-AF7D-179C11F3603B}" type="presParOf" srcId="{3B0664CD-CFC9-444B-B88D-B3763ED127AD}" destId="{CB8416C9-D7DE-4C4F-8518-E75892DACC39}" srcOrd="1" destOrd="0" presId="urn:microsoft.com/office/officeart/2018/2/layout/IconVerticalSolidList"/>
    <dgm:cxn modelId="{EDE08EB1-79CE-4261-B930-753E3DD6087B}" type="presParOf" srcId="{3B0664CD-CFC9-444B-B88D-B3763ED127AD}" destId="{4D14C131-C03A-429E-8222-DFCD85BC1DA1}" srcOrd="2" destOrd="0" presId="urn:microsoft.com/office/officeart/2018/2/layout/IconVerticalSolidList"/>
    <dgm:cxn modelId="{93193AE5-86AA-46EC-81CC-2681E23CA22F}" type="presParOf" srcId="{3B0664CD-CFC9-444B-B88D-B3763ED127AD}" destId="{C6A57615-754E-40F2-9354-EAE1C579A843}" srcOrd="3" destOrd="0" presId="urn:microsoft.com/office/officeart/2018/2/layout/IconVerticalSolidList"/>
    <dgm:cxn modelId="{8E76D40A-F4EC-47CE-AA1E-5D29368D23F8}" type="presParOf" srcId="{3C2F8EEE-B6A4-42A0-BD79-DCF5C085B5FC}" destId="{E256795E-E2AB-4AD7-BA12-25DF0817D1EB}" srcOrd="3" destOrd="0" presId="urn:microsoft.com/office/officeart/2018/2/layout/IconVerticalSolidList"/>
    <dgm:cxn modelId="{2C89E27F-35CC-4C1B-90CA-BB551B037A6E}" type="presParOf" srcId="{3C2F8EEE-B6A4-42A0-BD79-DCF5C085B5FC}" destId="{4C819C70-89D7-4DA5-BBAC-F9BA64C14E4B}" srcOrd="4" destOrd="0" presId="urn:microsoft.com/office/officeart/2018/2/layout/IconVerticalSolidList"/>
    <dgm:cxn modelId="{6732B0F5-2A24-4D31-936F-7A513D9A2899}" type="presParOf" srcId="{4C819C70-89D7-4DA5-BBAC-F9BA64C14E4B}" destId="{56BFE798-31B9-4B97-9A8B-6292F5538D1D}" srcOrd="0" destOrd="0" presId="urn:microsoft.com/office/officeart/2018/2/layout/IconVerticalSolidList"/>
    <dgm:cxn modelId="{EBE59B27-D5B5-404D-9E04-BF94196FDB5F}" type="presParOf" srcId="{4C819C70-89D7-4DA5-BBAC-F9BA64C14E4B}" destId="{8D5A7168-FC78-4244-BE48-85564A9D87EA}" srcOrd="1" destOrd="0" presId="urn:microsoft.com/office/officeart/2018/2/layout/IconVerticalSolidList"/>
    <dgm:cxn modelId="{CBE2A9E7-CC0E-4FA3-B676-706182354D45}" type="presParOf" srcId="{4C819C70-89D7-4DA5-BBAC-F9BA64C14E4B}" destId="{AA3DB188-6050-44A4-BF53-1D9928D0DA12}" srcOrd="2" destOrd="0" presId="urn:microsoft.com/office/officeart/2018/2/layout/IconVerticalSolidList"/>
    <dgm:cxn modelId="{551D40D2-84CA-4E4C-8F21-C6444115504D}" type="presParOf" srcId="{4C819C70-89D7-4DA5-BBAC-F9BA64C14E4B}" destId="{BA402405-7A7B-45F6-9A95-286BCCE47530}" srcOrd="3" destOrd="0" presId="urn:microsoft.com/office/officeart/2018/2/layout/IconVerticalSolidList"/>
    <dgm:cxn modelId="{847737DD-9D7A-4320-B950-4DF02BC33B31}" type="presParOf" srcId="{3C2F8EEE-B6A4-42A0-BD79-DCF5C085B5FC}" destId="{68E2B38F-FF21-4F35-B14C-75067972B917}" srcOrd="5" destOrd="0" presId="urn:microsoft.com/office/officeart/2018/2/layout/IconVerticalSolidList"/>
    <dgm:cxn modelId="{802B49B2-67D9-4576-AFD5-91D25BEF24DD}" type="presParOf" srcId="{3C2F8EEE-B6A4-42A0-BD79-DCF5C085B5FC}" destId="{3514914F-D0B7-44E3-A349-F3A30892E7D8}" srcOrd="6" destOrd="0" presId="urn:microsoft.com/office/officeart/2018/2/layout/IconVerticalSolidList"/>
    <dgm:cxn modelId="{25263B4D-AAE0-4081-91C7-80F4C2B568BD}" type="presParOf" srcId="{3514914F-D0B7-44E3-A349-F3A30892E7D8}" destId="{66C48053-4834-4BC9-AF44-0EF0A9F40CBA}" srcOrd="0" destOrd="0" presId="urn:microsoft.com/office/officeart/2018/2/layout/IconVerticalSolidList"/>
    <dgm:cxn modelId="{7AE18BEF-C4BD-4F38-BB05-FE116A227D9F}" type="presParOf" srcId="{3514914F-D0B7-44E3-A349-F3A30892E7D8}" destId="{884912C2-E4FD-434D-9D1F-78FF6A317B00}" srcOrd="1" destOrd="0" presId="urn:microsoft.com/office/officeart/2018/2/layout/IconVerticalSolidList"/>
    <dgm:cxn modelId="{78E506FC-0AC5-4EE9-AF42-87ADB27D792E}" type="presParOf" srcId="{3514914F-D0B7-44E3-A349-F3A30892E7D8}" destId="{CEC17164-527A-4C19-8ED2-3D72EA64D6D2}" srcOrd="2" destOrd="0" presId="urn:microsoft.com/office/officeart/2018/2/layout/IconVerticalSolidList"/>
    <dgm:cxn modelId="{C067B519-5DA7-4393-A6F8-67E9D06F072C}" type="presParOf" srcId="{3514914F-D0B7-44E3-A349-F3A30892E7D8}" destId="{ECBC364B-124A-4B6A-8EDB-0A5688CF64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0B2B01-5FA6-4604-9393-073C1055744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356949-A806-4BD7-AAC6-F257060733FF}">
      <dgm:prSet/>
      <dgm:spPr/>
      <dgm:t>
        <a:bodyPr/>
        <a:lstStyle/>
        <a:p>
          <a:r>
            <a:rPr lang="en-US"/>
            <a:t>Employee motivation is essential for </a:t>
          </a:r>
          <a:r>
            <a:rPr lang="en-GB"/>
            <a:t>oganisational</a:t>
          </a:r>
          <a:r>
            <a:rPr lang="en-US"/>
            <a:t> success.</a:t>
          </a:r>
        </a:p>
      </dgm:t>
    </dgm:pt>
    <dgm:pt modelId="{1A097E12-025D-497C-95D2-77EFC5731AEC}" type="parTrans" cxnId="{930DF18C-9052-4889-80F0-B446A6383B8B}">
      <dgm:prSet/>
      <dgm:spPr/>
      <dgm:t>
        <a:bodyPr/>
        <a:lstStyle/>
        <a:p>
          <a:endParaRPr lang="en-US"/>
        </a:p>
      </dgm:t>
    </dgm:pt>
    <dgm:pt modelId="{8ED19A39-7F4F-4159-843A-061D02B3FF84}" type="sibTrans" cxnId="{930DF18C-9052-4889-80F0-B446A6383B8B}">
      <dgm:prSet/>
      <dgm:spPr/>
      <dgm:t>
        <a:bodyPr/>
        <a:lstStyle/>
        <a:p>
          <a:endParaRPr lang="en-US"/>
        </a:p>
      </dgm:t>
    </dgm:pt>
    <dgm:pt modelId="{968A1383-949E-4D38-A34C-DE881F1BB95E}">
      <dgm:prSet/>
      <dgm:spPr/>
      <dgm:t>
        <a:bodyPr/>
        <a:lstStyle/>
        <a:p>
          <a:r>
            <a:rPr lang="en-US"/>
            <a:t>Key points:</a:t>
          </a:r>
        </a:p>
      </dgm:t>
    </dgm:pt>
    <dgm:pt modelId="{DAA68BCA-5163-4D85-B349-09DF3BC04DE4}" type="parTrans" cxnId="{7AA3FE7C-6DA2-4D6F-8B99-D7B7C7EDD005}">
      <dgm:prSet/>
      <dgm:spPr/>
      <dgm:t>
        <a:bodyPr/>
        <a:lstStyle/>
        <a:p>
          <a:endParaRPr lang="en-US"/>
        </a:p>
      </dgm:t>
    </dgm:pt>
    <dgm:pt modelId="{23243F6E-302F-4240-ACA5-71DAD87EBEB2}" type="sibTrans" cxnId="{7AA3FE7C-6DA2-4D6F-8B99-D7B7C7EDD005}">
      <dgm:prSet/>
      <dgm:spPr/>
      <dgm:t>
        <a:bodyPr/>
        <a:lstStyle/>
        <a:p>
          <a:endParaRPr lang="en-US"/>
        </a:p>
      </dgm:t>
    </dgm:pt>
    <dgm:pt modelId="{E660974F-9181-4FED-82D0-899870AAA3A6}">
      <dgm:prSet/>
      <dgm:spPr/>
      <dgm:t>
        <a:bodyPr/>
        <a:lstStyle/>
        <a:p>
          <a:r>
            <a:rPr lang="en-US"/>
            <a:t>Motivation improves productivity and job satisfaction</a:t>
          </a:r>
        </a:p>
      </dgm:t>
    </dgm:pt>
    <dgm:pt modelId="{A1C7BA45-D666-45EE-8BA9-24E1BD71A339}" type="parTrans" cxnId="{6BBD704C-8CD0-4F63-BF7C-59BFC0E47F79}">
      <dgm:prSet/>
      <dgm:spPr/>
      <dgm:t>
        <a:bodyPr/>
        <a:lstStyle/>
        <a:p>
          <a:endParaRPr lang="en-US"/>
        </a:p>
      </dgm:t>
    </dgm:pt>
    <dgm:pt modelId="{974E15A8-B863-4817-89C3-86F505EA8B02}" type="sibTrans" cxnId="{6BBD704C-8CD0-4F63-BF7C-59BFC0E47F79}">
      <dgm:prSet/>
      <dgm:spPr/>
      <dgm:t>
        <a:bodyPr/>
        <a:lstStyle/>
        <a:p>
          <a:endParaRPr lang="en-US"/>
        </a:p>
      </dgm:t>
    </dgm:pt>
    <dgm:pt modelId="{69E505FC-F883-4275-963E-E89DE75DE894}">
      <dgm:prSet/>
      <dgm:spPr/>
      <dgm:t>
        <a:bodyPr/>
        <a:lstStyle/>
        <a:p>
          <a:r>
            <a:rPr lang="en-US"/>
            <a:t>Different employee are motivated by different needs</a:t>
          </a:r>
        </a:p>
      </dgm:t>
    </dgm:pt>
    <dgm:pt modelId="{BA3A9A2C-01AC-4D5F-A77A-ECFF8AA50DAC}" type="parTrans" cxnId="{39256705-1276-4343-9A3F-C08538355C87}">
      <dgm:prSet/>
      <dgm:spPr/>
      <dgm:t>
        <a:bodyPr/>
        <a:lstStyle/>
        <a:p>
          <a:endParaRPr lang="en-US"/>
        </a:p>
      </dgm:t>
    </dgm:pt>
    <dgm:pt modelId="{0E60D73E-3D13-44D9-9A40-35503F24247D}" type="sibTrans" cxnId="{39256705-1276-4343-9A3F-C08538355C87}">
      <dgm:prSet/>
      <dgm:spPr/>
      <dgm:t>
        <a:bodyPr/>
        <a:lstStyle/>
        <a:p>
          <a:endParaRPr lang="en-US"/>
        </a:p>
      </dgm:t>
    </dgm:pt>
    <dgm:pt modelId="{D6B23707-85A0-4EBE-B4CE-9412B54E28FF}">
      <dgm:prSet/>
      <dgm:spPr/>
      <dgm:t>
        <a:bodyPr/>
        <a:lstStyle/>
        <a:p>
          <a:r>
            <a:rPr lang="en-US"/>
            <a:t>Maslow`s theory helps organisations understand employee motivation</a:t>
          </a:r>
        </a:p>
      </dgm:t>
    </dgm:pt>
    <dgm:pt modelId="{6D918F4D-8F07-4477-9E7F-374B7E767924}" type="parTrans" cxnId="{49C32FFB-8AB9-42F5-B6B9-E42C83AD205A}">
      <dgm:prSet/>
      <dgm:spPr/>
      <dgm:t>
        <a:bodyPr/>
        <a:lstStyle/>
        <a:p>
          <a:endParaRPr lang="en-US"/>
        </a:p>
      </dgm:t>
    </dgm:pt>
    <dgm:pt modelId="{DEF5DA6A-E2A9-4ECF-A114-5D0A5D14D7A4}" type="sibTrans" cxnId="{49C32FFB-8AB9-42F5-B6B9-E42C83AD205A}">
      <dgm:prSet/>
      <dgm:spPr/>
      <dgm:t>
        <a:bodyPr/>
        <a:lstStyle/>
        <a:p>
          <a:endParaRPr lang="en-US"/>
        </a:p>
      </dgm:t>
    </dgm:pt>
    <dgm:pt modelId="{F8D98E18-91CD-4B51-B788-212CC59F4DC5}">
      <dgm:prSet/>
      <dgm:spPr/>
      <dgm:t>
        <a:bodyPr/>
        <a:lstStyle/>
        <a:p>
          <a:r>
            <a:rPr lang="en-US"/>
            <a:t>Companies like Tesco use various strategies to motivate staff.</a:t>
          </a:r>
        </a:p>
      </dgm:t>
    </dgm:pt>
    <dgm:pt modelId="{FB6576D7-E07B-41B8-8BA2-946730C88795}" type="parTrans" cxnId="{67AB8FEC-47B9-419C-B4D7-1CF9CAC16BCC}">
      <dgm:prSet/>
      <dgm:spPr/>
      <dgm:t>
        <a:bodyPr/>
        <a:lstStyle/>
        <a:p>
          <a:endParaRPr lang="en-US"/>
        </a:p>
      </dgm:t>
    </dgm:pt>
    <dgm:pt modelId="{26D05B9F-6A6C-4E3B-A38E-4393C4C471F2}" type="sibTrans" cxnId="{67AB8FEC-47B9-419C-B4D7-1CF9CAC16BCC}">
      <dgm:prSet/>
      <dgm:spPr/>
      <dgm:t>
        <a:bodyPr/>
        <a:lstStyle/>
        <a:p>
          <a:endParaRPr lang="en-US"/>
        </a:p>
      </dgm:t>
    </dgm:pt>
    <dgm:pt modelId="{01FF4A67-A94A-476C-93BD-ADF0BF7F9EF5}" type="pres">
      <dgm:prSet presAssocID="{060B2B01-5FA6-4604-9393-073C1055744C}" presName="linear" presStyleCnt="0">
        <dgm:presLayoutVars>
          <dgm:animLvl val="lvl"/>
          <dgm:resizeHandles val="exact"/>
        </dgm:presLayoutVars>
      </dgm:prSet>
      <dgm:spPr/>
    </dgm:pt>
    <dgm:pt modelId="{E6894355-4702-463E-9D11-BDBC0E0611F2}" type="pres">
      <dgm:prSet presAssocID="{58356949-A806-4BD7-AAC6-F257060733F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1CDDE3F-7F58-42C6-8208-554476E8BE58}" type="pres">
      <dgm:prSet presAssocID="{8ED19A39-7F4F-4159-843A-061D02B3FF84}" presName="spacer" presStyleCnt="0"/>
      <dgm:spPr/>
    </dgm:pt>
    <dgm:pt modelId="{343F8222-1A6A-4D87-9E07-8634F8E0BDA3}" type="pres">
      <dgm:prSet presAssocID="{968A1383-949E-4D38-A34C-DE881F1BB95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1BEA53D-FF83-493C-B751-B0B513DE5D2C}" type="pres">
      <dgm:prSet presAssocID="{968A1383-949E-4D38-A34C-DE881F1BB95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1C03D05-5A5F-4A0A-90C2-45FA0D325387}" type="presOf" srcId="{58356949-A806-4BD7-AAC6-F257060733FF}" destId="{E6894355-4702-463E-9D11-BDBC0E0611F2}" srcOrd="0" destOrd="0" presId="urn:microsoft.com/office/officeart/2005/8/layout/vList2"/>
    <dgm:cxn modelId="{39256705-1276-4343-9A3F-C08538355C87}" srcId="{968A1383-949E-4D38-A34C-DE881F1BB95E}" destId="{69E505FC-F883-4275-963E-E89DE75DE894}" srcOrd="1" destOrd="0" parTransId="{BA3A9A2C-01AC-4D5F-A77A-ECFF8AA50DAC}" sibTransId="{0E60D73E-3D13-44D9-9A40-35503F24247D}"/>
    <dgm:cxn modelId="{995D6B06-6D82-4DAB-BC0C-F7EF98D887B5}" type="presOf" srcId="{F8D98E18-91CD-4B51-B788-212CC59F4DC5}" destId="{01BEA53D-FF83-493C-B751-B0B513DE5D2C}" srcOrd="0" destOrd="3" presId="urn:microsoft.com/office/officeart/2005/8/layout/vList2"/>
    <dgm:cxn modelId="{C7A20C64-A407-49D4-8082-F0B5516F5317}" type="presOf" srcId="{060B2B01-5FA6-4604-9393-073C1055744C}" destId="{01FF4A67-A94A-476C-93BD-ADF0BF7F9EF5}" srcOrd="0" destOrd="0" presId="urn:microsoft.com/office/officeart/2005/8/layout/vList2"/>
    <dgm:cxn modelId="{4C2F9E68-8B56-4591-BC05-AEA1DC232D99}" type="presOf" srcId="{E660974F-9181-4FED-82D0-899870AAA3A6}" destId="{01BEA53D-FF83-493C-B751-B0B513DE5D2C}" srcOrd="0" destOrd="0" presId="urn:microsoft.com/office/officeart/2005/8/layout/vList2"/>
    <dgm:cxn modelId="{6BBD704C-8CD0-4F63-BF7C-59BFC0E47F79}" srcId="{968A1383-949E-4D38-A34C-DE881F1BB95E}" destId="{E660974F-9181-4FED-82D0-899870AAA3A6}" srcOrd="0" destOrd="0" parTransId="{A1C7BA45-D666-45EE-8BA9-24E1BD71A339}" sibTransId="{974E15A8-B863-4817-89C3-86F505EA8B02}"/>
    <dgm:cxn modelId="{7AA3FE7C-6DA2-4D6F-8B99-D7B7C7EDD005}" srcId="{060B2B01-5FA6-4604-9393-073C1055744C}" destId="{968A1383-949E-4D38-A34C-DE881F1BB95E}" srcOrd="1" destOrd="0" parTransId="{DAA68BCA-5163-4D85-B349-09DF3BC04DE4}" sibTransId="{23243F6E-302F-4240-ACA5-71DAD87EBEB2}"/>
    <dgm:cxn modelId="{930DF18C-9052-4889-80F0-B446A6383B8B}" srcId="{060B2B01-5FA6-4604-9393-073C1055744C}" destId="{58356949-A806-4BD7-AAC6-F257060733FF}" srcOrd="0" destOrd="0" parTransId="{1A097E12-025D-497C-95D2-77EFC5731AEC}" sibTransId="{8ED19A39-7F4F-4159-843A-061D02B3FF84}"/>
    <dgm:cxn modelId="{3D2C3F96-DB5F-4788-8415-39921E95C7D2}" type="presOf" srcId="{D6B23707-85A0-4EBE-B4CE-9412B54E28FF}" destId="{01BEA53D-FF83-493C-B751-B0B513DE5D2C}" srcOrd="0" destOrd="2" presId="urn:microsoft.com/office/officeart/2005/8/layout/vList2"/>
    <dgm:cxn modelId="{A748D7BC-1521-42ED-987D-BE0953CBB8C1}" type="presOf" srcId="{69E505FC-F883-4275-963E-E89DE75DE894}" destId="{01BEA53D-FF83-493C-B751-B0B513DE5D2C}" srcOrd="0" destOrd="1" presId="urn:microsoft.com/office/officeart/2005/8/layout/vList2"/>
    <dgm:cxn modelId="{B12E13D2-D8AB-4EE0-8115-DE6CB07A36EE}" type="presOf" srcId="{968A1383-949E-4D38-A34C-DE881F1BB95E}" destId="{343F8222-1A6A-4D87-9E07-8634F8E0BDA3}" srcOrd="0" destOrd="0" presId="urn:microsoft.com/office/officeart/2005/8/layout/vList2"/>
    <dgm:cxn modelId="{67AB8FEC-47B9-419C-B4D7-1CF9CAC16BCC}" srcId="{968A1383-949E-4D38-A34C-DE881F1BB95E}" destId="{F8D98E18-91CD-4B51-B788-212CC59F4DC5}" srcOrd="3" destOrd="0" parTransId="{FB6576D7-E07B-41B8-8BA2-946730C88795}" sibTransId="{26D05B9F-6A6C-4E3B-A38E-4393C4C471F2}"/>
    <dgm:cxn modelId="{49C32FFB-8AB9-42F5-B6B9-E42C83AD205A}" srcId="{968A1383-949E-4D38-A34C-DE881F1BB95E}" destId="{D6B23707-85A0-4EBE-B4CE-9412B54E28FF}" srcOrd="2" destOrd="0" parTransId="{6D918F4D-8F07-4477-9E7F-374B7E767924}" sibTransId="{DEF5DA6A-E2A9-4ECF-A114-5D0A5D14D7A4}"/>
    <dgm:cxn modelId="{78B57FBB-F6C5-4FC9-9206-041DABFC40A8}" type="presParOf" srcId="{01FF4A67-A94A-476C-93BD-ADF0BF7F9EF5}" destId="{E6894355-4702-463E-9D11-BDBC0E0611F2}" srcOrd="0" destOrd="0" presId="urn:microsoft.com/office/officeart/2005/8/layout/vList2"/>
    <dgm:cxn modelId="{2593E461-4E87-42F3-BC34-BD97CA225738}" type="presParOf" srcId="{01FF4A67-A94A-476C-93BD-ADF0BF7F9EF5}" destId="{F1CDDE3F-7F58-42C6-8208-554476E8BE58}" srcOrd="1" destOrd="0" presId="urn:microsoft.com/office/officeart/2005/8/layout/vList2"/>
    <dgm:cxn modelId="{F8A4FD57-1265-4EF1-9C1B-5FED952CC9D8}" type="presParOf" srcId="{01FF4A67-A94A-476C-93BD-ADF0BF7F9EF5}" destId="{343F8222-1A6A-4D87-9E07-8634F8E0BDA3}" srcOrd="2" destOrd="0" presId="urn:microsoft.com/office/officeart/2005/8/layout/vList2"/>
    <dgm:cxn modelId="{FE421E0A-DD27-48E5-B33C-CC6B5943B6B2}" type="presParOf" srcId="{01FF4A67-A94A-476C-93BD-ADF0BF7F9EF5}" destId="{01BEA53D-FF83-493C-B751-B0B513DE5D2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3DDC30-3135-48D6-9595-F6CEB43E5BEB}">
      <dsp:nvSpPr>
        <dsp:cNvPr id="0" name=""/>
        <dsp:cNvSpPr/>
      </dsp:nvSpPr>
      <dsp:spPr>
        <a:xfrm>
          <a:off x="0" y="23103"/>
          <a:ext cx="4996207" cy="4332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Introduction</a:t>
          </a:r>
        </a:p>
      </dsp:txBody>
      <dsp:txXfrm>
        <a:off x="21148" y="44251"/>
        <a:ext cx="4953911" cy="390933"/>
      </dsp:txXfrm>
    </dsp:sp>
    <dsp:sp modelId="{6161D45A-91C3-46FF-958B-235AB8D8DEA0}">
      <dsp:nvSpPr>
        <dsp:cNvPr id="0" name=""/>
        <dsp:cNvSpPr/>
      </dsp:nvSpPr>
      <dsp:spPr>
        <a:xfrm>
          <a:off x="0" y="505292"/>
          <a:ext cx="4996207" cy="433229"/>
        </a:xfrm>
        <a:prstGeom prst="roundRect">
          <a:avLst/>
        </a:prstGeom>
        <a:solidFill>
          <a:schemeClr val="accent2">
            <a:hueOff val="549365"/>
            <a:satOff val="-1801"/>
            <a:lumOff val="-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Company Overview</a:t>
          </a:r>
        </a:p>
      </dsp:txBody>
      <dsp:txXfrm>
        <a:off x="21148" y="526440"/>
        <a:ext cx="4953911" cy="390933"/>
      </dsp:txXfrm>
    </dsp:sp>
    <dsp:sp modelId="{D0935246-9F00-4890-8214-9EA80F8362C9}">
      <dsp:nvSpPr>
        <dsp:cNvPr id="0" name=""/>
        <dsp:cNvSpPr/>
      </dsp:nvSpPr>
      <dsp:spPr>
        <a:xfrm>
          <a:off x="0" y="987481"/>
          <a:ext cx="4996207" cy="433229"/>
        </a:xfrm>
        <a:prstGeom prst="roundRect">
          <a:avLst/>
        </a:prstGeom>
        <a:solidFill>
          <a:schemeClr val="accent2">
            <a:hueOff val="1098730"/>
            <a:satOff val="-3602"/>
            <a:lumOff val="-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Selected Job Role</a:t>
          </a:r>
        </a:p>
      </dsp:txBody>
      <dsp:txXfrm>
        <a:off x="21148" y="1008629"/>
        <a:ext cx="4953911" cy="390933"/>
      </dsp:txXfrm>
    </dsp:sp>
    <dsp:sp modelId="{AEBAE9E2-989E-4F6B-8931-160276CA7AC5}">
      <dsp:nvSpPr>
        <dsp:cNvPr id="0" name=""/>
        <dsp:cNvSpPr/>
      </dsp:nvSpPr>
      <dsp:spPr>
        <a:xfrm>
          <a:off x="0" y="1469670"/>
          <a:ext cx="4996207" cy="433229"/>
        </a:xfrm>
        <a:prstGeom prst="roundRect">
          <a:avLst/>
        </a:prstGeom>
        <a:solidFill>
          <a:schemeClr val="accent2">
            <a:hueOff val="1648096"/>
            <a:satOff val="-5403"/>
            <a:lumOff val="-1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Recruitment Process</a:t>
          </a:r>
        </a:p>
      </dsp:txBody>
      <dsp:txXfrm>
        <a:off x="21148" y="1490818"/>
        <a:ext cx="4953911" cy="390933"/>
      </dsp:txXfrm>
    </dsp:sp>
    <dsp:sp modelId="{76C3EE9B-A63D-4923-B89C-F4D4D6802D88}">
      <dsp:nvSpPr>
        <dsp:cNvPr id="0" name=""/>
        <dsp:cNvSpPr/>
      </dsp:nvSpPr>
      <dsp:spPr>
        <a:xfrm>
          <a:off x="0" y="1951859"/>
          <a:ext cx="4996207" cy="433229"/>
        </a:xfrm>
        <a:prstGeom prst="roundRect">
          <a:avLst/>
        </a:prstGeom>
        <a:solidFill>
          <a:schemeClr val="accent2">
            <a:hueOff val="2197461"/>
            <a:satOff val="-7204"/>
            <a:lumOff val="-15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Job Analysis </a:t>
          </a:r>
        </a:p>
      </dsp:txBody>
      <dsp:txXfrm>
        <a:off x="21148" y="1973007"/>
        <a:ext cx="4953911" cy="390933"/>
      </dsp:txXfrm>
    </dsp:sp>
    <dsp:sp modelId="{D97C2646-04A8-4B01-BF95-EEA1ADEA6B09}">
      <dsp:nvSpPr>
        <dsp:cNvPr id="0" name=""/>
        <dsp:cNvSpPr/>
      </dsp:nvSpPr>
      <dsp:spPr>
        <a:xfrm>
          <a:off x="0" y="2434048"/>
          <a:ext cx="4996207" cy="433229"/>
        </a:xfrm>
        <a:prstGeom prst="roundRect">
          <a:avLst/>
        </a:prstGeom>
        <a:solidFill>
          <a:schemeClr val="accent2">
            <a:hueOff val="2746826"/>
            <a:satOff val="-9005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Job Description </a:t>
          </a:r>
        </a:p>
      </dsp:txBody>
      <dsp:txXfrm>
        <a:off x="21148" y="2455196"/>
        <a:ext cx="4953911" cy="390933"/>
      </dsp:txXfrm>
    </dsp:sp>
    <dsp:sp modelId="{326190F2-2A4A-458F-9FAD-8176F7C7830B}">
      <dsp:nvSpPr>
        <dsp:cNvPr id="0" name=""/>
        <dsp:cNvSpPr/>
      </dsp:nvSpPr>
      <dsp:spPr>
        <a:xfrm>
          <a:off x="0" y="2916237"/>
          <a:ext cx="4996207" cy="433229"/>
        </a:xfrm>
        <a:prstGeom prst="roundRect">
          <a:avLst/>
        </a:prstGeom>
        <a:solidFill>
          <a:schemeClr val="accent2">
            <a:hueOff val="3296191"/>
            <a:satOff val="-10805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 Specification</a:t>
          </a:r>
        </a:p>
      </dsp:txBody>
      <dsp:txXfrm>
        <a:off x="21148" y="2937385"/>
        <a:ext cx="4953911" cy="390933"/>
      </dsp:txXfrm>
    </dsp:sp>
    <dsp:sp modelId="{65EAB9C2-D92F-4355-A800-FC4047AF54B1}">
      <dsp:nvSpPr>
        <dsp:cNvPr id="0" name=""/>
        <dsp:cNvSpPr/>
      </dsp:nvSpPr>
      <dsp:spPr>
        <a:xfrm>
          <a:off x="0" y="3398427"/>
          <a:ext cx="4996207" cy="433229"/>
        </a:xfrm>
        <a:prstGeom prst="roundRect">
          <a:avLst/>
        </a:prstGeom>
        <a:solidFill>
          <a:schemeClr val="accent2">
            <a:hueOff val="3845556"/>
            <a:satOff val="-12606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Training and Development Needs</a:t>
          </a:r>
        </a:p>
      </dsp:txBody>
      <dsp:txXfrm>
        <a:off x="21148" y="3419575"/>
        <a:ext cx="4953911" cy="390933"/>
      </dsp:txXfrm>
    </dsp:sp>
    <dsp:sp modelId="{4E94B8B8-6032-46A9-AF27-5A1E9A0BE47B}">
      <dsp:nvSpPr>
        <dsp:cNvPr id="0" name=""/>
        <dsp:cNvSpPr/>
      </dsp:nvSpPr>
      <dsp:spPr>
        <a:xfrm>
          <a:off x="0" y="3880616"/>
          <a:ext cx="4996207" cy="433229"/>
        </a:xfrm>
        <a:prstGeom prst="roundRect">
          <a:avLst/>
        </a:prstGeom>
        <a:solidFill>
          <a:schemeClr val="accent2">
            <a:hueOff val="4394922"/>
            <a:satOff val="-14407"/>
            <a:lumOff val="-313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Learning Theories </a:t>
          </a:r>
        </a:p>
      </dsp:txBody>
      <dsp:txXfrm>
        <a:off x="21148" y="3901764"/>
        <a:ext cx="4953911" cy="390933"/>
      </dsp:txXfrm>
    </dsp:sp>
    <dsp:sp modelId="{9C3E3B81-8D2A-406F-883C-9D3097E3B3FB}">
      <dsp:nvSpPr>
        <dsp:cNvPr id="0" name=""/>
        <dsp:cNvSpPr/>
      </dsp:nvSpPr>
      <dsp:spPr>
        <a:xfrm>
          <a:off x="0" y="4362805"/>
          <a:ext cx="4996207" cy="433229"/>
        </a:xfrm>
        <a:prstGeom prst="roundRect">
          <a:avLst/>
        </a:prstGeom>
        <a:solidFill>
          <a:schemeClr val="accent2">
            <a:hueOff val="4944287"/>
            <a:satOff val="-16208"/>
            <a:lumOff val="-35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Rockwell Nova Light"/>
            </a:rPr>
            <a:t>Maslow Hierarchy of needs </a:t>
          </a:r>
        </a:p>
      </dsp:txBody>
      <dsp:txXfrm>
        <a:off x="21148" y="4383953"/>
        <a:ext cx="4953911" cy="390933"/>
      </dsp:txXfrm>
    </dsp:sp>
    <dsp:sp modelId="{DDE6FC5F-90DB-407F-A71A-9D1E0C3045AC}">
      <dsp:nvSpPr>
        <dsp:cNvPr id="0" name=""/>
        <dsp:cNvSpPr/>
      </dsp:nvSpPr>
      <dsp:spPr>
        <a:xfrm>
          <a:off x="0" y="4844994"/>
          <a:ext cx="4996207" cy="433229"/>
        </a:xfrm>
        <a:prstGeom prst="roundRect">
          <a:avLst/>
        </a:prstGeom>
        <a:solidFill>
          <a:schemeClr val="accent2">
            <a:hueOff val="5493652"/>
            <a:satOff val="-18009"/>
            <a:lumOff val="-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Conclusion </a:t>
          </a:r>
        </a:p>
      </dsp:txBody>
      <dsp:txXfrm>
        <a:off x="21148" y="4866142"/>
        <a:ext cx="4953911" cy="390933"/>
      </dsp:txXfrm>
    </dsp:sp>
    <dsp:sp modelId="{00EC929B-E831-4721-B883-74B230C15398}">
      <dsp:nvSpPr>
        <dsp:cNvPr id="0" name=""/>
        <dsp:cNvSpPr/>
      </dsp:nvSpPr>
      <dsp:spPr>
        <a:xfrm>
          <a:off x="0" y="5327183"/>
          <a:ext cx="4996207" cy="433229"/>
        </a:xfrm>
        <a:prstGeom prst="roundRect">
          <a:avLst/>
        </a:prstGeom>
        <a:solidFill>
          <a:schemeClr val="accent2">
            <a:hueOff val="6043017"/>
            <a:satOff val="-19810"/>
            <a:lumOff val="-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References </a:t>
          </a:r>
        </a:p>
      </dsp:txBody>
      <dsp:txXfrm>
        <a:off x="21148" y="5348331"/>
        <a:ext cx="4953911" cy="390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7B9D17-AA43-4A8D-8111-F01622E0B59B}">
      <dsp:nvSpPr>
        <dsp:cNvPr id="0" name=""/>
        <dsp:cNvSpPr/>
      </dsp:nvSpPr>
      <dsp:spPr>
        <a:xfrm>
          <a:off x="0" y="2332"/>
          <a:ext cx="6669431" cy="11824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BB136-0E8E-4906-A02C-A0D453B0F10E}">
      <dsp:nvSpPr>
        <dsp:cNvPr id="0" name=""/>
        <dsp:cNvSpPr/>
      </dsp:nvSpPr>
      <dsp:spPr>
        <a:xfrm>
          <a:off x="357679" y="268375"/>
          <a:ext cx="650326" cy="650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7AA70-E9A8-493C-A7DB-5FD985C1FD21}">
      <dsp:nvSpPr>
        <dsp:cNvPr id="0" name=""/>
        <dsp:cNvSpPr/>
      </dsp:nvSpPr>
      <dsp:spPr>
        <a:xfrm>
          <a:off x="1365684" y="2332"/>
          <a:ext cx="5303746" cy="1182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138" tIns="125138" rIns="125138" bIns="12513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Recruitment helps </a:t>
          </a:r>
          <a:r>
            <a:rPr lang="en-GB" sz="2200" kern="1200"/>
            <a:t>organisations</a:t>
          </a:r>
          <a:r>
            <a:rPr lang="en-US" sz="2200" kern="1200"/>
            <a:t> hire the right employees.</a:t>
          </a:r>
        </a:p>
      </dsp:txBody>
      <dsp:txXfrm>
        <a:off x="1365684" y="2332"/>
        <a:ext cx="5303746" cy="1182410"/>
      </dsp:txXfrm>
    </dsp:sp>
    <dsp:sp modelId="{C7BF2DEE-F63E-4C13-865F-2024177138CD}">
      <dsp:nvSpPr>
        <dsp:cNvPr id="0" name=""/>
        <dsp:cNvSpPr/>
      </dsp:nvSpPr>
      <dsp:spPr>
        <a:xfrm>
          <a:off x="0" y="1480346"/>
          <a:ext cx="6669431" cy="11824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8416C9-D7DE-4C4F-8518-E75892DACC39}">
      <dsp:nvSpPr>
        <dsp:cNvPr id="0" name=""/>
        <dsp:cNvSpPr/>
      </dsp:nvSpPr>
      <dsp:spPr>
        <a:xfrm>
          <a:off x="357679" y="1746389"/>
          <a:ext cx="650326" cy="650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A57615-754E-40F2-9354-EAE1C579A843}">
      <dsp:nvSpPr>
        <dsp:cNvPr id="0" name=""/>
        <dsp:cNvSpPr/>
      </dsp:nvSpPr>
      <dsp:spPr>
        <a:xfrm>
          <a:off x="1365684" y="1480346"/>
          <a:ext cx="5303746" cy="1182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138" tIns="125138" rIns="125138" bIns="12513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Employee development improves skills and performance.</a:t>
          </a:r>
        </a:p>
      </dsp:txBody>
      <dsp:txXfrm>
        <a:off x="1365684" y="1480346"/>
        <a:ext cx="5303746" cy="1182410"/>
      </dsp:txXfrm>
    </dsp:sp>
    <dsp:sp modelId="{56BFE798-31B9-4B97-9A8B-6292F5538D1D}">
      <dsp:nvSpPr>
        <dsp:cNvPr id="0" name=""/>
        <dsp:cNvSpPr/>
      </dsp:nvSpPr>
      <dsp:spPr>
        <a:xfrm>
          <a:off x="0" y="2958360"/>
          <a:ext cx="6669431" cy="11824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A7168-FC78-4244-BE48-85564A9D87EA}">
      <dsp:nvSpPr>
        <dsp:cNvPr id="0" name=""/>
        <dsp:cNvSpPr/>
      </dsp:nvSpPr>
      <dsp:spPr>
        <a:xfrm>
          <a:off x="357679" y="3224402"/>
          <a:ext cx="650326" cy="650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02405-7A7B-45F6-9A95-286BCCE47530}">
      <dsp:nvSpPr>
        <dsp:cNvPr id="0" name=""/>
        <dsp:cNvSpPr/>
      </dsp:nvSpPr>
      <dsp:spPr>
        <a:xfrm>
          <a:off x="1365684" y="2958360"/>
          <a:ext cx="5303746" cy="1182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138" tIns="125138" rIns="125138" bIns="12513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Both are important for </a:t>
          </a:r>
          <a:r>
            <a:rPr lang="en-GB" sz="2200" kern="1200"/>
            <a:t>organisational</a:t>
          </a:r>
          <a:r>
            <a:rPr lang="en-US" sz="2200" kern="1200"/>
            <a:t> s</a:t>
          </a:r>
          <a:r>
            <a:rPr lang="en-GB" sz="2200" kern="1200"/>
            <a:t>uccess.</a:t>
          </a:r>
          <a:endParaRPr lang="en-US" sz="2200" kern="1200"/>
        </a:p>
      </dsp:txBody>
      <dsp:txXfrm>
        <a:off x="1365684" y="2958360"/>
        <a:ext cx="5303746" cy="1182410"/>
      </dsp:txXfrm>
    </dsp:sp>
    <dsp:sp modelId="{66C48053-4834-4BC9-AF44-0EF0A9F40CBA}">
      <dsp:nvSpPr>
        <dsp:cNvPr id="0" name=""/>
        <dsp:cNvSpPr/>
      </dsp:nvSpPr>
      <dsp:spPr>
        <a:xfrm>
          <a:off x="0" y="4436374"/>
          <a:ext cx="6669431" cy="11824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912C2-E4FD-434D-9D1F-78FF6A317B00}">
      <dsp:nvSpPr>
        <dsp:cNvPr id="0" name=""/>
        <dsp:cNvSpPr/>
      </dsp:nvSpPr>
      <dsp:spPr>
        <a:xfrm>
          <a:off x="357679" y="4702416"/>
          <a:ext cx="650326" cy="650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C364B-124A-4B6A-8EDB-0A5688CF6407}">
      <dsp:nvSpPr>
        <dsp:cNvPr id="0" name=""/>
        <dsp:cNvSpPr/>
      </dsp:nvSpPr>
      <dsp:spPr>
        <a:xfrm>
          <a:off x="1365684" y="4436374"/>
          <a:ext cx="5303746" cy="1182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138" tIns="125138" rIns="125138" bIns="12513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presentation focuses on the recruitment and development of a Customer Service  Assistant at Tesco.</a:t>
          </a:r>
          <a:endParaRPr lang="en-US" sz="2200" kern="1200"/>
        </a:p>
      </dsp:txBody>
      <dsp:txXfrm>
        <a:off x="1365684" y="4436374"/>
        <a:ext cx="5303746" cy="11824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94355-4702-463E-9D11-BDBC0E0611F2}">
      <dsp:nvSpPr>
        <dsp:cNvPr id="0" name=""/>
        <dsp:cNvSpPr/>
      </dsp:nvSpPr>
      <dsp:spPr>
        <a:xfrm>
          <a:off x="0" y="68850"/>
          <a:ext cx="6669431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Employee motivation is essential for </a:t>
          </a:r>
          <a:r>
            <a:rPr lang="en-GB" sz="3000" kern="1200"/>
            <a:t>oganisational</a:t>
          </a:r>
          <a:r>
            <a:rPr lang="en-US" sz="3000" kern="1200"/>
            <a:t> success.</a:t>
          </a:r>
        </a:p>
      </dsp:txBody>
      <dsp:txXfrm>
        <a:off x="58257" y="127107"/>
        <a:ext cx="6552917" cy="1076886"/>
      </dsp:txXfrm>
    </dsp:sp>
    <dsp:sp modelId="{343F8222-1A6A-4D87-9E07-8634F8E0BDA3}">
      <dsp:nvSpPr>
        <dsp:cNvPr id="0" name=""/>
        <dsp:cNvSpPr/>
      </dsp:nvSpPr>
      <dsp:spPr>
        <a:xfrm>
          <a:off x="0" y="1348650"/>
          <a:ext cx="6669431" cy="1193400"/>
        </a:xfrm>
        <a:prstGeom prst="roundRect">
          <a:avLst/>
        </a:prstGeom>
        <a:solidFill>
          <a:schemeClr val="accent2">
            <a:hueOff val="6043017"/>
            <a:satOff val="-19810"/>
            <a:lumOff val="-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Key points:</a:t>
          </a:r>
        </a:p>
      </dsp:txBody>
      <dsp:txXfrm>
        <a:off x="58257" y="1406907"/>
        <a:ext cx="6552917" cy="1076886"/>
      </dsp:txXfrm>
    </dsp:sp>
    <dsp:sp modelId="{01BEA53D-FF83-493C-B751-B0B513DE5D2C}">
      <dsp:nvSpPr>
        <dsp:cNvPr id="0" name=""/>
        <dsp:cNvSpPr/>
      </dsp:nvSpPr>
      <dsp:spPr>
        <a:xfrm>
          <a:off x="0" y="2542050"/>
          <a:ext cx="6669431" cy="31670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5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Motivation improves productivity and job satisfaction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Different employee are motivated by different needs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Maslow`s theory helps organisations understand employee motivation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Companies like Tesco use various strategies to motivate staff.</a:t>
          </a:r>
        </a:p>
      </dsp:txBody>
      <dsp:txXfrm>
        <a:off x="0" y="2542050"/>
        <a:ext cx="6669431" cy="31670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317382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89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8593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531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52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419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863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171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07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129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448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6355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hatgpt:/generic-entity?number=2" TargetMode="External"/><Relationship Id="rId2" Type="http://schemas.openxmlformats.org/officeDocument/2006/relationships/hyperlink" Target="http://chatgpt:/generic-entity?number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D58E113-0546-B8AE-F091-E863F9B106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4750"/>
          <a:stretch>
            <a:fillRect/>
          </a:stretch>
        </p:blipFill>
        <p:spPr>
          <a:xfrm>
            <a:off x="20" y="10448"/>
            <a:ext cx="12188932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2A079D24-860A-4799-B3AE-658D4F13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6325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079510" y="2568575"/>
            <a:ext cx="4457690" cy="172085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ro-RO" sz="2600" b="1" dirty="0">
                <a:solidFill>
                  <a:srgbClr val="FFFFFF"/>
                </a:solidFill>
              </a:rPr>
              <a:t>Recruitment and Employee development </a:t>
            </a:r>
            <a:br>
              <a:rPr lang="ro-RO" sz="2600" b="1" dirty="0"/>
            </a:br>
            <a:r>
              <a:rPr lang="ro-RO" sz="2600" b="1" dirty="0">
                <a:solidFill>
                  <a:srgbClr val="FFFFFF"/>
                </a:solidFill>
              </a:rPr>
              <a:t>customer service assistant</a:t>
            </a:r>
            <a:r>
              <a:rPr lang="ro-RO" sz="2400" b="1" dirty="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6C14D892-36B8-4065-9158-50C22E1E6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5365BF5-D657-ECB6-A420-C0D5FFD82024}"/>
              </a:ext>
            </a:extLst>
          </p:cNvPr>
          <p:cNvSpPr txBox="1"/>
          <p:nvPr/>
        </p:nvSpPr>
        <p:spPr>
          <a:xfrm>
            <a:off x="6409151" y="2406041"/>
            <a:ext cx="4999973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/>
            <a:r>
              <a:rPr lang="ro-RO" sz="2400" u="none" strike="noStrike" baseline="0">
                <a:latin typeface="Arial"/>
                <a:ea typeface="Segoe UI"/>
                <a:cs typeface="Arial"/>
              </a:rPr>
              <a:t>Company: TESCO</a:t>
            </a:r>
            <a:r>
              <a:rPr lang="en-US" sz="2400">
                <a:latin typeface="Arial"/>
                <a:ea typeface="Segoe UI"/>
                <a:cs typeface="Arial"/>
              </a:rPr>
              <a:t>​</a:t>
            </a:r>
            <a:endParaRPr lang="en-US"/>
          </a:p>
          <a:p>
            <a:pPr algn="ctr" rtl="0"/>
            <a:r>
              <a:rPr lang="ro-RO" sz="2400" u="none" strike="noStrike" baseline="0">
                <a:latin typeface="Arial"/>
                <a:ea typeface="Segoe UI"/>
                <a:cs typeface="Arial"/>
              </a:rPr>
              <a:t>Course: Developing and Managing Individuals and Teams</a:t>
            </a:r>
            <a:r>
              <a:rPr lang="en-US" sz="2400">
                <a:latin typeface="Arial"/>
                <a:ea typeface="Segoe UI"/>
                <a:cs typeface="Arial"/>
              </a:rPr>
              <a:t>​</a:t>
            </a:r>
          </a:p>
          <a:p>
            <a:pPr algn="ctr" rtl="0"/>
            <a:r>
              <a:rPr lang="ro-RO" sz="2400">
                <a:latin typeface="Arial"/>
                <a:ea typeface="Segoe UI"/>
                <a:cs typeface="Arial"/>
              </a:rPr>
              <a:t>​LCLM5002_LON</a:t>
            </a:r>
          </a:p>
          <a:p>
            <a:pPr algn="ctr"/>
            <a:r>
              <a:rPr lang="ro-RO" sz="2400">
                <a:latin typeface="Arial"/>
                <a:ea typeface="Segoe UI"/>
                <a:cs typeface="Arial"/>
              </a:rPr>
              <a:t>Teacher`s name:Sukhpreet Grewal</a:t>
            </a:r>
            <a:endParaRPr lang="ro-RO" sz="2400" dirty="0">
              <a:latin typeface="Arial"/>
              <a:ea typeface="Segoe UI"/>
              <a:cs typeface="Arial"/>
            </a:endParaRPr>
          </a:p>
          <a:p>
            <a:pPr algn="ctr"/>
            <a:r>
              <a:rPr lang="ro-RO" sz="2400">
                <a:latin typeface="Arial"/>
                <a:ea typeface="Segoe UI"/>
                <a:cs typeface="Arial"/>
              </a:rPr>
              <a:t>Name:Alexandrina Lupu</a:t>
            </a:r>
            <a:endParaRPr lang="ro-RO" sz="2400" dirty="0">
              <a:latin typeface="Arial"/>
              <a:ea typeface="Segoe UI"/>
              <a:cs typeface="Arial"/>
            </a:endParaRPr>
          </a:p>
          <a:p>
            <a:pPr algn="ctr"/>
            <a:r>
              <a:rPr lang="ro-RO" sz="2400">
                <a:latin typeface="Arial"/>
                <a:ea typeface="Segoe UI"/>
                <a:cs typeface="Arial"/>
              </a:rPr>
              <a:t>Student ID:2415930</a:t>
            </a:r>
            <a:endParaRPr lang="ro-RO" sz="2400" dirty="0">
              <a:latin typeface="Arial"/>
              <a:ea typeface="Segoe UI"/>
              <a:cs typeface="Arial"/>
            </a:endParaRPr>
          </a:p>
          <a:p>
            <a:pPr algn="ctr"/>
            <a:r>
              <a:rPr lang="ro-RO" sz="2400" u="none" strike="noStrike" baseline="0">
                <a:latin typeface="Arial"/>
                <a:ea typeface="Segoe UI"/>
                <a:cs typeface="Arial"/>
              </a:rPr>
              <a:t>Date: 19/03/2026</a:t>
            </a:r>
            <a:endParaRPr lang="ro-RO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1B5728-490D-8227-317F-355C094AB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Table of contents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888BA80-B7D4-3495-A71D-5379523531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0755989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9100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9702D-57FF-84A3-4112-8440AE22D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2600"/>
              <a:t>Introduction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E63868-2E53-6306-0479-6BCF961926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847047"/>
              </p:ext>
            </p:extLst>
          </p:nvPr>
        </p:nvGraphicFramePr>
        <p:xfrm>
          <a:off x="4970369" y="741706"/>
          <a:ext cx="6669431" cy="5621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8260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7E637-3C66-9EA2-D3F1-06CB7798D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/>
                <a:cs typeface="Arial"/>
              </a:rPr>
              <a:t>Company overview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42E7D-2388-25B7-728F-63D094534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2262414"/>
            <a:ext cx="10208078" cy="3107418"/>
          </a:xfrm>
        </p:spPr>
        <p:txBody>
          <a:bodyPr>
            <a:normAutofit/>
          </a:bodyPr>
          <a:lstStyle/>
          <a:p>
            <a:pPr marL="359410" indent="-359410"/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Tesco is one of the largest retailers in the UK.</a:t>
            </a:r>
          </a:p>
          <a:p>
            <a:pPr marL="359410" indent="-35941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Founded in 1919.</a:t>
            </a:r>
          </a:p>
          <a:p>
            <a:pPr marL="359410" indent="-35941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Operates thousands of stores across the UK.</a:t>
            </a:r>
          </a:p>
          <a:p>
            <a:pPr marL="359410" indent="-35941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Employs over 300,000 employees worldwide.</a:t>
            </a:r>
          </a:p>
          <a:p>
            <a:pPr marL="359410" indent="-35941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Focuses on quality products and customer satisfaction.</a:t>
            </a:r>
          </a:p>
          <a:p>
            <a:pPr marL="359410" indent="-359410">
              <a:buClr>
                <a:srgbClr val="EF8C6A"/>
              </a:buClr>
            </a:pPr>
            <a:endParaRPr lang="en-US" sz="2200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92278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66287-7316-F571-6B4B-7F2E46153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/>
                <a:cs typeface="Arial"/>
              </a:rPr>
              <a:t>Selected job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4CF7F-40FB-FB99-D46A-18585CFEF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5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Customer Service Assistant</a:t>
            </a:r>
          </a:p>
          <a:p>
            <a:pPr marL="0" indent="0">
              <a:buNone/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Main responsibilities:</a:t>
            </a:r>
          </a:p>
          <a:p>
            <a:pPr marL="342900" indent="-342900"/>
            <a:r>
              <a:rPr lang="en-GB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Assisting</a:t>
            </a: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 customers in the store.</a:t>
            </a:r>
          </a:p>
          <a:p>
            <a:pPr marL="342900" indent="-34290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Operating the checkout </a:t>
            </a:r>
          </a:p>
          <a:p>
            <a:pPr marL="342900" indent="-34290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Restocking shelves </a:t>
            </a:r>
          </a:p>
          <a:p>
            <a:pPr marL="342900" indent="-34290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Maintaining store cleanliness</a:t>
            </a:r>
          </a:p>
          <a:p>
            <a:pPr marL="342900" indent="-34290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Providing friendly customer service.</a:t>
            </a:r>
          </a:p>
          <a:p>
            <a:pPr marL="342900" indent="-342900">
              <a:buClr>
                <a:srgbClr val="EF8C6A"/>
              </a:buClr>
            </a:pPr>
            <a:r>
              <a:rPr lang="en-US" sz="2200" b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This role is essential for creating a positive shopping experience.</a:t>
            </a:r>
          </a:p>
          <a:p>
            <a:pPr marL="0" indent="0">
              <a:buNone/>
            </a:pPr>
            <a:endParaRPr lang="en-US" sz="2200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8122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35B6AF9-6FC5-BD67-D8CD-3833FF01D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anchor="b">
            <a:normAutofit/>
          </a:bodyPr>
          <a:lstStyle/>
          <a:p>
            <a:pPr algn="ctr"/>
            <a:r>
              <a:rPr lang="en-US" sz="3000">
                <a:latin typeface="Arial"/>
                <a:cs typeface="Arial"/>
              </a:rPr>
              <a:t>Recruitment process</a:t>
            </a:r>
            <a:r>
              <a:rPr lang="en-US"/>
              <a:t>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4ED80E-5904-4B63-C7B4-2F67F64224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70" r="49064" b="6250"/>
          <a:stretch>
            <a:fillRect/>
          </a:stretch>
        </p:blipFill>
        <p:spPr>
          <a:xfrm>
            <a:off x="20" y="10"/>
            <a:ext cx="3870969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EC65B-AD28-1021-B99A-EEE11A2D5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444600"/>
            <a:ext cx="6121400" cy="3324375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b="1">
                <a:latin typeface="Arial"/>
                <a:cs typeface="Arial"/>
              </a:rPr>
              <a:t>Steps in recruiting  a new employee:</a:t>
            </a:r>
            <a:endParaRPr lang="en-US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AutoNum type="arabicPeriod"/>
            </a:pPr>
            <a:r>
              <a:rPr lang="en-US" b="1">
                <a:latin typeface="Arial"/>
                <a:cs typeface="Arial"/>
              </a:rPr>
              <a:t>Job Analysis </a:t>
            </a:r>
            <a:endParaRPr lang="en-US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  <a:buAutoNum type="arabicPeriod"/>
            </a:pPr>
            <a:r>
              <a:rPr lang="en-US" b="1">
                <a:latin typeface="Arial"/>
                <a:cs typeface="Arial"/>
              </a:rPr>
              <a:t>Job description </a:t>
            </a:r>
            <a:endParaRPr lang="en-US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  <a:buAutoNum type="arabicPeriod"/>
            </a:pPr>
            <a:r>
              <a:rPr lang="en-US" b="1">
                <a:latin typeface="Arial"/>
                <a:cs typeface="Arial"/>
              </a:rPr>
              <a:t>Person specification </a:t>
            </a:r>
            <a:endParaRPr lang="en-US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  <a:buAutoNum type="arabicPeriod"/>
            </a:pPr>
            <a:r>
              <a:rPr lang="en-US" b="1">
                <a:latin typeface="Arial"/>
                <a:cs typeface="Arial"/>
              </a:rPr>
              <a:t>Advertising the job</a:t>
            </a:r>
            <a:endParaRPr lang="en-US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  <a:buAutoNum type="arabicPeriod"/>
            </a:pPr>
            <a:r>
              <a:rPr lang="en-US" b="1">
                <a:latin typeface="Arial"/>
                <a:cs typeface="Arial"/>
              </a:rPr>
              <a:t>Shortlisting candidates</a:t>
            </a:r>
            <a:endParaRPr lang="en-US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  <a:buAutoNum type="arabicPeriod"/>
            </a:pPr>
            <a:r>
              <a:rPr lang="en-US" b="1">
                <a:latin typeface="Arial"/>
                <a:cs typeface="Arial"/>
              </a:rPr>
              <a:t>Interview process</a:t>
            </a:r>
            <a:endParaRPr lang="en-US" b="1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  <a:buAutoNum type="arabicPeriod"/>
            </a:pPr>
            <a:r>
              <a:rPr lang="en-US" b="1">
                <a:latin typeface="Arial"/>
                <a:cs typeface="Arial"/>
              </a:rPr>
              <a:t>Job offer and onboarding</a:t>
            </a:r>
            <a:r>
              <a:rPr lang="en-US" b="1"/>
              <a:t> </a:t>
            </a:r>
            <a:endParaRPr lang="en-US" b="1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21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23BCF-8E1F-8F98-055D-147408926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862151"/>
            <a:ext cx="6120000" cy="1009486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latin typeface="Arial"/>
                <a:cs typeface="Arial"/>
              </a:rPr>
              <a:t>Job analysis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000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E47F7-910D-8B70-19A2-E9FA5B775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3774" y="2457153"/>
            <a:ext cx="3217173" cy="3153671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sz="1600">
                <a:latin typeface="Arial"/>
                <a:cs typeface="Arial"/>
              </a:rPr>
              <a:t>Job analysis identifies: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</a:pPr>
            <a:r>
              <a:rPr lang="en-US" sz="1600">
                <a:latin typeface="Arial"/>
                <a:cs typeface="Arial"/>
              </a:rPr>
              <a:t>Duties and responsibilities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Skills required for the job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Working conditions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0" indent="0">
              <a:lnSpc>
                <a:spcPct val="115000"/>
              </a:lnSpc>
              <a:buClr>
                <a:srgbClr val="EF8C6A"/>
              </a:buClr>
              <a:buNone/>
            </a:pPr>
            <a:r>
              <a:rPr lang="en-US" sz="1600">
                <a:latin typeface="Arial"/>
                <a:cs typeface="Arial"/>
              </a:rPr>
              <a:t>Example task in retail: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</a:pPr>
            <a:r>
              <a:rPr lang="en-GB" sz="1600">
                <a:latin typeface="Arial"/>
                <a:cs typeface="Arial"/>
              </a:rPr>
              <a:t>Assisting</a:t>
            </a:r>
            <a:r>
              <a:rPr lang="en-US" sz="1600">
                <a:latin typeface="Arial"/>
                <a:cs typeface="Arial"/>
              </a:rPr>
              <a:t> customers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Handling payments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457200" indent="-45720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Stocking products.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</p:txBody>
      </p:sp>
      <p:pic>
        <p:nvPicPr>
          <p:cNvPr id="19" name="Picture 18" descr="Desk with productivity items">
            <a:extLst>
              <a:ext uri="{FF2B5EF4-FFF2-40B4-BE49-F238E27FC236}">
                <a16:creationId xmlns:a16="http://schemas.microsoft.com/office/drawing/2014/main" id="{5B4F8015-148D-F8E3-CD92-2797AFA8BC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383" r="22995" b="-3"/>
          <a:stretch>
            <a:fillRect/>
          </a:stretch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1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69F5FE0-EBCF-4A14-AF3D-1ADCD644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447A1-20FC-7DC9-11D5-FAEC2F5A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11236"/>
            <a:ext cx="4426782" cy="1292662"/>
          </a:xfrm>
        </p:spPr>
        <p:txBody>
          <a:bodyPr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Job description </a:t>
            </a:r>
          </a:p>
        </p:txBody>
      </p:sp>
      <p:pic>
        <p:nvPicPr>
          <p:cNvPr id="19" name="Graphic 18" descr="Call center">
            <a:extLst>
              <a:ext uri="{FF2B5EF4-FFF2-40B4-BE49-F238E27FC236}">
                <a16:creationId xmlns:a16="http://schemas.microsoft.com/office/drawing/2014/main" id="{74B1CBDC-C6DD-EDFF-B599-8C54EDA533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79499" y="2843213"/>
            <a:ext cx="2925762" cy="29257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43E55-9BC5-904C-296D-F997BBA6B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87423"/>
            <a:ext cx="5555012" cy="4781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Job description: </a:t>
            </a:r>
          </a:p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Job title: Customer Service Assistant </a:t>
            </a:r>
          </a:p>
          <a:p>
            <a:pPr marL="359410" indent="-359410"/>
            <a:r>
              <a:rPr lang="en-US">
                <a:latin typeface="Arial"/>
                <a:cs typeface="Arial"/>
              </a:rPr>
              <a:t>Provide excellent customer service </a:t>
            </a:r>
          </a:p>
          <a:p>
            <a:pPr marL="359410" indent="-359410">
              <a:buClr>
                <a:srgbClr val="EF8C6A"/>
              </a:buClr>
            </a:pPr>
            <a:r>
              <a:rPr lang="en-US">
                <a:latin typeface="Arial"/>
                <a:cs typeface="Arial"/>
              </a:rPr>
              <a:t>Operate the cash register </a:t>
            </a:r>
          </a:p>
          <a:p>
            <a:pPr marL="359410" indent="-359410">
              <a:buClr>
                <a:srgbClr val="EF8C6A"/>
              </a:buClr>
            </a:pPr>
            <a:r>
              <a:rPr lang="en-US">
                <a:latin typeface="Arial"/>
                <a:cs typeface="Arial"/>
              </a:rPr>
              <a:t>Help customers find products </a:t>
            </a:r>
          </a:p>
          <a:p>
            <a:pPr marL="359410" indent="-359410">
              <a:buClr>
                <a:srgbClr val="EF8C6A"/>
              </a:buClr>
            </a:pPr>
            <a:r>
              <a:rPr lang="en-US">
                <a:latin typeface="Arial"/>
                <a:cs typeface="Arial"/>
              </a:rPr>
              <a:t>Maintain store </a:t>
            </a:r>
            <a:r>
              <a:rPr lang="en-GB">
                <a:latin typeface="Arial"/>
                <a:cs typeface="Arial"/>
              </a:rPr>
              <a:t>organisation</a:t>
            </a:r>
            <a:r>
              <a:rPr lang="en-US">
                <a:latin typeface="Arial"/>
                <a:cs typeface="Arial"/>
              </a:rPr>
              <a:t> </a:t>
            </a:r>
          </a:p>
          <a:p>
            <a:pPr marL="0" indent="0">
              <a:buClr>
                <a:srgbClr val="EF8C6A"/>
              </a:buClr>
              <a:buNone/>
            </a:pPr>
            <a:r>
              <a:rPr lang="en-US">
                <a:latin typeface="Arial"/>
                <a:cs typeface="Arial"/>
              </a:rPr>
              <a:t>Working hours may include evenings and weekends.</a:t>
            </a:r>
          </a:p>
        </p:txBody>
      </p:sp>
    </p:spTree>
    <p:extLst>
      <p:ext uri="{BB962C8B-B14F-4D97-AF65-F5344CB8AC3E}">
        <p14:creationId xmlns:p14="http://schemas.microsoft.com/office/powerpoint/2010/main" val="4012829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A46F2-8A46-ACAA-9A66-B2396D6D4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31813"/>
            <a:ext cx="6120000" cy="1339824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latin typeface="Arial"/>
                <a:cs typeface="Arial"/>
              </a:rPr>
              <a:t>Person specification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000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B4B2A-5CE7-309C-5BD5-904292852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434106"/>
            <a:ext cx="6121400" cy="3334869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sz="1600">
                <a:latin typeface="Arial"/>
                <a:cs typeface="Arial"/>
              </a:rPr>
              <a:t>The person specification describes the ideal candidate.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US" sz="1600">
                <a:latin typeface="Arial"/>
                <a:cs typeface="Arial"/>
              </a:rPr>
              <a:t>Essential skills: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15000"/>
              </a:lnSpc>
            </a:pPr>
            <a:r>
              <a:rPr lang="en-US" sz="1600">
                <a:latin typeface="Arial"/>
                <a:cs typeface="Arial"/>
              </a:rPr>
              <a:t>Good </a:t>
            </a:r>
            <a:r>
              <a:rPr lang="en-GB" sz="1600">
                <a:latin typeface="Arial"/>
                <a:cs typeface="Arial"/>
              </a:rPr>
              <a:t>communication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Teamwork skills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Reliability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Positive attitude.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0" indent="0">
              <a:lnSpc>
                <a:spcPct val="115000"/>
              </a:lnSpc>
              <a:buClr>
                <a:srgbClr val="EF8C6A"/>
              </a:buClr>
              <a:buNone/>
            </a:pPr>
            <a:r>
              <a:rPr lang="en-US" sz="1600">
                <a:latin typeface="Arial"/>
                <a:cs typeface="Arial"/>
              </a:rPr>
              <a:t>Desirable skills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15000"/>
              </a:lnSpc>
            </a:pPr>
            <a:r>
              <a:rPr lang="en-US" sz="1600">
                <a:latin typeface="Arial"/>
                <a:cs typeface="Arial"/>
              </a:rPr>
              <a:t>Previous retail experience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Customer service experience 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US" sz="1600">
                <a:latin typeface="Arial"/>
                <a:cs typeface="Arial"/>
              </a:rPr>
              <a:t>Basic computer knowledge.</a:t>
            </a:r>
            <a:endParaRPr lang="en-US" sz="1600">
              <a:solidFill>
                <a:srgbClr val="FFFFFF">
                  <a:alpha val="70000"/>
                </a:srgbClr>
              </a:solidFill>
              <a:latin typeface="Arial"/>
              <a:cs typeface="Arial"/>
            </a:endParaRPr>
          </a:p>
        </p:txBody>
      </p:sp>
      <p:sp>
        <p:nvSpPr>
          <p:cNvPr id="26" name="Rectangle 5">
            <a:extLst>
              <a:ext uri="{FF2B5EF4-FFF2-40B4-BE49-F238E27FC236}">
                <a16:creationId xmlns:a16="http://schemas.microsoft.com/office/drawing/2014/main" id="{EC8E66F9-05C3-401D-983A-3D962F401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217942" y="446254"/>
            <a:ext cx="333000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660000" h="5760000">
                <a:moveTo>
                  <a:pt x="6660000" y="5760000"/>
                </a:moveTo>
                <a:lnTo>
                  <a:pt x="0" y="5760000"/>
                </a:lnTo>
                <a:lnTo>
                  <a:pt x="0" y="0"/>
                </a:lnTo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3199F420-3A56-9FF8-6ED5-789728AD91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804" r="30241" b="-1"/>
          <a:stretch>
            <a:fillRect/>
          </a:stretch>
        </p:blipFill>
        <p:spPr>
          <a:xfrm>
            <a:off x="8324850" y="531813"/>
            <a:ext cx="3326162" cy="5784850"/>
          </a:xfrm>
          <a:prstGeom prst="rect">
            <a:avLst/>
          </a:prstGeom>
        </p:spPr>
      </p:pic>
      <p:sp>
        <p:nvSpPr>
          <p:cNvPr id="22" name="Rectangle 5">
            <a:extLst>
              <a:ext uri="{FF2B5EF4-FFF2-40B4-BE49-F238E27FC236}">
                <a16:creationId xmlns:a16="http://schemas.microsoft.com/office/drawing/2014/main" id="{6CBE2BBD-AAE3-434F-A1E3-7FEC5D978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1547942" y="446254"/>
            <a:ext cx="0" cy="576000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0 w 0"/>
              <a:gd name="connsiteY0" fmla="*/ 5760000 h 5760000"/>
              <a:gd name="connsiteX1" fmla="*/ 0 w 0"/>
              <a:gd name="connsiteY1" fmla="*/ 0 h 57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5760000">
                <a:moveTo>
                  <a:pt x="0" y="576000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5">
            <a:extLst>
              <a:ext uri="{FF2B5EF4-FFF2-40B4-BE49-F238E27FC236}">
                <a16:creationId xmlns:a16="http://schemas.microsoft.com/office/drawing/2014/main" id="{6E9B5BF4-BD00-429D-8599-C19DDEDA6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217942" y="6206254"/>
            <a:ext cx="3330000" cy="0"/>
          </a:xfrm>
          <a:custGeom>
            <a:avLst/>
            <a:gdLst>
              <a:gd name="connsiteX0" fmla="*/ 0 w 6660000"/>
              <a:gd name="connsiteY0" fmla="*/ 0 h 5760000"/>
              <a:gd name="connsiteX1" fmla="*/ 6660000 w 6660000"/>
              <a:gd name="connsiteY1" fmla="*/ 0 h 5760000"/>
              <a:gd name="connsiteX2" fmla="*/ 6660000 w 6660000"/>
              <a:gd name="connsiteY2" fmla="*/ 5760000 h 5760000"/>
              <a:gd name="connsiteX3" fmla="*/ 0 w 6660000"/>
              <a:gd name="connsiteY3" fmla="*/ 5760000 h 5760000"/>
              <a:gd name="connsiteX4" fmla="*/ 0 w 6660000"/>
              <a:gd name="connsiteY4" fmla="*/ 0 h 5760000"/>
              <a:gd name="connsiteX0" fmla="*/ 6660000 w 6751440"/>
              <a:gd name="connsiteY0" fmla="*/ 0 h 5760000"/>
              <a:gd name="connsiteX1" fmla="*/ 6660000 w 6751440"/>
              <a:gd name="connsiteY1" fmla="*/ 5760000 h 5760000"/>
              <a:gd name="connsiteX2" fmla="*/ 0 w 6751440"/>
              <a:gd name="connsiteY2" fmla="*/ 5760000 h 5760000"/>
              <a:gd name="connsiteX3" fmla="*/ 0 w 6751440"/>
              <a:gd name="connsiteY3" fmla="*/ 0 h 5760000"/>
              <a:gd name="connsiteX4" fmla="*/ 6751440 w 6751440"/>
              <a:gd name="connsiteY4" fmla="*/ 9144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4" fmla="*/ 5068690 w 6660000"/>
              <a:gd name="connsiteY4" fmla="*/ 224790 h 5760000"/>
              <a:gd name="connsiteX0" fmla="*/ 6660000 w 6660000"/>
              <a:gd name="connsiteY0" fmla="*/ 0 h 5760000"/>
              <a:gd name="connsiteX1" fmla="*/ 6660000 w 6660000"/>
              <a:gd name="connsiteY1" fmla="*/ 5760000 h 5760000"/>
              <a:gd name="connsiteX2" fmla="*/ 0 w 6660000"/>
              <a:gd name="connsiteY2" fmla="*/ 5760000 h 5760000"/>
              <a:gd name="connsiteX3" fmla="*/ 0 w 6660000"/>
              <a:gd name="connsiteY3" fmla="*/ 0 h 5760000"/>
              <a:gd name="connsiteX0" fmla="*/ 6660000 w 6660000"/>
              <a:gd name="connsiteY0" fmla="*/ 5760000 h 5760000"/>
              <a:gd name="connsiteX1" fmla="*/ 0 w 6660000"/>
              <a:gd name="connsiteY1" fmla="*/ 5760000 h 5760000"/>
              <a:gd name="connsiteX2" fmla="*/ 0 w 6660000"/>
              <a:gd name="connsiteY2" fmla="*/ 0 h 5760000"/>
              <a:gd name="connsiteX0" fmla="*/ 6660000 w 6660000"/>
              <a:gd name="connsiteY0" fmla="*/ 0 h 0"/>
              <a:gd name="connsiteX1" fmla="*/ 0 w 66600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660000">
                <a:moveTo>
                  <a:pt x="6660000" y="0"/>
                </a:moveTo>
                <a:lnTo>
                  <a:pt x="0" y="0"/>
                </a:lnTo>
              </a:path>
            </a:pathLst>
          </a:custGeom>
          <a:solidFill>
            <a:schemeClr val="tx2">
              <a:alpha val="80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007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F4130-4555-BE3D-CAC3-F476264F2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381032"/>
            <a:ext cx="10026650" cy="655637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Training and development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59FE9-1263-C079-B8EA-61CDC0CD4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2362200"/>
            <a:ext cx="10026650" cy="33283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Training helps employees perform their job </a:t>
            </a:r>
            <a:r>
              <a:rPr lang="en-US" sz="1600" err="1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effectievely</a:t>
            </a:r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Examples of training:</a:t>
            </a:r>
          </a:p>
          <a:p>
            <a:pPr marL="285750" indent="-285750"/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Customer service training </a:t>
            </a:r>
          </a:p>
          <a:p>
            <a:pPr marL="285750" indent="-285750">
              <a:buClr>
                <a:srgbClr val="EF8C6A"/>
              </a:buClr>
            </a:pPr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Health  and safety training </a:t>
            </a:r>
          </a:p>
          <a:p>
            <a:pPr marL="285750" indent="-285750">
              <a:buClr>
                <a:srgbClr val="EF8C6A"/>
              </a:buClr>
            </a:pPr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Communication skills </a:t>
            </a:r>
          </a:p>
          <a:p>
            <a:pPr marL="285750" indent="-285750">
              <a:buClr>
                <a:srgbClr val="EF8C6A"/>
              </a:buClr>
            </a:pPr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Teamwork development </a:t>
            </a:r>
          </a:p>
          <a:p>
            <a:pPr marL="285750" indent="-285750">
              <a:buClr>
                <a:srgbClr val="EF8C6A"/>
              </a:buClr>
            </a:pPr>
            <a:r>
              <a:rPr lang="en-US" sz="1600">
                <a:solidFill>
                  <a:srgbClr val="FFFFFF">
                    <a:alpha val="70000"/>
                  </a:srgbClr>
                </a:solidFill>
                <a:latin typeface="Arial"/>
                <a:cs typeface="Arial"/>
              </a:rPr>
              <a:t>Digital systems training </a:t>
            </a:r>
          </a:p>
        </p:txBody>
      </p:sp>
    </p:spTree>
    <p:extLst>
      <p:ext uri="{BB962C8B-B14F-4D97-AF65-F5344CB8AC3E}">
        <p14:creationId xmlns:p14="http://schemas.microsoft.com/office/powerpoint/2010/main" val="963184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D1682-A275-774E-0B9F-89DA6E0F8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92787"/>
            <a:ext cx="6120000" cy="1278850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latin typeface="Arial"/>
                <a:cs typeface="Arial"/>
              </a:rPr>
              <a:t>Learning and development theories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000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A95E4-B343-30B2-76E7-367C1655C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6121400" cy="3009899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sz="1700">
                <a:latin typeface="Arial"/>
                <a:cs typeface="Arial"/>
              </a:rPr>
              <a:t>Examples of learning theories: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1700" b="1" err="1">
                <a:latin typeface="Arial"/>
                <a:cs typeface="Arial"/>
              </a:rPr>
              <a:t>Behaviourist</a:t>
            </a:r>
            <a:r>
              <a:rPr lang="en-US" sz="1700" b="1">
                <a:latin typeface="Arial"/>
                <a:cs typeface="Arial"/>
              </a:rPr>
              <a:t> theory </a:t>
            </a:r>
          </a:p>
          <a:p>
            <a:pPr marL="285750" indent="-285750">
              <a:lnSpc>
                <a:spcPct val="115000"/>
              </a:lnSpc>
            </a:pPr>
            <a:r>
              <a:rPr lang="en-US" sz="1700">
                <a:latin typeface="Arial"/>
                <a:cs typeface="Arial"/>
              </a:rPr>
              <a:t>Learning through  repetition and practice </a:t>
            </a:r>
          </a:p>
          <a:p>
            <a:pPr marL="0" indent="0">
              <a:lnSpc>
                <a:spcPct val="115000"/>
              </a:lnSpc>
              <a:buClr>
                <a:srgbClr val="EF8C6A"/>
              </a:buClr>
              <a:buNone/>
            </a:pPr>
            <a:r>
              <a:rPr lang="en-US" sz="1700" b="1">
                <a:latin typeface="Arial"/>
                <a:cs typeface="Arial"/>
              </a:rPr>
              <a:t>Cognitivist theory </a:t>
            </a:r>
          </a:p>
          <a:p>
            <a:pPr marL="285750" indent="-285750">
              <a:lnSpc>
                <a:spcPct val="115000"/>
              </a:lnSpc>
            </a:pPr>
            <a:r>
              <a:rPr lang="en-US" sz="1700">
                <a:latin typeface="Arial"/>
                <a:cs typeface="Arial"/>
              </a:rPr>
              <a:t>Learning through understanding information </a:t>
            </a:r>
          </a:p>
          <a:p>
            <a:pPr marL="0" indent="0">
              <a:lnSpc>
                <a:spcPct val="115000"/>
              </a:lnSpc>
              <a:buClr>
                <a:srgbClr val="EF8C6A"/>
              </a:buClr>
              <a:buNone/>
            </a:pPr>
            <a:r>
              <a:rPr lang="en-US" sz="1700" b="1">
                <a:latin typeface="Arial"/>
                <a:cs typeface="Arial"/>
              </a:rPr>
              <a:t>Experiential learning </a:t>
            </a:r>
          </a:p>
          <a:p>
            <a:pPr marL="285750" indent="-285750">
              <a:lnSpc>
                <a:spcPct val="115000"/>
              </a:lnSpc>
            </a:pPr>
            <a:r>
              <a:rPr lang="en-US" sz="1700">
                <a:latin typeface="Arial"/>
                <a:cs typeface="Arial"/>
              </a:rPr>
              <a:t>Learning through real work experience </a:t>
            </a:r>
          </a:p>
          <a:p>
            <a:pPr marL="285750" indent="-285750">
              <a:lnSpc>
                <a:spcPct val="115000"/>
              </a:lnSpc>
              <a:buClr>
                <a:srgbClr val="EF8C6A"/>
              </a:buClr>
            </a:pPr>
            <a:endParaRPr lang="en-US" sz="1700">
              <a:latin typeface="Arial"/>
              <a:cs typeface="Arial"/>
            </a:endParaRPr>
          </a:p>
          <a:p>
            <a:pPr marL="0" indent="0">
              <a:lnSpc>
                <a:spcPct val="115000"/>
              </a:lnSpc>
              <a:buNone/>
            </a:pPr>
            <a:endParaRPr lang="en-US" sz="1700" b="1"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7512AD-9E2D-4DC1-B4A2-A93A51CDE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4850" y="0"/>
            <a:ext cx="3867150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16" name="Graphic 15" descr="Head with Gears">
            <a:extLst>
              <a:ext uri="{FF2B5EF4-FFF2-40B4-BE49-F238E27FC236}">
                <a16:creationId xmlns:a16="http://schemas.microsoft.com/office/drawing/2014/main" id="{636A910B-B3D1-C0C9-68B8-43AC7D99F8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83650" y="2045319"/>
            <a:ext cx="2767362" cy="276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069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5F6C7-0931-9F9D-0CF2-47544EED5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Maslow hierarchy of needs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3C9BEC-81BD-EE96-06D0-4D3CD5F3AA80}"/>
              </a:ext>
            </a:extLst>
          </p:cNvPr>
          <p:cNvSpPr txBox="1"/>
          <p:nvPr/>
        </p:nvSpPr>
        <p:spPr>
          <a:xfrm>
            <a:off x="1206875" y="2086136"/>
            <a:ext cx="6962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cs typeface="Arial"/>
              </a:rPr>
              <a:t>Abraham Maslow`s Hierarchy of Needs explains employee motivation.</a:t>
            </a:r>
          </a:p>
          <a:p>
            <a:pPr marL="285750" indent="-285750">
              <a:buFont typeface="Arial"/>
              <a:buChar char="•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cs typeface="Arial"/>
              </a:rPr>
              <a:t>When</a:t>
            </a:r>
            <a:r>
              <a:rPr lang="en-GB">
                <a:latin typeface="Arial"/>
                <a:cs typeface="Arial"/>
              </a:rPr>
              <a:t> employees</a:t>
            </a:r>
            <a:r>
              <a:rPr lang="en-US">
                <a:latin typeface="Arial"/>
                <a:cs typeface="Arial"/>
              </a:rPr>
              <a:t> needs are satisfied, they feel more motivated at work. </a:t>
            </a:r>
          </a:p>
          <a:p>
            <a:pPr marL="285750" indent="-285750">
              <a:buFont typeface="Arial"/>
              <a:buChar char="•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cs typeface="Arial"/>
              </a:rPr>
              <a:t>Motivated employees provide better customer service assistant.</a:t>
            </a:r>
          </a:p>
          <a:p>
            <a:pPr marL="285750" indent="-285750">
              <a:buFont typeface="Arial"/>
              <a:buChar char="•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Arial"/>
              </a:rPr>
              <a:t>Organisations</a:t>
            </a:r>
            <a:r>
              <a:rPr lang="en-US">
                <a:latin typeface="Arial"/>
                <a:cs typeface="Arial"/>
              </a:rPr>
              <a:t> that support employees improve customer satisfaction.</a:t>
            </a:r>
          </a:p>
          <a:p>
            <a:pPr marL="285750" indent="-285750">
              <a:buFont typeface="Arial"/>
              <a:buChar char="•"/>
            </a:pPr>
            <a:endParaRPr lang="en-US">
              <a:latin typeface="Arial"/>
              <a:cs typeface="Arial"/>
            </a:endParaRPr>
          </a:p>
        </p:txBody>
      </p:sp>
      <p:pic>
        <p:nvPicPr>
          <p:cNvPr id="9" name="Picture 8" descr="Maslow's Hierarchy of Needs in Education - Education Library">
            <a:extLst>
              <a:ext uri="{FF2B5EF4-FFF2-40B4-BE49-F238E27FC236}">
                <a16:creationId xmlns:a16="http://schemas.microsoft.com/office/drawing/2014/main" id="{D1F350B9-6CCD-6372-1DD6-1B2796179F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1282" y="2209562"/>
            <a:ext cx="3169022" cy="3156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657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71245-0D14-749C-C91E-53C4AFCD6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/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76A6EA-4B09-480F-BB03-96160272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5950" y="-1"/>
            <a:ext cx="7766050" cy="6857993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5A7AC3E-EEBC-84C3-49EE-3D271A1F59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5562105"/>
              </p:ext>
            </p:extLst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6505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9D997-DCF5-7C2D-BFCB-C0FA0588C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References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856275-2B35-A795-4EC2-0C92C74A10A3}"/>
              </a:ext>
            </a:extLst>
          </p:cNvPr>
          <p:cNvSpPr txBox="1"/>
          <p:nvPr/>
        </p:nvSpPr>
        <p:spPr>
          <a:xfrm>
            <a:off x="1079500" y="2000203"/>
            <a:ext cx="10026650" cy="39703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/>
              <a:t>Armstrong, M. (2020) Armstrong’s Handbook of Human Resource Management Practice. 15th </a:t>
            </a:r>
            <a:r>
              <a:rPr lang="en-GB" err="1"/>
              <a:t>edn</a:t>
            </a:r>
            <a:r>
              <a:rPr lang="en-GB"/>
              <a:t>. London: Kogan Page.</a:t>
            </a:r>
          </a:p>
          <a:p>
            <a:pPr>
              <a:buNone/>
            </a:pPr>
            <a:br>
              <a:rPr lang="en-GB"/>
            </a:br>
            <a:r>
              <a:rPr lang="en-GB"/>
              <a:t>Dessler, G. (2020) Human Resource Management. 16th </a:t>
            </a:r>
            <a:r>
              <a:rPr lang="en-GB" err="1"/>
              <a:t>edn</a:t>
            </a:r>
            <a:r>
              <a:rPr lang="en-GB"/>
              <a:t>. Harlow: Pearson.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Maslow, A.H. (1943) ‘A theory of human motivation’, Psychological Review, 50(4), pp. 370–396.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Mullins, L.J. and Christy, G. (2016) Management and Organisational Behaviour. 11th </a:t>
            </a:r>
            <a:r>
              <a:rPr lang="en-GB" err="1"/>
              <a:t>edn</a:t>
            </a:r>
            <a:r>
              <a:rPr lang="en-GB"/>
              <a:t>. Harlow: Pearson.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>
                <a:hlinkClick r:id="rId2"/>
              </a:rPr>
              <a:t>Chartered Institute of Personnel and Development</a:t>
            </a:r>
            <a:r>
              <a:rPr lang="en-GB"/>
              <a:t> (2023) Motivation in the workplace. Available at: https://</a:t>
            </a:r>
            <a:r>
              <a:rPr lang="en-GB" err="1"/>
              <a:t>www.cipd.co.uk</a:t>
            </a:r>
            <a:r>
              <a:rPr lang="en-GB"/>
              <a:t> (Accessed: 15 March 2026).</a:t>
            </a:r>
            <a:br>
              <a:rPr lang="en-GB"/>
            </a:br>
            <a:endParaRPr lang="en-GB"/>
          </a:p>
          <a:p>
            <a:pPr>
              <a:buNone/>
            </a:pPr>
            <a:r>
              <a:rPr lang="en-GB">
                <a:hlinkClick r:id="rId3"/>
              </a:rPr>
              <a:t>Tesco</a:t>
            </a:r>
            <a:r>
              <a:rPr lang="en-GB"/>
              <a:t> (2024) About Tesco. Available at: https://</a:t>
            </a:r>
            <a:r>
              <a:rPr lang="en-GB" err="1"/>
              <a:t>www.tescoplc.com</a:t>
            </a:r>
            <a:r>
              <a:rPr lang="en-GB"/>
              <a:t> (Accessed: 15 March 2026).</a:t>
            </a:r>
          </a:p>
        </p:txBody>
      </p:sp>
    </p:spTree>
    <p:extLst>
      <p:ext uri="{BB962C8B-B14F-4D97-AF65-F5344CB8AC3E}">
        <p14:creationId xmlns:p14="http://schemas.microsoft.com/office/powerpoint/2010/main" val="2971545424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LeafVTI</vt:lpstr>
      <vt:lpstr>Recruitment and Employee development  customer service assistant </vt:lpstr>
      <vt:lpstr>Table of contents</vt:lpstr>
      <vt:lpstr>Introduction</vt:lpstr>
      <vt:lpstr>Company overview </vt:lpstr>
      <vt:lpstr>Selected job role</vt:lpstr>
      <vt:lpstr>Recruitment process </vt:lpstr>
      <vt:lpstr>Job analysis</vt:lpstr>
      <vt:lpstr>Job description </vt:lpstr>
      <vt:lpstr>Person specification</vt:lpstr>
      <vt:lpstr>Training and development needs</vt:lpstr>
      <vt:lpstr>Learning and development theories </vt:lpstr>
      <vt:lpstr>Maslow hierarchy of needs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Employee development  customer service assistant </dc:title>
  <dc:creator/>
  <cp:revision>57</cp:revision>
  <dcterms:created xsi:type="dcterms:W3CDTF">2026-03-11T22:33:07Z</dcterms:created>
  <dcterms:modified xsi:type="dcterms:W3CDTF">2026-03-19T09:51:34Z</dcterms:modified>
</cp:coreProperties>
</file>