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8" r:id="rId3"/>
    <p:sldId id="260" r:id="rId4"/>
    <p:sldId id="261" r:id="rId5"/>
    <p:sldId id="257" r:id="rId6"/>
    <p:sldId id="262" r:id="rId7"/>
    <p:sldId id="263" r:id="rId8"/>
    <p:sldId id="264"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86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930" autoAdjust="0"/>
    <p:restoredTop sz="94660"/>
  </p:normalViewPr>
  <p:slideViewPr>
    <p:cSldViewPr snapToGrid="0">
      <p:cViewPr varScale="1">
        <p:scale>
          <a:sx n="70" d="100"/>
          <a:sy n="70" d="100"/>
        </p:scale>
        <p:origin x="7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3/12/2023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276752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65228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8169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8816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23110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36936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85606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613614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90166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90654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3/12/2023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4991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3/12/2023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9834558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clipart-library.com/verbal-cliparts.html" TargetMode="External"/><Relationship Id="rId2" Type="http://schemas.openxmlformats.org/officeDocument/2006/relationships/hyperlink" Target="https://www.atlassian.com/blog/teamwork/how-to-navigate-diverse-communication-styles-at-work" TargetMode="External"/><Relationship Id="rId1" Type="http://schemas.openxmlformats.org/officeDocument/2006/relationships/slideLayout" Target="../slideLayouts/slideLayout5.xml"/><Relationship Id="rId5" Type="http://schemas.openxmlformats.org/officeDocument/2006/relationships/hyperlink" Target="https://www.vecteezy.com/vector-art/3230794-sets-of-people-talking-or-speaking-to-each-other" TargetMode="External"/><Relationship Id="rId4" Type="http://schemas.openxmlformats.org/officeDocument/2006/relationships/hyperlink" Target="https://www.google.com/search?q=Erikson%27s+Theory+of+Psychosocial+Development&amp;rlz=1C1VDKB_en-GBGB991GB991&amp;source=lnms&amp;tbm=isch&amp;sa=X&amp;ved=2ahUKEwio9NyLztb9AhX-TEEAHejOA9IQ_AUoAXoECAEQAw&amp;biw=1366&amp;bih=657&amp;dpr=1#imgrc=uZum8DziHfI_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4E298-66D3-47A5-9D91-2ED4A141A392}"/>
              </a:ext>
            </a:extLst>
          </p:cNvPr>
          <p:cNvSpPr>
            <a:spLocks noGrp="1"/>
          </p:cNvSpPr>
          <p:nvPr>
            <p:ph type="ctrTitle"/>
          </p:nvPr>
        </p:nvSpPr>
        <p:spPr>
          <a:xfrm>
            <a:off x="909658" y="2302929"/>
            <a:ext cx="5364937" cy="3339390"/>
          </a:xfrm>
        </p:spPr>
        <p:txBody>
          <a:bodyPr anchor="ctr">
            <a:normAutofit fontScale="90000"/>
          </a:bodyPr>
          <a:lstStyle/>
          <a:p>
            <a:pPr>
              <a:lnSpc>
                <a:spcPct val="150000"/>
              </a:lnSpc>
              <a:spcAft>
                <a:spcPts val="800"/>
              </a:spcAft>
            </a:pPr>
            <a: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t>Component 1</a:t>
            </a:r>
            <a:b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1400" i="0" dirty="0">
                <a:solidFill>
                  <a:schemeClr val="bg1"/>
                </a:solidFill>
                <a:effectLst/>
                <a:latin typeface="Arial" panose="020B0604020202020204" pitchFamily="34" charset="0"/>
                <a:ea typeface="Arial" panose="020B0604020202020204" pitchFamily="34" charset="0"/>
                <a:cs typeface="Arial" panose="020B0604020202020204" pitchFamily="34" charset="0"/>
              </a:rPr>
              <a:t>Individual Presentation</a:t>
            </a:r>
            <a:b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Name: Kim Merson </a:t>
            </a:r>
            <a:b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Number: 2127725</a:t>
            </a:r>
            <a:b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t>Lecturer Name : </a:t>
            </a:r>
            <a:r>
              <a:rPr lang="en-GB" sz="1400" i="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Opeyemil</a:t>
            </a:r>
            <a:r>
              <a:rPr lang="en-GB" sz="1400" i="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1400" i="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Odejimi</a:t>
            </a:r>
            <a:r>
              <a:rPr lang="en-GB" sz="1400" i="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br>
              <a:rPr lang="en-GB" sz="1400"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1400" i="0" spc="-10" dirty="0">
                <a:solidFill>
                  <a:schemeClr val="bg1"/>
                </a:solidFill>
                <a:effectLst/>
                <a:latin typeface="Arial" panose="020B0604020202020204" pitchFamily="34" charset="0"/>
                <a:ea typeface="Arial" panose="020B0604020202020204" pitchFamily="34" charset="0"/>
                <a:cs typeface="Arial" panose="020B0604020202020204" pitchFamily="34" charset="0"/>
              </a:rPr>
              <a:t>LCHS4005</a:t>
            </a:r>
            <a:br>
              <a:rPr lang="en-US" sz="1400" i="0" spc="-10" dirty="0">
                <a:solidFill>
                  <a:schemeClr val="bg1"/>
                </a:solidFill>
                <a:effectLst/>
                <a:latin typeface="Arial" panose="020B0604020202020204" pitchFamily="34" charset="0"/>
                <a:ea typeface="Arial" panose="020B0604020202020204" pitchFamily="34" charset="0"/>
                <a:cs typeface="Arial" panose="020B0604020202020204" pitchFamily="34" charset="0"/>
              </a:rPr>
            </a:br>
            <a:r>
              <a:rPr lang="en-US" sz="1400" i="0" spc="-10" dirty="0">
                <a:solidFill>
                  <a:schemeClr val="bg1"/>
                </a:solidFill>
                <a:effectLst/>
                <a:latin typeface="Arial" panose="020B0604020202020204" pitchFamily="34" charset="0"/>
                <a:ea typeface="Arial" panose="020B0604020202020204" pitchFamily="34" charset="0"/>
                <a:cs typeface="Arial" panose="020B0604020202020204" pitchFamily="34" charset="0"/>
              </a:rPr>
              <a:t>Professional Development within Health and Social Care</a:t>
            </a:r>
            <a:br>
              <a:rPr lang="en-GB" sz="1400"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br>
              <a:rPr lang="en-GB" sz="6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br>
            <a:endParaRPr lang="en-GB" sz="6000" dirty="0">
              <a:solidFill>
                <a:schemeClr val="bg1"/>
              </a:solidFill>
            </a:endParaRPr>
          </a:p>
        </p:txBody>
      </p:sp>
      <p:pic>
        <p:nvPicPr>
          <p:cNvPr id="4" name="Picture 3" descr="The colorful explosion of powder on a black background">
            <a:extLst>
              <a:ext uri="{FF2B5EF4-FFF2-40B4-BE49-F238E27FC236}">
                <a16:creationId xmlns:a16="http://schemas.microsoft.com/office/drawing/2014/main" id="{FF851DDE-D3F4-63D5-1791-95B2FFF73474}"/>
              </a:ext>
            </a:extLst>
          </p:cNvPr>
          <p:cNvPicPr>
            <a:picLocks noChangeAspect="1"/>
          </p:cNvPicPr>
          <p:nvPr/>
        </p:nvPicPr>
        <p:blipFill rotWithShape="1">
          <a:blip r:embed="rId2"/>
          <a:srcRect l="31035" r="18205" b="-1"/>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Tree>
    <p:extLst>
      <p:ext uri="{BB962C8B-B14F-4D97-AF65-F5344CB8AC3E}">
        <p14:creationId xmlns:p14="http://schemas.microsoft.com/office/powerpoint/2010/main" val="1450382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DEBC1C1-4A43-4B75-AEDC-1493F25C8B6E}"/>
              </a:ext>
            </a:extLst>
          </p:cNvPr>
          <p:cNvSpPr/>
          <p:nvPr/>
        </p:nvSpPr>
        <p:spPr>
          <a:xfrm>
            <a:off x="0" y="774291"/>
            <a:ext cx="7391362" cy="923330"/>
          </a:xfrm>
          <a:prstGeom prst="rect">
            <a:avLst/>
          </a:prstGeom>
          <a:solidFill>
            <a:schemeClr val="accent5">
              <a:lumMod val="50000"/>
            </a:schemeClr>
          </a:solid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Speech Bubble: Rectangle 5">
            <a:extLst>
              <a:ext uri="{FF2B5EF4-FFF2-40B4-BE49-F238E27FC236}">
                <a16:creationId xmlns:a16="http://schemas.microsoft.com/office/drawing/2014/main" id="{D18FF1D9-A79E-4B32-A1C1-CD028CFD59E7}"/>
              </a:ext>
            </a:extLst>
          </p:cNvPr>
          <p:cNvSpPr/>
          <p:nvPr/>
        </p:nvSpPr>
        <p:spPr>
          <a:xfrm>
            <a:off x="410515" y="2228850"/>
            <a:ext cx="8753513" cy="3614738"/>
          </a:xfrm>
          <a:prstGeom prst="wedgeRectCallout">
            <a:avLst>
              <a:gd name="adj1" fmla="val -20670"/>
              <a:gd name="adj2" fmla="val 70407"/>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0EE1BE2-E043-47F9-A916-6FACB6CCDF37}"/>
              </a:ext>
            </a:extLst>
          </p:cNvPr>
          <p:cNvPicPr>
            <a:picLocks noChangeAspect="1"/>
          </p:cNvPicPr>
          <p:nvPr/>
        </p:nvPicPr>
        <p:blipFill>
          <a:blip r:embed="rId2"/>
          <a:stretch>
            <a:fillRect/>
          </a:stretch>
        </p:blipFill>
        <p:spPr>
          <a:xfrm>
            <a:off x="7391362" y="4043363"/>
            <a:ext cx="4207203" cy="2533056"/>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BF916436-EFA9-43EC-83D1-20B040972DE9}"/>
              </a:ext>
            </a:extLst>
          </p:cNvPr>
          <p:cNvPicPr>
            <a:picLocks noChangeAspect="1"/>
          </p:cNvPicPr>
          <p:nvPr/>
        </p:nvPicPr>
        <p:blipFill>
          <a:blip r:embed="rId3"/>
          <a:stretch>
            <a:fillRect/>
          </a:stretch>
        </p:blipFill>
        <p:spPr>
          <a:xfrm>
            <a:off x="7391362" y="685105"/>
            <a:ext cx="4207203" cy="2051338"/>
          </a:xfrm>
          <a:prstGeom prst="rect">
            <a:avLst/>
          </a:prstGeom>
          <a:ln>
            <a:noFill/>
          </a:ln>
          <a:effectLst>
            <a:outerShdw blurRad="190500" algn="tl" rotWithShape="0">
              <a:srgbClr val="000000">
                <a:alpha val="70000"/>
              </a:srgbClr>
            </a:outerShdw>
          </a:effectLst>
        </p:spPr>
      </p:pic>
      <p:sp>
        <p:nvSpPr>
          <p:cNvPr id="3" name="TextBox 2">
            <a:extLst>
              <a:ext uri="{FF2B5EF4-FFF2-40B4-BE49-F238E27FC236}">
                <a16:creationId xmlns:a16="http://schemas.microsoft.com/office/drawing/2014/main" id="{18E3B627-E0B0-4E47-A514-FD8D20E94288}"/>
              </a:ext>
            </a:extLst>
          </p:cNvPr>
          <p:cNvSpPr txBox="1"/>
          <p:nvPr/>
        </p:nvSpPr>
        <p:spPr>
          <a:xfrm>
            <a:off x="871538" y="2571750"/>
            <a:ext cx="6519824"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This presentation examines why communication is important in the health and social care sector. Concentrating on elderly care and why and how communication is important for both the service user and the carer. </a:t>
            </a:r>
          </a:p>
          <a:p>
            <a:pPr marL="285750" indent="-285750">
              <a:buFont typeface="Arial" panose="020B0604020202020204" pitchFamily="34" charset="0"/>
              <a:buChar char="•"/>
            </a:pPr>
            <a:r>
              <a:rPr lang="en-GB" dirty="0"/>
              <a:t>The presentation will also look at various types of communication as well as communication barriers and how to overcome them.</a:t>
            </a:r>
          </a:p>
          <a:p>
            <a:pPr marL="285750" indent="-285750">
              <a:buFont typeface="Arial" panose="020B0604020202020204" pitchFamily="34" charset="0"/>
              <a:buChar char="•"/>
            </a:pPr>
            <a:r>
              <a:rPr lang="en-GB" dirty="0"/>
              <a:t> Examining Erikson's Theory of Psychosocial Development stage 8 and how life stages are linked to social factors and experiences.</a:t>
            </a:r>
          </a:p>
        </p:txBody>
      </p:sp>
    </p:spTree>
    <p:extLst>
      <p:ext uri="{BB962C8B-B14F-4D97-AF65-F5344CB8AC3E}">
        <p14:creationId xmlns:p14="http://schemas.microsoft.com/office/powerpoint/2010/main" val="2969592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3118EF-8008-4C22-A7C4-02B7A60CE16A}"/>
              </a:ext>
            </a:extLst>
          </p:cNvPr>
          <p:cNvSpPr/>
          <p:nvPr/>
        </p:nvSpPr>
        <p:spPr>
          <a:xfrm>
            <a:off x="0" y="696765"/>
            <a:ext cx="8467832" cy="923330"/>
          </a:xfrm>
          <a:prstGeom prst="rect">
            <a:avLst/>
          </a:prstGeom>
          <a:solidFill>
            <a:schemeClr val="accent5">
              <a:lumMod val="75000"/>
            </a:schemeClr>
          </a:solidFill>
        </p:spPr>
        <p:txBody>
          <a:bodyPr wrap="none" lIns="91440" tIns="45720" rIns="91440" bIns="45720">
            <a:spAutoFit/>
          </a:bodyPr>
          <a:lstStyle/>
          <a:p>
            <a:pPr algn="ctr"/>
            <a:r>
              <a:rPr lang="en-US" sz="5400" b="1" cap="none" spc="0" dirty="0">
                <a:ln w="12700" cmpd="sng">
                  <a:solidFill>
                    <a:schemeClr val="accent5">
                      <a:lumMod val="50000"/>
                    </a:schemeClr>
                  </a:solidFill>
                  <a:prstDash val="solid"/>
                </a:ln>
                <a:solidFill>
                  <a:schemeClr val="bg1">
                    <a:lumMod val="85000"/>
                  </a:schemeClr>
                </a:solidFill>
                <a:effectLst/>
              </a:rPr>
              <a:t>Types of Communication</a:t>
            </a:r>
          </a:p>
        </p:txBody>
      </p:sp>
      <p:sp>
        <p:nvSpPr>
          <p:cNvPr id="3" name="Oval 2">
            <a:extLst>
              <a:ext uri="{FF2B5EF4-FFF2-40B4-BE49-F238E27FC236}">
                <a16:creationId xmlns:a16="http://schemas.microsoft.com/office/drawing/2014/main" id="{AFFF8D6D-2F5A-452D-B707-974AB902FA9D}"/>
              </a:ext>
            </a:extLst>
          </p:cNvPr>
          <p:cNvSpPr/>
          <p:nvPr/>
        </p:nvSpPr>
        <p:spPr>
          <a:xfrm>
            <a:off x="4329166" y="2523985"/>
            <a:ext cx="2800350" cy="1957388"/>
          </a:xfrm>
          <a:prstGeom prst="ellipse">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76003A5-C1EE-40D6-94ED-55299A4064C5}"/>
              </a:ext>
            </a:extLst>
          </p:cNvPr>
          <p:cNvSpPr txBox="1"/>
          <p:nvPr/>
        </p:nvSpPr>
        <p:spPr>
          <a:xfrm>
            <a:off x="4207722" y="3228268"/>
            <a:ext cx="3043237" cy="461665"/>
          </a:xfrm>
          <a:prstGeom prst="rect">
            <a:avLst/>
          </a:prstGeom>
          <a:noFill/>
        </p:spPr>
        <p:txBody>
          <a:bodyPr wrap="square" rtlCol="0">
            <a:spAutoFit/>
          </a:bodyPr>
          <a:lstStyle/>
          <a:p>
            <a:pPr algn="ctr"/>
            <a:r>
              <a:rPr lang="en-GB" sz="2400" b="1" dirty="0"/>
              <a:t> Communication</a:t>
            </a:r>
          </a:p>
        </p:txBody>
      </p:sp>
      <p:pic>
        <p:nvPicPr>
          <p:cNvPr id="9" name="Picture 8">
            <a:extLst>
              <a:ext uri="{FF2B5EF4-FFF2-40B4-BE49-F238E27FC236}">
                <a16:creationId xmlns:a16="http://schemas.microsoft.com/office/drawing/2014/main" id="{B78C7568-2920-4B69-85CB-9C405DB71C70}"/>
              </a:ext>
            </a:extLst>
          </p:cNvPr>
          <p:cNvPicPr>
            <a:picLocks noChangeAspect="1"/>
          </p:cNvPicPr>
          <p:nvPr/>
        </p:nvPicPr>
        <p:blipFill>
          <a:blip r:embed="rId2"/>
          <a:stretch>
            <a:fillRect/>
          </a:stretch>
        </p:blipFill>
        <p:spPr>
          <a:xfrm>
            <a:off x="9212560" y="2158999"/>
            <a:ext cx="1866900" cy="1866900"/>
          </a:xfrm>
          <a:prstGeom prst="rect">
            <a:avLst/>
          </a:prstGeom>
        </p:spPr>
      </p:pic>
      <p:sp>
        <p:nvSpPr>
          <p:cNvPr id="8" name="TextBox 7">
            <a:extLst>
              <a:ext uri="{FF2B5EF4-FFF2-40B4-BE49-F238E27FC236}">
                <a16:creationId xmlns:a16="http://schemas.microsoft.com/office/drawing/2014/main" id="{C7B3AFC0-44EB-4CC4-94DA-1F8C83E7A516}"/>
              </a:ext>
            </a:extLst>
          </p:cNvPr>
          <p:cNvSpPr txBox="1"/>
          <p:nvPr/>
        </p:nvSpPr>
        <p:spPr>
          <a:xfrm>
            <a:off x="9212560" y="1819167"/>
            <a:ext cx="2414588" cy="584775"/>
          </a:xfrm>
          <a:prstGeom prst="rect">
            <a:avLst/>
          </a:prstGeom>
          <a:noFill/>
        </p:spPr>
        <p:txBody>
          <a:bodyPr wrap="square" rtlCol="0">
            <a:spAutoFit/>
          </a:bodyPr>
          <a:lstStyle/>
          <a:p>
            <a:r>
              <a:rPr lang="en-GB" sz="3200" b="1" dirty="0">
                <a:latin typeface="Aharoni" panose="02010803020104030203" pitchFamily="2" charset="-79"/>
                <a:cs typeface="Aharoni" panose="02010803020104030203" pitchFamily="2" charset="-79"/>
              </a:rPr>
              <a:t>Verbal</a:t>
            </a:r>
          </a:p>
        </p:txBody>
      </p:sp>
      <p:pic>
        <p:nvPicPr>
          <p:cNvPr id="10" name="Picture 9">
            <a:extLst>
              <a:ext uri="{FF2B5EF4-FFF2-40B4-BE49-F238E27FC236}">
                <a16:creationId xmlns:a16="http://schemas.microsoft.com/office/drawing/2014/main" id="{2CC3C652-0EFA-4DF4-9A3C-34E2CF676530}"/>
              </a:ext>
            </a:extLst>
          </p:cNvPr>
          <p:cNvPicPr>
            <a:picLocks noChangeAspect="1"/>
          </p:cNvPicPr>
          <p:nvPr/>
        </p:nvPicPr>
        <p:blipFill>
          <a:blip r:embed="rId3"/>
          <a:stretch>
            <a:fillRect/>
          </a:stretch>
        </p:blipFill>
        <p:spPr>
          <a:xfrm>
            <a:off x="847699" y="1886818"/>
            <a:ext cx="2231231" cy="1671270"/>
          </a:xfrm>
          <a:prstGeom prst="rect">
            <a:avLst/>
          </a:prstGeom>
        </p:spPr>
      </p:pic>
      <p:sp>
        <p:nvSpPr>
          <p:cNvPr id="11" name="TextBox 10">
            <a:extLst>
              <a:ext uri="{FF2B5EF4-FFF2-40B4-BE49-F238E27FC236}">
                <a16:creationId xmlns:a16="http://schemas.microsoft.com/office/drawing/2014/main" id="{4A60EAE0-90D4-41F7-9E1F-B17C975DDB1D}"/>
              </a:ext>
            </a:extLst>
          </p:cNvPr>
          <p:cNvSpPr txBox="1"/>
          <p:nvPr/>
        </p:nvSpPr>
        <p:spPr>
          <a:xfrm>
            <a:off x="902482" y="3419106"/>
            <a:ext cx="2322908" cy="523220"/>
          </a:xfrm>
          <a:prstGeom prst="rect">
            <a:avLst/>
          </a:prstGeom>
          <a:noFill/>
        </p:spPr>
        <p:txBody>
          <a:bodyPr wrap="square" rtlCol="0">
            <a:spAutoFit/>
          </a:bodyPr>
          <a:lstStyle/>
          <a:p>
            <a:r>
              <a:rPr lang="en-GB" sz="2800" dirty="0">
                <a:latin typeface="Aharoni" panose="02010803020104030203" pitchFamily="2" charset="-79"/>
                <a:cs typeface="Aharoni" panose="02010803020104030203" pitchFamily="2" charset="-79"/>
              </a:rPr>
              <a:t>Non -</a:t>
            </a:r>
            <a:r>
              <a:rPr lang="en-GB" sz="2800" dirty="0"/>
              <a:t> </a:t>
            </a:r>
            <a:r>
              <a:rPr lang="en-GB" sz="2800" b="1" dirty="0"/>
              <a:t>Verbal</a:t>
            </a:r>
          </a:p>
        </p:txBody>
      </p:sp>
      <p:pic>
        <p:nvPicPr>
          <p:cNvPr id="13" name="Picture 12">
            <a:extLst>
              <a:ext uri="{FF2B5EF4-FFF2-40B4-BE49-F238E27FC236}">
                <a16:creationId xmlns:a16="http://schemas.microsoft.com/office/drawing/2014/main" id="{57887463-6B95-4A63-A5E2-B7F5A461468E}"/>
              </a:ext>
            </a:extLst>
          </p:cNvPr>
          <p:cNvPicPr>
            <a:picLocks noChangeAspect="1"/>
          </p:cNvPicPr>
          <p:nvPr/>
        </p:nvPicPr>
        <p:blipFill>
          <a:blip r:embed="rId4"/>
          <a:stretch>
            <a:fillRect/>
          </a:stretch>
        </p:blipFill>
        <p:spPr>
          <a:xfrm>
            <a:off x="1362077" y="4668477"/>
            <a:ext cx="2009773" cy="1580810"/>
          </a:xfrm>
          <a:prstGeom prst="rect">
            <a:avLst/>
          </a:prstGeom>
        </p:spPr>
      </p:pic>
      <p:sp>
        <p:nvSpPr>
          <p:cNvPr id="14" name="TextBox 13">
            <a:extLst>
              <a:ext uri="{FF2B5EF4-FFF2-40B4-BE49-F238E27FC236}">
                <a16:creationId xmlns:a16="http://schemas.microsoft.com/office/drawing/2014/main" id="{448BF1D0-43FB-4EAA-961D-D1970338A5DD}"/>
              </a:ext>
            </a:extLst>
          </p:cNvPr>
          <p:cNvSpPr txBox="1"/>
          <p:nvPr/>
        </p:nvSpPr>
        <p:spPr>
          <a:xfrm>
            <a:off x="1586018" y="6161235"/>
            <a:ext cx="2250281" cy="523220"/>
          </a:xfrm>
          <a:prstGeom prst="rect">
            <a:avLst/>
          </a:prstGeom>
          <a:noFill/>
        </p:spPr>
        <p:txBody>
          <a:bodyPr wrap="square" rtlCol="0">
            <a:spAutoFit/>
          </a:bodyPr>
          <a:lstStyle/>
          <a:p>
            <a:r>
              <a:rPr lang="en-GB" sz="2800" b="1" dirty="0">
                <a:latin typeface="Aharoni" panose="02010803020104030203" pitchFamily="2" charset="-79"/>
                <a:cs typeface="Aharoni" panose="02010803020104030203" pitchFamily="2" charset="-79"/>
              </a:rPr>
              <a:t>Written</a:t>
            </a:r>
          </a:p>
        </p:txBody>
      </p:sp>
      <p:pic>
        <p:nvPicPr>
          <p:cNvPr id="15" name="Picture 14">
            <a:extLst>
              <a:ext uri="{FF2B5EF4-FFF2-40B4-BE49-F238E27FC236}">
                <a16:creationId xmlns:a16="http://schemas.microsoft.com/office/drawing/2014/main" id="{D7E6BDD4-EFB1-4B9A-B9C4-64B1E0864772}"/>
              </a:ext>
            </a:extLst>
          </p:cNvPr>
          <p:cNvPicPr>
            <a:picLocks noChangeAspect="1"/>
          </p:cNvPicPr>
          <p:nvPr/>
        </p:nvPicPr>
        <p:blipFill>
          <a:blip r:embed="rId5"/>
          <a:stretch>
            <a:fillRect/>
          </a:stretch>
        </p:blipFill>
        <p:spPr>
          <a:xfrm>
            <a:off x="8467832" y="4811545"/>
            <a:ext cx="1866900" cy="1676400"/>
          </a:xfrm>
          <a:prstGeom prst="rect">
            <a:avLst/>
          </a:prstGeom>
        </p:spPr>
      </p:pic>
      <p:sp>
        <p:nvSpPr>
          <p:cNvPr id="16" name="TextBox 15">
            <a:extLst>
              <a:ext uri="{FF2B5EF4-FFF2-40B4-BE49-F238E27FC236}">
                <a16:creationId xmlns:a16="http://schemas.microsoft.com/office/drawing/2014/main" id="{8CCFCD05-FEB7-4E93-AA20-6C1A3BED8C64}"/>
              </a:ext>
            </a:extLst>
          </p:cNvPr>
          <p:cNvSpPr txBox="1"/>
          <p:nvPr/>
        </p:nvSpPr>
        <p:spPr>
          <a:xfrm>
            <a:off x="8772131" y="6334780"/>
            <a:ext cx="1964531" cy="523220"/>
          </a:xfrm>
          <a:prstGeom prst="rect">
            <a:avLst/>
          </a:prstGeom>
          <a:noFill/>
        </p:spPr>
        <p:txBody>
          <a:bodyPr wrap="square" rtlCol="0">
            <a:spAutoFit/>
          </a:bodyPr>
          <a:lstStyle/>
          <a:p>
            <a:r>
              <a:rPr lang="en-GB" sz="2800" dirty="0">
                <a:latin typeface="Aharoni" panose="02010803020104030203" pitchFamily="2" charset="-79"/>
                <a:cs typeface="Aharoni" panose="02010803020104030203" pitchFamily="2" charset="-79"/>
              </a:rPr>
              <a:t>Visual</a:t>
            </a:r>
          </a:p>
        </p:txBody>
      </p:sp>
      <p:pic>
        <p:nvPicPr>
          <p:cNvPr id="17" name="Picture 16">
            <a:extLst>
              <a:ext uri="{FF2B5EF4-FFF2-40B4-BE49-F238E27FC236}">
                <a16:creationId xmlns:a16="http://schemas.microsoft.com/office/drawing/2014/main" id="{9D875167-04B5-4A3F-A9B7-351B37F0B1E7}"/>
              </a:ext>
            </a:extLst>
          </p:cNvPr>
          <p:cNvPicPr>
            <a:picLocks noChangeAspect="1"/>
          </p:cNvPicPr>
          <p:nvPr/>
        </p:nvPicPr>
        <p:blipFill>
          <a:blip r:embed="rId6"/>
          <a:stretch>
            <a:fillRect/>
          </a:stretch>
        </p:blipFill>
        <p:spPr>
          <a:xfrm>
            <a:off x="5000754" y="4746445"/>
            <a:ext cx="1457174" cy="1741500"/>
          </a:xfrm>
          <a:prstGeom prst="rect">
            <a:avLst/>
          </a:prstGeom>
        </p:spPr>
      </p:pic>
      <p:sp>
        <p:nvSpPr>
          <p:cNvPr id="18" name="TextBox 17">
            <a:extLst>
              <a:ext uri="{FF2B5EF4-FFF2-40B4-BE49-F238E27FC236}">
                <a16:creationId xmlns:a16="http://schemas.microsoft.com/office/drawing/2014/main" id="{935B46AE-1D12-49BC-A1AE-E2D201EB8F3E}"/>
              </a:ext>
            </a:extLst>
          </p:cNvPr>
          <p:cNvSpPr txBox="1"/>
          <p:nvPr/>
        </p:nvSpPr>
        <p:spPr>
          <a:xfrm>
            <a:off x="5000754" y="6387602"/>
            <a:ext cx="1857224" cy="523220"/>
          </a:xfrm>
          <a:prstGeom prst="rect">
            <a:avLst/>
          </a:prstGeom>
          <a:noFill/>
        </p:spPr>
        <p:txBody>
          <a:bodyPr wrap="square" rtlCol="0">
            <a:spAutoFit/>
          </a:bodyPr>
          <a:lstStyle/>
          <a:p>
            <a:r>
              <a:rPr lang="en-GB" sz="2800" dirty="0">
                <a:latin typeface="Aharoni" panose="02010803020104030203" pitchFamily="2" charset="-79"/>
                <a:cs typeface="Aharoni" panose="02010803020104030203" pitchFamily="2" charset="-79"/>
              </a:rPr>
              <a:t>Listening</a:t>
            </a:r>
          </a:p>
        </p:txBody>
      </p:sp>
      <p:cxnSp>
        <p:nvCxnSpPr>
          <p:cNvPr id="20" name="Connector: Curved 19">
            <a:extLst>
              <a:ext uri="{FF2B5EF4-FFF2-40B4-BE49-F238E27FC236}">
                <a16:creationId xmlns:a16="http://schemas.microsoft.com/office/drawing/2014/main" id="{910800C3-D0D0-4121-AFE4-D4A0E40C0055}"/>
              </a:ext>
            </a:extLst>
          </p:cNvPr>
          <p:cNvCxnSpPr>
            <a:cxnSpLocks/>
            <a:stCxn id="3" idx="5"/>
          </p:cNvCxnSpPr>
          <p:nvPr/>
        </p:nvCxnSpPr>
        <p:spPr>
          <a:xfrm rot="16200000" flipH="1">
            <a:off x="7265029" y="3649105"/>
            <a:ext cx="801097" cy="1892326"/>
          </a:xfrm>
          <a:prstGeom prst="curvedConnector2">
            <a:avLst/>
          </a:prstGeom>
          <a:ln cmpd="sng">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18CB5ACD-BC51-42BE-BD76-47996DFB635D}"/>
              </a:ext>
            </a:extLst>
          </p:cNvPr>
          <p:cNvCxnSpPr>
            <a:cxnSpLocks/>
            <a:stCxn id="3" idx="7"/>
          </p:cNvCxnSpPr>
          <p:nvPr/>
        </p:nvCxnSpPr>
        <p:spPr>
          <a:xfrm rot="5400000" flipH="1" flipV="1">
            <a:off x="7894448" y="1206242"/>
            <a:ext cx="429363" cy="2779431"/>
          </a:xfrm>
          <a:prstGeom prst="curved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Curved 23">
            <a:extLst>
              <a:ext uri="{FF2B5EF4-FFF2-40B4-BE49-F238E27FC236}">
                <a16:creationId xmlns:a16="http://schemas.microsoft.com/office/drawing/2014/main" id="{08BE8F78-2040-49EC-AA0B-C37BA830FA93}"/>
              </a:ext>
            </a:extLst>
          </p:cNvPr>
          <p:cNvCxnSpPr>
            <a:cxnSpLocks/>
            <a:stCxn id="3" idx="1"/>
          </p:cNvCxnSpPr>
          <p:nvPr/>
        </p:nvCxnSpPr>
        <p:spPr>
          <a:xfrm rot="16200000" flipH="1" flipV="1">
            <a:off x="3713174" y="2066355"/>
            <a:ext cx="281811" cy="1770376"/>
          </a:xfrm>
          <a:prstGeom prst="curvedConnector4">
            <a:avLst>
              <a:gd name="adj1" fmla="val -81118"/>
              <a:gd name="adj2" fmla="val 6158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Connector: Curved 25">
            <a:extLst>
              <a:ext uri="{FF2B5EF4-FFF2-40B4-BE49-F238E27FC236}">
                <a16:creationId xmlns:a16="http://schemas.microsoft.com/office/drawing/2014/main" id="{5DDCAD86-7FE0-4205-A52D-46DEE0A108E5}"/>
              </a:ext>
            </a:extLst>
          </p:cNvPr>
          <p:cNvCxnSpPr>
            <a:stCxn id="3" idx="3"/>
          </p:cNvCxnSpPr>
          <p:nvPr/>
        </p:nvCxnSpPr>
        <p:spPr>
          <a:xfrm rot="5400000">
            <a:off x="3478325" y="3863007"/>
            <a:ext cx="929231" cy="1592656"/>
          </a:xfrm>
          <a:prstGeom prst="curved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Connector: Curved 27">
            <a:extLst>
              <a:ext uri="{FF2B5EF4-FFF2-40B4-BE49-F238E27FC236}">
                <a16:creationId xmlns:a16="http://schemas.microsoft.com/office/drawing/2014/main" id="{5D28870E-DA93-4D70-BB48-CABE454894BF}"/>
              </a:ext>
            </a:extLst>
          </p:cNvPr>
          <p:cNvCxnSpPr>
            <a:stCxn id="3" idx="4"/>
          </p:cNvCxnSpPr>
          <p:nvPr/>
        </p:nvCxnSpPr>
        <p:spPr>
          <a:xfrm rot="16200000" flipH="1">
            <a:off x="5823369" y="4387344"/>
            <a:ext cx="383390" cy="571447"/>
          </a:xfrm>
          <a:prstGeom prst="curved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357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C6E95C3-6D86-421A-8B54-AB0F1E24A2C0}"/>
              </a:ext>
            </a:extLst>
          </p:cNvPr>
          <p:cNvSpPr/>
          <p:nvPr/>
        </p:nvSpPr>
        <p:spPr>
          <a:xfrm>
            <a:off x="0" y="756987"/>
            <a:ext cx="11782456" cy="923330"/>
          </a:xfrm>
          <a:prstGeom prst="rect">
            <a:avLst/>
          </a:prstGeom>
          <a:solidFill>
            <a:schemeClr val="accent5">
              <a:lumMod val="75000"/>
            </a:schemeClr>
          </a:solidFill>
        </p:spPr>
        <p:txBody>
          <a:bodyPr wrap="none" lIns="91440" tIns="45720" rIns="91440" bIns="45720">
            <a:spAutoFit/>
          </a:bodyPr>
          <a:lstStyle/>
          <a:p>
            <a:pPr algn="ctr"/>
            <a:r>
              <a:rPr lang="en-US" sz="5400" b="1" cap="none" spc="0" dirty="0">
                <a:ln w="12700" cmpd="sng">
                  <a:solidFill>
                    <a:schemeClr val="accent4"/>
                  </a:solidFill>
                  <a:prstDash val="solid"/>
                </a:ln>
                <a:solidFill>
                  <a:schemeClr val="bg1"/>
                </a:solidFill>
                <a:effectLst/>
              </a:rPr>
              <a:t>Why is Communication important?</a:t>
            </a:r>
          </a:p>
        </p:txBody>
      </p:sp>
      <p:sp>
        <p:nvSpPr>
          <p:cNvPr id="2" name="Rectangle: Rounded Corners 1">
            <a:extLst>
              <a:ext uri="{FF2B5EF4-FFF2-40B4-BE49-F238E27FC236}">
                <a16:creationId xmlns:a16="http://schemas.microsoft.com/office/drawing/2014/main" id="{2F480A6F-2332-4B7E-A0F0-196AA2718AF8}"/>
              </a:ext>
            </a:extLst>
          </p:cNvPr>
          <p:cNvSpPr/>
          <p:nvPr/>
        </p:nvSpPr>
        <p:spPr>
          <a:xfrm>
            <a:off x="285750" y="1974644"/>
            <a:ext cx="6756495" cy="412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28FC3492-2AAC-4FF5-9482-48387D4FD5E6}"/>
              </a:ext>
            </a:extLst>
          </p:cNvPr>
          <p:cNvSpPr/>
          <p:nvPr/>
        </p:nvSpPr>
        <p:spPr>
          <a:xfrm>
            <a:off x="7329488" y="2114549"/>
            <a:ext cx="4576762" cy="3986463"/>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5E10DE7-8644-4283-8E03-367F0A2FF08E}"/>
              </a:ext>
            </a:extLst>
          </p:cNvPr>
          <p:cNvPicPr>
            <a:picLocks noChangeAspect="1"/>
          </p:cNvPicPr>
          <p:nvPr/>
        </p:nvPicPr>
        <p:blipFill>
          <a:blip r:embed="rId2"/>
          <a:stretch>
            <a:fillRect/>
          </a:stretch>
        </p:blipFill>
        <p:spPr>
          <a:xfrm>
            <a:off x="118171" y="5599457"/>
            <a:ext cx="1172002" cy="1125940"/>
          </a:xfrm>
          <a:prstGeom prst="rect">
            <a:avLst/>
          </a:prstGeom>
        </p:spPr>
      </p:pic>
      <p:pic>
        <p:nvPicPr>
          <p:cNvPr id="10" name="Picture 9">
            <a:extLst>
              <a:ext uri="{FF2B5EF4-FFF2-40B4-BE49-F238E27FC236}">
                <a16:creationId xmlns:a16="http://schemas.microsoft.com/office/drawing/2014/main" id="{AEAA1D46-CE76-4220-974E-71E3BA75B6AE}"/>
              </a:ext>
            </a:extLst>
          </p:cNvPr>
          <p:cNvPicPr>
            <a:picLocks noChangeAspect="1"/>
          </p:cNvPicPr>
          <p:nvPr/>
        </p:nvPicPr>
        <p:blipFill>
          <a:blip r:embed="rId3"/>
          <a:stretch>
            <a:fillRect/>
          </a:stretch>
        </p:blipFill>
        <p:spPr>
          <a:xfrm>
            <a:off x="6174321" y="5333156"/>
            <a:ext cx="1464916" cy="1524844"/>
          </a:xfrm>
          <a:prstGeom prst="rect">
            <a:avLst/>
          </a:prstGeom>
        </p:spPr>
      </p:pic>
      <p:sp>
        <p:nvSpPr>
          <p:cNvPr id="11" name="TextBox 10">
            <a:extLst>
              <a:ext uri="{FF2B5EF4-FFF2-40B4-BE49-F238E27FC236}">
                <a16:creationId xmlns:a16="http://schemas.microsoft.com/office/drawing/2014/main" id="{F4ECD41F-C56B-4A1C-AC97-28C587109394}"/>
              </a:ext>
            </a:extLst>
          </p:cNvPr>
          <p:cNvSpPr txBox="1"/>
          <p:nvPr/>
        </p:nvSpPr>
        <p:spPr>
          <a:xfrm>
            <a:off x="518987" y="2196321"/>
            <a:ext cx="610054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Good communication skills are essential in health and social care. It's more than just talking; it's our tone of voice, body language, eye contact, writing style, and a variety of other factors.</a:t>
            </a:r>
          </a:p>
          <a:p>
            <a:pPr marL="285750" indent="-285750">
              <a:buFont typeface="Arial" panose="020B0604020202020204" pitchFamily="34" charset="0"/>
              <a:buChar char="•"/>
            </a:pPr>
            <a:r>
              <a:rPr lang="en-GB" dirty="0"/>
              <a:t>Good communication makes service users feel important and cared for. </a:t>
            </a:r>
          </a:p>
          <a:p>
            <a:pPr marL="285750" indent="-285750">
              <a:buFont typeface="Arial" panose="020B0604020202020204" pitchFamily="34" charset="0"/>
              <a:buChar char="•"/>
            </a:pPr>
            <a:r>
              <a:rPr lang="en-GB" dirty="0"/>
              <a:t>Effective communication can aid in the development of satisfying relationships with older patients in order to better manage their care. Improve health outcomes, avoid healthcare mistakes, and make the most out of limited interaction time by strengthening the patient-provider relationship.</a:t>
            </a:r>
          </a:p>
        </p:txBody>
      </p:sp>
      <p:sp>
        <p:nvSpPr>
          <p:cNvPr id="12" name="TextBox 11">
            <a:extLst>
              <a:ext uri="{FF2B5EF4-FFF2-40B4-BE49-F238E27FC236}">
                <a16:creationId xmlns:a16="http://schemas.microsoft.com/office/drawing/2014/main" id="{AC967137-3234-492C-B47C-8806DABCC473}"/>
              </a:ext>
            </a:extLst>
          </p:cNvPr>
          <p:cNvSpPr txBox="1"/>
          <p:nvPr/>
        </p:nvSpPr>
        <p:spPr>
          <a:xfrm>
            <a:off x="7560860" y="2196321"/>
            <a:ext cx="4221596" cy="3139321"/>
          </a:xfrm>
          <a:prstGeom prst="rect">
            <a:avLst/>
          </a:prstGeom>
          <a:noFill/>
        </p:spPr>
        <p:txBody>
          <a:bodyPr wrap="square" rtlCol="0">
            <a:spAutoFit/>
          </a:bodyPr>
          <a:lstStyle/>
          <a:p>
            <a:r>
              <a:rPr lang="en-GB"/>
              <a:t>Assume an elderly service user is feeling lonely because family members are away on holiday. The carer is aware upon arrival at the lady's home because they spoke with the family before they left. When the carer arrives, the service user is quiet and withdrawn. She makes her a cup of tea and sits with her, speaking softly. After 10 minutes of talking, the service user is relieved and less lonely.</a:t>
            </a:r>
            <a:endParaRPr lang="en-GB" dirty="0"/>
          </a:p>
        </p:txBody>
      </p:sp>
      <p:sp>
        <p:nvSpPr>
          <p:cNvPr id="14" name="Rectangle: Rounded Corners 13">
            <a:extLst>
              <a:ext uri="{FF2B5EF4-FFF2-40B4-BE49-F238E27FC236}">
                <a16:creationId xmlns:a16="http://schemas.microsoft.com/office/drawing/2014/main" id="{23D6C32C-0CD3-4577-A690-5717AC3799B8}"/>
              </a:ext>
            </a:extLst>
          </p:cNvPr>
          <p:cNvSpPr/>
          <p:nvPr/>
        </p:nvSpPr>
        <p:spPr>
          <a:xfrm>
            <a:off x="7758060" y="5333156"/>
            <a:ext cx="4339857" cy="1233398"/>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6FB9C29-1271-4CBD-B237-DBE6079A7352}"/>
              </a:ext>
            </a:extLst>
          </p:cNvPr>
          <p:cNvSpPr txBox="1"/>
          <p:nvPr/>
        </p:nvSpPr>
        <p:spPr>
          <a:xfrm>
            <a:off x="7752527" y="5304978"/>
            <a:ext cx="4385096" cy="1200329"/>
          </a:xfrm>
          <a:prstGeom prst="rect">
            <a:avLst/>
          </a:prstGeom>
          <a:noFill/>
        </p:spPr>
        <p:txBody>
          <a:bodyPr wrap="square" rtlCol="0">
            <a:spAutoFit/>
          </a:bodyPr>
          <a:lstStyle/>
          <a:p>
            <a:r>
              <a:rPr lang="en-GB" dirty="0"/>
              <a:t>The family had communicated with the carer about their holiday prior to her arrival, which made dealing with the upset service user easier.</a:t>
            </a:r>
          </a:p>
        </p:txBody>
      </p:sp>
    </p:spTree>
    <p:extLst>
      <p:ext uri="{BB962C8B-B14F-4D97-AF65-F5344CB8AC3E}">
        <p14:creationId xmlns:p14="http://schemas.microsoft.com/office/powerpoint/2010/main" val="424125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60000"/>
            <a:lumOff val="40000"/>
          </a:schemeClr>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E1D0833-4E98-4D7C-9A6A-F9BB8CC5E054}"/>
              </a:ext>
            </a:extLst>
          </p:cNvPr>
          <p:cNvPicPr>
            <a:picLocks noGrp="1" noChangeAspect="1"/>
          </p:cNvPicPr>
          <p:nvPr>
            <p:ph sz="half" idx="2"/>
          </p:nvPr>
        </p:nvPicPr>
        <p:blipFill>
          <a:blip r:embed="rId2"/>
          <a:stretch>
            <a:fillRect/>
          </a:stretch>
        </p:blipFill>
        <p:spPr>
          <a:xfrm>
            <a:off x="2138363" y="4877324"/>
            <a:ext cx="2705100" cy="1685925"/>
          </a:xfrm>
          <a:prstGeom prst="rect">
            <a:avLst/>
          </a:prstGeom>
        </p:spPr>
      </p:pic>
      <p:sp>
        <p:nvSpPr>
          <p:cNvPr id="8" name="Rectangle 7">
            <a:extLst>
              <a:ext uri="{FF2B5EF4-FFF2-40B4-BE49-F238E27FC236}">
                <a16:creationId xmlns:a16="http://schemas.microsoft.com/office/drawing/2014/main" id="{BD5F9331-0E28-4930-A236-A57793CE5D1A}"/>
              </a:ext>
            </a:extLst>
          </p:cNvPr>
          <p:cNvSpPr/>
          <p:nvPr/>
        </p:nvSpPr>
        <p:spPr>
          <a:xfrm>
            <a:off x="0" y="514457"/>
            <a:ext cx="8283871" cy="923330"/>
          </a:xfrm>
          <a:prstGeom prst="rect">
            <a:avLst/>
          </a:prstGeom>
          <a:solidFill>
            <a:schemeClr val="accent5">
              <a:lumMod val="75000"/>
            </a:schemeClr>
          </a:solid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Communication Barriers</a:t>
            </a:r>
          </a:p>
        </p:txBody>
      </p:sp>
      <p:sp>
        <p:nvSpPr>
          <p:cNvPr id="3" name="Oval 2">
            <a:extLst>
              <a:ext uri="{FF2B5EF4-FFF2-40B4-BE49-F238E27FC236}">
                <a16:creationId xmlns:a16="http://schemas.microsoft.com/office/drawing/2014/main" id="{0B96B3E7-EE60-49E8-B169-B92C7354B8CA}"/>
              </a:ext>
            </a:extLst>
          </p:cNvPr>
          <p:cNvSpPr/>
          <p:nvPr/>
        </p:nvSpPr>
        <p:spPr>
          <a:xfrm>
            <a:off x="4141935" y="2825175"/>
            <a:ext cx="3457575" cy="2057400"/>
          </a:xfrm>
          <a:prstGeom prst="ellipse">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6475132-4328-4F49-B071-DAE6474404CA}"/>
              </a:ext>
            </a:extLst>
          </p:cNvPr>
          <p:cNvSpPr txBox="1"/>
          <p:nvPr/>
        </p:nvSpPr>
        <p:spPr>
          <a:xfrm>
            <a:off x="4321248" y="3026727"/>
            <a:ext cx="3098947" cy="1609755"/>
          </a:xfrm>
          <a:prstGeom prst="rect">
            <a:avLst/>
          </a:prstGeom>
          <a:noFill/>
        </p:spPr>
        <p:txBody>
          <a:bodyPr wrap="square" rtlCol="0">
            <a:spAutoFit/>
          </a:bodyPr>
          <a:lstStyle/>
          <a:p>
            <a:pPr algn="ctr"/>
            <a:r>
              <a:rPr lang="en-GB" sz="3200" dirty="0">
                <a:latin typeface="Aharoni" panose="02010803020104030203" pitchFamily="2" charset="-79"/>
                <a:cs typeface="Aharoni" panose="02010803020104030203" pitchFamily="2" charset="-79"/>
              </a:rPr>
              <a:t>Barriers to effective communication</a:t>
            </a:r>
          </a:p>
        </p:txBody>
      </p:sp>
      <p:pic>
        <p:nvPicPr>
          <p:cNvPr id="6" name="Picture 5">
            <a:extLst>
              <a:ext uri="{FF2B5EF4-FFF2-40B4-BE49-F238E27FC236}">
                <a16:creationId xmlns:a16="http://schemas.microsoft.com/office/drawing/2014/main" id="{73D5CEBA-4F80-4422-B61E-6E9EF688BA30}"/>
              </a:ext>
            </a:extLst>
          </p:cNvPr>
          <p:cNvPicPr>
            <a:picLocks noChangeAspect="1"/>
          </p:cNvPicPr>
          <p:nvPr/>
        </p:nvPicPr>
        <p:blipFill>
          <a:blip r:embed="rId3"/>
          <a:stretch>
            <a:fillRect/>
          </a:stretch>
        </p:blipFill>
        <p:spPr>
          <a:xfrm>
            <a:off x="1179576" y="1996500"/>
            <a:ext cx="2457450" cy="1857375"/>
          </a:xfrm>
          <a:prstGeom prst="rect">
            <a:avLst/>
          </a:prstGeom>
        </p:spPr>
      </p:pic>
      <p:sp>
        <p:nvSpPr>
          <p:cNvPr id="9" name="TextBox 8">
            <a:extLst>
              <a:ext uri="{FF2B5EF4-FFF2-40B4-BE49-F238E27FC236}">
                <a16:creationId xmlns:a16="http://schemas.microsoft.com/office/drawing/2014/main" id="{11791E70-F8E4-4CF4-9642-EAECD8986200}"/>
              </a:ext>
            </a:extLst>
          </p:cNvPr>
          <p:cNvSpPr txBox="1"/>
          <p:nvPr/>
        </p:nvSpPr>
        <p:spPr>
          <a:xfrm>
            <a:off x="1343025" y="3570156"/>
            <a:ext cx="2171700" cy="461665"/>
          </a:xfrm>
          <a:prstGeom prst="rect">
            <a:avLst/>
          </a:prstGeom>
          <a:noFill/>
        </p:spPr>
        <p:txBody>
          <a:bodyPr wrap="square" rtlCol="0">
            <a:spAutoFit/>
          </a:bodyPr>
          <a:lstStyle/>
          <a:p>
            <a:pPr algn="ctr"/>
            <a:r>
              <a:rPr lang="en-GB" sz="2400" b="1" dirty="0"/>
              <a:t>Language</a:t>
            </a:r>
          </a:p>
        </p:txBody>
      </p:sp>
      <p:pic>
        <p:nvPicPr>
          <p:cNvPr id="10" name="Picture 9">
            <a:extLst>
              <a:ext uri="{FF2B5EF4-FFF2-40B4-BE49-F238E27FC236}">
                <a16:creationId xmlns:a16="http://schemas.microsoft.com/office/drawing/2014/main" id="{027B599E-249A-4196-94F7-FFAFD53BB3A2}"/>
              </a:ext>
            </a:extLst>
          </p:cNvPr>
          <p:cNvPicPr>
            <a:picLocks noChangeAspect="1"/>
          </p:cNvPicPr>
          <p:nvPr/>
        </p:nvPicPr>
        <p:blipFill>
          <a:blip r:embed="rId4"/>
          <a:stretch>
            <a:fillRect/>
          </a:stretch>
        </p:blipFill>
        <p:spPr>
          <a:xfrm>
            <a:off x="9106927" y="3071447"/>
            <a:ext cx="2219325" cy="2057400"/>
          </a:xfrm>
          <a:prstGeom prst="rect">
            <a:avLst/>
          </a:prstGeom>
        </p:spPr>
      </p:pic>
      <p:sp>
        <p:nvSpPr>
          <p:cNvPr id="11" name="TextBox 10">
            <a:extLst>
              <a:ext uri="{FF2B5EF4-FFF2-40B4-BE49-F238E27FC236}">
                <a16:creationId xmlns:a16="http://schemas.microsoft.com/office/drawing/2014/main" id="{B7A5F8F7-E626-48AB-8EE1-DB8B29EE824D}"/>
              </a:ext>
            </a:extLst>
          </p:cNvPr>
          <p:cNvSpPr txBox="1"/>
          <p:nvPr/>
        </p:nvSpPr>
        <p:spPr>
          <a:xfrm>
            <a:off x="8638319" y="4898015"/>
            <a:ext cx="1985962" cy="461665"/>
          </a:xfrm>
          <a:prstGeom prst="rect">
            <a:avLst/>
          </a:prstGeom>
          <a:noFill/>
        </p:spPr>
        <p:txBody>
          <a:bodyPr wrap="square" rtlCol="0">
            <a:spAutoFit/>
          </a:bodyPr>
          <a:lstStyle/>
          <a:p>
            <a:pPr algn="ctr"/>
            <a:r>
              <a:rPr lang="en-GB" sz="2400" b="1" dirty="0">
                <a:latin typeface="Aharoni" panose="02010803020104030203" pitchFamily="2" charset="-79"/>
                <a:cs typeface="Aharoni" panose="02010803020104030203" pitchFamily="2" charset="-79"/>
              </a:rPr>
              <a:t>Cultural </a:t>
            </a:r>
          </a:p>
        </p:txBody>
      </p:sp>
      <p:sp>
        <p:nvSpPr>
          <p:cNvPr id="12" name="TextBox 11">
            <a:extLst>
              <a:ext uri="{FF2B5EF4-FFF2-40B4-BE49-F238E27FC236}">
                <a16:creationId xmlns:a16="http://schemas.microsoft.com/office/drawing/2014/main" id="{953C0667-74F6-4B7F-A4A6-0DFB98C0AFFB}"/>
              </a:ext>
            </a:extLst>
          </p:cNvPr>
          <p:cNvSpPr txBox="1"/>
          <p:nvPr/>
        </p:nvSpPr>
        <p:spPr>
          <a:xfrm>
            <a:off x="2500312" y="6473059"/>
            <a:ext cx="2028825" cy="461665"/>
          </a:xfrm>
          <a:prstGeom prst="rect">
            <a:avLst/>
          </a:prstGeom>
          <a:noFill/>
        </p:spPr>
        <p:txBody>
          <a:bodyPr wrap="square" rtlCol="0">
            <a:spAutoFit/>
          </a:bodyPr>
          <a:lstStyle/>
          <a:p>
            <a:pPr algn="ctr"/>
            <a:r>
              <a:rPr lang="en-GB" sz="2400" b="1" dirty="0">
                <a:latin typeface="Aharoni" panose="02010803020104030203" pitchFamily="2" charset="-79"/>
                <a:cs typeface="Aharoni" panose="02010803020104030203" pitchFamily="2" charset="-79"/>
              </a:rPr>
              <a:t>Physical</a:t>
            </a:r>
          </a:p>
        </p:txBody>
      </p:sp>
      <p:pic>
        <p:nvPicPr>
          <p:cNvPr id="13" name="Picture 12">
            <a:extLst>
              <a:ext uri="{FF2B5EF4-FFF2-40B4-BE49-F238E27FC236}">
                <a16:creationId xmlns:a16="http://schemas.microsoft.com/office/drawing/2014/main" id="{B6897229-7540-4872-9032-0CBC990DB014}"/>
              </a:ext>
            </a:extLst>
          </p:cNvPr>
          <p:cNvPicPr>
            <a:picLocks noChangeAspect="1"/>
          </p:cNvPicPr>
          <p:nvPr/>
        </p:nvPicPr>
        <p:blipFill>
          <a:blip r:embed="rId5"/>
          <a:stretch>
            <a:fillRect/>
          </a:stretch>
        </p:blipFill>
        <p:spPr>
          <a:xfrm>
            <a:off x="6555582" y="5000625"/>
            <a:ext cx="1585913" cy="1550981"/>
          </a:xfrm>
          <a:prstGeom prst="rect">
            <a:avLst/>
          </a:prstGeom>
        </p:spPr>
      </p:pic>
      <p:sp>
        <p:nvSpPr>
          <p:cNvPr id="14" name="TextBox 13">
            <a:extLst>
              <a:ext uri="{FF2B5EF4-FFF2-40B4-BE49-F238E27FC236}">
                <a16:creationId xmlns:a16="http://schemas.microsoft.com/office/drawing/2014/main" id="{7818FCAD-EC6F-4BB3-BA6B-D27E52B103C9}"/>
              </a:ext>
            </a:extLst>
          </p:cNvPr>
          <p:cNvSpPr txBox="1"/>
          <p:nvPr/>
        </p:nvSpPr>
        <p:spPr>
          <a:xfrm>
            <a:off x="6472238" y="6343543"/>
            <a:ext cx="2137863" cy="461665"/>
          </a:xfrm>
          <a:prstGeom prst="rect">
            <a:avLst/>
          </a:prstGeom>
          <a:noFill/>
        </p:spPr>
        <p:txBody>
          <a:bodyPr wrap="square" rtlCol="0">
            <a:spAutoFit/>
          </a:bodyPr>
          <a:lstStyle/>
          <a:p>
            <a:pPr algn="ctr"/>
            <a:r>
              <a:rPr lang="en-GB" sz="2400" b="1" dirty="0">
                <a:latin typeface="Aharoni" panose="02010803020104030203" pitchFamily="2" charset="-79"/>
                <a:cs typeface="Aharoni" panose="02010803020104030203" pitchFamily="2" charset="-79"/>
              </a:rPr>
              <a:t>Psychological</a:t>
            </a:r>
          </a:p>
        </p:txBody>
      </p:sp>
      <p:pic>
        <p:nvPicPr>
          <p:cNvPr id="15" name="Picture 14">
            <a:extLst>
              <a:ext uri="{FF2B5EF4-FFF2-40B4-BE49-F238E27FC236}">
                <a16:creationId xmlns:a16="http://schemas.microsoft.com/office/drawing/2014/main" id="{0003FC05-06D5-48A3-87BB-6801D615F68C}"/>
              </a:ext>
            </a:extLst>
          </p:cNvPr>
          <p:cNvPicPr>
            <a:picLocks noChangeAspect="1"/>
          </p:cNvPicPr>
          <p:nvPr/>
        </p:nvPicPr>
        <p:blipFill>
          <a:blip r:embed="rId6"/>
          <a:stretch>
            <a:fillRect/>
          </a:stretch>
        </p:blipFill>
        <p:spPr>
          <a:xfrm>
            <a:off x="8838343" y="538220"/>
            <a:ext cx="1585913" cy="1920199"/>
          </a:xfrm>
          <a:prstGeom prst="rect">
            <a:avLst/>
          </a:prstGeom>
        </p:spPr>
      </p:pic>
      <p:sp>
        <p:nvSpPr>
          <p:cNvPr id="16" name="TextBox 15">
            <a:extLst>
              <a:ext uri="{FF2B5EF4-FFF2-40B4-BE49-F238E27FC236}">
                <a16:creationId xmlns:a16="http://schemas.microsoft.com/office/drawing/2014/main" id="{86B3B637-B989-472F-AFCC-50D2C310E49F}"/>
              </a:ext>
            </a:extLst>
          </p:cNvPr>
          <p:cNvSpPr txBox="1"/>
          <p:nvPr/>
        </p:nvSpPr>
        <p:spPr>
          <a:xfrm>
            <a:off x="9026462" y="2311905"/>
            <a:ext cx="1985962" cy="461665"/>
          </a:xfrm>
          <a:prstGeom prst="rect">
            <a:avLst/>
          </a:prstGeom>
          <a:noFill/>
        </p:spPr>
        <p:txBody>
          <a:bodyPr wrap="square" rtlCol="0">
            <a:spAutoFit/>
          </a:bodyPr>
          <a:lstStyle/>
          <a:p>
            <a:r>
              <a:rPr lang="en-GB" sz="2400" b="1" dirty="0">
                <a:latin typeface="Aharoni" panose="02010803020104030203" pitchFamily="2" charset="-79"/>
                <a:cs typeface="Aharoni" panose="02010803020104030203" pitchFamily="2" charset="-79"/>
              </a:rPr>
              <a:t>Emotiona</a:t>
            </a:r>
            <a:r>
              <a:rPr lang="en-GB" b="1" dirty="0"/>
              <a:t>l</a:t>
            </a:r>
          </a:p>
        </p:txBody>
      </p:sp>
      <p:cxnSp>
        <p:nvCxnSpPr>
          <p:cNvPr id="18" name="Connector: Curved 17">
            <a:extLst>
              <a:ext uri="{FF2B5EF4-FFF2-40B4-BE49-F238E27FC236}">
                <a16:creationId xmlns:a16="http://schemas.microsoft.com/office/drawing/2014/main" id="{1E42C960-FEBA-4F1B-B819-341E2101796F}"/>
              </a:ext>
            </a:extLst>
          </p:cNvPr>
          <p:cNvCxnSpPr>
            <a:stCxn id="3" idx="6"/>
          </p:cNvCxnSpPr>
          <p:nvPr/>
        </p:nvCxnSpPr>
        <p:spPr>
          <a:xfrm flipV="1">
            <a:off x="7599510" y="3481183"/>
            <a:ext cx="1644503" cy="372692"/>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Connector: Curved 19">
            <a:extLst>
              <a:ext uri="{FF2B5EF4-FFF2-40B4-BE49-F238E27FC236}">
                <a16:creationId xmlns:a16="http://schemas.microsoft.com/office/drawing/2014/main" id="{2574E849-EEB4-4F1F-A7B8-19FD9B55C63F}"/>
              </a:ext>
            </a:extLst>
          </p:cNvPr>
          <p:cNvCxnSpPr>
            <a:cxnSpLocks/>
          </p:cNvCxnSpPr>
          <p:nvPr/>
        </p:nvCxnSpPr>
        <p:spPr>
          <a:xfrm flipV="1">
            <a:off x="7243763" y="2066534"/>
            <a:ext cx="1683849" cy="1197821"/>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Connector: Curved 24">
            <a:extLst>
              <a:ext uri="{FF2B5EF4-FFF2-40B4-BE49-F238E27FC236}">
                <a16:creationId xmlns:a16="http://schemas.microsoft.com/office/drawing/2014/main" id="{436D5AD2-7BF1-4F70-B4A3-AC3E20DA24AA}"/>
              </a:ext>
            </a:extLst>
          </p:cNvPr>
          <p:cNvCxnSpPr/>
          <p:nvPr/>
        </p:nvCxnSpPr>
        <p:spPr>
          <a:xfrm rot="10800000">
            <a:off x="3514724" y="2773571"/>
            <a:ext cx="1185864" cy="297877"/>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Connector: Curved 28">
            <a:extLst>
              <a:ext uri="{FF2B5EF4-FFF2-40B4-BE49-F238E27FC236}">
                <a16:creationId xmlns:a16="http://schemas.microsoft.com/office/drawing/2014/main" id="{9E4F0644-F872-4F20-976A-A5F06CD2A141}"/>
              </a:ext>
            </a:extLst>
          </p:cNvPr>
          <p:cNvCxnSpPr>
            <a:cxnSpLocks/>
          </p:cNvCxnSpPr>
          <p:nvPr/>
        </p:nvCxnSpPr>
        <p:spPr>
          <a:xfrm rot="5400000">
            <a:off x="3612389" y="4492596"/>
            <a:ext cx="924721" cy="577115"/>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Connector: Curved 32">
            <a:extLst>
              <a:ext uri="{FF2B5EF4-FFF2-40B4-BE49-F238E27FC236}">
                <a16:creationId xmlns:a16="http://schemas.microsoft.com/office/drawing/2014/main" id="{3186DBBB-666A-4C7B-ADD2-50E6C2AE143E}"/>
              </a:ext>
            </a:extLst>
          </p:cNvPr>
          <p:cNvCxnSpPr>
            <a:stCxn id="3" idx="4"/>
          </p:cNvCxnSpPr>
          <p:nvPr/>
        </p:nvCxnSpPr>
        <p:spPr>
          <a:xfrm rot="16200000" flipH="1">
            <a:off x="5794297" y="4959000"/>
            <a:ext cx="837711" cy="684859"/>
          </a:xfrm>
          <a:prstGeom prst="curved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555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EA4CB38-D668-4399-BFDC-4DE7ED655329}"/>
              </a:ext>
            </a:extLst>
          </p:cNvPr>
          <p:cNvSpPr/>
          <p:nvPr/>
        </p:nvSpPr>
        <p:spPr>
          <a:xfrm>
            <a:off x="0" y="0"/>
            <a:ext cx="11604978" cy="1754326"/>
          </a:xfrm>
          <a:prstGeom prst="rect">
            <a:avLst/>
          </a:prstGeom>
          <a:solidFill>
            <a:schemeClr val="accent5">
              <a:lumMod val="75000"/>
            </a:schemeClr>
          </a:solidFill>
        </p:spPr>
        <p:txBody>
          <a:bodyPr wrap="squar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Why is it important to understand communication barriers? </a:t>
            </a:r>
          </a:p>
        </p:txBody>
      </p:sp>
      <p:sp>
        <p:nvSpPr>
          <p:cNvPr id="8" name="Rectangle: Rounded Corners 7">
            <a:extLst>
              <a:ext uri="{FF2B5EF4-FFF2-40B4-BE49-F238E27FC236}">
                <a16:creationId xmlns:a16="http://schemas.microsoft.com/office/drawing/2014/main" id="{62944619-16E7-4ED8-96B8-EE4A5394E9D1}"/>
              </a:ext>
            </a:extLst>
          </p:cNvPr>
          <p:cNvSpPr/>
          <p:nvPr/>
        </p:nvSpPr>
        <p:spPr>
          <a:xfrm>
            <a:off x="518782" y="1831562"/>
            <a:ext cx="4872084" cy="5026438"/>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B8234BEB-84D6-4B56-8609-5BC465FCC145}"/>
              </a:ext>
            </a:extLst>
          </p:cNvPr>
          <p:cNvSpPr/>
          <p:nvPr/>
        </p:nvSpPr>
        <p:spPr>
          <a:xfrm>
            <a:off x="5802489" y="2110647"/>
            <a:ext cx="5305778" cy="2212622"/>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1FF3E7B9-8597-42CC-8409-681903DEBB86}"/>
              </a:ext>
            </a:extLst>
          </p:cNvPr>
          <p:cNvPicPr>
            <a:picLocks noChangeAspect="1"/>
          </p:cNvPicPr>
          <p:nvPr/>
        </p:nvPicPr>
        <p:blipFill>
          <a:blip r:embed="rId2"/>
          <a:stretch>
            <a:fillRect/>
          </a:stretch>
        </p:blipFill>
        <p:spPr>
          <a:xfrm>
            <a:off x="4992864" y="5103675"/>
            <a:ext cx="1619250" cy="1619250"/>
          </a:xfrm>
          <a:prstGeom prst="rect">
            <a:avLst/>
          </a:prstGeom>
        </p:spPr>
      </p:pic>
      <p:pic>
        <p:nvPicPr>
          <p:cNvPr id="12" name="Picture 11">
            <a:extLst>
              <a:ext uri="{FF2B5EF4-FFF2-40B4-BE49-F238E27FC236}">
                <a16:creationId xmlns:a16="http://schemas.microsoft.com/office/drawing/2014/main" id="{B236F332-E49A-4350-A8D5-6F272E4A2E76}"/>
              </a:ext>
            </a:extLst>
          </p:cNvPr>
          <p:cNvPicPr>
            <a:picLocks noChangeAspect="1"/>
          </p:cNvPicPr>
          <p:nvPr/>
        </p:nvPicPr>
        <p:blipFill>
          <a:blip r:embed="rId3"/>
          <a:stretch>
            <a:fillRect/>
          </a:stretch>
        </p:blipFill>
        <p:spPr>
          <a:xfrm>
            <a:off x="10572750" y="2403718"/>
            <a:ext cx="1619250" cy="1626479"/>
          </a:xfrm>
          <a:prstGeom prst="rect">
            <a:avLst/>
          </a:prstGeom>
        </p:spPr>
      </p:pic>
      <p:sp>
        <p:nvSpPr>
          <p:cNvPr id="13" name="TextBox 12">
            <a:extLst>
              <a:ext uri="{FF2B5EF4-FFF2-40B4-BE49-F238E27FC236}">
                <a16:creationId xmlns:a16="http://schemas.microsoft.com/office/drawing/2014/main" id="{28F9E3C5-0065-4B8F-979E-D2476F2BCDEF}"/>
              </a:ext>
            </a:extLst>
          </p:cNvPr>
          <p:cNvSpPr txBox="1"/>
          <p:nvPr/>
        </p:nvSpPr>
        <p:spPr>
          <a:xfrm>
            <a:off x="811453" y="1831562"/>
            <a:ext cx="4299045" cy="5355312"/>
          </a:xfrm>
          <a:prstGeom prst="rect">
            <a:avLst/>
          </a:prstGeom>
          <a:noFill/>
        </p:spPr>
        <p:txBody>
          <a:bodyPr wrap="square" rtlCol="0">
            <a:spAutoFit/>
          </a:bodyPr>
          <a:lstStyle/>
          <a:p>
            <a:pPr marL="285750" indent="-285750">
              <a:buFont typeface="Arial" panose="020B0604020202020204" pitchFamily="34" charset="0"/>
              <a:buChar char="•"/>
            </a:pPr>
            <a:r>
              <a:rPr lang="en-GB" dirty="0"/>
              <a:t>Being able to communicate effectively is essential, it about sharing information with one another and our thoughts and feelings this can be verbal/non verbal to ensure the right correct information is exchanged.</a:t>
            </a:r>
          </a:p>
          <a:p>
            <a:pPr marL="285750" indent="-285750">
              <a:buFont typeface="Arial" panose="020B0604020202020204" pitchFamily="34" charset="0"/>
              <a:buChar char="•"/>
            </a:pPr>
            <a:r>
              <a:rPr lang="en-GB" dirty="0"/>
              <a:t>Anything that prevents us from receiving and understanding a message is a communication barrier.</a:t>
            </a:r>
          </a:p>
          <a:p>
            <a:pPr marL="285750" indent="-285750">
              <a:buFont typeface="Arial" panose="020B0604020202020204" pitchFamily="34" charset="0"/>
              <a:buChar char="•"/>
            </a:pPr>
            <a:r>
              <a:rPr lang="en-GB" dirty="0"/>
              <a:t>You must understand for each service user what the barriers are.</a:t>
            </a:r>
          </a:p>
          <a:p>
            <a:pPr marL="285750" indent="-285750">
              <a:buFont typeface="Arial" panose="020B0604020202020204" pitchFamily="34" charset="0"/>
              <a:buChar char="•"/>
            </a:pPr>
            <a:r>
              <a:rPr lang="en-GB" dirty="0"/>
              <a:t>Making sure you are clear, using a language the receiver can understand, to the point, checking the person understands, body language , don’t interrupt if the other person is speaking.</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1E2C3099-89DD-43EC-80C6-638BC1020709}"/>
              </a:ext>
            </a:extLst>
          </p:cNvPr>
          <p:cNvSpPr txBox="1"/>
          <p:nvPr/>
        </p:nvSpPr>
        <p:spPr>
          <a:xfrm>
            <a:off x="6096000" y="2265528"/>
            <a:ext cx="4371833" cy="2031325"/>
          </a:xfrm>
          <a:prstGeom prst="rect">
            <a:avLst/>
          </a:prstGeom>
          <a:noFill/>
        </p:spPr>
        <p:txBody>
          <a:bodyPr wrap="square" rtlCol="0">
            <a:spAutoFit/>
          </a:bodyPr>
          <a:lstStyle/>
          <a:p>
            <a:r>
              <a:rPr lang="en-GB" dirty="0"/>
              <a:t>Scenario: </a:t>
            </a:r>
          </a:p>
          <a:p>
            <a:r>
              <a:rPr lang="en-GB" dirty="0"/>
              <a:t>A service user needs to eat but is unable to communicate. Giving the service user a choice for their own lunch by displaying the options for them to choose from. Allowing them to make their own decisions.</a:t>
            </a:r>
          </a:p>
        </p:txBody>
      </p:sp>
      <p:sp>
        <p:nvSpPr>
          <p:cNvPr id="15" name="TextBox 14">
            <a:extLst>
              <a:ext uri="{FF2B5EF4-FFF2-40B4-BE49-F238E27FC236}">
                <a16:creationId xmlns:a16="http://schemas.microsoft.com/office/drawing/2014/main" id="{0AAFC1C2-FDC5-4011-BDAA-3DA15B9294F0}"/>
              </a:ext>
            </a:extLst>
          </p:cNvPr>
          <p:cNvSpPr txBox="1"/>
          <p:nvPr/>
        </p:nvSpPr>
        <p:spPr>
          <a:xfrm>
            <a:off x="6946710" y="4946245"/>
            <a:ext cx="4433837" cy="2031325"/>
          </a:xfrm>
          <a:prstGeom prst="rect">
            <a:avLst/>
          </a:prstGeom>
          <a:noFill/>
        </p:spPr>
        <p:txBody>
          <a:bodyPr wrap="square" rtlCol="0">
            <a:spAutoFit/>
          </a:bodyPr>
          <a:lstStyle/>
          <a:p>
            <a:r>
              <a:rPr lang="en-GB" b="0" i="0" dirty="0">
                <a:solidFill>
                  <a:srgbClr val="212121"/>
                </a:solidFill>
                <a:effectLst/>
                <a:latin typeface="Cambria" panose="02040503050406030204" pitchFamily="18" charset="0"/>
              </a:rPr>
              <a:t>“Language barriers pose challenges in terms of achieving high levels of satisfaction among medical professionals and patients, providing high- quality healthcare and maintaining patient safety.”</a:t>
            </a:r>
          </a:p>
          <a:p>
            <a:r>
              <a:rPr lang="en-GB" b="0" i="0" dirty="0">
                <a:solidFill>
                  <a:srgbClr val="222222"/>
                </a:solidFill>
                <a:effectLst/>
                <a:latin typeface="Arial" panose="020B0604020202020204" pitchFamily="34" charset="0"/>
              </a:rPr>
              <a:t>(Shamsi,2020, p.122)</a:t>
            </a:r>
            <a:endParaRPr lang="en-GB" b="0" i="0" dirty="0">
              <a:solidFill>
                <a:srgbClr val="212121"/>
              </a:solidFill>
              <a:effectLst/>
              <a:latin typeface="Cambria" panose="02040503050406030204" pitchFamily="18" charset="0"/>
            </a:endParaRPr>
          </a:p>
          <a:p>
            <a:endParaRPr lang="en-GB" dirty="0"/>
          </a:p>
        </p:txBody>
      </p:sp>
    </p:spTree>
    <p:extLst>
      <p:ext uri="{BB962C8B-B14F-4D97-AF65-F5344CB8AC3E}">
        <p14:creationId xmlns:p14="http://schemas.microsoft.com/office/powerpoint/2010/main" val="2134542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BC3324-0B5E-4E53-8670-D56039C5E199}"/>
              </a:ext>
            </a:extLst>
          </p:cNvPr>
          <p:cNvSpPr/>
          <p:nvPr/>
        </p:nvSpPr>
        <p:spPr>
          <a:xfrm>
            <a:off x="0" y="327547"/>
            <a:ext cx="10652854" cy="1754326"/>
          </a:xfrm>
          <a:prstGeom prst="rect">
            <a:avLst/>
          </a:prstGeom>
          <a:solidFill>
            <a:schemeClr val="accent5">
              <a:lumMod val="75000"/>
            </a:schemeClr>
          </a:solidFill>
        </p:spPr>
        <p:txBody>
          <a:bodyPr wrap="square" lIns="91440" tIns="45720" rIns="91440" bIns="45720">
            <a:spAutoFit/>
          </a:bodyPr>
          <a:lstStyle/>
          <a:p>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Erikson's Theory of Psychosocial</a:t>
            </a: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 Development</a:t>
            </a: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  </a:t>
            </a:r>
          </a:p>
        </p:txBody>
      </p:sp>
      <p:pic>
        <p:nvPicPr>
          <p:cNvPr id="3" name="Picture 2">
            <a:extLst>
              <a:ext uri="{FF2B5EF4-FFF2-40B4-BE49-F238E27FC236}">
                <a16:creationId xmlns:a16="http://schemas.microsoft.com/office/drawing/2014/main" id="{F5D34809-71A7-409E-B9EF-87FB4785C168}"/>
              </a:ext>
            </a:extLst>
          </p:cNvPr>
          <p:cNvPicPr>
            <a:picLocks noChangeAspect="1"/>
          </p:cNvPicPr>
          <p:nvPr/>
        </p:nvPicPr>
        <p:blipFill>
          <a:blip r:embed="rId2"/>
          <a:stretch>
            <a:fillRect/>
          </a:stretch>
        </p:blipFill>
        <p:spPr>
          <a:xfrm>
            <a:off x="8602683" y="1970608"/>
            <a:ext cx="3334061" cy="2805520"/>
          </a:xfrm>
          <a:prstGeom prst="rect">
            <a:avLst/>
          </a:prstGeom>
        </p:spPr>
      </p:pic>
      <p:sp>
        <p:nvSpPr>
          <p:cNvPr id="4" name="Rectangle: Rounded Corners 3">
            <a:extLst>
              <a:ext uri="{FF2B5EF4-FFF2-40B4-BE49-F238E27FC236}">
                <a16:creationId xmlns:a16="http://schemas.microsoft.com/office/drawing/2014/main" id="{7A94A457-6B87-4F58-B6E7-624508153781}"/>
              </a:ext>
            </a:extLst>
          </p:cNvPr>
          <p:cNvSpPr/>
          <p:nvPr/>
        </p:nvSpPr>
        <p:spPr>
          <a:xfrm>
            <a:off x="395785" y="2456597"/>
            <a:ext cx="8024884" cy="268860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90AB37AC-E717-401C-88A8-54FCD370A94E}"/>
              </a:ext>
            </a:extLst>
          </p:cNvPr>
          <p:cNvSpPr/>
          <p:nvPr/>
        </p:nvSpPr>
        <p:spPr>
          <a:xfrm>
            <a:off x="573206" y="5409146"/>
            <a:ext cx="10440537" cy="1121308"/>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853AE50-E72A-4B57-AAE9-C1F854A46C63}"/>
              </a:ext>
            </a:extLst>
          </p:cNvPr>
          <p:cNvSpPr txBox="1"/>
          <p:nvPr/>
        </p:nvSpPr>
        <p:spPr>
          <a:xfrm>
            <a:off x="805218" y="2634018"/>
            <a:ext cx="7356143" cy="2308324"/>
          </a:xfrm>
          <a:prstGeom prst="rect">
            <a:avLst/>
          </a:prstGeom>
          <a:noFill/>
        </p:spPr>
        <p:txBody>
          <a:bodyPr wrap="square" rtlCol="0">
            <a:spAutoFit/>
          </a:bodyPr>
          <a:lstStyle/>
          <a:p>
            <a:pPr marL="285750" indent="-285750">
              <a:buFont typeface="Arial" panose="020B0604020202020204" pitchFamily="34" charset="0"/>
              <a:buChar char="•"/>
            </a:pPr>
            <a:r>
              <a:rPr lang="en-GB" dirty="0"/>
              <a:t>Erikson: Integrity and despair. When a person reaches retirement age, life slows down and they begin to reflect on their lives.</a:t>
            </a:r>
          </a:p>
          <a:p>
            <a:pPr marL="285750" indent="-285750">
              <a:buFont typeface="Arial" panose="020B0604020202020204" pitchFamily="34" charset="0"/>
              <a:buChar char="•"/>
            </a:pPr>
            <a:r>
              <a:rPr lang="en-GB" dirty="0"/>
              <a:t>During the 9th stage of Erikson's theory (trust vs. mistrust), an older adult may begin to feel guilty about not being able to do the things they once did, relying on and becoming dependent on caregivers/others. This can lead to feelings of isolation and loneliness.</a:t>
            </a:r>
          </a:p>
          <a:p>
            <a:r>
              <a:rPr lang="en-GB" dirty="0"/>
              <a:t>(Munley,1977, p.261)</a:t>
            </a:r>
          </a:p>
        </p:txBody>
      </p:sp>
      <p:sp>
        <p:nvSpPr>
          <p:cNvPr id="8" name="TextBox 7">
            <a:extLst>
              <a:ext uri="{FF2B5EF4-FFF2-40B4-BE49-F238E27FC236}">
                <a16:creationId xmlns:a16="http://schemas.microsoft.com/office/drawing/2014/main" id="{4F409227-7AF9-4469-9714-6B10F704249D}"/>
              </a:ext>
            </a:extLst>
          </p:cNvPr>
          <p:cNvSpPr txBox="1"/>
          <p:nvPr/>
        </p:nvSpPr>
        <p:spPr>
          <a:xfrm>
            <a:off x="689211" y="5369635"/>
            <a:ext cx="10208525" cy="923330"/>
          </a:xfrm>
          <a:prstGeom prst="rect">
            <a:avLst/>
          </a:prstGeom>
          <a:noFill/>
        </p:spPr>
        <p:txBody>
          <a:bodyPr wrap="square" rtlCol="0">
            <a:spAutoFit/>
          </a:bodyPr>
          <a:lstStyle/>
          <a:p>
            <a:r>
              <a:rPr lang="en-GB"/>
              <a:t>According to Erikson's theory, the elderly rely on communication to avoid loneliness and isolation in later life. This could be a carer arriving to make lunch and becoming interested in the service users' past, encouraging them to reflect and share stories about what they have done.</a:t>
            </a:r>
            <a:endParaRPr lang="en-GB" dirty="0"/>
          </a:p>
        </p:txBody>
      </p:sp>
    </p:spTree>
    <p:extLst>
      <p:ext uri="{BB962C8B-B14F-4D97-AF65-F5344CB8AC3E}">
        <p14:creationId xmlns:p14="http://schemas.microsoft.com/office/powerpoint/2010/main" val="2291637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52B454-CE23-4815-B2D5-042B20D8BCED}"/>
              </a:ext>
            </a:extLst>
          </p:cNvPr>
          <p:cNvSpPr/>
          <p:nvPr/>
        </p:nvSpPr>
        <p:spPr>
          <a:xfrm>
            <a:off x="0" y="578976"/>
            <a:ext cx="9553433" cy="923330"/>
          </a:xfrm>
          <a:prstGeom prst="rect">
            <a:avLst/>
          </a:prstGeom>
          <a:solidFill>
            <a:schemeClr val="accent5">
              <a:lumMod val="50000"/>
            </a:schemeClr>
          </a:solidFill>
        </p:spPr>
        <p:txBody>
          <a:bodyPr wrap="square" lIns="91440" tIns="45720" rIns="91440" bIns="45720">
            <a:spAutoFit/>
          </a:bodyPr>
          <a:lstStyle/>
          <a:p>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Conclusion </a:t>
            </a:r>
          </a:p>
        </p:txBody>
      </p:sp>
      <p:pic>
        <p:nvPicPr>
          <p:cNvPr id="3" name="Picture 2">
            <a:extLst>
              <a:ext uri="{FF2B5EF4-FFF2-40B4-BE49-F238E27FC236}">
                <a16:creationId xmlns:a16="http://schemas.microsoft.com/office/drawing/2014/main" id="{DB5C3040-A4C7-4344-9273-001483B44FF6}"/>
              </a:ext>
            </a:extLst>
          </p:cNvPr>
          <p:cNvPicPr>
            <a:picLocks noChangeAspect="1"/>
          </p:cNvPicPr>
          <p:nvPr/>
        </p:nvPicPr>
        <p:blipFill>
          <a:blip r:embed="rId2"/>
          <a:stretch>
            <a:fillRect/>
          </a:stretch>
        </p:blipFill>
        <p:spPr>
          <a:xfrm>
            <a:off x="9044769" y="549806"/>
            <a:ext cx="2400300" cy="1905000"/>
          </a:xfrm>
          <a:prstGeom prst="rect">
            <a:avLst/>
          </a:prstGeom>
        </p:spPr>
      </p:pic>
      <p:pic>
        <p:nvPicPr>
          <p:cNvPr id="4" name="Picture 3">
            <a:extLst>
              <a:ext uri="{FF2B5EF4-FFF2-40B4-BE49-F238E27FC236}">
                <a16:creationId xmlns:a16="http://schemas.microsoft.com/office/drawing/2014/main" id="{721E12FB-3059-4765-8E8B-BF712335BDAE}"/>
              </a:ext>
            </a:extLst>
          </p:cNvPr>
          <p:cNvPicPr>
            <a:picLocks noChangeAspect="1"/>
          </p:cNvPicPr>
          <p:nvPr/>
        </p:nvPicPr>
        <p:blipFill>
          <a:blip r:embed="rId3"/>
          <a:stretch>
            <a:fillRect/>
          </a:stretch>
        </p:blipFill>
        <p:spPr>
          <a:xfrm>
            <a:off x="9553433" y="4794416"/>
            <a:ext cx="2543175" cy="1800225"/>
          </a:xfrm>
          <a:prstGeom prst="rect">
            <a:avLst/>
          </a:prstGeom>
        </p:spPr>
      </p:pic>
      <p:sp>
        <p:nvSpPr>
          <p:cNvPr id="5" name="Rectangle: Rounded Corners 4">
            <a:extLst>
              <a:ext uri="{FF2B5EF4-FFF2-40B4-BE49-F238E27FC236}">
                <a16:creationId xmlns:a16="http://schemas.microsoft.com/office/drawing/2014/main" id="{535B3B28-F836-4FF8-BD3C-96BFBCBF5583}"/>
              </a:ext>
            </a:extLst>
          </p:cNvPr>
          <p:cNvSpPr/>
          <p:nvPr/>
        </p:nvSpPr>
        <p:spPr>
          <a:xfrm>
            <a:off x="614149" y="1842448"/>
            <a:ext cx="8584442" cy="4436576"/>
          </a:xfrm>
          <a:prstGeom prst="roundRect">
            <a:avLst/>
          </a:prstGeom>
          <a:solidFill>
            <a:schemeClr val="accent4">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FD0EF2D-AB7E-4CE2-8650-4FA2C226855C}"/>
              </a:ext>
            </a:extLst>
          </p:cNvPr>
          <p:cNvSpPr txBox="1"/>
          <p:nvPr/>
        </p:nvSpPr>
        <p:spPr>
          <a:xfrm>
            <a:off x="902600" y="2454806"/>
            <a:ext cx="8007539" cy="2585323"/>
          </a:xfrm>
          <a:prstGeom prst="rect">
            <a:avLst/>
          </a:prstGeom>
          <a:noFill/>
        </p:spPr>
        <p:txBody>
          <a:bodyPr wrap="square" rtlCol="0">
            <a:spAutoFit/>
          </a:bodyPr>
          <a:lstStyle/>
          <a:p>
            <a:r>
              <a:rPr lang="en-GB" dirty="0"/>
              <a:t>Communication improves interpersonal relationships by empowering carers and healthcare workers to communicate effectively with all service users, regardless of barriers.</a:t>
            </a:r>
          </a:p>
          <a:p>
            <a:r>
              <a:rPr lang="en-GB" dirty="0"/>
              <a:t>Including information about the service user in the care plan can assist a carer in communicating with and building rapport with the client.</a:t>
            </a:r>
          </a:p>
          <a:p>
            <a:r>
              <a:rPr lang="en-GB" dirty="0"/>
              <a:t>Sharing information with other carers, such as a family member who is leaving, can help the healthcare worker prepare for any problems that may arise. To summarise, good communication is required in all areas of healthcare, particularly with vulnerable people who are lonely.</a:t>
            </a:r>
          </a:p>
        </p:txBody>
      </p:sp>
    </p:spTree>
    <p:extLst>
      <p:ext uri="{BB962C8B-B14F-4D97-AF65-F5344CB8AC3E}">
        <p14:creationId xmlns:p14="http://schemas.microsoft.com/office/powerpoint/2010/main" val="2016443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4679355-C95C-4B93-876F-A4369A314161}"/>
              </a:ext>
            </a:extLst>
          </p:cNvPr>
          <p:cNvSpPr txBox="1"/>
          <p:nvPr/>
        </p:nvSpPr>
        <p:spPr>
          <a:xfrm>
            <a:off x="300252" y="928048"/>
            <a:ext cx="11558374" cy="5632311"/>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222222"/>
                </a:solidFill>
                <a:effectLst/>
                <a:latin typeface="Arial" panose="020B0604020202020204" pitchFamily="34" charset="0"/>
              </a:rPr>
              <a:t>Al Shamsi, A.L. (2020) </a:t>
            </a:r>
            <a:r>
              <a:rPr lang="en-GB" b="0" i="1" dirty="0">
                <a:solidFill>
                  <a:srgbClr val="222222"/>
                </a:solidFill>
                <a:effectLst/>
                <a:latin typeface="Arial" panose="020B0604020202020204" pitchFamily="34" charset="0"/>
              </a:rPr>
              <a:t>Implications of language barriers for healthcare: a systematic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Oman medical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35</a:t>
            </a:r>
            <a:r>
              <a:rPr lang="en-GB" b="0" i="0" dirty="0">
                <a:solidFill>
                  <a:srgbClr val="222222"/>
                </a:solidFill>
                <a:effectLst/>
                <a:latin typeface="Arial" panose="020B0604020202020204" pitchFamily="34" charset="0"/>
              </a:rPr>
              <a:t>(2), p.p122.</a:t>
            </a:r>
            <a:endParaRPr lang="en-GB" dirty="0"/>
          </a:p>
          <a:p>
            <a:endParaRPr lang="en-GB" dirty="0">
              <a:hlinkClick r:id="rId2"/>
            </a:endParaRPr>
          </a:p>
          <a:p>
            <a:pPr marL="285750" indent="-285750">
              <a:buFont typeface="Arial" panose="020B0604020202020204" pitchFamily="34" charset="0"/>
              <a:buChar char="•"/>
            </a:pPr>
            <a:r>
              <a:rPr lang="en-GB" dirty="0">
                <a:hlinkClick r:id="rId2"/>
              </a:rPr>
              <a:t>Atlassian(2002) (https://www.atlassian.com/blog/teamwork/how-to-navigate-diverse-communication-styles-at-work</a:t>
            </a:r>
            <a:r>
              <a:rPr lang="en-GB" dirty="0"/>
              <a:t> (accessed: 11/03/2023)</a:t>
            </a:r>
          </a:p>
          <a:p>
            <a:endParaRPr lang="en-GB" dirty="0">
              <a:solidFill>
                <a:srgbClr val="3F91BF"/>
              </a:solidFill>
              <a:hlinkClick r:id="rId3">
                <a:extLst>
                  <a:ext uri="{A12FA001-AC4F-418D-AE19-62706E023703}">
                    <ahyp:hlinkClr xmlns:ahyp="http://schemas.microsoft.com/office/drawing/2018/hyperlinkcolor" val="tx"/>
                  </a:ext>
                </a:extLst>
              </a:hlinkClick>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dirty="0">
                <a:solidFill>
                  <a:srgbClr val="3F91B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Clipart.(2022) </a:t>
            </a:r>
            <a:r>
              <a:rPr lang="en-GB" i="1" dirty="0">
                <a:solidFill>
                  <a:srgbClr val="3F91B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Clip art pictures. </a:t>
            </a:r>
            <a:r>
              <a:rPr lang="en-GB" dirty="0">
                <a:solidFill>
                  <a:srgbClr val="3F91BF"/>
                </a:solidFill>
                <a:hlinkClick r:id="rId3">
                  <a:extLst>
                    <a:ext uri="{A12FA001-AC4F-418D-AE19-62706E023703}">
                      <ahyp:hlinkClr xmlns:ahyp="http://schemas.microsoft.com/office/drawing/2018/hyperlinkcolor" val="tx"/>
                    </a:ext>
                  </a:extLst>
                </a:hlinkClick>
              </a:rPr>
              <a:t>http://clipart-library.com/verbal-cliparts.html</a:t>
            </a:r>
            <a:r>
              <a:rPr lang="en-GB" dirty="0">
                <a:solidFill>
                  <a:srgbClr val="3F91BF"/>
                </a:solidFill>
              </a:rPr>
              <a:t> (Accessed: 03/03/2023)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4"/>
              </a:rPr>
              <a:t>Erikson (2010) https://www.google.com/search?q=Erikson%27s+Theory+of+Psychosocial+Development&amp;rlz=1C1VDKB_en-GBGB991GB991&amp;source=lnms&amp;tbm=isch&amp;sa=X&amp;ved=2ahUKEwio9NyLztb9AhX-TEEAHejOA9IQ_AUoAXoECAEQAw&amp;biw=1366&amp;bih=657&amp;dpr=1#imgrc=uZum8DziHfI_eM</a:t>
            </a:r>
            <a:r>
              <a:rPr lang="en-GB" dirty="0"/>
              <a:t> (Accessed: 07/03/2023)</a:t>
            </a:r>
          </a:p>
          <a:p>
            <a:endParaRPr lang="en-GB" dirty="0"/>
          </a:p>
          <a:p>
            <a:pPr marL="285750" indent="-285750">
              <a:buFont typeface="Arial" panose="020B0604020202020204" pitchFamily="34" charset="0"/>
              <a:buChar char="•"/>
            </a:pPr>
            <a:r>
              <a:rPr lang="en-GB" b="0" i="0" dirty="0" err="1">
                <a:solidFill>
                  <a:srgbClr val="222222"/>
                </a:solidFill>
                <a:effectLst/>
                <a:latin typeface="Arial" panose="020B0604020202020204" pitchFamily="34" charset="0"/>
              </a:rPr>
              <a:t>Munley</a:t>
            </a:r>
            <a:r>
              <a:rPr lang="en-GB" b="0" i="0" dirty="0">
                <a:solidFill>
                  <a:srgbClr val="222222"/>
                </a:solidFill>
                <a:effectLst/>
                <a:latin typeface="Arial" panose="020B0604020202020204" pitchFamily="34" charset="0"/>
              </a:rPr>
              <a:t>, P.H. (1977). </a:t>
            </a:r>
            <a:r>
              <a:rPr lang="en-GB" b="0" i="1" dirty="0">
                <a:solidFill>
                  <a:srgbClr val="222222"/>
                </a:solidFill>
                <a:effectLst/>
                <a:latin typeface="Arial" panose="020B0604020202020204" pitchFamily="34" charset="0"/>
              </a:rPr>
              <a:t>Erikson's theory of psychosocial development and career development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Journal of Vocational </a:t>
            </a:r>
            <a:r>
              <a:rPr lang="en-GB" b="0" i="1" dirty="0" err="1">
                <a:solidFill>
                  <a:srgbClr val="222222"/>
                </a:solidFill>
                <a:effectLst/>
                <a:latin typeface="Arial" panose="020B0604020202020204" pitchFamily="34" charset="0"/>
              </a:rPr>
              <a:t>Behavior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(3), pp.261-269.</a:t>
            </a:r>
          </a:p>
          <a:p>
            <a:pPr marL="285750" indent="-285750">
              <a:buFont typeface="Arial" panose="020B0604020202020204" pitchFamily="34" charset="0"/>
              <a:buChar char="•"/>
            </a:pPr>
            <a:endParaRPr lang="en-GB" dirty="0">
              <a:solidFill>
                <a:srgbClr val="222222"/>
              </a:solidFill>
              <a:latin typeface="Arial" panose="020B0604020202020204" pitchFamily="34" charset="0"/>
            </a:endParaRPr>
          </a:p>
          <a:p>
            <a:endParaRPr lang="en-GB" dirty="0"/>
          </a:p>
          <a:p>
            <a:pPr marL="285750" indent="-285750">
              <a:buFont typeface="Arial" panose="020B0604020202020204" pitchFamily="34" charset="0"/>
              <a:buChar char="•"/>
            </a:pPr>
            <a:r>
              <a:rPr lang="en-GB" dirty="0">
                <a:hlinkClick r:id="rId5"/>
              </a:rPr>
              <a:t>https://www.vecteezy.com/vector-art/3230794-sets-of-people-talking-or-speaking-to-each-other</a:t>
            </a:r>
            <a:r>
              <a:rPr lang="en-GB" dirty="0"/>
              <a:t>( Accessed:03/03/2023)</a:t>
            </a:r>
          </a:p>
        </p:txBody>
      </p:sp>
      <p:sp>
        <p:nvSpPr>
          <p:cNvPr id="2" name="TextBox 1">
            <a:extLst>
              <a:ext uri="{FF2B5EF4-FFF2-40B4-BE49-F238E27FC236}">
                <a16:creationId xmlns:a16="http://schemas.microsoft.com/office/drawing/2014/main" id="{562A47FC-19B5-40A4-9B8C-35515D657A81}"/>
              </a:ext>
            </a:extLst>
          </p:cNvPr>
          <p:cNvSpPr txBox="1"/>
          <p:nvPr/>
        </p:nvSpPr>
        <p:spPr>
          <a:xfrm>
            <a:off x="491319" y="297641"/>
            <a:ext cx="6127845" cy="369332"/>
          </a:xfrm>
          <a:prstGeom prst="rect">
            <a:avLst/>
          </a:prstGeom>
          <a:noFill/>
        </p:spPr>
        <p:txBody>
          <a:bodyPr wrap="square" rtlCol="0">
            <a:spAutoFit/>
          </a:bodyPr>
          <a:lstStyle/>
          <a:p>
            <a:r>
              <a:rPr lang="en-GB" u="sng" dirty="0"/>
              <a:t>References</a:t>
            </a:r>
          </a:p>
        </p:txBody>
      </p:sp>
    </p:spTree>
    <p:extLst>
      <p:ext uri="{BB962C8B-B14F-4D97-AF65-F5344CB8AC3E}">
        <p14:creationId xmlns:p14="http://schemas.microsoft.com/office/powerpoint/2010/main" val="2741003543"/>
      </p:ext>
    </p:extLst>
  </p:cSld>
  <p:clrMapOvr>
    <a:masterClrMapping/>
  </p:clrMapOvr>
</p:sld>
</file>

<file path=ppt/theme/theme1.xml><?xml version="1.0" encoding="utf-8"?>
<a:theme xmlns:a="http://schemas.openxmlformats.org/drawingml/2006/main" name="HeadlinesVTI">
  <a:themeElements>
    <a:clrScheme name="AnalogousFromRegularSeed_2SEEDS">
      <a:dk1>
        <a:srgbClr val="000000"/>
      </a:dk1>
      <a:lt1>
        <a:srgbClr val="FFFFFF"/>
      </a:lt1>
      <a:dk2>
        <a:srgbClr val="32271C"/>
      </a:dk2>
      <a:lt2>
        <a:srgbClr val="F0F2F3"/>
      </a:lt2>
      <a:accent1>
        <a:srgbClr val="D55B17"/>
      </a:accent1>
      <a:accent2>
        <a:srgbClr val="E72935"/>
      </a:accent2>
      <a:accent3>
        <a:srgbClr val="C39F23"/>
      </a:accent3>
      <a:accent4>
        <a:srgbClr val="13B3AD"/>
      </a:accent4>
      <a:accent5>
        <a:srgbClr val="299FE7"/>
      </a:accent5>
      <a:accent6>
        <a:srgbClr val="2247D7"/>
      </a:accent6>
      <a:hlink>
        <a:srgbClr val="3F91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
  <TotalTime>330</TotalTime>
  <Words>960</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Aharoni</vt:lpstr>
      <vt:lpstr>Arial</vt:lpstr>
      <vt:lpstr>Avenir Next LT Pro</vt:lpstr>
      <vt:lpstr>Cambria</vt:lpstr>
      <vt:lpstr>Sitka Banner</vt:lpstr>
      <vt:lpstr>HeadlinesVTI</vt:lpstr>
      <vt:lpstr>Component 1 Individual Presentation Student Name: Kim Merson  Student Number: 2127725 Lecturer Name : Opeyemil Odejimi  LCHS4005 Professional Development within Health and Social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 Student Name: Kim Merson  Student Number: 2127725 Lecturer Name : Opeyemil Odejimi  LCHS4005 Professional Development within Health and Social Care</dc:title>
  <dc:creator>Kim Merson</dc:creator>
  <cp:lastModifiedBy>Kim Merson</cp:lastModifiedBy>
  <cp:revision>21</cp:revision>
  <dcterms:created xsi:type="dcterms:W3CDTF">2023-03-08T12:44:29Z</dcterms:created>
  <dcterms:modified xsi:type="dcterms:W3CDTF">2023-03-12T17:00:54Z</dcterms:modified>
</cp:coreProperties>
</file>