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4"/>
  </p:notesMasterIdLst>
  <p:handoutMasterIdLst>
    <p:handoutMasterId r:id="rId25"/>
  </p:handoutMasterIdLst>
  <p:sldIdLst>
    <p:sldId id="277" r:id="rId2"/>
    <p:sldId id="278" r:id="rId3"/>
    <p:sldId id="257" r:id="rId4"/>
    <p:sldId id="258" r:id="rId5"/>
    <p:sldId id="259" r:id="rId6"/>
    <p:sldId id="260" r:id="rId7"/>
    <p:sldId id="261" r:id="rId8"/>
    <p:sldId id="279" r:id="rId9"/>
    <p:sldId id="280" r:id="rId10"/>
    <p:sldId id="281" r:id="rId11"/>
    <p:sldId id="282" r:id="rId12"/>
    <p:sldId id="283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85" r:id="rId22"/>
    <p:sldId id="284" r:id="rId2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90" d="100"/>
          <a:sy n="90" d="100"/>
        </p:scale>
        <p:origin x="909" y="5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fua Adams" userId="03cc8a34b628f8aa" providerId="LiveId" clId="{C52CA74E-0C15-413A-92B8-0177C7D01ECF}"/>
    <pc:docChg chg="modSld">
      <pc:chgData name="Efua Adams" userId="03cc8a34b628f8aa" providerId="LiveId" clId="{C52CA74E-0C15-413A-92B8-0177C7D01ECF}" dt="2024-09-29T17:38:29.876" v="3" actId="20577"/>
      <pc:docMkLst>
        <pc:docMk/>
      </pc:docMkLst>
      <pc:sldChg chg="modSp mod">
        <pc:chgData name="Efua Adams" userId="03cc8a34b628f8aa" providerId="LiveId" clId="{C52CA74E-0C15-413A-92B8-0177C7D01ECF}" dt="2024-09-29T17:38:29.876" v="3" actId="20577"/>
        <pc:sldMkLst>
          <pc:docMk/>
          <pc:sldMk cId="0" sldId="277"/>
        </pc:sldMkLst>
        <pc:spChg chg="mod">
          <ac:chgData name="Efua Adams" userId="03cc8a34b628f8aa" providerId="LiveId" clId="{C52CA74E-0C15-413A-92B8-0177C7D01ECF}" dt="2024-09-29T17:38:29.876" v="3" actId="20577"/>
          <ac:spMkLst>
            <pc:docMk/>
            <pc:sldMk cId="0" sldId="277"/>
            <ac:spMk id="6146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29/09/2024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29/09/2024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29/09/2024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29/09/2024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29/09/2024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29/09/2024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29/09/2024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29/09/2024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29/09/2024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29/09/2024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29/09/2024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29/09/2024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LCMB7024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Marketing Management</a:t>
            </a:r>
          </a:p>
          <a:p>
            <a:pPr eaLnBrk="1" hangingPunct="1"/>
            <a:r>
              <a:rPr lang="en-GB" altLang="en-US">
                <a:solidFill>
                  <a:schemeClr val="accent2"/>
                </a:solidFill>
              </a:rPr>
              <a:t>Week 4</a:t>
            </a:r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Product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EE3A5-939E-453A-8481-79D7B98D5C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Product Life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B53941-515F-442F-A258-A0979A3A4A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2000" dirty="0"/>
              <a:t>A new product is introduced into the market-place; it grows; matures; and when it loses appeal and sales decline, it is terminated.</a:t>
            </a:r>
          </a:p>
          <a:p>
            <a:pPr marL="0" indent="0">
              <a:buNone/>
            </a:pPr>
            <a:endParaRPr lang="en-GB" sz="2000" dirty="0"/>
          </a:p>
          <a:p>
            <a:pPr lvl="0"/>
            <a:r>
              <a:rPr lang="en-GB" sz="2000" dirty="0"/>
              <a:t>A product life-cycle has four major stages: introduction, growth, maturity and decline.</a:t>
            </a:r>
          </a:p>
          <a:p>
            <a:pPr marL="0" indent="0">
              <a:buNone/>
            </a:pPr>
            <a:endParaRPr lang="en-GB" sz="2000" dirty="0"/>
          </a:p>
          <a:p>
            <a:pPr lvl="0"/>
            <a:r>
              <a:rPr lang="en-GB" sz="2000" dirty="0"/>
              <a:t>As a product moves through its cycle, the strategies relating to competition, promotion, distribution, pricing and market information must be evaluated and possibly changed.</a:t>
            </a:r>
          </a:p>
          <a:p>
            <a:pPr marL="0" indent="0">
              <a:buNone/>
            </a:pPr>
            <a:endParaRPr lang="en-GB" sz="20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8FA844-D9C4-420D-A079-2C9FDDAF4C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B0A600-2190-41F3-9EEE-B3EFA59826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34799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sz="2400" dirty="0"/>
            </a:br>
            <a:r>
              <a:rPr lang="en-GB" sz="2400" b="1" dirty="0"/>
              <a:t>The Product Life Cycle Model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1740" y="1340768"/>
            <a:ext cx="4680520" cy="4015886"/>
          </a:xfrm>
        </p:spPr>
      </p:pic>
    </p:spTree>
    <p:extLst>
      <p:ext uri="{BB962C8B-B14F-4D97-AF65-F5344CB8AC3E}">
        <p14:creationId xmlns:p14="http://schemas.microsoft.com/office/powerpoint/2010/main" val="35727882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Introduction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product is first introduced into the market, profits and sales are  either very low or non existent.</a:t>
            </a:r>
          </a:p>
        </p:txBody>
      </p:sp>
    </p:spTree>
    <p:extLst>
      <p:ext uri="{BB962C8B-B14F-4D97-AF65-F5344CB8AC3E}">
        <p14:creationId xmlns:p14="http://schemas.microsoft.com/office/powerpoint/2010/main" val="211838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3600" dirty="0"/>
            </a:br>
            <a:r>
              <a:rPr lang="en-GB" sz="3600" b="1" dirty="0"/>
              <a:t>Growth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profits and sales start to increase very rapidly and the demand for the product is high. New rivals may start to enter the market.</a:t>
            </a:r>
          </a:p>
        </p:txBody>
      </p:sp>
    </p:spTree>
    <p:extLst>
      <p:ext uri="{BB962C8B-B14F-4D97-AF65-F5344CB8AC3E}">
        <p14:creationId xmlns:p14="http://schemas.microsoft.com/office/powerpoint/2010/main" val="1571986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3600" b="1" dirty="0"/>
              <a:t>Maturity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profits and sales start to stabilise and the preference for the product decreases.</a:t>
            </a:r>
          </a:p>
        </p:txBody>
      </p:sp>
    </p:spTree>
    <p:extLst>
      <p:ext uri="{BB962C8B-B14F-4D97-AF65-F5344CB8AC3E}">
        <p14:creationId xmlns:p14="http://schemas.microsoft.com/office/powerpoint/2010/main" val="2664138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4000" b="1" dirty="0"/>
              <a:t>Decline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profits and sales start to decrease very rapidly. </a:t>
            </a:r>
          </a:p>
        </p:txBody>
      </p:sp>
    </p:spTree>
    <p:extLst>
      <p:ext uri="{BB962C8B-B14F-4D97-AF65-F5344CB8AC3E}">
        <p14:creationId xmlns:p14="http://schemas.microsoft.com/office/powerpoint/2010/main" val="4142653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36AC5-BD28-4EF2-A6F9-702E027E13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 </a:t>
            </a:r>
            <a:br>
              <a:rPr lang="en-GB" dirty="0"/>
            </a:br>
            <a:r>
              <a:rPr lang="en-GB" b="1" u="sng" dirty="0"/>
              <a:t>Marketing Mix Decisions in the Product Life Cycle Stage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F2D05-52E0-4B1E-BCD7-D48BD83F13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1" u="sng" dirty="0"/>
              <a:t>Introduction</a:t>
            </a:r>
            <a:endParaRPr lang="en-GB" sz="1800" dirty="0"/>
          </a:p>
          <a:p>
            <a:pPr marL="0" indent="0">
              <a:buNone/>
            </a:pPr>
            <a:endParaRPr lang="en-GB" sz="1400" dirty="0"/>
          </a:p>
          <a:p>
            <a:pPr lvl="0"/>
            <a:r>
              <a:rPr lang="en-GB" sz="1800" dirty="0"/>
              <a:t>Product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Price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Place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lvl="0"/>
            <a:r>
              <a:rPr lang="en-GB" sz="1800" dirty="0"/>
              <a:t>Promotion 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34502E-2249-4CBF-83A0-F86868134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78AAA8-9A63-4E02-8F87-3E27879CD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1598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36AC5-BD28-4EF2-A6F9-702E027E13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 </a:t>
            </a:r>
            <a:br>
              <a:rPr lang="en-GB" dirty="0"/>
            </a:br>
            <a:r>
              <a:rPr lang="en-GB" b="1" u="sng" dirty="0"/>
              <a:t>Marketing Mix Decisions in the Product Life Cycle Stage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F2D05-52E0-4B1E-BCD7-D48BD83F13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1" u="sng" dirty="0"/>
              <a:t>Growth</a:t>
            </a:r>
            <a:endParaRPr lang="en-GB" sz="1800" dirty="0"/>
          </a:p>
          <a:p>
            <a:pPr marL="0" indent="0">
              <a:buNone/>
            </a:pPr>
            <a:endParaRPr lang="en-GB" sz="1400" dirty="0"/>
          </a:p>
          <a:p>
            <a:pPr lvl="0"/>
            <a:r>
              <a:rPr lang="en-GB" sz="1800" dirty="0"/>
              <a:t>Product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Price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Place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lvl="0"/>
            <a:r>
              <a:rPr lang="en-GB" sz="1800" dirty="0"/>
              <a:t>Promotion 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34502E-2249-4CBF-83A0-F86868134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78AAA8-9A63-4E02-8F87-3E27879CD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5025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36AC5-BD28-4EF2-A6F9-702E027E13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 </a:t>
            </a:r>
            <a:br>
              <a:rPr lang="en-GB" dirty="0"/>
            </a:br>
            <a:r>
              <a:rPr lang="en-GB" b="1" u="sng" dirty="0"/>
              <a:t>Marketing Mix Decisions in the Product Life Cycle Stage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F2D05-52E0-4B1E-BCD7-D48BD83F13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1" u="sng" dirty="0"/>
              <a:t>Maturity</a:t>
            </a:r>
            <a:endParaRPr lang="en-GB" sz="1800" dirty="0"/>
          </a:p>
          <a:p>
            <a:pPr marL="0" indent="0">
              <a:buNone/>
            </a:pPr>
            <a:endParaRPr lang="en-GB" sz="1400" dirty="0"/>
          </a:p>
          <a:p>
            <a:pPr lvl="0"/>
            <a:r>
              <a:rPr lang="en-GB" sz="1800" dirty="0"/>
              <a:t>Product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Price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Place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lvl="0"/>
            <a:r>
              <a:rPr lang="en-GB" sz="1800" dirty="0"/>
              <a:t>Promotion 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34502E-2249-4CBF-83A0-F86868134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78AAA8-9A63-4E02-8F87-3E27879CD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39249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36AC5-BD28-4EF2-A6F9-702E027E13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 </a:t>
            </a:r>
            <a:br>
              <a:rPr lang="en-GB" dirty="0"/>
            </a:br>
            <a:r>
              <a:rPr lang="en-GB" b="1" u="sng" dirty="0"/>
              <a:t>Marketing Mix Decisions in the Product Life Cycle Stage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F2D05-52E0-4B1E-BCD7-D48BD83F13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1" u="sng" dirty="0"/>
              <a:t>Decline</a:t>
            </a:r>
            <a:endParaRPr lang="en-GB" sz="1800" dirty="0"/>
          </a:p>
          <a:p>
            <a:pPr marL="0" indent="0">
              <a:buNone/>
            </a:pPr>
            <a:endParaRPr lang="en-GB" sz="1400" dirty="0"/>
          </a:p>
          <a:p>
            <a:pPr lvl="0"/>
            <a:r>
              <a:rPr lang="en-GB" sz="1800" dirty="0"/>
              <a:t>Product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Price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mar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Place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lvl="0"/>
            <a:r>
              <a:rPr lang="en-GB" sz="1800" dirty="0"/>
              <a:t>Promotion 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34502E-2249-4CBF-83A0-F86868134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78AAA8-9A63-4E02-8F87-3E27879CD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67954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827C3-16D6-46AE-8155-DE9CC4A719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dirty="0"/>
              <a:t>The strategic implications of the product life cycle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6C0B78-B1D2-4C28-8419-6A64CA7CE8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Strengths of the Product Life Cycle model</a:t>
            </a:r>
          </a:p>
          <a:p>
            <a:endParaRPr lang="en-GB" dirty="0"/>
          </a:p>
          <a:p>
            <a:r>
              <a:rPr lang="en-GB" dirty="0"/>
              <a:t>Weaknesses of  the Product Life Cycle model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DB3178-0957-4C17-8316-2B462E067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56438C-5FB2-4E72-A553-FC1068781E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2364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b="1" dirty="0"/>
              <a:t>A Brand is: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Unique design, sign, symbol, words, or a combination of these, employed in creating an image that identifies a product and differentiates it from its competitors.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16547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br>
              <a:rPr lang="en-GB" sz="3200" b="1" dirty="0"/>
            </a:br>
            <a:br>
              <a:rPr lang="en-GB" sz="3200" b="1" dirty="0"/>
            </a:br>
            <a:r>
              <a:rPr lang="en-GB" sz="3200" b="1" dirty="0"/>
              <a:t>Family Branding/Corporate Umbrella Branding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uses one brand name as the main identifier for the different variety of products produced.</a:t>
            </a:r>
          </a:p>
        </p:txBody>
      </p:sp>
    </p:spTree>
    <p:extLst>
      <p:ext uri="{BB962C8B-B14F-4D97-AF65-F5344CB8AC3E}">
        <p14:creationId xmlns:p14="http://schemas.microsoft.com/office/powerpoint/2010/main" val="3772544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Range Branding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uses different brand names for different ranges of products produced.</a:t>
            </a:r>
          </a:p>
        </p:txBody>
      </p:sp>
    </p:spTree>
    <p:extLst>
      <p:ext uri="{BB962C8B-B14F-4D97-AF65-F5344CB8AC3E}">
        <p14:creationId xmlns:p14="http://schemas.microsoft.com/office/powerpoint/2010/main" val="3799502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br>
              <a:rPr lang="en-GB" b="1" dirty="0"/>
            </a:br>
            <a:br>
              <a:rPr lang="en-GB" b="1" dirty="0"/>
            </a:br>
            <a:r>
              <a:rPr lang="en-GB" sz="3100" b="1" dirty="0"/>
              <a:t>Individual Product Branding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is no close connection between the brand and the company. However, the brand is recognised for its own strengths.</a:t>
            </a:r>
          </a:p>
        </p:txBody>
      </p:sp>
    </p:spTree>
    <p:extLst>
      <p:ext uri="{BB962C8B-B14F-4D97-AF65-F5344CB8AC3E}">
        <p14:creationId xmlns:p14="http://schemas.microsoft.com/office/powerpoint/2010/main" val="2124369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2700" b="1" dirty="0"/>
              <a:t>Line Filling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provides more variety for the same customers in the same industry.</a:t>
            </a:r>
          </a:p>
        </p:txBody>
      </p:sp>
    </p:spTree>
    <p:extLst>
      <p:ext uri="{BB962C8B-B14F-4D97-AF65-F5344CB8AC3E}">
        <p14:creationId xmlns:p14="http://schemas.microsoft.com/office/powerpoint/2010/main" val="2444423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Line Stretching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either focuses on an upward stretch, which is producing a higher quality, higher priced product. Or a downward stretch, lower quality, lower priced product.</a:t>
            </a:r>
          </a:p>
        </p:txBody>
      </p:sp>
    </p:spTree>
    <p:extLst>
      <p:ext uri="{BB962C8B-B14F-4D97-AF65-F5344CB8AC3E}">
        <p14:creationId xmlns:p14="http://schemas.microsoft.com/office/powerpoint/2010/main" val="2362283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Line Extensions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produces products in the same industry but focuses on a different target market.</a:t>
            </a:r>
          </a:p>
        </p:txBody>
      </p:sp>
    </p:spTree>
    <p:extLst>
      <p:ext uri="{BB962C8B-B14F-4D97-AF65-F5344CB8AC3E}">
        <p14:creationId xmlns:p14="http://schemas.microsoft.com/office/powerpoint/2010/main" val="624680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Brand extension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company extends its product range and produces a new product in a new industry.</a:t>
            </a:r>
          </a:p>
        </p:txBody>
      </p:sp>
    </p:spTree>
    <p:extLst>
      <p:ext uri="{BB962C8B-B14F-4D97-AF65-F5344CB8AC3E}">
        <p14:creationId xmlns:p14="http://schemas.microsoft.com/office/powerpoint/2010/main" val="615870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7B51A-3A9B-4B7E-9D98-45B7D3E571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Other Branding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0EA6D9-9C6E-4B32-81A9-BEC70E9033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Brand Personality</a:t>
            </a:r>
          </a:p>
          <a:p>
            <a:r>
              <a:rPr lang="en-GB" dirty="0"/>
              <a:t>Country of Origin Effects</a:t>
            </a:r>
          </a:p>
          <a:p>
            <a:r>
              <a:rPr lang="en-GB" dirty="0"/>
              <a:t>Own Label Branding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A5DC21-7A63-4B41-A3DD-8C9F945C3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7C9D8F-D2EF-437C-8BFC-772DE0460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88569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F24C5-F7AF-48BF-BA3B-5117F456DC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Product Packaging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4C57AE-3284-4079-A8AD-12E2A13708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1600" dirty="0"/>
          </a:p>
          <a:p>
            <a:pPr lvl="0"/>
            <a:r>
              <a:rPr lang="en-GB" sz="1600" dirty="0"/>
              <a:t>Practical aspects</a:t>
            </a:r>
          </a:p>
          <a:p>
            <a:pPr marL="0" lvl="0" indent="0">
              <a:buNone/>
            </a:pPr>
            <a:r>
              <a:rPr lang="en-GB" sz="1600" dirty="0"/>
              <a:t> </a:t>
            </a:r>
          </a:p>
          <a:p>
            <a:pPr marL="0" lvl="0" indent="0">
              <a:buNone/>
            </a:pPr>
            <a:endParaRPr lang="en-GB" sz="1600" dirty="0"/>
          </a:p>
          <a:p>
            <a:pPr lvl="0"/>
            <a:r>
              <a:rPr lang="en-GB" sz="1600" dirty="0"/>
              <a:t>Decorative aspects</a:t>
            </a:r>
          </a:p>
          <a:p>
            <a:pPr marL="0" indent="0">
              <a:buNone/>
            </a:pPr>
            <a:r>
              <a:rPr lang="en-GB" sz="1600" dirty="0"/>
              <a:t> </a:t>
            </a:r>
          </a:p>
          <a:p>
            <a:pPr marL="0" indent="0">
              <a:buNone/>
            </a:pPr>
            <a:endParaRPr lang="en-GB" sz="1600" dirty="0"/>
          </a:p>
          <a:p>
            <a:pPr lvl="0"/>
            <a:r>
              <a:rPr lang="en-GB" sz="1600" dirty="0"/>
              <a:t>Informative aspects</a:t>
            </a:r>
          </a:p>
          <a:p>
            <a:endParaRPr lang="en-GB" sz="1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C87B79-3295-48B8-911D-BA479AD6F6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5A6838-EA2B-4A4B-ACFB-46A8B441B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685983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2336</TotalTime>
  <Words>522</Words>
  <Application>Microsoft Office PowerPoint</Application>
  <PresentationFormat>On-screen Show (4:3)</PresentationFormat>
  <Paragraphs>118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Myriad Pro</vt:lpstr>
      <vt:lpstr>Verdana</vt:lpstr>
      <vt:lpstr>20140311PresentationUWTSDTemplate</vt:lpstr>
      <vt:lpstr>LCMB7024</vt:lpstr>
      <vt:lpstr>The Product Life Cycle</vt:lpstr>
      <vt:lpstr> The Product Life Cycle Model</vt:lpstr>
      <vt:lpstr>  Introduction </vt:lpstr>
      <vt:lpstr> Growth</vt:lpstr>
      <vt:lpstr> Maturity</vt:lpstr>
      <vt:lpstr> Decline</vt:lpstr>
      <vt:lpstr>  Marketing Mix Decisions in the Product Life Cycle Stage </vt:lpstr>
      <vt:lpstr>  Marketing Mix Decisions in the Product Life Cycle Stage </vt:lpstr>
      <vt:lpstr>  Marketing Mix Decisions in the Product Life Cycle Stage </vt:lpstr>
      <vt:lpstr>  Marketing Mix Decisions in the Product Life Cycle Stage </vt:lpstr>
      <vt:lpstr>The strategic implications of the product life cycle </vt:lpstr>
      <vt:lpstr>  A Brand is: </vt:lpstr>
      <vt:lpstr>  Family Branding/Corporate Umbrella Branding </vt:lpstr>
      <vt:lpstr>  Range Branding </vt:lpstr>
      <vt:lpstr>  Individual Product Branding </vt:lpstr>
      <vt:lpstr>  Line Filling </vt:lpstr>
      <vt:lpstr>  Line Stretching </vt:lpstr>
      <vt:lpstr>  Line Extensions </vt:lpstr>
      <vt:lpstr>  Brand extension </vt:lpstr>
      <vt:lpstr>Other Branding Strategies</vt:lpstr>
      <vt:lpstr>Product Packaging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Efua Adams</cp:lastModifiedBy>
  <cp:revision>149</cp:revision>
  <cp:lastPrinted>2018-07-09T15:27:01Z</cp:lastPrinted>
  <dcterms:created xsi:type="dcterms:W3CDTF">2002-10-07T19:43:58Z</dcterms:created>
  <dcterms:modified xsi:type="dcterms:W3CDTF">2024-09-29T17:38:34Z</dcterms:modified>
</cp:coreProperties>
</file>