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sldIdLst>
    <p:sldId id="543" r:id="rId5"/>
    <p:sldId id="544" r:id="rId6"/>
  </p:sldIdLst>
  <p:sldSz cx="21601113" cy="18000663"/>
  <p:notesSz cx="6858000" cy="9144000"/>
  <p:custDataLst>
    <p:tags r:id="rId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37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8" autoAdjust="0"/>
    <p:restoredTop sz="94660"/>
  </p:normalViewPr>
  <p:slideViewPr>
    <p:cSldViewPr snapToGrid="0">
      <p:cViewPr>
        <p:scale>
          <a:sx n="30" d="100"/>
          <a:sy n="30" d="100"/>
        </p:scale>
        <p:origin x="1136"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tags" Target="tags/tag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20084" y="2945943"/>
            <a:ext cx="18360946" cy="6266897"/>
          </a:xfrm>
        </p:spPr>
        <p:txBody>
          <a:bodyPr anchor="b"/>
          <a:lstStyle>
            <a:lvl1pPr algn="ctr">
              <a:defRPr sz="14174"/>
            </a:lvl1pPr>
          </a:lstStyle>
          <a:p>
            <a:r>
              <a:rPr lang="en-US"/>
              <a:t>Click to edit Master title style</a:t>
            </a:r>
            <a:endParaRPr lang="en-US" dirty="0"/>
          </a:p>
        </p:txBody>
      </p:sp>
      <p:sp>
        <p:nvSpPr>
          <p:cNvPr id="3" name="Subtitle 2"/>
          <p:cNvSpPr>
            <a:spLocks noGrp="1"/>
          </p:cNvSpPr>
          <p:nvPr>
            <p:ph type="subTitle" idx="1"/>
          </p:nvPr>
        </p:nvSpPr>
        <p:spPr>
          <a:xfrm>
            <a:off x="2700139" y="9454516"/>
            <a:ext cx="16200835" cy="4345992"/>
          </a:xfrm>
        </p:spPr>
        <p:txBody>
          <a:bodyPr/>
          <a:lstStyle>
            <a:lvl1pPr marL="0" indent="0" algn="ctr">
              <a:buNone/>
              <a:defRPr sz="5670"/>
            </a:lvl1pPr>
            <a:lvl2pPr marL="1080044" indent="0" algn="ctr">
              <a:buNone/>
              <a:defRPr sz="4725"/>
            </a:lvl2pPr>
            <a:lvl3pPr marL="2160087" indent="0" algn="ctr">
              <a:buNone/>
              <a:defRPr sz="4252"/>
            </a:lvl3pPr>
            <a:lvl4pPr marL="3240131" indent="0" algn="ctr">
              <a:buNone/>
              <a:defRPr sz="3780"/>
            </a:lvl4pPr>
            <a:lvl5pPr marL="4320174" indent="0" algn="ctr">
              <a:buNone/>
              <a:defRPr sz="3780"/>
            </a:lvl5pPr>
            <a:lvl6pPr marL="5400218" indent="0" algn="ctr">
              <a:buNone/>
              <a:defRPr sz="3780"/>
            </a:lvl6pPr>
            <a:lvl7pPr marL="6480261" indent="0" algn="ctr">
              <a:buNone/>
              <a:defRPr sz="3780"/>
            </a:lvl7pPr>
            <a:lvl8pPr marL="7560305" indent="0" algn="ctr">
              <a:buNone/>
              <a:defRPr sz="3780"/>
            </a:lvl8pPr>
            <a:lvl9pPr marL="8640348" indent="0" algn="ctr">
              <a:buNone/>
              <a:defRPr sz="37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E6FF54-310A-4068-9171-CD5F9979266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1917923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E6FF54-310A-4068-9171-CD5F9979266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1868597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3827" y="4487671"/>
            <a:ext cx="18630960" cy="7487774"/>
          </a:xfrm>
        </p:spPr>
        <p:txBody>
          <a:bodyPr anchor="b"/>
          <a:lstStyle>
            <a:lvl1pPr>
              <a:defRPr sz="14174"/>
            </a:lvl1pPr>
          </a:lstStyle>
          <a:p>
            <a:r>
              <a:rPr lang="en-US"/>
              <a:t>Click to edit Master title style</a:t>
            </a:r>
            <a:endParaRPr lang="en-US" dirty="0"/>
          </a:p>
        </p:txBody>
      </p:sp>
      <p:sp>
        <p:nvSpPr>
          <p:cNvPr id="3" name="Text Placeholder 2"/>
          <p:cNvSpPr>
            <a:spLocks noGrp="1"/>
          </p:cNvSpPr>
          <p:nvPr>
            <p:ph type="body" idx="1"/>
          </p:nvPr>
        </p:nvSpPr>
        <p:spPr>
          <a:xfrm>
            <a:off x="1473827" y="12046282"/>
            <a:ext cx="18630960" cy="3937644"/>
          </a:xfrm>
        </p:spPr>
        <p:txBody>
          <a:bodyPr/>
          <a:lstStyle>
            <a:lvl1pPr marL="0" indent="0">
              <a:buNone/>
              <a:defRPr sz="5670">
                <a:solidFill>
                  <a:schemeClr val="tx1"/>
                </a:solidFill>
              </a:defRPr>
            </a:lvl1pPr>
            <a:lvl2pPr marL="1080044" indent="0">
              <a:buNone/>
              <a:defRPr sz="4725">
                <a:solidFill>
                  <a:schemeClr val="tx1">
                    <a:tint val="75000"/>
                  </a:schemeClr>
                </a:solidFill>
              </a:defRPr>
            </a:lvl2pPr>
            <a:lvl3pPr marL="2160087" indent="0">
              <a:buNone/>
              <a:defRPr sz="4252">
                <a:solidFill>
                  <a:schemeClr val="tx1">
                    <a:tint val="75000"/>
                  </a:schemeClr>
                </a:solidFill>
              </a:defRPr>
            </a:lvl3pPr>
            <a:lvl4pPr marL="3240131" indent="0">
              <a:buNone/>
              <a:defRPr sz="3780">
                <a:solidFill>
                  <a:schemeClr val="tx1">
                    <a:tint val="75000"/>
                  </a:schemeClr>
                </a:solidFill>
              </a:defRPr>
            </a:lvl4pPr>
            <a:lvl5pPr marL="4320174" indent="0">
              <a:buNone/>
              <a:defRPr sz="3780">
                <a:solidFill>
                  <a:schemeClr val="tx1">
                    <a:tint val="75000"/>
                  </a:schemeClr>
                </a:solidFill>
              </a:defRPr>
            </a:lvl5pPr>
            <a:lvl6pPr marL="5400218" indent="0">
              <a:buNone/>
              <a:defRPr sz="3780">
                <a:solidFill>
                  <a:schemeClr val="tx1">
                    <a:tint val="75000"/>
                  </a:schemeClr>
                </a:solidFill>
              </a:defRPr>
            </a:lvl6pPr>
            <a:lvl7pPr marL="6480261" indent="0">
              <a:buNone/>
              <a:defRPr sz="3780">
                <a:solidFill>
                  <a:schemeClr val="tx1">
                    <a:tint val="75000"/>
                  </a:schemeClr>
                </a:solidFill>
              </a:defRPr>
            </a:lvl7pPr>
            <a:lvl8pPr marL="7560305" indent="0">
              <a:buNone/>
              <a:defRPr sz="3780">
                <a:solidFill>
                  <a:schemeClr val="tx1">
                    <a:tint val="75000"/>
                  </a:schemeClr>
                </a:solidFill>
              </a:defRPr>
            </a:lvl8pPr>
            <a:lvl9pPr marL="8640348" indent="0">
              <a:buNone/>
              <a:defRPr sz="37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E6FF54-310A-4068-9171-CD5F9979266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3113717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85077" y="4791843"/>
            <a:ext cx="9180473" cy="114212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35563" y="4791843"/>
            <a:ext cx="9180473" cy="114212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E6FF54-310A-4068-9171-CD5F9979266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90166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87890" y="958373"/>
            <a:ext cx="18630960" cy="347929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87892" y="4412664"/>
            <a:ext cx="9138282" cy="2162578"/>
          </a:xfrm>
        </p:spPr>
        <p:txBody>
          <a:bodyPr anchor="b"/>
          <a:lstStyle>
            <a:lvl1pPr marL="0" indent="0">
              <a:buNone/>
              <a:defRPr sz="5670" b="1"/>
            </a:lvl1pPr>
            <a:lvl2pPr marL="1080044" indent="0">
              <a:buNone/>
              <a:defRPr sz="4725" b="1"/>
            </a:lvl2pPr>
            <a:lvl3pPr marL="2160087" indent="0">
              <a:buNone/>
              <a:defRPr sz="4252" b="1"/>
            </a:lvl3pPr>
            <a:lvl4pPr marL="3240131" indent="0">
              <a:buNone/>
              <a:defRPr sz="3780" b="1"/>
            </a:lvl4pPr>
            <a:lvl5pPr marL="4320174" indent="0">
              <a:buNone/>
              <a:defRPr sz="3780" b="1"/>
            </a:lvl5pPr>
            <a:lvl6pPr marL="5400218" indent="0">
              <a:buNone/>
              <a:defRPr sz="3780" b="1"/>
            </a:lvl6pPr>
            <a:lvl7pPr marL="6480261" indent="0">
              <a:buNone/>
              <a:defRPr sz="3780" b="1"/>
            </a:lvl7pPr>
            <a:lvl8pPr marL="7560305" indent="0">
              <a:buNone/>
              <a:defRPr sz="3780" b="1"/>
            </a:lvl8pPr>
            <a:lvl9pPr marL="8640348" indent="0">
              <a:buNone/>
              <a:defRPr sz="3780" b="1"/>
            </a:lvl9pPr>
          </a:lstStyle>
          <a:p>
            <a:pPr lvl="0"/>
            <a:r>
              <a:rPr lang="en-US"/>
              <a:t>Click to edit Master text styles</a:t>
            </a:r>
          </a:p>
        </p:txBody>
      </p:sp>
      <p:sp>
        <p:nvSpPr>
          <p:cNvPr id="4" name="Content Placeholder 3"/>
          <p:cNvSpPr>
            <a:spLocks noGrp="1"/>
          </p:cNvSpPr>
          <p:nvPr>
            <p:ph sz="half" idx="2"/>
          </p:nvPr>
        </p:nvSpPr>
        <p:spPr>
          <a:xfrm>
            <a:off x="1487892" y="6575242"/>
            <a:ext cx="9138282" cy="9671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35564" y="4412664"/>
            <a:ext cx="9183287" cy="2162578"/>
          </a:xfrm>
        </p:spPr>
        <p:txBody>
          <a:bodyPr anchor="b"/>
          <a:lstStyle>
            <a:lvl1pPr marL="0" indent="0">
              <a:buNone/>
              <a:defRPr sz="5670" b="1"/>
            </a:lvl1pPr>
            <a:lvl2pPr marL="1080044" indent="0">
              <a:buNone/>
              <a:defRPr sz="4725" b="1"/>
            </a:lvl2pPr>
            <a:lvl3pPr marL="2160087" indent="0">
              <a:buNone/>
              <a:defRPr sz="4252" b="1"/>
            </a:lvl3pPr>
            <a:lvl4pPr marL="3240131" indent="0">
              <a:buNone/>
              <a:defRPr sz="3780" b="1"/>
            </a:lvl4pPr>
            <a:lvl5pPr marL="4320174" indent="0">
              <a:buNone/>
              <a:defRPr sz="3780" b="1"/>
            </a:lvl5pPr>
            <a:lvl6pPr marL="5400218" indent="0">
              <a:buNone/>
              <a:defRPr sz="3780" b="1"/>
            </a:lvl6pPr>
            <a:lvl7pPr marL="6480261" indent="0">
              <a:buNone/>
              <a:defRPr sz="3780" b="1"/>
            </a:lvl7pPr>
            <a:lvl8pPr marL="7560305" indent="0">
              <a:buNone/>
              <a:defRPr sz="3780" b="1"/>
            </a:lvl8pPr>
            <a:lvl9pPr marL="8640348" indent="0">
              <a:buNone/>
              <a:defRPr sz="3780" b="1"/>
            </a:lvl9pPr>
          </a:lstStyle>
          <a:p>
            <a:pPr lvl="0"/>
            <a:r>
              <a:rPr lang="en-US"/>
              <a:t>Click to edit Master text styles</a:t>
            </a:r>
          </a:p>
        </p:txBody>
      </p:sp>
      <p:sp>
        <p:nvSpPr>
          <p:cNvPr id="6" name="Content Placeholder 5"/>
          <p:cNvSpPr>
            <a:spLocks noGrp="1"/>
          </p:cNvSpPr>
          <p:nvPr>
            <p:ph sz="quarter" idx="4"/>
          </p:nvPr>
        </p:nvSpPr>
        <p:spPr>
          <a:xfrm>
            <a:off x="10935564" y="6575242"/>
            <a:ext cx="9183287" cy="9671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E6FF54-310A-4068-9171-CD5F99792660}" type="datetimeFigureOut">
              <a:rPr lang="en-GB" smtClean="0"/>
              <a:t>29/04/2025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3143864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E6FF54-310A-4068-9171-CD5F99792660}" type="datetimeFigureOut">
              <a:rPr lang="en-GB" smtClean="0"/>
              <a:t>29/04/2025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881171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E6FF54-310A-4068-9171-CD5F99792660}" type="datetimeFigureOut">
              <a:rPr lang="en-GB" smtClean="0"/>
              <a:t>29/04/2025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283655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890" y="1200044"/>
            <a:ext cx="6966921" cy="4200155"/>
          </a:xfrm>
        </p:spPr>
        <p:txBody>
          <a:bodyPr anchor="b"/>
          <a:lstStyle>
            <a:lvl1pPr>
              <a:defRPr sz="7559"/>
            </a:lvl1pPr>
          </a:lstStyle>
          <a:p>
            <a:r>
              <a:rPr lang="en-US"/>
              <a:t>Click to edit Master title style</a:t>
            </a:r>
            <a:endParaRPr lang="en-US" dirty="0"/>
          </a:p>
        </p:txBody>
      </p:sp>
      <p:sp>
        <p:nvSpPr>
          <p:cNvPr id="3" name="Content Placeholder 2"/>
          <p:cNvSpPr>
            <a:spLocks noGrp="1"/>
          </p:cNvSpPr>
          <p:nvPr>
            <p:ph idx="1"/>
          </p:nvPr>
        </p:nvSpPr>
        <p:spPr>
          <a:xfrm>
            <a:off x="9183287" y="2591766"/>
            <a:ext cx="10935563" cy="12792138"/>
          </a:xfrm>
        </p:spPr>
        <p:txBody>
          <a:bodyPr/>
          <a:lstStyle>
            <a:lvl1pPr>
              <a:defRPr sz="7559"/>
            </a:lvl1pPr>
            <a:lvl2pPr>
              <a:defRPr sz="6614"/>
            </a:lvl2pPr>
            <a:lvl3pPr>
              <a:defRPr sz="5670"/>
            </a:lvl3pPr>
            <a:lvl4pPr>
              <a:defRPr sz="4725"/>
            </a:lvl4pPr>
            <a:lvl5pPr>
              <a:defRPr sz="4725"/>
            </a:lvl5pPr>
            <a:lvl6pPr>
              <a:defRPr sz="4725"/>
            </a:lvl6pPr>
            <a:lvl7pPr>
              <a:defRPr sz="4725"/>
            </a:lvl7pPr>
            <a:lvl8pPr>
              <a:defRPr sz="4725"/>
            </a:lvl8pPr>
            <a:lvl9pPr>
              <a:defRPr sz="47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7890" y="5400199"/>
            <a:ext cx="6966921" cy="10004536"/>
          </a:xfrm>
        </p:spPr>
        <p:txBody>
          <a:bodyPr/>
          <a:lstStyle>
            <a:lvl1pPr marL="0" indent="0">
              <a:buNone/>
              <a:defRPr sz="3780"/>
            </a:lvl1pPr>
            <a:lvl2pPr marL="1080044" indent="0">
              <a:buNone/>
              <a:defRPr sz="3307"/>
            </a:lvl2pPr>
            <a:lvl3pPr marL="2160087" indent="0">
              <a:buNone/>
              <a:defRPr sz="2835"/>
            </a:lvl3pPr>
            <a:lvl4pPr marL="3240131" indent="0">
              <a:buNone/>
              <a:defRPr sz="2362"/>
            </a:lvl4pPr>
            <a:lvl5pPr marL="4320174" indent="0">
              <a:buNone/>
              <a:defRPr sz="2362"/>
            </a:lvl5pPr>
            <a:lvl6pPr marL="5400218" indent="0">
              <a:buNone/>
              <a:defRPr sz="2362"/>
            </a:lvl6pPr>
            <a:lvl7pPr marL="6480261" indent="0">
              <a:buNone/>
              <a:defRPr sz="2362"/>
            </a:lvl7pPr>
            <a:lvl8pPr marL="7560305" indent="0">
              <a:buNone/>
              <a:defRPr sz="2362"/>
            </a:lvl8pPr>
            <a:lvl9pPr marL="8640348"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37E6FF54-310A-4068-9171-CD5F9979266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2207850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890" y="1200044"/>
            <a:ext cx="6966921" cy="4200155"/>
          </a:xfrm>
        </p:spPr>
        <p:txBody>
          <a:bodyPr anchor="b"/>
          <a:lstStyle>
            <a:lvl1pPr>
              <a:defRPr sz="7559"/>
            </a:lvl1pPr>
          </a:lstStyle>
          <a:p>
            <a:r>
              <a:rPr lang="en-US"/>
              <a:t>Click to edit Master title style</a:t>
            </a:r>
            <a:endParaRPr lang="en-US" dirty="0"/>
          </a:p>
        </p:txBody>
      </p:sp>
      <p:sp>
        <p:nvSpPr>
          <p:cNvPr id="3" name="Picture Placeholder 2"/>
          <p:cNvSpPr>
            <a:spLocks noGrp="1" noChangeAspect="1"/>
          </p:cNvSpPr>
          <p:nvPr>
            <p:ph type="pic" idx="1"/>
          </p:nvPr>
        </p:nvSpPr>
        <p:spPr>
          <a:xfrm>
            <a:off x="9183287" y="2591766"/>
            <a:ext cx="10935563" cy="12792138"/>
          </a:xfrm>
        </p:spPr>
        <p:txBody>
          <a:bodyPr anchor="t"/>
          <a:lstStyle>
            <a:lvl1pPr marL="0" indent="0">
              <a:buNone/>
              <a:defRPr sz="7559"/>
            </a:lvl1pPr>
            <a:lvl2pPr marL="1080044" indent="0">
              <a:buNone/>
              <a:defRPr sz="6614"/>
            </a:lvl2pPr>
            <a:lvl3pPr marL="2160087" indent="0">
              <a:buNone/>
              <a:defRPr sz="5670"/>
            </a:lvl3pPr>
            <a:lvl4pPr marL="3240131" indent="0">
              <a:buNone/>
              <a:defRPr sz="4725"/>
            </a:lvl4pPr>
            <a:lvl5pPr marL="4320174" indent="0">
              <a:buNone/>
              <a:defRPr sz="4725"/>
            </a:lvl5pPr>
            <a:lvl6pPr marL="5400218" indent="0">
              <a:buNone/>
              <a:defRPr sz="4725"/>
            </a:lvl6pPr>
            <a:lvl7pPr marL="6480261" indent="0">
              <a:buNone/>
              <a:defRPr sz="4725"/>
            </a:lvl7pPr>
            <a:lvl8pPr marL="7560305" indent="0">
              <a:buNone/>
              <a:defRPr sz="4725"/>
            </a:lvl8pPr>
            <a:lvl9pPr marL="8640348" indent="0">
              <a:buNone/>
              <a:defRPr sz="4725"/>
            </a:lvl9pPr>
          </a:lstStyle>
          <a:p>
            <a:r>
              <a:rPr lang="en-US"/>
              <a:t>Click icon to add picture</a:t>
            </a:r>
            <a:endParaRPr lang="en-US" dirty="0"/>
          </a:p>
        </p:txBody>
      </p:sp>
      <p:sp>
        <p:nvSpPr>
          <p:cNvPr id="4" name="Text Placeholder 3"/>
          <p:cNvSpPr>
            <a:spLocks noGrp="1"/>
          </p:cNvSpPr>
          <p:nvPr>
            <p:ph type="body" sz="half" idx="2"/>
          </p:nvPr>
        </p:nvSpPr>
        <p:spPr>
          <a:xfrm>
            <a:off x="1487890" y="5400199"/>
            <a:ext cx="6966921" cy="10004536"/>
          </a:xfrm>
        </p:spPr>
        <p:txBody>
          <a:bodyPr/>
          <a:lstStyle>
            <a:lvl1pPr marL="0" indent="0">
              <a:buNone/>
              <a:defRPr sz="3780"/>
            </a:lvl1pPr>
            <a:lvl2pPr marL="1080044" indent="0">
              <a:buNone/>
              <a:defRPr sz="3307"/>
            </a:lvl2pPr>
            <a:lvl3pPr marL="2160087" indent="0">
              <a:buNone/>
              <a:defRPr sz="2835"/>
            </a:lvl3pPr>
            <a:lvl4pPr marL="3240131" indent="0">
              <a:buNone/>
              <a:defRPr sz="2362"/>
            </a:lvl4pPr>
            <a:lvl5pPr marL="4320174" indent="0">
              <a:buNone/>
              <a:defRPr sz="2362"/>
            </a:lvl5pPr>
            <a:lvl6pPr marL="5400218" indent="0">
              <a:buNone/>
              <a:defRPr sz="2362"/>
            </a:lvl6pPr>
            <a:lvl7pPr marL="6480261" indent="0">
              <a:buNone/>
              <a:defRPr sz="2362"/>
            </a:lvl7pPr>
            <a:lvl8pPr marL="7560305" indent="0">
              <a:buNone/>
              <a:defRPr sz="2362"/>
            </a:lvl8pPr>
            <a:lvl9pPr marL="8640348"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37E6FF54-310A-4068-9171-CD5F9979266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40941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E6FF54-310A-4068-9171-CD5F9979266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3644125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458298" y="958369"/>
            <a:ext cx="4657740" cy="1525473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5078" y="958369"/>
            <a:ext cx="13703206" cy="152547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E6FF54-310A-4068-9171-CD5F9979266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0F2563-F179-436A-AF0B-A312B98D522D}" type="slidenum">
              <a:rPr lang="en-GB" smtClean="0"/>
              <a:t>‹#›</a:t>
            </a:fld>
            <a:endParaRPr lang="en-GB"/>
          </a:p>
        </p:txBody>
      </p:sp>
    </p:spTree>
    <p:extLst>
      <p:ext uri="{BB962C8B-B14F-4D97-AF65-F5344CB8AC3E}">
        <p14:creationId xmlns:p14="http://schemas.microsoft.com/office/powerpoint/2010/main" val="2177641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85077" y="958373"/>
            <a:ext cx="18630960" cy="34792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5077" y="4791843"/>
            <a:ext cx="18630960" cy="114212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5077" y="16683952"/>
            <a:ext cx="4860250" cy="958369"/>
          </a:xfrm>
          <a:prstGeom prst="rect">
            <a:avLst/>
          </a:prstGeom>
        </p:spPr>
        <p:txBody>
          <a:bodyPr vert="horz" lIns="91440" tIns="45720" rIns="91440" bIns="45720" rtlCol="0" anchor="ctr"/>
          <a:lstStyle>
            <a:lvl1pPr algn="l">
              <a:defRPr sz="2835">
                <a:solidFill>
                  <a:schemeClr val="tx1">
                    <a:tint val="75000"/>
                  </a:schemeClr>
                </a:solidFill>
              </a:defRPr>
            </a:lvl1pPr>
          </a:lstStyle>
          <a:p>
            <a:fld id="{37E6FF54-310A-4068-9171-CD5F99792660}" type="datetimeFigureOut">
              <a:rPr lang="en-GB" smtClean="0"/>
              <a:t>29/04/2025</a:t>
            </a:fld>
            <a:endParaRPr lang="en-GB"/>
          </a:p>
        </p:txBody>
      </p:sp>
      <p:sp>
        <p:nvSpPr>
          <p:cNvPr id="5" name="Footer Placeholder 4"/>
          <p:cNvSpPr>
            <a:spLocks noGrp="1"/>
          </p:cNvSpPr>
          <p:nvPr>
            <p:ph type="ftr" sz="quarter" idx="3"/>
          </p:nvPr>
        </p:nvSpPr>
        <p:spPr>
          <a:xfrm>
            <a:off x="7155369" y="16683952"/>
            <a:ext cx="7290376" cy="958369"/>
          </a:xfrm>
          <a:prstGeom prst="rect">
            <a:avLst/>
          </a:prstGeom>
        </p:spPr>
        <p:txBody>
          <a:bodyPr vert="horz" lIns="91440" tIns="45720" rIns="91440" bIns="45720" rtlCol="0" anchor="ctr"/>
          <a:lstStyle>
            <a:lvl1pPr algn="ctr">
              <a:defRPr sz="283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255786" y="16683952"/>
            <a:ext cx="4860250" cy="958369"/>
          </a:xfrm>
          <a:prstGeom prst="rect">
            <a:avLst/>
          </a:prstGeom>
        </p:spPr>
        <p:txBody>
          <a:bodyPr vert="horz" lIns="91440" tIns="45720" rIns="91440" bIns="45720" rtlCol="0" anchor="ctr"/>
          <a:lstStyle>
            <a:lvl1pPr algn="r">
              <a:defRPr sz="2835">
                <a:solidFill>
                  <a:schemeClr val="tx1">
                    <a:tint val="75000"/>
                  </a:schemeClr>
                </a:solidFill>
              </a:defRPr>
            </a:lvl1pPr>
          </a:lstStyle>
          <a:p>
            <a:fld id="{DD0F2563-F179-436A-AF0B-A312B98D522D}" type="slidenum">
              <a:rPr lang="en-GB" smtClean="0"/>
              <a:t>‹#›</a:t>
            </a:fld>
            <a:endParaRPr lang="en-GB"/>
          </a:p>
        </p:txBody>
      </p:sp>
    </p:spTree>
    <p:extLst>
      <p:ext uri="{BB962C8B-B14F-4D97-AF65-F5344CB8AC3E}">
        <p14:creationId xmlns:p14="http://schemas.microsoft.com/office/powerpoint/2010/main" val="91621898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2160087" rtl="0" eaLnBrk="1" latinLnBrk="0" hangingPunct="1">
        <a:lnSpc>
          <a:spcPct val="90000"/>
        </a:lnSpc>
        <a:spcBef>
          <a:spcPct val="0"/>
        </a:spcBef>
        <a:buNone/>
        <a:defRPr sz="10394" kern="1200">
          <a:solidFill>
            <a:schemeClr val="tx1"/>
          </a:solidFill>
          <a:latin typeface="+mj-lt"/>
          <a:ea typeface="+mj-ea"/>
          <a:cs typeface="+mj-cs"/>
        </a:defRPr>
      </a:lvl1pPr>
    </p:titleStyle>
    <p:bodyStyle>
      <a:lvl1pPr marL="540022" indent="-540022" algn="l" defTabSz="2160087" rtl="0" eaLnBrk="1" latinLnBrk="0" hangingPunct="1">
        <a:lnSpc>
          <a:spcPct val="90000"/>
        </a:lnSpc>
        <a:spcBef>
          <a:spcPts val="2362"/>
        </a:spcBef>
        <a:buFont typeface="Arial" panose="020B0604020202020204" pitchFamily="34" charset="0"/>
        <a:buChar char="•"/>
        <a:defRPr sz="6614" kern="1200">
          <a:solidFill>
            <a:schemeClr val="tx1"/>
          </a:solidFill>
          <a:latin typeface="+mn-lt"/>
          <a:ea typeface="+mn-ea"/>
          <a:cs typeface="+mn-cs"/>
        </a:defRPr>
      </a:lvl1pPr>
      <a:lvl2pPr marL="1620065" indent="-540022" algn="l" defTabSz="2160087" rtl="0" eaLnBrk="1" latinLnBrk="0" hangingPunct="1">
        <a:lnSpc>
          <a:spcPct val="90000"/>
        </a:lnSpc>
        <a:spcBef>
          <a:spcPts val="1181"/>
        </a:spcBef>
        <a:buFont typeface="Arial" panose="020B0604020202020204" pitchFamily="34" charset="0"/>
        <a:buChar char="•"/>
        <a:defRPr sz="5670" kern="1200">
          <a:solidFill>
            <a:schemeClr val="tx1"/>
          </a:solidFill>
          <a:latin typeface="+mn-lt"/>
          <a:ea typeface="+mn-ea"/>
          <a:cs typeface="+mn-cs"/>
        </a:defRPr>
      </a:lvl2pPr>
      <a:lvl3pPr marL="2700109" indent="-540022" algn="l" defTabSz="2160087" rtl="0" eaLnBrk="1" latinLnBrk="0" hangingPunct="1">
        <a:lnSpc>
          <a:spcPct val="90000"/>
        </a:lnSpc>
        <a:spcBef>
          <a:spcPts val="1181"/>
        </a:spcBef>
        <a:buFont typeface="Arial" panose="020B0604020202020204" pitchFamily="34" charset="0"/>
        <a:buChar char="•"/>
        <a:defRPr sz="4725" kern="1200">
          <a:solidFill>
            <a:schemeClr val="tx1"/>
          </a:solidFill>
          <a:latin typeface="+mn-lt"/>
          <a:ea typeface="+mn-ea"/>
          <a:cs typeface="+mn-cs"/>
        </a:defRPr>
      </a:lvl3pPr>
      <a:lvl4pPr marL="3780152"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4pPr>
      <a:lvl5pPr marL="4860196"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5pPr>
      <a:lvl6pPr marL="5940240"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6pPr>
      <a:lvl7pPr marL="7020283"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7pPr>
      <a:lvl8pPr marL="8100327"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8pPr>
      <a:lvl9pPr marL="9180370" indent="-540022" algn="l" defTabSz="2160087"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9pPr>
    </p:bodyStyle>
    <p:otherStyle>
      <a:defPPr>
        <a:defRPr lang="en-US"/>
      </a:defPPr>
      <a:lvl1pPr marL="0" algn="l" defTabSz="2160087" rtl="0" eaLnBrk="1" latinLnBrk="0" hangingPunct="1">
        <a:defRPr sz="4252" kern="1200">
          <a:solidFill>
            <a:schemeClr val="tx1"/>
          </a:solidFill>
          <a:latin typeface="+mn-lt"/>
          <a:ea typeface="+mn-ea"/>
          <a:cs typeface="+mn-cs"/>
        </a:defRPr>
      </a:lvl1pPr>
      <a:lvl2pPr marL="1080044" algn="l" defTabSz="2160087" rtl="0" eaLnBrk="1" latinLnBrk="0" hangingPunct="1">
        <a:defRPr sz="4252" kern="1200">
          <a:solidFill>
            <a:schemeClr val="tx1"/>
          </a:solidFill>
          <a:latin typeface="+mn-lt"/>
          <a:ea typeface="+mn-ea"/>
          <a:cs typeface="+mn-cs"/>
        </a:defRPr>
      </a:lvl2pPr>
      <a:lvl3pPr marL="2160087" algn="l" defTabSz="2160087" rtl="0" eaLnBrk="1" latinLnBrk="0" hangingPunct="1">
        <a:defRPr sz="4252" kern="1200">
          <a:solidFill>
            <a:schemeClr val="tx1"/>
          </a:solidFill>
          <a:latin typeface="+mn-lt"/>
          <a:ea typeface="+mn-ea"/>
          <a:cs typeface="+mn-cs"/>
        </a:defRPr>
      </a:lvl3pPr>
      <a:lvl4pPr marL="3240131" algn="l" defTabSz="2160087" rtl="0" eaLnBrk="1" latinLnBrk="0" hangingPunct="1">
        <a:defRPr sz="4252" kern="1200">
          <a:solidFill>
            <a:schemeClr val="tx1"/>
          </a:solidFill>
          <a:latin typeface="+mn-lt"/>
          <a:ea typeface="+mn-ea"/>
          <a:cs typeface="+mn-cs"/>
        </a:defRPr>
      </a:lvl4pPr>
      <a:lvl5pPr marL="4320174" algn="l" defTabSz="2160087" rtl="0" eaLnBrk="1" latinLnBrk="0" hangingPunct="1">
        <a:defRPr sz="4252" kern="1200">
          <a:solidFill>
            <a:schemeClr val="tx1"/>
          </a:solidFill>
          <a:latin typeface="+mn-lt"/>
          <a:ea typeface="+mn-ea"/>
          <a:cs typeface="+mn-cs"/>
        </a:defRPr>
      </a:lvl5pPr>
      <a:lvl6pPr marL="5400218" algn="l" defTabSz="2160087" rtl="0" eaLnBrk="1" latinLnBrk="0" hangingPunct="1">
        <a:defRPr sz="4252" kern="1200">
          <a:solidFill>
            <a:schemeClr val="tx1"/>
          </a:solidFill>
          <a:latin typeface="+mn-lt"/>
          <a:ea typeface="+mn-ea"/>
          <a:cs typeface="+mn-cs"/>
        </a:defRPr>
      </a:lvl6pPr>
      <a:lvl7pPr marL="6480261" algn="l" defTabSz="2160087" rtl="0" eaLnBrk="1" latinLnBrk="0" hangingPunct="1">
        <a:defRPr sz="4252" kern="1200">
          <a:solidFill>
            <a:schemeClr val="tx1"/>
          </a:solidFill>
          <a:latin typeface="+mn-lt"/>
          <a:ea typeface="+mn-ea"/>
          <a:cs typeface="+mn-cs"/>
        </a:defRPr>
      </a:lvl7pPr>
      <a:lvl8pPr marL="7560305" algn="l" defTabSz="2160087" rtl="0" eaLnBrk="1" latinLnBrk="0" hangingPunct="1">
        <a:defRPr sz="4252" kern="1200">
          <a:solidFill>
            <a:schemeClr val="tx1"/>
          </a:solidFill>
          <a:latin typeface="+mn-lt"/>
          <a:ea typeface="+mn-ea"/>
          <a:cs typeface="+mn-cs"/>
        </a:defRPr>
      </a:lvl8pPr>
      <a:lvl9pPr marL="8640348" algn="l" defTabSz="2160087" rtl="0" eaLnBrk="1" latinLnBrk="0" hangingPunct="1">
        <a:defRPr sz="42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128D7B53-4B27-33FB-2216-B8D14FE08780}"/>
              </a:ext>
            </a:extLst>
          </p:cNvPr>
          <p:cNvSpPr/>
          <p:nvPr/>
        </p:nvSpPr>
        <p:spPr>
          <a:xfrm>
            <a:off x="812494" y="234983"/>
            <a:ext cx="19976123" cy="844062"/>
          </a:xfrm>
          <a:prstGeom prst="roundRect">
            <a:avLst/>
          </a:prstGeom>
          <a:solidFill>
            <a:schemeClr val="accent5">
              <a:lumMod val="60000"/>
              <a:lumOff val="40000"/>
            </a:schemeClr>
          </a:solidFill>
          <a:ln>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3600" b="1" u="sng" dirty="0">
                <a:solidFill>
                  <a:sysClr val="windowText" lastClr="000000"/>
                </a:solidFill>
                <a:latin typeface="Georgia" panose="02040502050405020303" pitchFamily="18" charset="0"/>
              </a:rPr>
              <a:t>Practising Healthcare in Wales: Language and Culture</a:t>
            </a:r>
            <a:endParaRPr lang="en-GB" sz="3600" b="1" u="sng" dirty="0">
              <a:solidFill>
                <a:sysClr val="windowText" lastClr="000000"/>
              </a:solidFill>
              <a:latin typeface="Georgia" panose="02040502050405020303" pitchFamily="18" charset="0"/>
            </a:endParaRPr>
          </a:p>
        </p:txBody>
      </p:sp>
      <p:pic>
        <p:nvPicPr>
          <p:cNvPr id="9" name="Picture 8">
            <a:extLst>
              <a:ext uri="{FF2B5EF4-FFF2-40B4-BE49-F238E27FC236}">
                <a16:creationId xmlns:a16="http://schemas.microsoft.com/office/drawing/2014/main" id="{E353AF37-97A1-0D08-9486-2903C87C9002}"/>
              </a:ext>
            </a:extLst>
          </p:cNvPr>
          <p:cNvPicPr>
            <a:picLocks noChangeAspect="1"/>
          </p:cNvPicPr>
          <p:nvPr/>
        </p:nvPicPr>
        <p:blipFill>
          <a:blip r:embed="rId2"/>
          <a:stretch>
            <a:fillRect/>
          </a:stretch>
        </p:blipFill>
        <p:spPr>
          <a:xfrm>
            <a:off x="1675146" y="9925133"/>
            <a:ext cx="4650456" cy="2243533"/>
          </a:xfrm>
          <a:prstGeom prst="rect">
            <a:avLst/>
          </a:prstGeom>
          <a:ln>
            <a:noFill/>
          </a:ln>
          <a:effectLst>
            <a:softEdge rad="112500"/>
          </a:effectLst>
        </p:spPr>
      </p:pic>
      <p:pic>
        <p:nvPicPr>
          <p:cNvPr id="2" name="Picture 1">
            <a:extLst>
              <a:ext uri="{FF2B5EF4-FFF2-40B4-BE49-F238E27FC236}">
                <a16:creationId xmlns:a16="http://schemas.microsoft.com/office/drawing/2014/main" id="{C526D985-68BD-1557-8B85-AA620FA4E17D}"/>
              </a:ext>
            </a:extLst>
          </p:cNvPr>
          <p:cNvPicPr>
            <a:picLocks noChangeAspect="1"/>
          </p:cNvPicPr>
          <p:nvPr/>
        </p:nvPicPr>
        <p:blipFill>
          <a:blip r:embed="rId3"/>
          <a:stretch>
            <a:fillRect/>
          </a:stretch>
        </p:blipFill>
        <p:spPr>
          <a:xfrm>
            <a:off x="18414686" y="8721062"/>
            <a:ext cx="3283360" cy="3230404"/>
          </a:xfrm>
          <a:prstGeom prst="ellipse">
            <a:avLst/>
          </a:prstGeom>
          <a:ln>
            <a:noFill/>
          </a:ln>
          <a:effectLst>
            <a:softEdge rad="112500"/>
          </a:effectLst>
        </p:spPr>
      </p:pic>
      <p:pic>
        <p:nvPicPr>
          <p:cNvPr id="5" name="Picture 4">
            <a:extLst>
              <a:ext uri="{FF2B5EF4-FFF2-40B4-BE49-F238E27FC236}">
                <a16:creationId xmlns:a16="http://schemas.microsoft.com/office/drawing/2014/main" id="{CED4AF85-B775-433D-518E-05B4ABE11B94}"/>
              </a:ext>
            </a:extLst>
          </p:cNvPr>
          <p:cNvPicPr>
            <a:picLocks noChangeAspect="1"/>
          </p:cNvPicPr>
          <p:nvPr/>
        </p:nvPicPr>
        <p:blipFill>
          <a:blip r:embed="rId4"/>
          <a:stretch>
            <a:fillRect/>
          </a:stretch>
        </p:blipFill>
        <p:spPr>
          <a:xfrm>
            <a:off x="19056648" y="-280535"/>
            <a:ext cx="2414110" cy="2719159"/>
          </a:xfrm>
          <a:prstGeom prst="ellipse">
            <a:avLst/>
          </a:prstGeom>
          <a:ln>
            <a:noFill/>
          </a:ln>
          <a:effectLst>
            <a:softEdge rad="112500"/>
          </a:effectLst>
        </p:spPr>
      </p:pic>
      <p:sp>
        <p:nvSpPr>
          <p:cNvPr id="13" name="TextBox 12">
            <a:extLst>
              <a:ext uri="{FF2B5EF4-FFF2-40B4-BE49-F238E27FC236}">
                <a16:creationId xmlns:a16="http://schemas.microsoft.com/office/drawing/2014/main" id="{B89627DE-C719-1455-AF08-ED23F39314CE}"/>
              </a:ext>
            </a:extLst>
          </p:cNvPr>
          <p:cNvSpPr txBox="1"/>
          <p:nvPr/>
        </p:nvSpPr>
        <p:spPr>
          <a:xfrm>
            <a:off x="195478" y="1176247"/>
            <a:ext cx="7909852" cy="9985298"/>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 to </a:t>
            </a:r>
            <a:r>
              <a:rPr lang="en-GB" sz="2400" b="1" u="sng" dirty="0">
                <a:solidFill>
                  <a:prstClr val="black"/>
                </a:solidFill>
                <a:latin typeface="Arial" panose="020B0604020202020204" pitchFamily="34" charset="0"/>
                <a:cs typeface="Arial" panose="020B0604020202020204" pitchFamily="34" charset="0"/>
              </a:rPr>
              <a:t>practising healthcare</a:t>
            </a:r>
            <a:endPar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ctr"/>
            <a:endParaRPr lang="en-GB" sz="1400" dirty="0"/>
          </a:p>
          <a:p>
            <a:pPr algn="just">
              <a:lnSpc>
                <a:spcPct val="115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The Wales's unique healthcare system, cultural legacy, and dedication to community-focused treatment made for a distinctive experience when working in the field. Under NHS Wales, Wales, a component of the United Kingdom, runs its own devolved healthcare system that is distinct from NHS England and designed to specifically address the requirements of the Welsh people. Healthcare delivery that prioritises preventative care, integrated services, and locally driven solutions is made possible by this autonomy. From big the hospitals to isolated rural clinics, healthcare workers in Wales experience a wide range of clinical settings. The country's varied topography offers opportunities as well as obstacles for providing and receiving care. Crucially, the Welsh Government prioritises mental health support, patient-centred care, and lowering health disparities among various communities. That is because the bilingualism is ingrained in public services, staff members may converse with patients in both Welsh and English, showcasing the region's cultural diversity and unique identity. With programs like these Prudent Healthcare and the Well-being of Future Generations Act, Wales provides strong support for healthcare innovation and professional development. These frameworks promote efficient, moral, and sustainable procedures that are advantageous to both patients and providers. Another important feature is collaboration between social and health care services, which aims to promote and enhance patient outcomes and continuity of treatment. Any healthcare professional that is working in Wales must have a thorough understanding of the distinctive values, structure, and expectations of the Welsh healthcare system. The fundamental information required to successfully negotiate Wales’s healthcare system and give excellent, culturally aware care is covered in this introduction.</a:t>
            </a:r>
          </a:p>
          <a:p>
            <a:pPr algn="ctr"/>
            <a:endParaRPr lang="en-US" sz="1600" dirty="0">
              <a:latin typeface="Roboto" panose="02000000000000000000" pitchFamily="2" charset="0"/>
              <a:ea typeface="Roboto" panose="02000000000000000000" pitchFamily="2" charset="0"/>
              <a:cs typeface="Roboto" panose="02000000000000000000" pitchFamily="2" charset="0"/>
            </a:endParaRPr>
          </a:p>
          <a:p>
            <a:pPr algn="ctr"/>
            <a:endParaRPr lang="en-GB" sz="4400" dirty="0">
              <a:latin typeface="Informal Roman" panose="030604020304060B0204" pitchFamily="66" charset="0"/>
            </a:endParaRPr>
          </a:p>
        </p:txBody>
      </p:sp>
      <p:sp>
        <p:nvSpPr>
          <p:cNvPr id="15" name="TextBox 14">
            <a:extLst>
              <a:ext uri="{FF2B5EF4-FFF2-40B4-BE49-F238E27FC236}">
                <a16:creationId xmlns:a16="http://schemas.microsoft.com/office/drawing/2014/main" id="{22309838-3062-4058-86D4-60CBD51ECFDB}"/>
              </a:ext>
            </a:extLst>
          </p:cNvPr>
          <p:cNvSpPr txBox="1"/>
          <p:nvPr/>
        </p:nvSpPr>
        <p:spPr>
          <a:xfrm>
            <a:off x="8105330" y="1202155"/>
            <a:ext cx="13266667" cy="8956298"/>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Cultural Sensitivity in Healthcare</a:t>
            </a:r>
            <a:endParaRPr lang="en-GB" sz="2400" b="1" u="sng" dirty="0">
              <a:solidFill>
                <a:prstClr val="black"/>
              </a:solidFill>
              <a:latin typeface="Arial" panose="020B0604020202020204" pitchFamily="34" charset="0"/>
              <a:cs typeface="Arial" panose="020B0604020202020204" pitchFamily="34" charset="0"/>
            </a:endParaRPr>
          </a:p>
          <a:p>
            <a:pPr marL="0" marR="0" lvl="0" indent="0" defTabSz="457200" rtl="0" eaLnBrk="1" fontAlgn="auto" latinLnBrk="0" hangingPunct="1">
              <a:lnSpc>
                <a:spcPct val="100000"/>
              </a:lnSpc>
              <a:spcBef>
                <a:spcPts val="0"/>
              </a:spcBef>
              <a:spcAft>
                <a:spcPts val="0"/>
              </a:spcAft>
              <a:buClrTx/>
              <a:buSzTx/>
              <a:buFontTx/>
              <a:buNone/>
              <a:tabLst/>
              <a:defRPr/>
            </a:pPr>
            <a:endParaRPr lang="en-GB" sz="1800" b="1" dirty="0">
              <a:latin typeface="Arial" panose="020B0604020202020204" pitchFamily="34" charset="0"/>
              <a:ea typeface="Roboto" panose="02000000000000000000" pitchFamily="2"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lang="en-US" sz="2000" b="1" u="sng" dirty="0">
                <a:latin typeface="Arial" panose="020B0604020202020204" pitchFamily="34" charset="0"/>
                <a:ea typeface="Roboto" panose="02000000000000000000" pitchFamily="2" charset="0"/>
                <a:cs typeface="Arial" panose="020B0604020202020204" pitchFamily="34" charset="0"/>
              </a:rPr>
              <a:t>Cultural Proficiency</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 Being culturally competent means actively modifying care to accommodate patients' cultural needs rather than merely acknowledging differences.  Healthcare workers in Wales need to be aware of the significance of the Welsh language as a vital component of national heritage and personal identity, in addition to being a language for communication.  When care is provided in Welsh, patients who speak the language may feel more at ease and understood.  Whenever feasible, providing services and information in Welsh, along with multilingual employees or interpreters, increases patient satisfaction and trust.</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 </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Honoring Diversity:</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 Even though the Welsh language is an essential part of Welsh culture, healthcare practitioners must be aware of the diverse cultural backgrounds of Wales' population, which comprises people from a variety of ethnicities, religions, and linguistic backgrounds.  For instance, taking into account the cultural health practices and preferences of immigrants to Wales might be essential.</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	</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sz="2000" b="1" u="sng" dirty="0">
                <a:latin typeface="Arial" panose="020B0604020202020204" pitchFamily="34" charset="0"/>
                <a:ea typeface="Roboto" panose="02000000000000000000" pitchFamily="2" charset="0"/>
                <a:cs typeface="Arial" panose="020B0604020202020204" pitchFamily="34" charset="0"/>
              </a:rPr>
              <a:t>Respecting Traditions:</a:t>
            </a:r>
            <a:endParaRPr lang="en-US" u="sng" dirty="0">
              <a:latin typeface="Arial" panose="020B0604020202020204" pitchFamily="34" charset="0"/>
              <a:ea typeface="Roboto" panose="02000000000000000000" pitchFamily="2"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How people see sickness, available treatments, and end-of-life care can be greatly influenced by their cultural beliefs.  Certain populations in Wales may have spiritual or traditional beliefs that influence how they view healthcare services.  Elderly Welsh patients, for example, can strongly value community-based care or have preferences for family participation in decision-making.  In a similar vein, some religious or cultural communities may follow particular customs about fasting, modesty, or spiritual assistance.  Healthcare providers can establish rapport and guarantee that treatment plans are morally sound and patient-centered by respecting these customs..</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Cultural Security and Self-determination  </a:t>
            </a:r>
          </a:p>
          <a:p>
            <a:pPr marL="0" marR="0" lvl="0" indent="0" algn="just" defTabSz="4572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Roboto" panose="02000000000000000000" pitchFamily="2" charset="0"/>
                <a:cs typeface="Arial" panose="020B0604020202020204" pitchFamily="34" charset="0"/>
              </a:rPr>
              <a:t> Beyond proficiency, cultural safety entails establishing settings in which patients are valued and free to express their cultural identities without worrying about prejudice or condemnation.  Healthcare organizations must do this by addressing systemic prejudices, educating employees about unconscious bias, and promoting candid communication with patients.  In addition to improving health outcomes, culturally safe care promotes a truly egalitarian healthcare system.</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000" dirty="0">
              <a:latin typeface="Times New Roman" panose="02020603050405020304" pitchFamily="18" charset="0"/>
              <a:ea typeface="Roboto" panose="02000000000000000000" pitchFamily="2"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000" dirty="0">
              <a:latin typeface="Times New Roman" panose="02020603050405020304" pitchFamily="18" charset="0"/>
              <a:ea typeface="Roboto" panose="02000000000000000000" pitchFamily="2"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000" dirty="0">
              <a:latin typeface="Times New Roman" panose="02020603050405020304" pitchFamily="18" charset="0"/>
              <a:ea typeface="Roboto" panose="02000000000000000000" pitchFamily="2" charset="0"/>
              <a:cs typeface="Times New Roman" panose="02020603050405020304" pitchFamily="18" charset="0"/>
            </a:endParaRPr>
          </a:p>
          <a:p>
            <a:pPr marL="0" marR="0" lvl="0" indent="0" defTabSz="4572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3FCADA29-C6CD-CE23-6454-54A2C4CEDCD1}"/>
              </a:ext>
            </a:extLst>
          </p:cNvPr>
          <p:cNvSpPr txBox="1"/>
          <p:nvPr/>
        </p:nvSpPr>
        <p:spPr>
          <a:xfrm>
            <a:off x="8314660" y="15334262"/>
            <a:ext cx="6277412" cy="2308324"/>
          </a:xfrm>
          <a:prstGeom prst="rect">
            <a:avLst/>
          </a:prstGeom>
          <a:noFill/>
        </p:spPr>
        <p:txBody>
          <a:bodyPr wrap="square">
            <a:spAutoFit/>
          </a:bodyPr>
          <a:lstStyle/>
          <a:p>
            <a:pPr algn="just"/>
            <a:r>
              <a:rPr lang="en-US" dirty="0">
                <a:solidFill>
                  <a:prstClr val="black"/>
                </a:solidFill>
                <a:latin typeface="Arial" panose="020B0604020202020204" pitchFamily="34" charset="0"/>
                <a:ea typeface="Roboto" panose="02000000000000000000" pitchFamily="2" charset="0"/>
                <a:cs typeface="Arial" panose="020B0604020202020204" pitchFamily="34" charset="0"/>
              </a:rPr>
              <a:t>Practicing healthcare in Wales necessitates a deep understanding and respect for the Welsh language and culture, actively incorporating diversity and inclusion practices to ensure all patients can access quality care, which means providing services in Welsh when needed, considering cultural nuances in communication, and actively promoting a welcoming environment for individuals from diverse backgrounds</a:t>
            </a: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520581C-DD2A-C024-7ABC-754DDDAD1F6E}"/>
              </a:ext>
            </a:extLst>
          </p:cNvPr>
          <p:cNvSpPr txBox="1"/>
          <p:nvPr/>
        </p:nvSpPr>
        <p:spPr>
          <a:xfrm>
            <a:off x="7955300" y="9065509"/>
            <a:ext cx="9743853" cy="6277103"/>
          </a:xfrm>
          <a:prstGeom prst="rect">
            <a:avLst/>
          </a:prstGeom>
          <a:noFill/>
        </p:spPr>
        <p:txBody>
          <a:bodyPr wrap="square">
            <a:spAutoFit/>
          </a:bodyPr>
          <a:lstStyle/>
          <a:p>
            <a:pPr lvl="0" algn="ctr">
              <a:lnSpc>
                <a:spcPct val="115000"/>
              </a:lnSpc>
              <a:spcAft>
                <a:spcPts val="800"/>
              </a:spcAft>
              <a:buSzPts val="1000"/>
              <a:tabLst>
                <a:tab pos="457200" algn="l"/>
              </a:tabLst>
            </a:pPr>
            <a:r>
              <a:rPr lang="en-US" sz="2400" b="1" u="sng" dirty="0">
                <a:latin typeface="Arial" panose="020B0604020202020204" pitchFamily="34" charset="0"/>
                <a:cs typeface="Arial" panose="020B0604020202020204" pitchFamily="34" charset="0"/>
              </a:rPr>
              <a:t>Government Initiatives and Support</a:t>
            </a:r>
            <a:endParaRPr lang="en-GB" sz="2400" b="1" kern="100" dirty="0">
              <a:latin typeface="Arial" panose="020B0604020202020204" pitchFamily="34" charset="0"/>
              <a:ea typeface="Roboto" panose="02000000000000000000" pitchFamily="2"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Welsh Government plan: The "More than Just Words" plan is a nationwide framework that guarantees Welsh-language services for individuals in need are provided by public services, including healthcare.</a:t>
            </a: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 The Welsh Government has committed to expanding access to Welsh-language services in healthcare settings through this policy.</a:t>
            </a: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 The role of NHS Wales: By hiring employees who speak Welsh, offering Welsh-language training, and creating bilingual patient information, NHS Wales has advanced bilingual services.</a:t>
            </a: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 Additionally, NHS Wales provides resources such as printed materials and websites with Welsh-language health information.</a:t>
            </a:r>
            <a:endParaRPr lang="en-GB" kern="100" dirty="0">
              <a:effectLst/>
              <a:latin typeface="Arial" panose="020B0604020202020204" pitchFamily="34" charset="0"/>
              <a:ea typeface="Roboto" panose="02000000000000000000" pitchFamily="2"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Professional Development Programs: By providing incentives for current employees to acquire the Welsh language, the Welsh Government backs programs that teach healthcare professionals the language and cultural sensitivity.</a:t>
            </a:r>
          </a:p>
          <a:p>
            <a:pPr marL="342900" lvl="0" indent="-342900">
              <a:lnSpc>
                <a:spcPct val="115000"/>
              </a:lnSpc>
              <a:spcAft>
                <a:spcPts val="800"/>
              </a:spcAft>
              <a:buSzPts val="1000"/>
              <a:buFont typeface="Symbol" panose="05050102010706020507" pitchFamily="18" charset="2"/>
              <a:buChar char=""/>
              <a:tabLst>
                <a:tab pos="457200" algn="l"/>
              </a:tabLst>
            </a:pPr>
            <a:r>
              <a:rPr lang="en-US" kern="100" dirty="0">
                <a:effectLst/>
                <a:latin typeface="Arial" panose="020B0604020202020204" pitchFamily="34" charset="0"/>
                <a:ea typeface="Roboto" panose="02000000000000000000" pitchFamily="2" charset="0"/>
                <a:cs typeface="Arial" panose="020B0604020202020204" pitchFamily="34" charset="0"/>
              </a:rPr>
              <a:t> This ensures that the rising demand for multilingual services is satisfied by increasing the number of healthcare workers who speak Welsh.</a:t>
            </a:r>
          </a:p>
          <a:p>
            <a:pPr marL="342900" lvl="0" indent="-342900">
              <a:lnSpc>
                <a:spcPct val="115000"/>
              </a:lnSpc>
              <a:spcAft>
                <a:spcPts val="800"/>
              </a:spcAft>
              <a:buSzPts val="1000"/>
              <a:buFont typeface="Symbol" panose="05050102010706020507" pitchFamily="18" charset="2"/>
              <a:buChar char=""/>
              <a:tabLst>
                <a:tab pos="457200" algn="l"/>
              </a:tabLst>
            </a:pPr>
            <a:endParaRPr lang="en-US" sz="1600" b="1" kern="100" dirty="0">
              <a:effectLst/>
              <a:latin typeface="Roboto" panose="02000000000000000000" pitchFamily="2" charset="0"/>
              <a:ea typeface="Roboto" panose="02000000000000000000" pitchFamily="2" charset="0"/>
              <a:cs typeface="Roboto" panose="02000000000000000000" pitchFamily="2" charset="0"/>
            </a:endParaRPr>
          </a:p>
        </p:txBody>
      </p:sp>
      <p:sp>
        <p:nvSpPr>
          <p:cNvPr id="23" name="TextBox 22">
            <a:extLst>
              <a:ext uri="{FF2B5EF4-FFF2-40B4-BE49-F238E27FC236}">
                <a16:creationId xmlns:a16="http://schemas.microsoft.com/office/drawing/2014/main" id="{1555B7B9-E84C-3F6B-1E84-AB0D3D0C0C85}"/>
              </a:ext>
            </a:extLst>
          </p:cNvPr>
          <p:cNvSpPr txBox="1"/>
          <p:nvPr/>
        </p:nvSpPr>
        <p:spPr>
          <a:xfrm>
            <a:off x="195478" y="12168666"/>
            <a:ext cx="8119182" cy="5663089"/>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1" i="0" u="sng"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Challenges in Integrating Language and Culture into Healthcare</a:t>
            </a:r>
          </a:p>
          <a:p>
            <a:pPr marL="0" marR="0" lvl="0" indent="0" defTabSz="457200" rtl="0" eaLnBrk="1" fontAlgn="auto" latinLnBrk="0" hangingPunct="1">
              <a:lnSpc>
                <a:spcPct val="100000"/>
              </a:lnSpc>
              <a:spcBef>
                <a:spcPts val="0"/>
              </a:spcBef>
              <a:spcAft>
                <a:spcPts val="0"/>
              </a:spcAft>
              <a:buClrTx/>
              <a:buSzTx/>
              <a:buFontTx/>
              <a:buNone/>
              <a:tabLst/>
              <a:defRPr/>
            </a:pPr>
            <a:endParaRPr lang="en-US" b="1" dirty="0">
              <a:solidFill>
                <a:prstClr val="black"/>
              </a:solidFill>
              <a:latin typeface="Arial" panose="020B0604020202020204" pitchFamily="34" charset="0"/>
              <a:ea typeface="Roboto" panose="02000000000000000000" pitchFamily="2" charset="0"/>
              <a:cs typeface="Arial" panose="020B0604020202020204" pitchFamily="34"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a:t>
            </a: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Lack of Welsh-speaking Healthcare Professionals:  </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Despite continuous attempts, there is still a dearth of healthcare professionals who speak Welsh, which has an impact on the accessibility of bilingual care.</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Some patients could have trouble locating medical professionals who speak Welsh fluently, particularly in remote locations.</a:t>
            </a:r>
          </a:p>
          <a:p>
            <a:pPr marL="0" marR="0" lvl="0" indent="0" defTabSz="4572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Training and Resources: To guarantee that healthcare workers are prepared to communicate successfully in Welsh, further language instruction is required.</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To guarantee that patients are completely aware of their options for care, more resources are needed, such as bilingual medical paperwork and informational pamphlets.</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Cultural Misunderstandings: Healthcare providers may inadvertently misunderstand or misinterpret a patient's demands if they lack the necessary cultural competence, which could result in less-than-ideal treatment.</a:t>
            </a:r>
          </a:p>
          <a:p>
            <a:pPr marL="0" marR="0" lvl="0" indent="0" defTabSz="4572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solidFill>
                <a:effectLst/>
                <a:uLnTx/>
                <a:uFillTx/>
                <a:latin typeface="Arial" panose="020B0604020202020204" pitchFamily="34" charset="0"/>
                <a:ea typeface="Roboto" panose="02000000000000000000" pitchFamily="2" charset="0"/>
                <a:cs typeface="Arial" panose="020B0604020202020204" pitchFamily="34" charset="0"/>
              </a:rPr>
              <a:t>  Linguistic and cultural misunderstandings can damage patient confidence and have an impact on medical results.</a:t>
            </a:r>
          </a:p>
        </p:txBody>
      </p:sp>
      <p:sp>
        <p:nvSpPr>
          <p:cNvPr id="25" name="TextBox 24">
            <a:extLst>
              <a:ext uri="{FF2B5EF4-FFF2-40B4-BE49-F238E27FC236}">
                <a16:creationId xmlns:a16="http://schemas.microsoft.com/office/drawing/2014/main" id="{894366E4-34C9-5B3D-76BA-B54487C3B6B8}"/>
              </a:ext>
            </a:extLst>
          </p:cNvPr>
          <p:cNvSpPr txBox="1"/>
          <p:nvPr/>
        </p:nvSpPr>
        <p:spPr>
          <a:xfrm>
            <a:off x="18065419" y="12065837"/>
            <a:ext cx="3283360" cy="2585323"/>
          </a:xfrm>
          <a:prstGeom prst="rect">
            <a:avLst/>
          </a:prstGeom>
          <a:noFill/>
        </p:spPr>
        <p:txBody>
          <a:bodyPr wrap="square">
            <a:spAutoFit/>
          </a:bodyPr>
          <a:lstStyle/>
          <a:p>
            <a:pPr algn="ctr"/>
            <a:r>
              <a:rPr lang="en-US" dirty="0">
                <a:latin typeface="Arial" panose="020B0604020202020204" pitchFamily="34" charset="0"/>
                <a:ea typeface="Roboto" panose="02000000000000000000" pitchFamily="2" charset="0"/>
                <a:cs typeface="Arial" panose="020B0604020202020204" pitchFamily="34" charset="0"/>
              </a:rPr>
              <a:t>Wales's culture encompasses the Welsh language, customs, festivals, music, art, cuisine, mythology, history, and politics. The red Welsh Dragon is the national emblem, but other national emblems include the leek and the daffodil</a:t>
            </a:r>
            <a:endParaRPr lang="en-US"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22C6CFEE-6349-27DF-AEAD-20D115E4D3AA}"/>
              </a:ext>
            </a:extLst>
          </p:cNvPr>
          <p:cNvSpPr txBox="1"/>
          <p:nvPr/>
        </p:nvSpPr>
        <p:spPr>
          <a:xfrm>
            <a:off x="14856724" y="14765532"/>
            <a:ext cx="6779073" cy="2677656"/>
          </a:xfrm>
          <a:prstGeom prst="rect">
            <a:avLst/>
          </a:prstGeom>
          <a:noFill/>
        </p:spPr>
        <p:txBody>
          <a:bodyPr wrap="square">
            <a:spAutoFit/>
          </a:bodyPr>
          <a:lstStyle/>
          <a:p>
            <a:pPr algn="ctr"/>
            <a:r>
              <a:rPr lang="en-US" sz="2400" b="1" u="sng" dirty="0">
                <a:latin typeface="Arial" panose="020B0604020202020204" pitchFamily="34" charset="0"/>
                <a:cs typeface="Arial" panose="020B0604020202020204" pitchFamily="34" charset="0"/>
              </a:rPr>
              <a:t>Conclusion</a:t>
            </a:r>
          </a:p>
          <a:p>
            <a:pPr algn="just"/>
            <a:r>
              <a:rPr lang="en-US" dirty="0">
                <a:latin typeface="Arial" panose="020B0604020202020204" pitchFamily="34" charset="0"/>
                <a:ea typeface="Roboto" panose="02000000000000000000" pitchFamily="2" charset="0"/>
                <a:cs typeface="Arial" panose="020B0604020202020204" pitchFamily="34" charset="0"/>
              </a:rPr>
              <a:t>Improving patient outcomes and satisfaction in Wales requires bilingual services and the advancement of cultural competence in healthcare.  Healthcare professionals can guarantee that all patients, regardless of their background, receive the best care possible by honoring the Welsh language and cultural identity.  The continuous integration of language and culture in healthcare will be supported by government initiatives and professional growth, notwithstanding the obstacles that still exist.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6225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52583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0f21f2ac-209b-4bf7-ab81-d3c4dc43587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edd46fc-10ed-48d6-b23a-e6e33e28906d">
      <Terms xmlns="http://schemas.microsoft.com/office/infopath/2007/PartnerControls"/>
    </lcf76f155ced4ddcb4097134ff3c332f>
    <TaxCatchAll xmlns="8ba52ef4-3c41-40fa-84e3-728cc5af24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691CC5DB313B44BCCED20469CC065D" ma:contentTypeVersion="11" ma:contentTypeDescription="Create a new document." ma:contentTypeScope="" ma:versionID="affbeb523be3affaa31aac6e9e758c4f">
  <xsd:schema xmlns:xsd="http://www.w3.org/2001/XMLSchema" xmlns:xs="http://www.w3.org/2001/XMLSchema" xmlns:p="http://schemas.microsoft.com/office/2006/metadata/properties" xmlns:ns2="aedd46fc-10ed-48d6-b23a-e6e33e28906d" xmlns:ns3="8ba52ef4-3c41-40fa-84e3-728cc5af249b" targetNamespace="http://schemas.microsoft.com/office/2006/metadata/properties" ma:root="true" ma:fieldsID="060e4cc9c94f361c6a90e2a19ac15c3d" ns2:_="" ns3:_="">
    <xsd:import namespace="aedd46fc-10ed-48d6-b23a-e6e33e28906d"/>
    <xsd:import namespace="8ba52ef4-3c41-40fa-84e3-728cc5af249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dd46fc-10ed-48d6-b23a-e6e33e2890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1c93d6ed-3bb3-4025-ad33-6e38aef102fc"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a52ef4-3c41-40fa-84e3-728cc5af249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a4af637c-9876-4f17-bf13-2add1619cdc4}" ma:internalName="TaxCatchAll" ma:showField="CatchAllData" ma:web="8ba52ef4-3c41-40fa-84e3-728cc5af249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BCB0CB-21F3-47CA-8420-15B5622A8071}">
  <ds:schemaRefs>
    <ds:schemaRef ds:uri="http://schemas.microsoft.com/sharepoint/v3/contenttype/forms"/>
  </ds:schemaRefs>
</ds:datastoreItem>
</file>

<file path=customXml/itemProps2.xml><?xml version="1.0" encoding="utf-8"?>
<ds:datastoreItem xmlns:ds="http://schemas.openxmlformats.org/officeDocument/2006/customXml" ds:itemID="{671C2D98-3C50-4440-9AD5-BC879E568DD0}">
  <ds:schemaRefs>
    <ds:schemaRef ds:uri="http://schemas.microsoft.com/office/2006/metadata/properties"/>
    <ds:schemaRef ds:uri="http://www.w3.org/2000/xmlns/"/>
    <ds:schemaRef ds:uri="aedd46fc-10ed-48d6-b23a-e6e33e28906d"/>
    <ds:schemaRef ds:uri="http://schemas.microsoft.com/office/infopath/2007/PartnerControls"/>
    <ds:schemaRef ds:uri="8ba52ef4-3c41-40fa-84e3-728cc5af249b"/>
    <ds:schemaRef ds:uri="http://www.w3.org/2001/XMLSchema-instance"/>
  </ds:schemaRefs>
</ds:datastoreItem>
</file>

<file path=customXml/itemProps3.xml><?xml version="1.0" encoding="utf-8"?>
<ds:datastoreItem xmlns:ds="http://schemas.openxmlformats.org/officeDocument/2006/customXml" ds:itemID="{C7EF0754-86DA-4ABF-971A-1A4D9FD7331A}">
  <ds:schemaRefs>
    <ds:schemaRef ds:uri="http://schemas.microsoft.com/office/2006/metadata/contentType"/>
    <ds:schemaRef ds:uri="http://schemas.microsoft.com/office/2006/metadata/properties/metaAttributes"/>
    <ds:schemaRef ds:uri="http://www.w3.org/2000/xmlns/"/>
    <ds:schemaRef ds:uri="http://www.w3.org/2001/XMLSchema"/>
    <ds:schemaRef ds:uri="aedd46fc-10ed-48d6-b23a-e6e33e28906d"/>
    <ds:schemaRef ds:uri="8ba52ef4-3c41-40fa-84e3-728cc5af249b"/>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13</TotalTime>
  <Words>1149</Words>
  <Application>Microsoft Office PowerPoint</Application>
  <PresentationFormat>Custom</PresentationFormat>
  <Paragraphs>41</Paragraphs>
  <Slides>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Arial</vt:lpstr>
      <vt:lpstr>Calibri</vt:lpstr>
      <vt:lpstr>Calibri Light</vt:lpstr>
      <vt:lpstr>Georgia</vt:lpstr>
      <vt:lpstr>Informal Roman</vt:lpstr>
      <vt:lpstr>Roboto</vt:lpstr>
      <vt:lpstr>Symbol</vt:lpstr>
      <vt:lpstr>Times New Roman</vt:lpstr>
      <vt:lpstr>Office Theme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CPD Poster</dc:title>
  <dc:subject/>
  <dc:creator>ESTHER</dc:creator>
  <cp:keywords/>
  <dc:description/>
  <cp:lastModifiedBy>Sia Theresa komba</cp:lastModifiedBy>
  <cp:revision>64</cp:revision>
  <dcterms:created xsi:type="dcterms:W3CDTF">2022-09-20T14:38:15Z</dcterms:created>
  <dcterms:modified xsi:type="dcterms:W3CDTF">2025-04-29T18:19:49Z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0x010100AB691CC5DB313B44BCCED20469CC065D</vt:lpwstr>
  </property>
  <property fmtid="{D5CDD505-2E9C-101B-9397-08002B2CF9AE}" pid="3" name="MediaServiceImageTags">
    <vt:lpwstr/>
  </property>
</Properties>
</file>