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9" r:id="rId4"/>
    <p:sldId id="266" r:id="rId5"/>
    <p:sldId id="260" r:id="rId6"/>
    <p:sldId id="267" r:id="rId7"/>
    <p:sldId id="271" r:id="rId8"/>
    <p:sldId id="272" r:id="rId9"/>
    <p:sldId id="273" r:id="rId10"/>
    <p:sldId id="274" r:id="rId11"/>
    <p:sldId id="275" r:id="rId12"/>
    <p:sldId id="276" r:id="rId13"/>
    <p:sldId id="277" r:id="rId14"/>
    <p:sldId id="278" r:id="rId15"/>
    <p:sldId id="265"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3B0C98-2BD5-4B9A-A58B-832DBC8E2DE1}" v="20" dt="2025-10-29T14:45:55.1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39" autoAdjust="0"/>
    <p:restoredTop sz="85808" autoAdjust="0"/>
  </p:normalViewPr>
  <p:slideViewPr>
    <p:cSldViewPr snapToGrid="0">
      <p:cViewPr varScale="1">
        <p:scale>
          <a:sx n="70" d="100"/>
          <a:sy n="70" d="100"/>
        </p:scale>
        <p:origin x="941"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E262B3-B48F-4FAA-B41D-82B1CC62462D}" type="datetimeFigureOut">
              <a:rPr lang="en-US" smtClean="0"/>
              <a:t>10/29/2025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999DBB-ECBB-43F4-808C-96695FB83469}" type="slidenum">
              <a:rPr lang="en-US" smtClean="0"/>
              <a:t>‹#›</a:t>
            </a:fld>
            <a:endParaRPr lang="en-US"/>
          </a:p>
        </p:txBody>
      </p:sp>
    </p:spTree>
    <p:extLst>
      <p:ext uri="{BB962C8B-B14F-4D97-AF65-F5344CB8AC3E}">
        <p14:creationId xmlns:p14="http://schemas.microsoft.com/office/powerpoint/2010/main" val="3125753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Hello everybody. In this presentation, I will discuss the approaches to care, empowerment, and support needs of older adults in the UK. It is a critical evaluation of the existing provisions, theory, and major legislation like the Care Act 2014 and Equality Act 2010. It also talks of emerging technologies that can be used to boost independence and well-being. It is proposed to examine how these factors jointly facilitate empowerment and bring forward evidence-based suggestions to enhance the aged care practice in the future.</a:t>
            </a:r>
          </a:p>
        </p:txBody>
      </p:sp>
      <p:sp>
        <p:nvSpPr>
          <p:cNvPr id="4" name="Slide Number Placeholder 3"/>
          <p:cNvSpPr>
            <a:spLocks noGrp="1"/>
          </p:cNvSpPr>
          <p:nvPr>
            <p:ph type="sldNum" sz="quarter" idx="5"/>
          </p:nvPr>
        </p:nvSpPr>
        <p:spPr/>
        <p:txBody>
          <a:bodyPr/>
          <a:lstStyle/>
          <a:p>
            <a:fld id="{83999DBB-ECBB-43F4-808C-96695FB83469}" type="slidenum">
              <a:rPr lang="en-US" smtClean="0"/>
              <a:t>1</a:t>
            </a:fld>
            <a:endParaRPr lang="en-US"/>
          </a:p>
        </p:txBody>
      </p:sp>
    </p:spTree>
    <p:extLst>
      <p:ext uri="{BB962C8B-B14F-4D97-AF65-F5344CB8AC3E}">
        <p14:creationId xmlns:p14="http://schemas.microsoft.com/office/powerpoint/2010/main" val="4269786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b="0" i="0" u="none" strike="noStrike" dirty="0">
                <a:solidFill>
                  <a:srgbClr val="000000"/>
                </a:solidFill>
                <a:effectLst/>
                <a:latin typeface="Times New Roman" panose="02020603050405020304" pitchFamily="18" charset="0"/>
              </a:rPr>
              <a:t>It is a natural life process that involves ageing, which is characterised by physical deterioration and psychosocial adjustment (WHO, 2022). The number of people aged above 65 in the UK is growing at a high pace, and there is an increased demand for health and social care services (ONS, 2024). The presenter will be focused on the assessment of care, empowerment, and support needs of older people, the analysis of existing policy frameworks, as well as the evaluation of how technological innovations can be used to improve the quality of life. It will seek to offer a critical perception of the endeavours of attaining empowerment with the assistance of holistic care and current interventions.</a:t>
            </a:r>
            <a:endParaRPr lang="en-GB" sz="2800"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999DBB-ECBB-43F4-808C-96695FB83469}" type="slidenum">
              <a:rPr lang="en-US" smtClean="0"/>
              <a:t>2</a:t>
            </a:fld>
            <a:endParaRPr lang="en-US"/>
          </a:p>
        </p:txBody>
      </p:sp>
    </p:spTree>
    <p:extLst>
      <p:ext uri="{BB962C8B-B14F-4D97-AF65-F5344CB8AC3E}">
        <p14:creationId xmlns:p14="http://schemas.microsoft.com/office/powerpoint/2010/main" val="2585133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b="0" i="0" u="none" strike="noStrike" dirty="0">
                <a:solidFill>
                  <a:srgbClr val="000000"/>
                </a:solidFill>
                <a:effectLst/>
                <a:latin typeface="Times New Roman" panose="02020603050405020304" pitchFamily="18" charset="0"/>
              </a:rPr>
              <a:t>The demographic trend of the UK is shifting, and the percentage of the ageing population is increasing more rapidly than ever. Lengthening of life expectancy has resulted in more cases of chronic illnesses like dementia, arthritis, and heart disease (Public Health England, 2023). This expansion heightens the pressure on sustaining care models, which </a:t>
            </a:r>
            <a:r>
              <a:rPr lang="en-US" sz="4000" b="0" i="0" u="none" strike="noStrike" dirty="0">
                <a:solidFill>
                  <a:srgbClr val="000000"/>
                </a:solidFill>
                <a:effectLst/>
                <a:latin typeface="Times New Roman" panose="02020603050405020304" pitchFamily="18" charset="0"/>
              </a:rPr>
              <a:t>not only treat disease but also uphold social relationships, emotional well-being</a:t>
            </a:r>
            <a:r>
              <a:rPr lang="en-GB" sz="4000" b="0" i="0" u="none" strike="noStrike" dirty="0">
                <a:solidFill>
                  <a:srgbClr val="000000"/>
                </a:solidFill>
                <a:effectLst/>
                <a:latin typeface="Times New Roman" panose="02020603050405020304" pitchFamily="18" charset="0"/>
              </a:rPr>
              <a:t> and autonomy. Thus, empowerment should be the key element of care planning, as it should make the older generation feel as </a:t>
            </a:r>
            <a:r>
              <a:rPr lang="en-US" sz="4000" b="0" i="0" u="none" strike="noStrike" dirty="0">
                <a:solidFill>
                  <a:srgbClr val="000000"/>
                </a:solidFill>
                <a:effectLst/>
                <a:latin typeface="Times New Roman" panose="02020603050405020304" pitchFamily="18" charset="0"/>
              </a:rPr>
              <a:t>if they are active participants in their lives, but not </a:t>
            </a:r>
            <a:r>
              <a:rPr lang="en-GB" sz="4000" b="0" i="0" u="none" strike="noStrike" dirty="0">
                <a:solidFill>
                  <a:srgbClr val="000000"/>
                </a:solidFill>
                <a:effectLst/>
                <a:latin typeface="Times New Roman" panose="02020603050405020304" pitchFamily="18" charset="0"/>
              </a:rPr>
              <a:t>passive consumers of care.</a:t>
            </a:r>
            <a:endParaRPr lang="en-GB" sz="2800"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999DBB-ECBB-43F4-808C-96695FB83469}" type="slidenum">
              <a:rPr lang="en-US" smtClean="0"/>
              <a:t>3</a:t>
            </a:fld>
            <a:endParaRPr lang="en-US"/>
          </a:p>
        </p:txBody>
      </p:sp>
    </p:spTree>
    <p:extLst>
      <p:ext uri="{BB962C8B-B14F-4D97-AF65-F5344CB8AC3E}">
        <p14:creationId xmlns:p14="http://schemas.microsoft.com/office/powerpoint/2010/main" val="871646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b="0" i="0" u="none" strike="noStrike" dirty="0">
                <a:solidFill>
                  <a:srgbClr val="000000"/>
                </a:solidFill>
                <a:effectLst/>
                <a:latin typeface="Times New Roman" panose="02020603050405020304" pitchFamily="18" charset="0"/>
              </a:rPr>
              <a:t>Ageing theories offer a conceptual frame for the future using care planning. In the activity theory, it is claimed that continuous engagement in both social and physical activities enhances wellbeing, and it fights isolation. The continuity theory supplements this as it proposes that older adults who maintain familiar roles and relationships can have a sense of stability. On the other hand, disengagement theory </a:t>
            </a:r>
            <a:r>
              <a:rPr lang="en-US" sz="4000" b="0" i="0" u="none" strike="noStrike" dirty="0">
                <a:solidFill>
                  <a:srgbClr val="000000"/>
                </a:solidFill>
                <a:effectLst/>
                <a:latin typeface="Times New Roman" panose="02020603050405020304" pitchFamily="18" charset="0"/>
              </a:rPr>
              <a:t>emphasises the automatic state of diminished social participation,</a:t>
            </a:r>
            <a:r>
              <a:rPr lang="en-GB" sz="4000" b="0" i="0" u="none" strike="noStrike" dirty="0">
                <a:solidFill>
                  <a:srgbClr val="000000"/>
                </a:solidFill>
                <a:effectLst/>
                <a:latin typeface="Times New Roman" panose="02020603050405020304" pitchFamily="18" charset="0"/>
              </a:rPr>
              <a:t> although it has been accused of promoting laziness. Knowing these frameworks will enable practitioners to come up with care plans that balance between autonomy, participation and individual preference.</a:t>
            </a:r>
            <a:endParaRPr lang="en-GB" sz="2800"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999DBB-ECBB-43F4-808C-96695FB83469}" type="slidenum">
              <a:rPr lang="en-US" smtClean="0"/>
              <a:t>4</a:t>
            </a:fld>
            <a:endParaRPr lang="en-US"/>
          </a:p>
        </p:txBody>
      </p:sp>
    </p:spTree>
    <p:extLst>
      <p:ext uri="{BB962C8B-B14F-4D97-AF65-F5344CB8AC3E}">
        <p14:creationId xmlns:p14="http://schemas.microsoft.com/office/powerpoint/2010/main" val="1873476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5400" b="0" i="0" u="none" strike="noStrike" dirty="0">
                <a:solidFill>
                  <a:srgbClr val="000000"/>
                </a:solidFill>
                <a:effectLst/>
                <a:latin typeface="Times New Roman" panose="02020603050405020304" pitchFamily="18" charset="0"/>
              </a:rPr>
              <a:t>The UK policy offers a good background of empowerment. The Care Act 2014 gives more emphasis on individual choice and autonomy, where local authorities are supposed to emphasise prevention and wellbeing. The Equality Act 2010 incorporates non-discrimination and fair treatment for older adults. Also, there </a:t>
            </a:r>
            <a:r>
              <a:rPr lang="en-US" sz="5400" b="0" i="0" u="none" strike="noStrike" dirty="0">
                <a:solidFill>
                  <a:srgbClr val="000000"/>
                </a:solidFill>
                <a:effectLst/>
                <a:latin typeface="Times New Roman" panose="02020603050405020304" pitchFamily="18" charset="0"/>
              </a:rPr>
              <a:t>is the NHS Long Term Plan (2019), which favours</a:t>
            </a:r>
            <a:r>
              <a:rPr lang="en-GB" sz="5400" b="0" i="0" u="none" strike="noStrike" dirty="0">
                <a:solidFill>
                  <a:srgbClr val="000000"/>
                </a:solidFill>
                <a:effectLst/>
                <a:latin typeface="Times New Roman" panose="02020603050405020304" pitchFamily="18" charset="0"/>
              </a:rPr>
              <a:t> digital innovation and community-based services to enable people to age well at home. Nonetheless, there are loopholes in terms of funding, workforce support and integration of services which need to be constantly reviewed to make sure that these laws are properly translated into practice.</a:t>
            </a:r>
            <a:endParaRPr lang="en-GB" sz="4000"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999DBB-ECBB-43F4-808C-96695FB83469}" type="slidenum">
              <a:rPr lang="en-US" smtClean="0"/>
              <a:t>5</a:t>
            </a:fld>
            <a:endParaRPr lang="en-US"/>
          </a:p>
        </p:txBody>
      </p:sp>
    </p:spTree>
    <p:extLst>
      <p:ext uri="{BB962C8B-B14F-4D97-AF65-F5344CB8AC3E}">
        <p14:creationId xmlns:p14="http://schemas.microsoft.com/office/powerpoint/2010/main" val="51819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b="0" i="0" u="none" strike="noStrike" dirty="0">
                <a:solidFill>
                  <a:srgbClr val="000000"/>
                </a:solidFill>
                <a:effectLst/>
                <a:latin typeface="Times New Roman" panose="02020603050405020304" pitchFamily="18" charset="0"/>
              </a:rPr>
              <a:t>The care provisions in the UK are varied and scattered. Domiciliary care helps in independence, though short staff shifts and insufficient staff continuity can limit it. The residential care facilities offer protection and routine at the expense of autonomy. The problem of inadequate funding also increases the level of inequalities, as many of the older generation lack access to quality services. A balance between protection and personal choice is needed in order to make the services flexible, inclusive and person-centred, which is the basis of effective empowerment.</a:t>
            </a:r>
            <a:endParaRPr lang="en-GB" sz="2800"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999DBB-ECBB-43F4-808C-96695FB83469}" type="slidenum">
              <a:rPr lang="en-US" smtClean="0"/>
              <a:t>6</a:t>
            </a:fld>
            <a:endParaRPr lang="en-US"/>
          </a:p>
        </p:txBody>
      </p:sp>
    </p:spTree>
    <p:extLst>
      <p:ext uri="{BB962C8B-B14F-4D97-AF65-F5344CB8AC3E}">
        <p14:creationId xmlns:p14="http://schemas.microsoft.com/office/powerpoint/2010/main" val="4249169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000" b="0" i="0" u="none" strike="noStrike" dirty="0">
                <a:solidFill>
                  <a:srgbClr val="000000"/>
                </a:solidFill>
                <a:effectLst/>
                <a:latin typeface="Times New Roman" panose="02020603050405020304" pitchFamily="18" charset="0"/>
              </a:rPr>
              <a:t>Domiciliary care is also very close to the principles of empowerment since it gives ageing people the opportunity to stay in the settings they are used to. It promotes self-determination and continuity with social networks. Nonetheless, the low wages and high staff turnover both pose a threat to service consistency. Residential care means </a:t>
            </a:r>
            <a:r>
              <a:rPr lang="en-US" sz="4000" b="0" i="0" u="none" strike="noStrike" dirty="0">
                <a:solidFill>
                  <a:srgbClr val="000000"/>
                </a:solidFill>
                <a:effectLst/>
                <a:latin typeface="Times New Roman" panose="02020603050405020304" pitchFamily="18" charset="0"/>
              </a:rPr>
              <a:t>professional supervision and medical care,</a:t>
            </a:r>
            <a:r>
              <a:rPr lang="en-GB" sz="4000" b="0" i="0" u="none" strike="noStrike" dirty="0">
                <a:solidFill>
                  <a:srgbClr val="000000"/>
                </a:solidFill>
                <a:effectLst/>
                <a:latin typeface="Times New Roman" panose="02020603050405020304" pitchFamily="18" charset="0"/>
              </a:rPr>
              <a:t> but it can restrain independence. A hybrid approach between community care, assistive technologies, and professional control would provide the best balance between safety and autonomy and is in line with the focus of the Care Act on wellbeing.</a:t>
            </a:r>
            <a:endParaRPr lang="en-GB" sz="2800"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3999DBB-ECBB-43F4-808C-96695FB83469}" type="slidenum">
              <a:rPr lang="en-US" smtClean="0"/>
              <a:t>7</a:t>
            </a:fld>
            <a:endParaRPr lang="en-US"/>
          </a:p>
        </p:txBody>
      </p:sp>
    </p:spTree>
    <p:extLst>
      <p:ext uri="{BB962C8B-B14F-4D97-AF65-F5344CB8AC3E}">
        <p14:creationId xmlns:p14="http://schemas.microsoft.com/office/powerpoint/2010/main" val="32380287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The elderly are usually confronted with interconnected issues that make them dependent. Physical disabilities minimise mobility, whereas cognitive decline is the limitation of decision-making. Social isolation, especially in individuals who live alone, exposes one to depression. Many people are unable to obtain online healthcare or social services due to the phenomenon of digital exclusion. Inequality is also precipitated by financial insecurity. Physical rehabilitation, community engagement, and digital inclusion programmes should be implemented as an integrated activity to improve empowerment and the quality of life.</a:t>
            </a:r>
            <a:endParaRPr lang="en-PK" dirty="0"/>
          </a:p>
        </p:txBody>
      </p:sp>
      <p:sp>
        <p:nvSpPr>
          <p:cNvPr id="4" name="Slide Number Placeholder 3"/>
          <p:cNvSpPr>
            <a:spLocks noGrp="1"/>
          </p:cNvSpPr>
          <p:nvPr>
            <p:ph type="sldNum" sz="quarter" idx="5"/>
          </p:nvPr>
        </p:nvSpPr>
        <p:spPr/>
        <p:txBody>
          <a:bodyPr/>
          <a:lstStyle/>
          <a:p>
            <a:fld id="{83999DBB-ECBB-43F4-808C-96695FB83469}" type="slidenum">
              <a:rPr lang="en-US" smtClean="0"/>
              <a:t>8</a:t>
            </a:fld>
            <a:endParaRPr lang="en-US"/>
          </a:p>
        </p:txBody>
      </p:sp>
    </p:spTree>
    <p:extLst>
      <p:ext uri="{BB962C8B-B14F-4D97-AF65-F5344CB8AC3E}">
        <p14:creationId xmlns:p14="http://schemas.microsoft.com/office/powerpoint/2010/main" val="3932648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Technology leads to the restructuring of elderly care by facilitating autonomy and active health care. </a:t>
            </a:r>
            <a:r>
              <a:rPr lang="en-GB" b="0" i="0" u="none" strike="noStrike" dirty="0" err="1">
                <a:solidFill>
                  <a:srgbClr val="000000"/>
                </a:solidFill>
                <a:effectLst/>
                <a:latin typeface="Times New Roman" panose="02020603050405020304" pitchFamily="18" charset="0"/>
              </a:rPr>
              <a:t>Telemonitoring</a:t>
            </a:r>
            <a:r>
              <a:rPr lang="en-GB" b="0" i="0" u="none" strike="noStrike" dirty="0">
                <a:solidFill>
                  <a:srgbClr val="000000"/>
                </a:solidFill>
                <a:effectLst/>
                <a:latin typeface="Times New Roman" panose="02020603050405020304" pitchFamily="18" charset="0"/>
              </a:rPr>
              <a:t> anticipates health change in advance, whereas the smart home systems enhance safety by detecting falls and controlling the environment. Loneliness is alleviated by the use of robotic machines, such as companion robots. Nevertheless, there are significant difficulties in digital illiteracy and affordability, particularly among low-income older adults. Privacy and </a:t>
            </a:r>
            <a:r>
              <a:rPr lang="en-GB" b="0" i="0" u="none" strike="noStrike" dirty="0" err="1">
                <a:solidFill>
                  <a:srgbClr val="000000"/>
                </a:solidFill>
                <a:effectLst/>
                <a:latin typeface="Times New Roman" panose="02020603050405020304" pitchFamily="18" charset="0"/>
              </a:rPr>
              <a:t>overdependence</a:t>
            </a:r>
            <a:r>
              <a:rPr lang="en-GB" b="0" i="0" u="none" strike="noStrike" dirty="0">
                <a:solidFill>
                  <a:srgbClr val="000000"/>
                </a:solidFill>
                <a:effectLst/>
                <a:latin typeface="Times New Roman" panose="02020603050405020304" pitchFamily="18" charset="0"/>
              </a:rPr>
              <a:t> on machines are other ethical issues that should be tightly regulated. Equitable benefits need to be offered through inclusivity and digital training programmes.</a:t>
            </a:r>
            <a:endParaRPr lang="en-PK" dirty="0"/>
          </a:p>
        </p:txBody>
      </p:sp>
      <p:sp>
        <p:nvSpPr>
          <p:cNvPr id="4" name="Slide Number Placeholder 3"/>
          <p:cNvSpPr>
            <a:spLocks noGrp="1"/>
          </p:cNvSpPr>
          <p:nvPr>
            <p:ph type="sldNum" sz="quarter" idx="5"/>
          </p:nvPr>
        </p:nvSpPr>
        <p:spPr/>
        <p:txBody>
          <a:bodyPr/>
          <a:lstStyle/>
          <a:p>
            <a:fld id="{83999DBB-ECBB-43F4-808C-96695FB83469}" type="slidenum">
              <a:rPr lang="en-US" smtClean="0"/>
              <a:t>9</a:t>
            </a:fld>
            <a:endParaRPr lang="en-US"/>
          </a:p>
        </p:txBody>
      </p:sp>
    </p:spTree>
    <p:extLst>
      <p:ext uri="{BB962C8B-B14F-4D97-AF65-F5344CB8AC3E}">
        <p14:creationId xmlns:p14="http://schemas.microsoft.com/office/powerpoint/2010/main" val="32847910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Telecare is one of the major empowerment innovations. </a:t>
            </a:r>
            <a:r>
              <a:rPr lang="en-US" b="0" i="0" u="none" strike="noStrike" dirty="0">
                <a:solidFill>
                  <a:srgbClr val="000000"/>
                </a:solidFill>
                <a:effectLst/>
                <a:latin typeface="Times New Roman" panose="02020603050405020304" pitchFamily="18" charset="0"/>
              </a:rPr>
              <a:t>Systems such as Lifeline and fall sensors provide a </a:t>
            </a:r>
            <a:r>
              <a:rPr lang="en-GB" b="0" i="0" u="none" strike="noStrike" dirty="0">
                <a:solidFill>
                  <a:srgbClr val="000000"/>
                </a:solidFill>
                <a:effectLst/>
                <a:latin typeface="Times New Roman" panose="02020603050405020304" pitchFamily="18" charset="0"/>
              </a:rPr>
              <a:t>quick response to emergencies, which provides comfort to the users and their families. Remote health monitoring promotes chronic disease management, which lowers the number of hospital admissions and expenditures. Nevertheless, the implementation process needs proper broadband coverage, training of users and data security. The inclusion of </a:t>
            </a:r>
            <a:r>
              <a:rPr lang="en-GB" b="0" i="0" u="none" strike="noStrike" dirty="0" err="1">
                <a:solidFill>
                  <a:srgbClr val="000000"/>
                </a:solidFill>
                <a:effectLst/>
                <a:latin typeface="Times New Roman" panose="02020603050405020304" pitchFamily="18" charset="0"/>
              </a:rPr>
              <a:t>telecare</a:t>
            </a:r>
            <a:r>
              <a:rPr lang="en-GB" b="0" i="0" u="none" strike="noStrike" dirty="0">
                <a:solidFill>
                  <a:srgbClr val="000000"/>
                </a:solidFill>
                <a:effectLst/>
                <a:latin typeface="Times New Roman" panose="02020603050405020304" pitchFamily="18" charset="0"/>
              </a:rPr>
              <a:t> within mainstream models of care may increase safety and autonomy among ageing cohorts.</a:t>
            </a:r>
            <a:endParaRPr lang="en-PK" dirty="0"/>
          </a:p>
        </p:txBody>
      </p:sp>
      <p:sp>
        <p:nvSpPr>
          <p:cNvPr id="4" name="Slide Number Placeholder 3"/>
          <p:cNvSpPr>
            <a:spLocks noGrp="1"/>
          </p:cNvSpPr>
          <p:nvPr>
            <p:ph type="sldNum" sz="quarter" idx="5"/>
          </p:nvPr>
        </p:nvSpPr>
        <p:spPr/>
        <p:txBody>
          <a:bodyPr/>
          <a:lstStyle/>
          <a:p>
            <a:fld id="{83999DBB-ECBB-43F4-808C-96695FB83469}" type="slidenum">
              <a:rPr lang="en-US" smtClean="0"/>
              <a:t>10</a:t>
            </a:fld>
            <a:endParaRPr lang="en-US"/>
          </a:p>
        </p:txBody>
      </p:sp>
    </p:spTree>
    <p:extLst>
      <p:ext uri="{BB962C8B-B14F-4D97-AF65-F5344CB8AC3E}">
        <p14:creationId xmlns:p14="http://schemas.microsoft.com/office/powerpoint/2010/main" val="23405653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The </a:t>
            </a:r>
            <a:r>
              <a:rPr lang="en-GB" b="0" i="0" u="none" strike="noStrike" dirty="0" err="1">
                <a:solidFill>
                  <a:srgbClr val="000000"/>
                </a:solidFill>
                <a:effectLst/>
                <a:latin typeface="Times New Roman" panose="02020603050405020304" pitchFamily="18" charset="0"/>
              </a:rPr>
              <a:t>Hogeweyk</a:t>
            </a:r>
            <a:r>
              <a:rPr lang="en-GB" b="0" i="0" u="none" strike="noStrike" dirty="0">
                <a:solidFill>
                  <a:srgbClr val="000000"/>
                </a:solidFill>
                <a:effectLst/>
                <a:latin typeface="Times New Roman" panose="02020603050405020304" pitchFamily="18" charset="0"/>
              </a:rPr>
              <a:t> Dementia Village in the Netherlands serves as a good example of empowerment in practice. The residents enjoy living in small, homely units and engage in ordinary daily activities, and these are assisted by trained staff. The model is in support of independence and social interaction, which corresponds to the activity theory of ageing. It has been evaluated based on better mental health, less agitation, and increased family satisfaction (Verbeek et al., 2020). Similar community-based models altered in the UK would improve the quality of life of dementia, and promote policy objectives of personalisation.</a:t>
            </a:r>
          </a:p>
        </p:txBody>
      </p:sp>
      <p:sp>
        <p:nvSpPr>
          <p:cNvPr id="4" name="Slide Number Placeholder 3"/>
          <p:cNvSpPr>
            <a:spLocks noGrp="1"/>
          </p:cNvSpPr>
          <p:nvPr>
            <p:ph type="sldNum" sz="quarter" idx="5"/>
          </p:nvPr>
        </p:nvSpPr>
        <p:spPr/>
        <p:txBody>
          <a:bodyPr/>
          <a:lstStyle/>
          <a:p>
            <a:fld id="{83999DBB-ECBB-43F4-808C-96695FB83469}" type="slidenum">
              <a:rPr lang="en-US" smtClean="0"/>
              <a:t>11</a:t>
            </a:fld>
            <a:endParaRPr lang="en-US"/>
          </a:p>
        </p:txBody>
      </p:sp>
    </p:spTree>
    <p:extLst>
      <p:ext uri="{BB962C8B-B14F-4D97-AF65-F5344CB8AC3E}">
        <p14:creationId xmlns:p14="http://schemas.microsoft.com/office/powerpoint/2010/main" val="15215033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Digital barriers can be overcome through education, as shown by the Digital Inclusion Project of Age UK. The programme will increase the level of autonomy and connectivity by educating older adults to utilise smartphones and video calls. Participants become sure of dealing with appointments and keeping in touch with the family. This project contributes to the vision of the NHS Long Term Plan of digital inclusion and demonstrates how empowerment can also have a social component and technological access (not limited to physical care).</a:t>
            </a:r>
            <a:endParaRPr lang="en-PK" dirty="0"/>
          </a:p>
        </p:txBody>
      </p:sp>
      <p:sp>
        <p:nvSpPr>
          <p:cNvPr id="4" name="Slide Number Placeholder 3"/>
          <p:cNvSpPr>
            <a:spLocks noGrp="1"/>
          </p:cNvSpPr>
          <p:nvPr>
            <p:ph type="sldNum" sz="quarter" idx="5"/>
          </p:nvPr>
        </p:nvSpPr>
        <p:spPr/>
        <p:txBody>
          <a:bodyPr/>
          <a:lstStyle/>
          <a:p>
            <a:fld id="{83999DBB-ECBB-43F4-808C-96695FB83469}" type="slidenum">
              <a:rPr lang="en-US" smtClean="0"/>
              <a:t>12</a:t>
            </a:fld>
            <a:endParaRPr lang="en-US"/>
          </a:p>
        </p:txBody>
      </p:sp>
    </p:spTree>
    <p:extLst>
      <p:ext uri="{BB962C8B-B14F-4D97-AF65-F5344CB8AC3E}">
        <p14:creationId xmlns:p14="http://schemas.microsoft.com/office/powerpoint/2010/main" val="3460719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There is inclusion and voice as a starting point of empowerment. Integrated community-based services</a:t>
            </a:r>
            <a:r>
              <a:rPr lang="en-US" b="0" i="0" u="none" strike="noStrike" dirty="0">
                <a:solidFill>
                  <a:srgbClr val="000000"/>
                </a:solidFill>
                <a:effectLst/>
                <a:latin typeface="Times New Roman" panose="02020603050405020304" pitchFamily="18" charset="0"/>
              </a:rPr>
              <a:t>, including medical, social and technological support,</a:t>
            </a:r>
            <a:r>
              <a:rPr lang="en-GB" b="0" i="0" u="none" strike="noStrike" dirty="0">
                <a:solidFill>
                  <a:srgbClr val="000000"/>
                </a:solidFill>
                <a:effectLst/>
                <a:latin typeface="Times New Roman" panose="02020603050405020304" pitchFamily="18" charset="0"/>
              </a:rPr>
              <a:t> should be given priority by policymakers. Quality and consistency will be enhanced by training the care workers in empathy, communication, and digital skills. Exclusion can be decreased by digital inclusion programmes, including the subsidising of devices or community classes. Co-production, where the older people are involved in the formulation of their services, makes them relevant and empowering. The success in the long term is dependent on sustained investment and collaboration between the NHS, local councils and voluntary organisations.</a:t>
            </a:r>
          </a:p>
        </p:txBody>
      </p:sp>
      <p:sp>
        <p:nvSpPr>
          <p:cNvPr id="4" name="Slide Number Placeholder 3"/>
          <p:cNvSpPr>
            <a:spLocks noGrp="1"/>
          </p:cNvSpPr>
          <p:nvPr>
            <p:ph type="sldNum" sz="quarter" idx="5"/>
          </p:nvPr>
        </p:nvSpPr>
        <p:spPr/>
        <p:txBody>
          <a:bodyPr/>
          <a:lstStyle/>
          <a:p>
            <a:fld id="{83999DBB-ECBB-43F4-808C-96695FB83469}" type="slidenum">
              <a:rPr lang="en-US" smtClean="0"/>
              <a:t>13</a:t>
            </a:fld>
            <a:endParaRPr lang="en-US"/>
          </a:p>
        </p:txBody>
      </p:sp>
    </p:spTree>
    <p:extLst>
      <p:ext uri="{BB962C8B-B14F-4D97-AF65-F5344CB8AC3E}">
        <p14:creationId xmlns:p14="http://schemas.microsoft.com/office/powerpoint/2010/main" val="23369089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The issue of an ageing population in the UK has both threats and opportunities. Theories like activity and continuity emphasise the significance of engagement, whereas the Care Act of 2014 provides personalisation and protection. Technological advances are highly promising and need to be available and moral. The ultimate empowerment comes when older adults are involved in their own care by participating in the systems that are inclusive and person-centred. Further partnership between the government, professionals, and communities will be critical in creating sustainable, empowering futures for all older people.</a:t>
            </a:r>
            <a:endParaRPr lang="en-PK" dirty="0"/>
          </a:p>
        </p:txBody>
      </p:sp>
      <p:sp>
        <p:nvSpPr>
          <p:cNvPr id="4" name="Slide Number Placeholder 3"/>
          <p:cNvSpPr>
            <a:spLocks noGrp="1"/>
          </p:cNvSpPr>
          <p:nvPr>
            <p:ph type="sldNum" sz="quarter" idx="5"/>
          </p:nvPr>
        </p:nvSpPr>
        <p:spPr/>
        <p:txBody>
          <a:bodyPr/>
          <a:lstStyle/>
          <a:p>
            <a:fld id="{83999DBB-ECBB-43F4-808C-96695FB83469}" type="slidenum">
              <a:rPr lang="en-US" smtClean="0"/>
              <a:t>14</a:t>
            </a:fld>
            <a:endParaRPr lang="en-US"/>
          </a:p>
        </p:txBody>
      </p:sp>
    </p:spTree>
    <p:extLst>
      <p:ext uri="{BB962C8B-B14F-4D97-AF65-F5344CB8AC3E}">
        <p14:creationId xmlns:p14="http://schemas.microsoft.com/office/powerpoint/2010/main" val="28258325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endParaRPr lang="en-US" sz="1800" kern="100" dirty="0">
              <a:solidFill>
                <a:srgbClr val="000000"/>
              </a:solidFill>
              <a:effectLst/>
              <a:latin typeface="Times New Roman" panose="02020603050405020304" pitchFamily="18" charset="0"/>
              <a:ea typeface="DengXian" panose="02010600030101010101" pitchFamily="2" charset="-122"/>
              <a:cs typeface="Cordia New" panose="020B0304020202020204" pitchFamily="34" charset="-34"/>
            </a:endParaRPr>
          </a:p>
        </p:txBody>
      </p:sp>
      <p:sp>
        <p:nvSpPr>
          <p:cNvPr id="4" name="Slide Number Placeholder 3"/>
          <p:cNvSpPr>
            <a:spLocks noGrp="1"/>
          </p:cNvSpPr>
          <p:nvPr>
            <p:ph type="sldNum" sz="quarter" idx="5"/>
          </p:nvPr>
        </p:nvSpPr>
        <p:spPr/>
        <p:txBody>
          <a:bodyPr/>
          <a:lstStyle/>
          <a:p>
            <a:fld id="{83999DBB-ECBB-43F4-808C-96695FB83469}" type="slidenum">
              <a:rPr lang="en-US" smtClean="0"/>
              <a:t>15</a:t>
            </a:fld>
            <a:endParaRPr lang="en-US"/>
          </a:p>
        </p:txBody>
      </p:sp>
    </p:spTree>
    <p:extLst>
      <p:ext uri="{BB962C8B-B14F-4D97-AF65-F5344CB8AC3E}">
        <p14:creationId xmlns:p14="http://schemas.microsoft.com/office/powerpoint/2010/main" val="1579501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D6D49AF-6F57-4C07-98E3-AD41CE7AB70A}" type="datetimeFigureOut">
              <a:rPr lang="en-US" smtClean="0"/>
              <a:t>10/29/2025</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214BCD8-C024-45DE-9437-0E0150BEF0BF}" type="slidenum">
              <a:rPr lang="en-US" smtClean="0"/>
              <a:t>‹#›</a:t>
            </a:fld>
            <a:endParaRPr lang="en-US"/>
          </a:p>
        </p:txBody>
      </p:sp>
    </p:spTree>
    <p:extLst>
      <p:ext uri="{BB962C8B-B14F-4D97-AF65-F5344CB8AC3E}">
        <p14:creationId xmlns:p14="http://schemas.microsoft.com/office/powerpoint/2010/main" val="2022606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D49AF-6F57-4C07-98E3-AD41CE7AB70A}"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D214BCD8-C024-45DE-9437-0E0150BEF0BF}" type="slidenum">
              <a:rPr lang="en-US" smtClean="0"/>
              <a:t>‹#›</a:t>
            </a:fld>
            <a:endParaRPr lang="en-US"/>
          </a:p>
        </p:txBody>
      </p:sp>
    </p:spTree>
    <p:extLst>
      <p:ext uri="{BB962C8B-B14F-4D97-AF65-F5344CB8AC3E}">
        <p14:creationId xmlns:p14="http://schemas.microsoft.com/office/powerpoint/2010/main" val="2745786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D6D49AF-6F57-4C07-98E3-AD41CE7AB70A}" type="datetimeFigureOut">
              <a:rPr lang="en-US" smtClean="0"/>
              <a:t>10/29/2025</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214BCD8-C024-45DE-9437-0E0150BEF0BF}" type="slidenum">
              <a:rPr lang="en-US" smtClean="0"/>
              <a:t>‹#›</a:t>
            </a:fld>
            <a:endParaRPr lang="en-US"/>
          </a:p>
        </p:txBody>
      </p:sp>
    </p:spTree>
    <p:extLst>
      <p:ext uri="{BB962C8B-B14F-4D97-AF65-F5344CB8AC3E}">
        <p14:creationId xmlns:p14="http://schemas.microsoft.com/office/powerpoint/2010/main" val="180933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6D49AF-6F57-4C07-98E3-AD41CE7AB70A}" type="datetimeFigureOut">
              <a:rPr lang="en-US" smtClean="0"/>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14BCD8-C024-45DE-9437-0E0150BEF0BF}" type="slidenum">
              <a:rPr lang="en-US" smtClean="0"/>
              <a:t>‹#›</a:t>
            </a:fld>
            <a:endParaRPr lang="en-US"/>
          </a:p>
        </p:txBody>
      </p:sp>
    </p:spTree>
    <p:extLst>
      <p:ext uri="{BB962C8B-B14F-4D97-AF65-F5344CB8AC3E}">
        <p14:creationId xmlns:p14="http://schemas.microsoft.com/office/powerpoint/2010/main" val="2667185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6D49AF-6F57-4C07-98E3-AD41CE7AB70A}" type="datetimeFigureOut">
              <a:rPr lang="en-US" smtClean="0"/>
              <a:t>10/29/2025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214BCD8-C024-45DE-9437-0E0150BEF0BF}" type="slidenum">
              <a:rPr lang="en-US" smtClean="0"/>
              <a:t>‹#›</a:t>
            </a:fld>
            <a:endParaRPr lang="en-US"/>
          </a:p>
        </p:txBody>
      </p:sp>
    </p:spTree>
    <p:extLst>
      <p:ext uri="{BB962C8B-B14F-4D97-AF65-F5344CB8AC3E}">
        <p14:creationId xmlns:p14="http://schemas.microsoft.com/office/powerpoint/2010/main" val="401989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6D49AF-6F57-4C07-98E3-AD41CE7AB70A}" type="datetimeFigureOut">
              <a:rPr lang="en-US" smtClean="0"/>
              <a:t>10/29/2025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214BCD8-C024-45DE-9437-0E0150BEF0BF}" type="slidenum">
              <a:rPr lang="en-US" smtClean="0"/>
              <a:t>‹#›</a:t>
            </a:fld>
            <a:endParaRPr lang="en-US"/>
          </a:p>
        </p:txBody>
      </p:sp>
    </p:spTree>
    <p:extLst>
      <p:ext uri="{BB962C8B-B14F-4D97-AF65-F5344CB8AC3E}">
        <p14:creationId xmlns:p14="http://schemas.microsoft.com/office/powerpoint/2010/main" val="3740189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6D49AF-6F57-4C07-98E3-AD41CE7AB70A}" type="datetimeFigureOut">
              <a:rPr lang="en-US" smtClean="0"/>
              <a:t>10/29/2025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214BCD8-C024-45DE-9437-0E0150BEF0BF}" type="slidenum">
              <a:rPr lang="en-US" smtClean="0"/>
              <a:t>‹#›</a:t>
            </a:fld>
            <a:endParaRPr lang="en-US"/>
          </a:p>
        </p:txBody>
      </p:sp>
    </p:spTree>
    <p:extLst>
      <p:ext uri="{BB962C8B-B14F-4D97-AF65-F5344CB8AC3E}">
        <p14:creationId xmlns:p14="http://schemas.microsoft.com/office/powerpoint/2010/main" val="239642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D6D49AF-6F57-4C07-98E3-AD41CE7AB70A}" type="datetimeFigureOut">
              <a:rPr lang="en-US" smtClean="0"/>
              <a:t>10/29/2025</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214BCD8-C024-45DE-9437-0E0150BEF0BF}" type="slidenum">
              <a:rPr lang="en-US" smtClean="0"/>
              <a:t>‹#›</a:t>
            </a:fld>
            <a:endParaRPr lang="en-US"/>
          </a:p>
        </p:txBody>
      </p:sp>
    </p:spTree>
    <p:extLst>
      <p:ext uri="{BB962C8B-B14F-4D97-AF65-F5344CB8AC3E}">
        <p14:creationId xmlns:p14="http://schemas.microsoft.com/office/powerpoint/2010/main" val="3200188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6D49AF-6F57-4C07-98E3-AD41CE7AB70A}" type="datetimeFigureOut">
              <a:rPr lang="en-US" smtClean="0"/>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214BCD8-C024-45DE-9437-0E0150BEF0BF}" type="slidenum">
              <a:rPr lang="en-US" smtClean="0"/>
              <a:t>‹#›</a:t>
            </a:fld>
            <a:endParaRPr lang="en-US"/>
          </a:p>
        </p:txBody>
      </p:sp>
    </p:spTree>
    <p:extLst>
      <p:ext uri="{BB962C8B-B14F-4D97-AF65-F5344CB8AC3E}">
        <p14:creationId xmlns:p14="http://schemas.microsoft.com/office/powerpoint/2010/main" val="2699396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D49AF-6F57-4C07-98E3-AD41CE7AB70A}" type="datetimeFigureOut">
              <a:rPr lang="en-US" smtClean="0"/>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214BCD8-C024-45DE-9437-0E0150BEF0BF}" type="slidenum">
              <a:rPr lang="en-US" smtClean="0"/>
              <a:t>‹#›</a:t>
            </a:fld>
            <a:endParaRPr lang="en-US"/>
          </a:p>
        </p:txBody>
      </p:sp>
    </p:spTree>
    <p:extLst>
      <p:ext uri="{BB962C8B-B14F-4D97-AF65-F5344CB8AC3E}">
        <p14:creationId xmlns:p14="http://schemas.microsoft.com/office/powerpoint/2010/main" val="2256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D6D49AF-6F57-4C07-98E3-AD41CE7AB70A}" type="datetimeFigureOut">
              <a:rPr lang="en-US" smtClean="0"/>
              <a:t>10/29/2025</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214BCD8-C024-45DE-9437-0E0150BEF0BF}" type="slidenum">
              <a:rPr lang="en-US" smtClean="0"/>
              <a:t>‹#›</a:t>
            </a:fld>
            <a:endParaRPr lang="en-US"/>
          </a:p>
        </p:txBody>
      </p:sp>
    </p:spTree>
    <p:extLst>
      <p:ext uri="{BB962C8B-B14F-4D97-AF65-F5344CB8AC3E}">
        <p14:creationId xmlns:p14="http://schemas.microsoft.com/office/powerpoint/2010/main" val="4187363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D6D49AF-6F57-4C07-98E3-AD41CE7AB70A}" type="datetimeFigureOut">
              <a:rPr lang="en-US" smtClean="0"/>
              <a:t>10/29/2025</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214BCD8-C024-45DE-9437-0E0150BEF0BF}"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115262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A24ED-FA5D-9F0E-D5C0-C67D78D7E698}"/>
              </a:ext>
            </a:extLst>
          </p:cNvPr>
          <p:cNvSpPr>
            <a:spLocks noGrp="1"/>
          </p:cNvSpPr>
          <p:nvPr>
            <p:ph type="ctrTitle"/>
          </p:nvPr>
        </p:nvSpPr>
        <p:spPr/>
        <p:txBody>
          <a:bodyPr>
            <a:normAutofit fontScale="90000"/>
          </a:bodyPr>
          <a:lstStyle/>
          <a:p>
            <a:r>
              <a:rPr lang="en-GB" b="1" i="0" u="none" strike="noStrike" dirty="0">
                <a:solidFill>
                  <a:srgbClr val="000000"/>
                </a:solidFill>
                <a:effectLst/>
                <a:latin typeface="Times New Roman" panose="02020603050405020304" pitchFamily="18" charset="0"/>
              </a:rPr>
              <a:t>Empowering the Older Person: Evaluating Care, Support and Technological Innovations in the UK</a:t>
            </a:r>
            <a:endParaRPr lang="en-US" dirty="0"/>
          </a:p>
        </p:txBody>
      </p:sp>
      <p:sp>
        <p:nvSpPr>
          <p:cNvPr id="3" name="Subtitle 2">
            <a:extLst>
              <a:ext uri="{FF2B5EF4-FFF2-40B4-BE49-F238E27FC236}">
                <a16:creationId xmlns:a16="http://schemas.microsoft.com/office/drawing/2014/main" id="{70213443-C5DB-C2DE-6758-4F59C79DD4AD}"/>
              </a:ext>
            </a:extLst>
          </p:cNvPr>
          <p:cNvSpPr>
            <a:spLocks noGrp="1"/>
          </p:cNvSpPr>
          <p:nvPr>
            <p:ph type="subTitle" idx="1"/>
          </p:nvPr>
        </p:nvSpPr>
        <p:spPr/>
        <p:txBody>
          <a:bodyPr>
            <a:normAutofit fontScale="92500" lnSpcReduction="20000"/>
          </a:bodyPr>
          <a:lstStyle/>
          <a:p>
            <a:r>
              <a:rPr lang="en-US" dirty="0"/>
              <a:t>Name </a:t>
            </a:r>
            <a:r>
              <a:rPr lang="en-US" dirty="0">
                <a:solidFill>
                  <a:schemeClr val="tx1"/>
                </a:solidFill>
              </a:rPr>
              <a:t>Nadia Jabeen</a:t>
            </a:r>
            <a:endParaRPr lang="en-US" dirty="0"/>
          </a:p>
          <a:p>
            <a:r>
              <a:rPr lang="en-US" dirty="0"/>
              <a:t>ID </a:t>
            </a:r>
            <a:r>
              <a:rPr lang="en-US" dirty="0">
                <a:solidFill>
                  <a:schemeClr val="tx1"/>
                </a:solidFill>
              </a:rPr>
              <a:t>2234873</a:t>
            </a:r>
          </a:p>
        </p:txBody>
      </p:sp>
      <p:pic>
        <p:nvPicPr>
          <p:cNvPr id="15" name="Audio 11">
            <a:hlinkClick r:id="" action="ppaction://media"/>
            <a:extLst>
              <a:ext uri="{FF2B5EF4-FFF2-40B4-BE49-F238E27FC236}">
                <a16:creationId xmlns:a16="http://schemas.microsoft.com/office/drawing/2014/main" id="{4688F9A4-61E8-0FFD-41A3-C2893311828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1648943"/>
      </p:ext>
    </p:extLst>
  </p:cSld>
  <p:clrMapOvr>
    <a:masterClrMapping/>
  </p:clrMapOvr>
  <mc:AlternateContent xmlns:mc="http://schemas.openxmlformats.org/markup-compatibility/2006">
    <mc:Choice xmlns:p14="http://schemas.microsoft.com/office/powerpoint/2010/main" Requires="p14">
      <p:transition spd="slow" p14:dur="2000" advTm="50537"/>
    </mc:Choice>
    <mc:Fallback>
      <p:transition spd="slow" advTm="50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CA3C9-EB11-EE3E-9B63-C6D26986D610}"/>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1FFCF258-F3E7-E298-B5FA-A54BF2956DC8}"/>
              </a:ext>
            </a:extLst>
          </p:cNvPr>
          <p:cNvSpPr>
            <a:spLocks noGrp="1"/>
          </p:cNvSpPr>
          <p:nvPr>
            <p:ph idx="1"/>
          </p:nvPr>
        </p:nvSpPr>
        <p:spPr/>
        <p:txBody>
          <a:bodyPr>
            <a:normAutofit/>
          </a:bodyPr>
          <a:lstStyle/>
          <a:p>
            <a:r>
              <a:rPr lang="en-GB" sz="2000" b="0" i="0" u="none" strike="noStrike" dirty="0">
                <a:solidFill>
                  <a:srgbClr val="000000"/>
                </a:solidFill>
                <a:effectLst/>
                <a:latin typeface="Times New Roman" panose="02020603050405020304" pitchFamily="18" charset="0"/>
              </a:rPr>
              <a:t>Ageing is a complex process which entails biological, psychological and social modifications. As life expectancy rises, the UK is experiencing greater demands to address the complex needs of older adults. This presentation assesses the care systems and innovations that empower the ageing population to be effective (WHO, 2022).</a:t>
            </a:r>
          </a:p>
        </p:txBody>
      </p:sp>
      <p:pic>
        <p:nvPicPr>
          <p:cNvPr id="18" name="Audio 17">
            <a:hlinkClick r:id="" action="ppaction://media"/>
            <a:extLst>
              <a:ext uri="{FF2B5EF4-FFF2-40B4-BE49-F238E27FC236}">
                <a16:creationId xmlns:a16="http://schemas.microsoft.com/office/drawing/2014/main" id="{8483FA49-6383-B229-E3AB-45EEA25A0E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6188874"/>
      </p:ext>
    </p:extLst>
  </p:cSld>
  <p:clrMapOvr>
    <a:masterClrMapping/>
  </p:clrMapOvr>
  <mc:AlternateContent xmlns:mc="http://schemas.openxmlformats.org/markup-compatibility/2006">
    <mc:Choice xmlns:p14="http://schemas.microsoft.com/office/powerpoint/2010/main" Requires="p14">
      <p:transition spd="slow" p14:dur="2000" advTm="54179"/>
    </mc:Choice>
    <mc:Fallback>
      <p:transition spd="slow" advTm="54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96223-9B4B-8A70-D04F-AB325FC6897B}"/>
              </a:ext>
            </a:extLst>
          </p:cNvPr>
          <p:cNvSpPr>
            <a:spLocks noGrp="1"/>
          </p:cNvSpPr>
          <p:nvPr>
            <p:ph type="title"/>
          </p:nvPr>
        </p:nvSpPr>
        <p:spPr/>
        <p:txBody>
          <a:bodyPr>
            <a:normAutofit/>
          </a:bodyPr>
          <a:lstStyle/>
          <a:p>
            <a:r>
              <a:rPr lang="en-GB" dirty="0"/>
              <a:t>Ageing population in uk</a:t>
            </a:r>
            <a:endParaRPr lang="en-US" dirty="0"/>
          </a:p>
        </p:txBody>
      </p:sp>
      <p:sp>
        <p:nvSpPr>
          <p:cNvPr id="3" name="Content Placeholder 2">
            <a:extLst>
              <a:ext uri="{FF2B5EF4-FFF2-40B4-BE49-F238E27FC236}">
                <a16:creationId xmlns:a16="http://schemas.microsoft.com/office/drawing/2014/main" id="{9E582597-39EE-5B42-36BC-AB4473DCA271}"/>
              </a:ext>
            </a:extLst>
          </p:cNvPr>
          <p:cNvSpPr>
            <a:spLocks noGrp="1"/>
          </p:cNvSpPr>
          <p:nvPr>
            <p:ph idx="1"/>
          </p:nvPr>
        </p:nvSpPr>
        <p:spPr/>
        <p:txBody>
          <a:bodyPr>
            <a:normAutofit/>
          </a:bodyPr>
          <a:lstStyle/>
          <a:p>
            <a:r>
              <a:rPr lang="en-GB" sz="2400" b="0" i="0" u="none" strike="noStrike" dirty="0">
                <a:solidFill>
                  <a:srgbClr val="000000"/>
                </a:solidFill>
                <a:effectLst/>
                <a:latin typeface="Times New Roman" panose="02020603050405020304" pitchFamily="18" charset="0"/>
              </a:rPr>
              <a:t>The proportion of the UK population over the age of 65 is some 18.6% (ONS, 2024). This will hit one-fourth of the citizenry by 2040. The need to offer person-centred and integrated care systems that enhance independence and dignity is heightened by this demographic change (Public Health England, 2023).</a:t>
            </a:r>
          </a:p>
        </p:txBody>
      </p:sp>
      <p:pic>
        <p:nvPicPr>
          <p:cNvPr id="10" name="Audio 9">
            <a:hlinkClick r:id="" action="ppaction://media"/>
            <a:extLst>
              <a:ext uri="{FF2B5EF4-FFF2-40B4-BE49-F238E27FC236}">
                <a16:creationId xmlns:a16="http://schemas.microsoft.com/office/drawing/2014/main" id="{D9B6F89F-FE90-7EC9-FFA3-BEF777179FA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93985572"/>
      </p:ext>
    </p:extLst>
  </p:cSld>
  <p:clrMapOvr>
    <a:masterClrMapping/>
  </p:clrMapOvr>
  <mc:AlternateContent xmlns:mc="http://schemas.openxmlformats.org/markup-compatibility/2006">
    <mc:Choice xmlns:p14="http://schemas.microsoft.com/office/powerpoint/2010/main" Requires="p14">
      <p:transition spd="slow" p14:dur="2000" advTm="43490"/>
    </mc:Choice>
    <mc:Fallback>
      <p:transition spd="slow" advTm="43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CE310-CAD8-C7C6-68CB-80800BC4A866}"/>
              </a:ext>
            </a:extLst>
          </p:cNvPr>
          <p:cNvSpPr>
            <a:spLocks noGrp="1"/>
          </p:cNvSpPr>
          <p:nvPr>
            <p:ph type="title"/>
          </p:nvPr>
        </p:nvSpPr>
        <p:spPr/>
        <p:txBody>
          <a:bodyPr/>
          <a:lstStyle/>
          <a:p>
            <a:r>
              <a:rPr lang="en-GB" dirty="0"/>
              <a:t>Theories</a:t>
            </a:r>
            <a:endParaRPr lang="en-US" dirty="0"/>
          </a:p>
        </p:txBody>
      </p:sp>
      <p:sp>
        <p:nvSpPr>
          <p:cNvPr id="7" name="TextBox 6">
            <a:extLst>
              <a:ext uri="{FF2B5EF4-FFF2-40B4-BE49-F238E27FC236}">
                <a16:creationId xmlns:a16="http://schemas.microsoft.com/office/drawing/2014/main" id="{E10AA545-C495-DEEC-F136-89DC371E5408}"/>
              </a:ext>
            </a:extLst>
          </p:cNvPr>
          <p:cNvSpPr txBox="1"/>
          <p:nvPr/>
        </p:nvSpPr>
        <p:spPr>
          <a:xfrm>
            <a:off x="581192" y="2370192"/>
            <a:ext cx="6368903" cy="4154984"/>
          </a:xfrm>
          <a:prstGeom prst="rect">
            <a:avLst/>
          </a:prstGeom>
          <a:noFill/>
        </p:spPr>
        <p:txBody>
          <a:bodyPr wrap="square">
            <a:spAutoFit/>
          </a:bodyPr>
          <a:lstStyle/>
          <a:p>
            <a:pPr algn="just"/>
            <a:r>
              <a:rPr lang="en-GB" sz="2400" b="0" i="0" u="none" strike="noStrike" dirty="0">
                <a:solidFill>
                  <a:srgbClr val="000000"/>
                </a:solidFill>
                <a:effectLst/>
                <a:latin typeface="Times New Roman" panose="02020603050405020304" pitchFamily="18" charset="0"/>
              </a:rPr>
              <a:t>There are important psychosocial theories that explain the process of ageing:</a:t>
            </a:r>
          </a:p>
          <a:p>
            <a:pPr marL="457200" indent="-457200" algn="just">
              <a:buFont typeface="+mj-lt"/>
              <a:buAutoNum type="arabicPeriod"/>
            </a:pPr>
            <a:r>
              <a:rPr lang="en-GB" sz="2400" b="1" i="1" u="none" strike="noStrike" dirty="0">
                <a:solidFill>
                  <a:srgbClr val="000000"/>
                </a:solidFill>
                <a:effectLst/>
                <a:latin typeface="Times New Roman" panose="02020603050405020304" pitchFamily="18" charset="0"/>
              </a:rPr>
              <a:t>Activity Theory (</a:t>
            </a:r>
            <a:r>
              <a:rPr lang="en-GB" sz="2400" b="1" i="1" u="none" strike="noStrike" dirty="0" err="1">
                <a:solidFill>
                  <a:srgbClr val="000000"/>
                </a:solidFill>
                <a:effectLst/>
                <a:latin typeface="Times New Roman" panose="02020603050405020304" pitchFamily="18" charset="0"/>
              </a:rPr>
              <a:t>Havighurst</a:t>
            </a:r>
            <a:r>
              <a:rPr lang="en-GB" sz="2400" b="1" i="1" u="none" strike="noStrike" dirty="0">
                <a:solidFill>
                  <a:srgbClr val="000000"/>
                </a:solidFill>
                <a:effectLst/>
                <a:latin typeface="Times New Roman" panose="02020603050405020304" pitchFamily="18" charset="0"/>
              </a:rPr>
              <a:t>, 1961):</a:t>
            </a:r>
            <a:r>
              <a:rPr lang="en-GB" sz="2400" b="0" i="0" u="none" strike="noStrike" dirty="0">
                <a:solidFill>
                  <a:srgbClr val="000000"/>
                </a:solidFill>
                <a:effectLst/>
                <a:latin typeface="Times New Roman" panose="02020603050405020304" pitchFamily="18" charset="0"/>
              </a:rPr>
              <a:t> the more we are engaged, the better life is.</a:t>
            </a:r>
          </a:p>
          <a:p>
            <a:pPr marL="457200" indent="-457200" algn="just">
              <a:buFont typeface="+mj-lt"/>
              <a:buAutoNum type="arabicPeriod"/>
            </a:pPr>
            <a:r>
              <a:rPr lang="en-GB" sz="2400" b="1" i="1" u="none" strike="noStrike" dirty="0">
                <a:solidFill>
                  <a:srgbClr val="000000"/>
                </a:solidFill>
                <a:effectLst/>
                <a:latin typeface="Times New Roman" panose="02020603050405020304" pitchFamily="18" charset="0"/>
              </a:rPr>
              <a:t>Continuity Theory (</a:t>
            </a:r>
            <a:r>
              <a:rPr lang="en-GB" sz="2400" b="1" i="1" u="none" strike="noStrike" dirty="0" err="1">
                <a:solidFill>
                  <a:srgbClr val="000000"/>
                </a:solidFill>
                <a:effectLst/>
                <a:latin typeface="Times New Roman" panose="02020603050405020304" pitchFamily="18" charset="0"/>
              </a:rPr>
              <a:t>Atchley</a:t>
            </a:r>
            <a:r>
              <a:rPr lang="en-GB" sz="2400" b="1" i="1" u="none" strike="noStrike" dirty="0">
                <a:solidFill>
                  <a:srgbClr val="000000"/>
                </a:solidFill>
                <a:effectLst/>
                <a:latin typeface="Times New Roman" panose="02020603050405020304" pitchFamily="18" charset="0"/>
              </a:rPr>
              <a:t>, 1989):</a:t>
            </a:r>
            <a:r>
              <a:rPr lang="en-GB" sz="2400" b="0" i="0" u="none" strike="noStrike" dirty="0">
                <a:solidFill>
                  <a:srgbClr val="000000"/>
                </a:solidFill>
                <a:effectLst/>
                <a:latin typeface="Times New Roman" panose="02020603050405020304" pitchFamily="18" charset="0"/>
              </a:rPr>
              <a:t> stability is facilitated by holding on to habits.</a:t>
            </a:r>
          </a:p>
          <a:p>
            <a:pPr marL="457200" indent="-457200" algn="just">
              <a:buFont typeface="+mj-lt"/>
              <a:buAutoNum type="arabicPeriod"/>
            </a:pPr>
            <a:r>
              <a:rPr lang="en-GB" sz="2400" b="1" i="1" u="none" strike="noStrike" dirty="0">
                <a:solidFill>
                  <a:srgbClr val="000000"/>
                </a:solidFill>
                <a:effectLst/>
                <a:latin typeface="Times New Roman" panose="02020603050405020304" pitchFamily="18" charset="0"/>
              </a:rPr>
              <a:t>Disengagement Theory (</a:t>
            </a:r>
            <a:r>
              <a:rPr lang="en-GB" sz="2400" b="1" i="1" u="none" strike="noStrike" dirty="0" err="1">
                <a:solidFill>
                  <a:srgbClr val="000000"/>
                </a:solidFill>
                <a:effectLst/>
                <a:latin typeface="Times New Roman" panose="02020603050405020304" pitchFamily="18" charset="0"/>
              </a:rPr>
              <a:t>Cumming</a:t>
            </a:r>
            <a:r>
              <a:rPr lang="en-GB" sz="2400" b="1" i="1" u="none" strike="noStrike" dirty="0">
                <a:solidFill>
                  <a:srgbClr val="000000"/>
                </a:solidFill>
                <a:effectLst/>
                <a:latin typeface="Times New Roman" panose="02020603050405020304" pitchFamily="18" charset="0"/>
              </a:rPr>
              <a:t> &amp; Henry, 1961):</a:t>
            </a:r>
            <a:r>
              <a:rPr lang="en-GB" sz="2400" b="0" i="0" u="none" strike="noStrike" dirty="0">
                <a:solidFill>
                  <a:srgbClr val="000000"/>
                </a:solidFill>
                <a:effectLst/>
                <a:latin typeface="Times New Roman" panose="02020603050405020304" pitchFamily="18" charset="0"/>
              </a:rPr>
              <a:t> Withdrawal may be cohesive.</a:t>
            </a:r>
          </a:p>
          <a:p>
            <a:pPr algn="just"/>
            <a:endParaRPr lang="en-GB" sz="2400" b="0" i="0" u="none" strike="noStrike" dirty="0">
              <a:solidFill>
                <a:srgbClr val="000000"/>
              </a:solidFill>
              <a:effectLst/>
              <a:latin typeface="Times New Roman" panose="02020603050405020304" pitchFamily="18" charset="0"/>
            </a:endParaRPr>
          </a:p>
          <a:p>
            <a:pPr algn="just"/>
            <a:r>
              <a:rPr lang="en-GB" sz="2400" b="0" i="0" u="none" strike="noStrike" dirty="0">
                <a:solidFill>
                  <a:srgbClr val="000000"/>
                </a:solidFill>
                <a:effectLst/>
                <a:latin typeface="Times New Roman" panose="02020603050405020304" pitchFamily="18" charset="0"/>
              </a:rPr>
              <a:t>These theories determine person-centred care techniques.</a:t>
            </a:r>
          </a:p>
        </p:txBody>
      </p:sp>
      <p:pic>
        <p:nvPicPr>
          <p:cNvPr id="10" name="Picture 9">
            <a:extLst>
              <a:ext uri="{FF2B5EF4-FFF2-40B4-BE49-F238E27FC236}">
                <a16:creationId xmlns:a16="http://schemas.microsoft.com/office/drawing/2014/main" id="{32327509-3426-119A-B390-88BA745334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6075" y="2455098"/>
            <a:ext cx="4370462" cy="2896532"/>
          </a:xfrm>
          <a:prstGeom prst="rect">
            <a:avLst/>
          </a:prstGeom>
        </p:spPr>
      </p:pic>
      <p:pic>
        <p:nvPicPr>
          <p:cNvPr id="6" name="Audio 5">
            <a:hlinkClick r:id="" action="ppaction://media"/>
            <a:extLst>
              <a:ext uri="{FF2B5EF4-FFF2-40B4-BE49-F238E27FC236}">
                <a16:creationId xmlns:a16="http://schemas.microsoft.com/office/drawing/2014/main" id="{ED7608E9-E131-ACB3-3C8F-2E5E68E901B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8031944"/>
      </p:ext>
    </p:extLst>
  </p:cSld>
  <p:clrMapOvr>
    <a:masterClrMapping/>
  </p:clrMapOvr>
  <mc:AlternateContent xmlns:mc="http://schemas.openxmlformats.org/markup-compatibility/2006">
    <mc:Choice xmlns:p14="http://schemas.microsoft.com/office/powerpoint/2010/main" Requires="p14">
      <p:transition spd="slow" p14:dur="2000" advTm="47259"/>
    </mc:Choice>
    <mc:Fallback>
      <p:transition spd="slow" advTm="47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B85A1-7C26-8597-A6E7-85BB716EFAF6}"/>
              </a:ext>
            </a:extLst>
          </p:cNvPr>
          <p:cNvSpPr>
            <a:spLocks noGrp="1"/>
          </p:cNvSpPr>
          <p:nvPr>
            <p:ph type="title"/>
          </p:nvPr>
        </p:nvSpPr>
        <p:spPr/>
        <p:txBody>
          <a:bodyPr>
            <a:normAutofit/>
          </a:bodyPr>
          <a:lstStyle/>
          <a:p>
            <a:r>
              <a:rPr lang="en-GB" dirty="0"/>
              <a:t>Policy and legislations</a:t>
            </a:r>
            <a:endParaRPr lang="en-US" dirty="0"/>
          </a:p>
        </p:txBody>
      </p:sp>
      <p:sp>
        <p:nvSpPr>
          <p:cNvPr id="3" name="Content Placeholder 2">
            <a:extLst>
              <a:ext uri="{FF2B5EF4-FFF2-40B4-BE49-F238E27FC236}">
                <a16:creationId xmlns:a16="http://schemas.microsoft.com/office/drawing/2014/main" id="{318D500A-FF67-35BE-66AA-CD1D98BA0B6E}"/>
              </a:ext>
            </a:extLst>
          </p:cNvPr>
          <p:cNvSpPr>
            <a:spLocks noGrp="1"/>
          </p:cNvSpPr>
          <p:nvPr>
            <p:ph idx="1"/>
          </p:nvPr>
        </p:nvSpPr>
        <p:spPr>
          <a:xfrm>
            <a:off x="400431" y="2180496"/>
            <a:ext cx="11029615" cy="3678303"/>
          </a:xfrm>
        </p:spPr>
        <p:txBody>
          <a:bodyPr>
            <a:normAutofit/>
          </a:bodyPr>
          <a:lstStyle/>
          <a:p>
            <a:r>
              <a:rPr lang="en-GB" sz="2400" b="1" i="1" u="none" strike="noStrike" dirty="0">
                <a:solidFill>
                  <a:srgbClr val="000000"/>
                </a:solidFill>
                <a:effectLst/>
                <a:latin typeface="Times New Roman" panose="02020603050405020304" pitchFamily="18" charset="0"/>
              </a:rPr>
              <a:t>Care Act 2014:</a:t>
            </a:r>
            <a:r>
              <a:rPr lang="en-GB" sz="2400" b="0" i="0" u="none" strike="noStrike" dirty="0">
                <a:solidFill>
                  <a:srgbClr val="000000"/>
                </a:solidFill>
                <a:effectLst/>
                <a:latin typeface="Times New Roman" panose="02020603050405020304" pitchFamily="18" charset="0"/>
              </a:rPr>
              <a:t> fosters individuality, wellbeing, and prevention.</a:t>
            </a:r>
          </a:p>
          <a:p>
            <a:r>
              <a:rPr lang="en-GB" sz="2400" b="1" i="1" u="none" strike="noStrike" dirty="0">
                <a:solidFill>
                  <a:srgbClr val="000000"/>
                </a:solidFill>
                <a:effectLst/>
                <a:latin typeface="Times New Roman" panose="02020603050405020304" pitchFamily="18" charset="0"/>
              </a:rPr>
              <a:t>Equal Opportunities Act 2010</a:t>
            </a:r>
            <a:r>
              <a:rPr lang="en-GB" sz="2400" b="0" i="0" u="none" strike="noStrike" dirty="0">
                <a:solidFill>
                  <a:srgbClr val="000000"/>
                </a:solidFill>
                <a:effectLst/>
                <a:latin typeface="Times New Roman" panose="02020603050405020304" pitchFamily="18" charset="0"/>
              </a:rPr>
              <a:t>: protects against age discrimination.</a:t>
            </a:r>
          </a:p>
          <a:p>
            <a:r>
              <a:rPr lang="en-GB" sz="2400" b="1" i="1" u="none" strike="noStrike" dirty="0">
                <a:solidFill>
                  <a:srgbClr val="000000"/>
                </a:solidFill>
                <a:effectLst/>
                <a:latin typeface="Times New Roman" panose="02020603050405020304" pitchFamily="18" charset="0"/>
              </a:rPr>
              <a:t>NHS Long Term Plan (2019):</a:t>
            </a:r>
            <a:r>
              <a:rPr lang="en-GB" sz="2400" b="0" i="0" u="none" strike="noStrike" dirty="0">
                <a:solidFill>
                  <a:srgbClr val="000000"/>
                </a:solidFill>
                <a:effectLst/>
                <a:latin typeface="Times New Roman" panose="02020603050405020304" pitchFamily="18" charset="0"/>
              </a:rPr>
              <a:t> assists the ageing-in-place with the help of integrated and digital care.</a:t>
            </a:r>
          </a:p>
          <a:p>
            <a:pPr marL="0" indent="0">
              <a:buNone/>
            </a:pPr>
            <a:r>
              <a:rPr lang="en-GB" sz="2400" b="0" i="0" u="none" strike="noStrike" dirty="0">
                <a:solidFill>
                  <a:srgbClr val="000000"/>
                </a:solidFill>
                <a:effectLst/>
                <a:latin typeface="Times New Roman" panose="02020603050405020304" pitchFamily="18" charset="0"/>
              </a:rPr>
              <a:t>They all combine to establish a baseline of elderly care and empowerment in the UK.</a:t>
            </a:r>
          </a:p>
        </p:txBody>
      </p:sp>
      <p:pic>
        <p:nvPicPr>
          <p:cNvPr id="7" name="Audio 6">
            <a:hlinkClick r:id="" action="ppaction://media"/>
            <a:extLst>
              <a:ext uri="{FF2B5EF4-FFF2-40B4-BE49-F238E27FC236}">
                <a16:creationId xmlns:a16="http://schemas.microsoft.com/office/drawing/2014/main" id="{CA58EFBD-EE29-A4B5-C7B7-DB2542F4CC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1015426"/>
      </p:ext>
    </p:extLst>
  </p:cSld>
  <p:clrMapOvr>
    <a:masterClrMapping/>
  </p:clrMapOvr>
  <mc:AlternateContent xmlns:mc="http://schemas.openxmlformats.org/markup-compatibility/2006">
    <mc:Choice xmlns:p14="http://schemas.microsoft.com/office/powerpoint/2010/main" Requires="p14">
      <p:transition spd="slow" p14:dur="2000" advTm="48488"/>
    </mc:Choice>
    <mc:Fallback>
      <p:transition spd="slow" advTm="48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CE310-CAD8-C7C6-68CB-80800BC4A866}"/>
              </a:ext>
            </a:extLst>
          </p:cNvPr>
          <p:cNvSpPr>
            <a:spLocks noGrp="1"/>
          </p:cNvSpPr>
          <p:nvPr>
            <p:ph type="title"/>
          </p:nvPr>
        </p:nvSpPr>
        <p:spPr/>
        <p:txBody>
          <a:bodyPr/>
          <a:lstStyle/>
          <a:p>
            <a:r>
              <a:rPr lang="en-GB" dirty="0"/>
              <a:t>Current care provision evaluation</a:t>
            </a:r>
            <a:endParaRPr lang="en-US" dirty="0"/>
          </a:p>
        </p:txBody>
      </p:sp>
      <p:sp>
        <p:nvSpPr>
          <p:cNvPr id="3" name="Content Placeholder 2">
            <a:extLst>
              <a:ext uri="{FF2B5EF4-FFF2-40B4-BE49-F238E27FC236}">
                <a16:creationId xmlns:a16="http://schemas.microsoft.com/office/drawing/2014/main" id="{DDD2AE14-BFDE-11D9-AB2C-572521E4D81C}"/>
              </a:ext>
            </a:extLst>
          </p:cNvPr>
          <p:cNvSpPr>
            <a:spLocks noGrp="1"/>
          </p:cNvSpPr>
          <p:nvPr>
            <p:ph idx="1"/>
          </p:nvPr>
        </p:nvSpPr>
        <p:spPr/>
        <p:txBody>
          <a:bodyPr>
            <a:normAutofit/>
          </a:bodyPr>
          <a:lstStyle/>
          <a:p>
            <a:pPr marL="0" indent="0">
              <a:buNone/>
            </a:pPr>
            <a:r>
              <a:rPr lang="en-GB" sz="2400" b="0" i="0" u="none" strike="noStrike" dirty="0">
                <a:solidFill>
                  <a:srgbClr val="000000"/>
                </a:solidFill>
                <a:effectLst/>
                <a:latin typeface="Times New Roman" panose="02020603050405020304" pitchFamily="18" charset="0"/>
              </a:rPr>
              <a:t>The elderly get care in residential homes, domiciliary care, day centres, and hospice services. These increase safety and support, but problems such as underfunding, staffing, and variation in regions influence the quality of the services (Age UK, 2023).</a:t>
            </a:r>
          </a:p>
        </p:txBody>
      </p:sp>
      <p:pic>
        <p:nvPicPr>
          <p:cNvPr id="7" name="Audio 6">
            <a:hlinkClick r:id="" action="ppaction://media"/>
            <a:extLst>
              <a:ext uri="{FF2B5EF4-FFF2-40B4-BE49-F238E27FC236}">
                <a16:creationId xmlns:a16="http://schemas.microsoft.com/office/drawing/2014/main" id="{94C6FF23-6269-2009-86C7-173A3B99F8D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60033776"/>
      </p:ext>
    </p:extLst>
  </p:cSld>
  <p:clrMapOvr>
    <a:masterClrMapping/>
  </p:clrMapOvr>
  <mc:AlternateContent xmlns:mc="http://schemas.openxmlformats.org/markup-compatibility/2006">
    <mc:Choice xmlns:p14="http://schemas.microsoft.com/office/powerpoint/2010/main" Requires="p14">
      <p:transition spd="slow" p14:dur="2000" advTm="43031"/>
    </mc:Choice>
    <mc:Fallback>
      <p:transition spd="slow" advTm="43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CE310-CAD8-C7C6-68CB-80800BC4A866}"/>
              </a:ext>
            </a:extLst>
          </p:cNvPr>
          <p:cNvSpPr>
            <a:spLocks noGrp="1"/>
          </p:cNvSpPr>
          <p:nvPr>
            <p:ph type="title"/>
          </p:nvPr>
        </p:nvSpPr>
        <p:spPr/>
        <p:txBody>
          <a:bodyPr/>
          <a:lstStyle/>
          <a:p>
            <a:r>
              <a:rPr lang="en-GB" dirty="0"/>
              <a:t>Comparison of domiciliary and residential care</a:t>
            </a:r>
            <a:endParaRPr lang="en-US" dirty="0"/>
          </a:p>
        </p:txBody>
      </p:sp>
      <p:sp>
        <p:nvSpPr>
          <p:cNvPr id="3" name="Content Placeholder 2">
            <a:extLst>
              <a:ext uri="{FF2B5EF4-FFF2-40B4-BE49-F238E27FC236}">
                <a16:creationId xmlns:a16="http://schemas.microsoft.com/office/drawing/2014/main" id="{DDD2AE14-BFDE-11D9-AB2C-572521E4D81C}"/>
              </a:ext>
            </a:extLst>
          </p:cNvPr>
          <p:cNvSpPr>
            <a:spLocks noGrp="1"/>
          </p:cNvSpPr>
          <p:nvPr>
            <p:ph idx="1"/>
          </p:nvPr>
        </p:nvSpPr>
        <p:spPr/>
        <p:txBody>
          <a:bodyPr>
            <a:normAutofit/>
          </a:bodyPr>
          <a:lstStyle/>
          <a:p>
            <a:r>
              <a:rPr lang="en-GB" sz="2400" b="0" i="0" u="none" strike="noStrike" dirty="0">
                <a:solidFill>
                  <a:srgbClr val="000000"/>
                </a:solidFill>
                <a:effectLst/>
                <a:latin typeface="Times New Roman" panose="02020603050405020304" pitchFamily="18" charset="0"/>
              </a:rPr>
              <a:t>Domiciliary care allows ageing-in-place</a:t>
            </a:r>
            <a:r>
              <a:rPr lang="en-US" sz="2400" dirty="0">
                <a:solidFill>
                  <a:srgbClr val="000000"/>
                </a:solidFill>
                <a:latin typeface="Times New Roman" panose="02020603050405020304" pitchFamily="18" charset="0"/>
              </a:rPr>
              <a:t>, which maintains a sense of independence and family relationships</a:t>
            </a:r>
            <a:r>
              <a:rPr lang="en-GB" sz="2400" b="0" i="0" u="none" strike="noStrike" dirty="0">
                <a:solidFill>
                  <a:srgbClr val="000000"/>
                </a:solidFill>
                <a:effectLst/>
                <a:latin typeface="Times New Roman" panose="02020603050405020304" pitchFamily="18" charset="0"/>
              </a:rPr>
              <a:t>. In residential care, there is 24-hour care to address the complex needs, although autonomy is diminished. Combination models should be employed to improve overall well-being with integrated community-based models (Cumming, 1961).</a:t>
            </a:r>
          </a:p>
        </p:txBody>
      </p:sp>
      <p:pic>
        <p:nvPicPr>
          <p:cNvPr id="7" name="Audio 6">
            <a:hlinkClick r:id="" action="ppaction://media"/>
            <a:extLst>
              <a:ext uri="{FF2B5EF4-FFF2-40B4-BE49-F238E27FC236}">
                <a16:creationId xmlns:a16="http://schemas.microsoft.com/office/drawing/2014/main" id="{5D9603F3-980B-A10E-004E-E5117E2A2D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48305255"/>
      </p:ext>
    </p:extLst>
  </p:cSld>
  <p:clrMapOvr>
    <a:masterClrMapping/>
  </p:clrMapOvr>
  <mc:AlternateContent xmlns:mc="http://schemas.openxmlformats.org/markup-compatibility/2006">
    <mc:Choice xmlns:p14="http://schemas.microsoft.com/office/powerpoint/2010/main" Requires="p14">
      <p:transition spd="slow" p14:dur="2000" advTm="38664"/>
    </mc:Choice>
    <mc:Fallback>
      <p:transition spd="slow" advTm="38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16164-C760-476A-CAFF-34E4121B68D7}"/>
              </a:ext>
            </a:extLst>
          </p:cNvPr>
          <p:cNvSpPr>
            <a:spLocks noGrp="1"/>
          </p:cNvSpPr>
          <p:nvPr>
            <p:ph type="title"/>
          </p:nvPr>
        </p:nvSpPr>
        <p:spPr/>
        <p:txBody>
          <a:bodyPr/>
          <a:lstStyle/>
          <a:p>
            <a:r>
              <a:rPr lang="en-GB" dirty="0"/>
              <a:t>Disadvantages in the enhancement of Independence</a:t>
            </a:r>
            <a:endParaRPr lang="en-PK" dirty="0"/>
          </a:p>
        </p:txBody>
      </p:sp>
      <p:sp>
        <p:nvSpPr>
          <p:cNvPr id="3" name="Content Placeholder 2">
            <a:extLst>
              <a:ext uri="{FF2B5EF4-FFF2-40B4-BE49-F238E27FC236}">
                <a16:creationId xmlns:a16="http://schemas.microsoft.com/office/drawing/2014/main" id="{4DBA42F1-3CA1-F8C7-7F38-D82001D9128B}"/>
              </a:ext>
            </a:extLst>
          </p:cNvPr>
          <p:cNvSpPr>
            <a:spLocks noGrp="1"/>
          </p:cNvSpPr>
          <p:nvPr>
            <p:ph idx="1"/>
          </p:nvPr>
        </p:nvSpPr>
        <p:spPr/>
        <p:txBody>
          <a:bodyPr>
            <a:normAutofit/>
          </a:bodyPr>
          <a:lstStyle/>
          <a:p>
            <a:r>
              <a:rPr lang="en-GB" sz="2400" b="0" i="0" u="none" strike="noStrike" dirty="0">
                <a:solidFill>
                  <a:srgbClr val="000000"/>
                </a:solidFill>
                <a:effectLst/>
                <a:latin typeface="Times New Roman" panose="02020603050405020304" pitchFamily="18" charset="0"/>
              </a:rPr>
              <a:t>The disadvantages are mobility restrictions, chronic illness, social isolation, economic deprivation, and digital exclusion (Marmot, 2020). To resolve these, a multidisciplinary team with medical, social, and community assistance is necessary (Department of Health and Social Care, 2014).</a:t>
            </a:r>
            <a:endParaRPr lang="en-PK" sz="2400" dirty="0"/>
          </a:p>
        </p:txBody>
      </p:sp>
      <p:pic>
        <p:nvPicPr>
          <p:cNvPr id="7" name="Audio 6">
            <a:hlinkClick r:id="" action="ppaction://media"/>
            <a:extLst>
              <a:ext uri="{FF2B5EF4-FFF2-40B4-BE49-F238E27FC236}">
                <a16:creationId xmlns:a16="http://schemas.microsoft.com/office/drawing/2014/main" id="{3C85CD2D-4658-3916-7E33-F724C31D181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5547103"/>
      </p:ext>
    </p:extLst>
  </p:cSld>
  <p:clrMapOvr>
    <a:masterClrMapping/>
  </p:clrMapOvr>
  <mc:AlternateContent xmlns:mc="http://schemas.openxmlformats.org/markup-compatibility/2006">
    <mc:Choice xmlns:p14="http://schemas.microsoft.com/office/powerpoint/2010/main" Requires="p14">
      <p:transition spd="slow" p14:dur="2000" advTm="45608"/>
    </mc:Choice>
    <mc:Fallback>
      <p:transition spd="slow" advTm="45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A1805-0A2A-DE52-DBEC-601C09880EAA}"/>
              </a:ext>
            </a:extLst>
          </p:cNvPr>
          <p:cNvSpPr>
            <a:spLocks noGrp="1"/>
          </p:cNvSpPr>
          <p:nvPr>
            <p:ph type="title"/>
          </p:nvPr>
        </p:nvSpPr>
        <p:spPr/>
        <p:txBody>
          <a:bodyPr/>
          <a:lstStyle/>
          <a:p>
            <a:r>
              <a:rPr lang="en-GB" dirty="0"/>
              <a:t>Technological Innovations in Elderly Care </a:t>
            </a:r>
            <a:endParaRPr lang="en-PK" dirty="0"/>
          </a:p>
        </p:txBody>
      </p:sp>
      <p:sp>
        <p:nvSpPr>
          <p:cNvPr id="3" name="Content Placeholder 2">
            <a:extLst>
              <a:ext uri="{FF2B5EF4-FFF2-40B4-BE49-F238E27FC236}">
                <a16:creationId xmlns:a16="http://schemas.microsoft.com/office/drawing/2014/main" id="{AC97C07C-EC30-FEB6-9638-4FF91A254441}"/>
              </a:ext>
            </a:extLst>
          </p:cNvPr>
          <p:cNvSpPr>
            <a:spLocks noGrp="1"/>
          </p:cNvSpPr>
          <p:nvPr>
            <p:ph idx="1"/>
          </p:nvPr>
        </p:nvSpPr>
        <p:spPr/>
        <p:txBody>
          <a:bodyPr>
            <a:normAutofit/>
          </a:bodyPr>
          <a:lstStyle/>
          <a:p>
            <a:r>
              <a:rPr lang="en-GB" sz="2400" b="0" i="0" u="none" strike="noStrike" dirty="0">
                <a:solidFill>
                  <a:srgbClr val="000000"/>
                </a:solidFill>
                <a:effectLst/>
                <a:latin typeface="Times New Roman" panose="02020603050405020304" pitchFamily="18" charset="0"/>
              </a:rPr>
              <a:t>Telehealth, wearable sensors, smart homes and robot companions are innovations that help in autonomy and safety. They are used to monitor remotely, self-manage, and present a problem in terms of accessibility, cost, and ethics (NHS Digital, 2023).</a:t>
            </a:r>
            <a:endParaRPr lang="en-PK" sz="2400" dirty="0"/>
          </a:p>
        </p:txBody>
      </p:sp>
      <p:pic>
        <p:nvPicPr>
          <p:cNvPr id="7" name="Audio 6">
            <a:hlinkClick r:id="" action="ppaction://media"/>
            <a:extLst>
              <a:ext uri="{FF2B5EF4-FFF2-40B4-BE49-F238E27FC236}">
                <a16:creationId xmlns:a16="http://schemas.microsoft.com/office/drawing/2014/main" id="{41A42CCD-3087-DB4A-EB48-9A4BAE45F03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5856351"/>
      </p:ext>
    </p:extLst>
  </p:cSld>
  <p:clrMapOvr>
    <a:masterClrMapping/>
  </p:clrMapOvr>
  <mc:AlternateContent xmlns:mc="http://schemas.openxmlformats.org/markup-compatibility/2006">
    <mc:Choice xmlns:p14="http://schemas.microsoft.com/office/powerpoint/2010/main" Requires="p14">
      <p:transition spd="slow" p14:dur="2000" advTm="52941"/>
    </mc:Choice>
    <mc:Fallback>
      <p:transition spd="slow" advTm="52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0E422-036B-FE02-C83A-6E7AC6615888}"/>
              </a:ext>
            </a:extLst>
          </p:cNvPr>
          <p:cNvSpPr>
            <a:spLocks noGrp="1"/>
          </p:cNvSpPr>
          <p:nvPr>
            <p:ph type="title"/>
          </p:nvPr>
        </p:nvSpPr>
        <p:spPr/>
        <p:txBody>
          <a:bodyPr/>
          <a:lstStyle/>
          <a:p>
            <a:r>
              <a:rPr lang="en-GB" dirty="0" err="1"/>
              <a:t>Telecare</a:t>
            </a:r>
            <a:r>
              <a:rPr lang="en-GB" dirty="0"/>
              <a:t> and remote Monitoring</a:t>
            </a:r>
            <a:endParaRPr lang="en-PK" dirty="0"/>
          </a:p>
        </p:txBody>
      </p:sp>
      <p:sp>
        <p:nvSpPr>
          <p:cNvPr id="3" name="Content Placeholder 2">
            <a:extLst>
              <a:ext uri="{FF2B5EF4-FFF2-40B4-BE49-F238E27FC236}">
                <a16:creationId xmlns:a16="http://schemas.microsoft.com/office/drawing/2014/main" id="{C373B3B1-FC30-480F-E960-A9C9B3C62405}"/>
              </a:ext>
            </a:extLst>
          </p:cNvPr>
          <p:cNvSpPr>
            <a:spLocks noGrp="1"/>
          </p:cNvSpPr>
          <p:nvPr>
            <p:ph idx="1"/>
          </p:nvPr>
        </p:nvSpPr>
        <p:spPr/>
        <p:txBody>
          <a:bodyPr>
            <a:normAutofit/>
          </a:bodyPr>
          <a:lstStyle/>
          <a:p>
            <a:r>
              <a:rPr lang="en-GB" sz="2400" b="0" i="0" u="none" strike="noStrike" dirty="0" err="1">
                <a:solidFill>
                  <a:srgbClr val="000000"/>
                </a:solidFill>
                <a:effectLst/>
                <a:latin typeface="Times New Roman" panose="02020603050405020304" pitchFamily="18" charset="0"/>
              </a:rPr>
              <a:t>Telecare</a:t>
            </a:r>
            <a:r>
              <a:rPr lang="en-GB" sz="2400" b="0" i="0" u="none" strike="noStrike" dirty="0">
                <a:solidFill>
                  <a:srgbClr val="000000"/>
                </a:solidFill>
                <a:effectLst/>
                <a:latin typeface="Times New Roman" panose="02020603050405020304" pitchFamily="18" charset="0"/>
              </a:rPr>
              <a:t> services like Lifeline and NHS remote monitoring enable older adults to live on their own and at the same time provide emergency response. It has been demonstrated through decreased hospitalisation and the growth of user confidence (SCIE, 2023).</a:t>
            </a:r>
          </a:p>
        </p:txBody>
      </p:sp>
      <p:pic>
        <p:nvPicPr>
          <p:cNvPr id="7" name="Audio 6">
            <a:hlinkClick r:id="" action="ppaction://media"/>
            <a:extLst>
              <a:ext uri="{FF2B5EF4-FFF2-40B4-BE49-F238E27FC236}">
                <a16:creationId xmlns:a16="http://schemas.microsoft.com/office/drawing/2014/main" id="{66176360-850C-EC3A-E4BB-8530F24D83F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7782715"/>
      </p:ext>
    </p:extLst>
  </p:cSld>
  <p:clrMapOvr>
    <a:masterClrMapping/>
  </p:clrMapOvr>
  <mc:AlternateContent xmlns:mc="http://schemas.openxmlformats.org/markup-compatibility/2006">
    <mc:Choice xmlns:p14="http://schemas.microsoft.com/office/powerpoint/2010/main" Requires="p14">
      <p:transition spd="slow" p14:dur="2000" advTm="41610"/>
    </mc:Choice>
    <mc:Fallback>
      <p:transition spd="slow" advTm="41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BCCCB-7374-AE98-A3E5-9E607A40E29A}"/>
              </a:ext>
            </a:extLst>
          </p:cNvPr>
          <p:cNvSpPr>
            <a:spLocks noGrp="1"/>
          </p:cNvSpPr>
          <p:nvPr>
            <p:ph type="title"/>
          </p:nvPr>
        </p:nvSpPr>
        <p:spPr/>
        <p:txBody>
          <a:bodyPr/>
          <a:lstStyle/>
          <a:p>
            <a:r>
              <a:rPr lang="en-GB" dirty="0"/>
              <a:t>Case Study 1</a:t>
            </a:r>
            <a:endParaRPr lang="en-PK" dirty="0"/>
          </a:p>
        </p:txBody>
      </p:sp>
      <p:sp>
        <p:nvSpPr>
          <p:cNvPr id="3" name="Content Placeholder 2">
            <a:extLst>
              <a:ext uri="{FF2B5EF4-FFF2-40B4-BE49-F238E27FC236}">
                <a16:creationId xmlns:a16="http://schemas.microsoft.com/office/drawing/2014/main" id="{3FD8F9BD-0B64-B613-3375-51143233A01D}"/>
              </a:ext>
            </a:extLst>
          </p:cNvPr>
          <p:cNvSpPr>
            <a:spLocks noGrp="1"/>
          </p:cNvSpPr>
          <p:nvPr>
            <p:ph idx="1"/>
          </p:nvPr>
        </p:nvSpPr>
        <p:spPr/>
        <p:txBody>
          <a:bodyPr>
            <a:normAutofit/>
          </a:bodyPr>
          <a:lstStyle/>
          <a:p>
            <a:r>
              <a:rPr lang="en-GB" sz="2400" b="0" i="0" u="none" strike="noStrike" dirty="0">
                <a:solidFill>
                  <a:srgbClr val="000000"/>
                </a:solidFill>
                <a:effectLst/>
                <a:latin typeface="Times New Roman" panose="02020603050405020304" pitchFamily="18" charset="0"/>
              </a:rPr>
              <a:t>The </a:t>
            </a:r>
            <a:r>
              <a:rPr lang="en-GB" sz="2400" b="0" i="0" u="none" strike="noStrike" dirty="0" err="1">
                <a:solidFill>
                  <a:srgbClr val="000000"/>
                </a:solidFill>
                <a:effectLst/>
                <a:latin typeface="Times New Roman" panose="02020603050405020304" pitchFamily="18" charset="0"/>
              </a:rPr>
              <a:t>Hogeweyk</a:t>
            </a:r>
            <a:r>
              <a:rPr lang="en-GB" sz="2400" b="0" i="0" u="none" strike="noStrike" dirty="0">
                <a:solidFill>
                  <a:srgbClr val="000000"/>
                </a:solidFill>
                <a:effectLst/>
                <a:latin typeface="Times New Roman" panose="02020603050405020304" pitchFamily="18" charset="0"/>
              </a:rPr>
              <a:t> Dementia Village offers normalised daily life, autonomy, and socialisation to the residents. The model illustrates the beneficial effect of incorporating </a:t>
            </a:r>
            <a:r>
              <a:rPr lang="en-US" sz="2400" dirty="0">
                <a:solidFill>
                  <a:srgbClr val="000000"/>
                </a:solidFill>
                <a:latin typeface="Times New Roman" panose="02020603050405020304" pitchFamily="18" charset="0"/>
              </a:rPr>
              <a:t>environmental design and social involvement in enhancing well-being</a:t>
            </a:r>
            <a:r>
              <a:rPr lang="en-GB" sz="2400" b="0" i="0" u="none" strike="noStrike" dirty="0">
                <a:solidFill>
                  <a:srgbClr val="000000"/>
                </a:solidFill>
                <a:effectLst/>
                <a:latin typeface="Times New Roman" panose="02020603050405020304" pitchFamily="18" charset="0"/>
              </a:rPr>
              <a:t> (Havighurst, 1961).</a:t>
            </a:r>
            <a:endParaRPr lang="en-PK" sz="2400" dirty="0"/>
          </a:p>
        </p:txBody>
      </p:sp>
      <p:pic>
        <p:nvPicPr>
          <p:cNvPr id="7" name="Audio 6">
            <a:hlinkClick r:id="" action="ppaction://media"/>
            <a:extLst>
              <a:ext uri="{FF2B5EF4-FFF2-40B4-BE49-F238E27FC236}">
                <a16:creationId xmlns:a16="http://schemas.microsoft.com/office/drawing/2014/main" id="{AA430D1B-D204-13CA-FB3B-406EFE17988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68855623"/>
      </p:ext>
    </p:extLst>
  </p:cSld>
  <p:clrMapOvr>
    <a:masterClrMapping/>
  </p:clrMapOvr>
  <mc:AlternateContent xmlns:mc="http://schemas.openxmlformats.org/markup-compatibility/2006">
    <mc:Choice xmlns:p14="http://schemas.microsoft.com/office/powerpoint/2010/main" Requires="p14">
      <p:transition spd="slow" p14:dur="2000" advTm="49402"/>
    </mc:Choice>
    <mc:Fallback>
      <p:transition spd="slow" advTm="49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C0A07-3368-F285-5F5F-43FC96056A19}"/>
              </a:ext>
            </a:extLst>
          </p:cNvPr>
          <p:cNvSpPr>
            <a:spLocks noGrp="1"/>
          </p:cNvSpPr>
          <p:nvPr>
            <p:ph type="title"/>
          </p:nvPr>
        </p:nvSpPr>
        <p:spPr/>
        <p:txBody>
          <a:bodyPr/>
          <a:lstStyle/>
          <a:p>
            <a:r>
              <a:rPr lang="en-GB" dirty="0"/>
              <a:t>Case Study 2</a:t>
            </a:r>
            <a:endParaRPr lang="en-PK" dirty="0"/>
          </a:p>
        </p:txBody>
      </p:sp>
      <p:sp>
        <p:nvSpPr>
          <p:cNvPr id="3" name="Content Placeholder 2">
            <a:extLst>
              <a:ext uri="{FF2B5EF4-FFF2-40B4-BE49-F238E27FC236}">
                <a16:creationId xmlns:a16="http://schemas.microsoft.com/office/drawing/2014/main" id="{499C93A8-B242-1840-C658-65A60938EEC3}"/>
              </a:ext>
            </a:extLst>
          </p:cNvPr>
          <p:cNvSpPr>
            <a:spLocks noGrp="1"/>
          </p:cNvSpPr>
          <p:nvPr>
            <p:ph idx="1"/>
          </p:nvPr>
        </p:nvSpPr>
        <p:spPr/>
        <p:txBody>
          <a:bodyPr>
            <a:normAutofit/>
          </a:bodyPr>
          <a:lstStyle/>
          <a:p>
            <a:r>
              <a:rPr lang="en-GB" sz="2400" b="0" i="0" u="none" strike="noStrike" dirty="0">
                <a:solidFill>
                  <a:srgbClr val="000000"/>
                </a:solidFill>
                <a:effectLst/>
                <a:latin typeface="Times New Roman" panose="02020603050405020304" pitchFamily="18" charset="0"/>
              </a:rPr>
              <a:t>The digital literacy programmes of Age UK assist elderly individuals to </a:t>
            </a:r>
            <a:r>
              <a:rPr lang="en-US" sz="2400" dirty="0" err="1">
                <a:solidFill>
                  <a:srgbClr val="000000"/>
                </a:solidFill>
                <a:latin typeface="Times New Roman" panose="02020603050405020304" pitchFamily="18" charset="0"/>
              </a:rPr>
              <a:t>utilise</a:t>
            </a:r>
            <a:r>
              <a:rPr lang="en-US" sz="2400" dirty="0">
                <a:solidFill>
                  <a:srgbClr val="000000"/>
                </a:solidFill>
                <a:latin typeface="Times New Roman" panose="02020603050405020304" pitchFamily="18" charset="0"/>
              </a:rPr>
              <a:t> Smartphones, </a:t>
            </a:r>
            <a:r>
              <a:rPr lang="en-US" sz="2400" dirty="0" err="1">
                <a:solidFill>
                  <a:srgbClr val="000000"/>
                </a:solidFill>
                <a:latin typeface="Times New Roman" panose="02020603050405020304" pitchFamily="18" charset="0"/>
              </a:rPr>
              <a:t>utilise</a:t>
            </a:r>
            <a:r>
              <a:rPr lang="en-US" sz="2400" dirty="0">
                <a:solidFill>
                  <a:srgbClr val="000000"/>
                </a:solidFill>
                <a:latin typeface="Times New Roman" panose="02020603050405020304" pitchFamily="18" charset="0"/>
              </a:rPr>
              <a:t> online health care services and address </a:t>
            </a:r>
            <a:r>
              <a:rPr lang="en-GB" sz="2400" b="0" i="0" u="none" strike="noStrike" dirty="0">
                <a:solidFill>
                  <a:srgbClr val="000000"/>
                </a:solidFill>
                <a:effectLst/>
                <a:latin typeface="Times New Roman" panose="02020603050405020304" pitchFamily="18" charset="0"/>
              </a:rPr>
              <a:t>loneliness. Subjects experience enhanced self-confidence and bonding (NHS, 2019).</a:t>
            </a:r>
            <a:endParaRPr lang="en-PK" sz="2400" dirty="0"/>
          </a:p>
        </p:txBody>
      </p:sp>
      <p:pic>
        <p:nvPicPr>
          <p:cNvPr id="7" name="Audio 6">
            <a:hlinkClick r:id="" action="ppaction://media"/>
            <a:extLst>
              <a:ext uri="{FF2B5EF4-FFF2-40B4-BE49-F238E27FC236}">
                <a16:creationId xmlns:a16="http://schemas.microsoft.com/office/drawing/2014/main" id="{E3BC05A1-EE84-1FCA-5ECF-64801FFD75D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4329203"/>
      </p:ext>
    </p:extLst>
  </p:cSld>
  <p:clrMapOvr>
    <a:masterClrMapping/>
  </p:clrMapOvr>
  <mc:AlternateContent xmlns:mc="http://schemas.openxmlformats.org/markup-compatibility/2006">
    <mc:Choice xmlns:p14="http://schemas.microsoft.com/office/powerpoint/2010/main" Requires="p14">
      <p:transition spd="slow" p14:dur="2000" advTm="42235"/>
    </mc:Choice>
    <mc:Fallback>
      <p:transition spd="slow" advTm="42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79E98-6B0F-E828-53BA-C3FEAAFC3DB2}"/>
              </a:ext>
            </a:extLst>
          </p:cNvPr>
          <p:cNvSpPr>
            <a:spLocks noGrp="1"/>
          </p:cNvSpPr>
          <p:nvPr>
            <p:ph type="title"/>
          </p:nvPr>
        </p:nvSpPr>
        <p:spPr/>
        <p:txBody>
          <a:bodyPr/>
          <a:lstStyle/>
          <a:p>
            <a:r>
              <a:rPr lang="en-GB" dirty="0"/>
              <a:t>Recommendations </a:t>
            </a:r>
            <a:endParaRPr lang="en-PK" dirty="0"/>
          </a:p>
        </p:txBody>
      </p:sp>
      <p:sp>
        <p:nvSpPr>
          <p:cNvPr id="3" name="Content Placeholder 2">
            <a:extLst>
              <a:ext uri="{FF2B5EF4-FFF2-40B4-BE49-F238E27FC236}">
                <a16:creationId xmlns:a16="http://schemas.microsoft.com/office/drawing/2014/main" id="{52187CE4-0AE4-E721-CDD7-275F62EBD606}"/>
              </a:ext>
            </a:extLst>
          </p:cNvPr>
          <p:cNvSpPr>
            <a:spLocks noGrp="1"/>
          </p:cNvSpPr>
          <p:nvPr>
            <p:ph idx="1"/>
          </p:nvPr>
        </p:nvSpPr>
        <p:spPr/>
        <p:txBody>
          <a:bodyPr>
            <a:normAutofit/>
          </a:bodyPr>
          <a:lstStyle/>
          <a:p>
            <a:r>
              <a:rPr lang="en-GB" sz="2400" b="0" i="0" u="none" strike="noStrike" dirty="0">
                <a:solidFill>
                  <a:srgbClr val="000000"/>
                </a:solidFill>
                <a:effectLst/>
                <a:latin typeface="Times New Roman" panose="02020603050405020304" pitchFamily="18" charset="0"/>
              </a:rPr>
              <a:t>Increase person-centred and digital skills training of the care staff.</a:t>
            </a:r>
          </a:p>
          <a:p>
            <a:r>
              <a:rPr lang="en-GB" sz="2400" b="0" i="0" u="none" strike="noStrike" dirty="0">
                <a:solidFill>
                  <a:srgbClr val="000000"/>
                </a:solidFill>
                <a:effectLst/>
                <a:latin typeface="Times New Roman" panose="02020603050405020304" pitchFamily="18" charset="0"/>
              </a:rPr>
              <a:t>Grant more money to the integrated community care model.</a:t>
            </a:r>
          </a:p>
          <a:p>
            <a:r>
              <a:rPr lang="en-GB" sz="2400" b="0" i="0" u="none" strike="noStrike" dirty="0">
                <a:solidFill>
                  <a:srgbClr val="000000"/>
                </a:solidFill>
                <a:effectLst/>
                <a:latin typeface="Times New Roman" panose="02020603050405020304" pitchFamily="18" charset="0"/>
              </a:rPr>
              <a:t>Enhance the inclusion of digital by offering free training and subsidised hardware.</a:t>
            </a:r>
          </a:p>
          <a:p>
            <a:r>
              <a:rPr lang="en-GB" sz="2400" b="0" i="0" u="none" strike="noStrike" dirty="0">
                <a:solidFill>
                  <a:srgbClr val="000000"/>
                </a:solidFill>
                <a:effectLst/>
                <a:latin typeface="Times New Roman" panose="02020603050405020304" pitchFamily="18" charset="0"/>
              </a:rPr>
              <a:t>Promote co-production, providing older people with a role in service design (Office for National Statistics, 2024).</a:t>
            </a:r>
          </a:p>
        </p:txBody>
      </p:sp>
      <p:pic>
        <p:nvPicPr>
          <p:cNvPr id="7" name="Audio 6">
            <a:hlinkClick r:id="" action="ppaction://media"/>
            <a:extLst>
              <a:ext uri="{FF2B5EF4-FFF2-40B4-BE49-F238E27FC236}">
                <a16:creationId xmlns:a16="http://schemas.microsoft.com/office/drawing/2014/main" id="{19E23CF4-54B8-4CCF-E6E1-77304EA3F03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8489124"/>
      </p:ext>
    </p:extLst>
  </p:cSld>
  <p:clrMapOvr>
    <a:masterClrMapping/>
  </p:clrMapOvr>
  <mc:AlternateContent xmlns:mc="http://schemas.openxmlformats.org/markup-compatibility/2006">
    <mc:Choice xmlns:p14="http://schemas.microsoft.com/office/powerpoint/2010/main" Requires="p14">
      <p:transition spd="slow" p14:dur="2000" advTm="48932"/>
    </mc:Choice>
    <mc:Fallback>
      <p:transition spd="slow" advTm="48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4C00D-590F-615A-0DA3-690C46654AFC}"/>
              </a:ext>
            </a:extLst>
          </p:cNvPr>
          <p:cNvSpPr>
            <a:spLocks noGrp="1"/>
          </p:cNvSpPr>
          <p:nvPr>
            <p:ph type="title"/>
          </p:nvPr>
        </p:nvSpPr>
        <p:spPr/>
        <p:txBody>
          <a:bodyPr/>
          <a:lstStyle/>
          <a:p>
            <a:r>
              <a:rPr lang="en-GB" dirty="0"/>
              <a:t>Conclusion</a:t>
            </a:r>
            <a:endParaRPr lang="en-PK" dirty="0"/>
          </a:p>
        </p:txBody>
      </p:sp>
      <p:sp>
        <p:nvSpPr>
          <p:cNvPr id="3" name="Content Placeholder 2">
            <a:extLst>
              <a:ext uri="{FF2B5EF4-FFF2-40B4-BE49-F238E27FC236}">
                <a16:creationId xmlns:a16="http://schemas.microsoft.com/office/drawing/2014/main" id="{A3119B6B-C9BE-2531-7CD3-9E535DC129AF}"/>
              </a:ext>
            </a:extLst>
          </p:cNvPr>
          <p:cNvSpPr>
            <a:spLocks noGrp="1"/>
          </p:cNvSpPr>
          <p:nvPr>
            <p:ph idx="1"/>
          </p:nvPr>
        </p:nvSpPr>
        <p:spPr/>
        <p:txBody>
          <a:bodyPr>
            <a:normAutofit/>
          </a:bodyPr>
          <a:lstStyle/>
          <a:p>
            <a:r>
              <a:rPr lang="en-GB" sz="2400" b="0" i="0" u="none" strike="noStrike" dirty="0">
                <a:solidFill>
                  <a:srgbClr val="000000"/>
                </a:solidFill>
                <a:effectLst/>
                <a:latin typeface="Times New Roman" panose="02020603050405020304" pitchFamily="18" charset="0"/>
              </a:rPr>
              <a:t>The balance in empowerment of older adults is between care, autonomy and innovation. Dignity and well-being are achieved by integrating theory, policy and technology. The future plans should focus on inclusivity, co-production, and sustainable service models.</a:t>
            </a:r>
            <a:endParaRPr lang="en-PK" sz="2400" dirty="0"/>
          </a:p>
        </p:txBody>
      </p:sp>
      <p:pic>
        <p:nvPicPr>
          <p:cNvPr id="7" name="Audio 6">
            <a:hlinkClick r:id="" action="ppaction://media"/>
            <a:extLst>
              <a:ext uri="{FF2B5EF4-FFF2-40B4-BE49-F238E27FC236}">
                <a16:creationId xmlns:a16="http://schemas.microsoft.com/office/drawing/2014/main" id="{17644D6A-A1FC-CC0C-6D95-7E3534E637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1958280"/>
      </p:ext>
    </p:extLst>
  </p:cSld>
  <p:clrMapOvr>
    <a:masterClrMapping/>
  </p:clrMapOvr>
  <mc:AlternateContent xmlns:mc="http://schemas.openxmlformats.org/markup-compatibility/2006">
    <mc:Choice xmlns:p14="http://schemas.microsoft.com/office/powerpoint/2010/main" Requires="p14">
      <p:transition spd="slow" p14:dur="2000" advTm="47559"/>
    </mc:Choice>
    <mc:Fallback>
      <p:transition spd="slow" advTm="47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DF722-460D-3716-E615-5EAB155D487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5D9C77D-3991-F6B3-6845-A6259A2D6102}"/>
              </a:ext>
            </a:extLst>
          </p:cNvPr>
          <p:cNvSpPr>
            <a:spLocks noGrp="1"/>
          </p:cNvSpPr>
          <p:nvPr>
            <p:ph idx="1"/>
          </p:nvPr>
        </p:nvSpPr>
        <p:spPr>
          <a:xfrm>
            <a:off x="374448" y="1926771"/>
            <a:ext cx="11236360" cy="4493191"/>
          </a:xfrm>
        </p:spPr>
        <p:txBody>
          <a:bodyPr>
            <a:noAutofit/>
          </a:bodyPr>
          <a:lstStyle/>
          <a:p>
            <a:r>
              <a:rPr lang="en-GB" b="0" i="0" u="none" strike="noStrike" dirty="0">
                <a:solidFill>
                  <a:srgbClr val="000000"/>
                </a:solidFill>
                <a:effectLst/>
                <a:latin typeface="Times New Roman" panose="02020603050405020304" pitchFamily="18" charset="0"/>
              </a:rPr>
              <a:t>Age UK (2023) </a:t>
            </a:r>
            <a:r>
              <a:rPr lang="en-GB" b="0" i="1" u="none" strike="noStrike" dirty="0">
                <a:solidFill>
                  <a:srgbClr val="000000"/>
                </a:solidFill>
                <a:effectLst/>
                <a:latin typeface="Times New Roman" panose="02020603050405020304" pitchFamily="18" charset="0"/>
              </a:rPr>
              <a:t>Later Life in the United Kingdom</a:t>
            </a:r>
            <a:r>
              <a:rPr lang="en-GB" b="0" i="0" u="none" strike="noStrike" dirty="0">
                <a:solidFill>
                  <a:srgbClr val="000000"/>
                </a:solidFill>
                <a:effectLst/>
                <a:latin typeface="Times New Roman" panose="02020603050405020304" pitchFamily="18" charset="0"/>
              </a:rPr>
              <a:t>. London: Age UK.</a:t>
            </a:r>
          </a:p>
          <a:p>
            <a:r>
              <a:rPr lang="en-GB" b="0" i="0" u="none" strike="noStrike" dirty="0" err="1">
                <a:solidFill>
                  <a:srgbClr val="000000"/>
                </a:solidFill>
                <a:effectLst/>
                <a:latin typeface="Times New Roman" panose="02020603050405020304" pitchFamily="18" charset="0"/>
              </a:rPr>
              <a:t>Atchley</a:t>
            </a:r>
            <a:r>
              <a:rPr lang="en-GB" b="0" i="0" u="none" strike="noStrike" dirty="0">
                <a:solidFill>
                  <a:srgbClr val="000000"/>
                </a:solidFill>
                <a:effectLst/>
                <a:latin typeface="Times New Roman" panose="02020603050405020304" pitchFamily="18" charset="0"/>
              </a:rPr>
              <a:t>, R. (1989) ‘A continuity theory of normal ageing’, </a:t>
            </a:r>
            <a:r>
              <a:rPr lang="en-GB" b="0" i="1" u="none" strike="noStrike" dirty="0">
                <a:solidFill>
                  <a:srgbClr val="000000"/>
                </a:solidFill>
                <a:effectLst/>
                <a:latin typeface="Times New Roman" panose="02020603050405020304" pitchFamily="18" charset="0"/>
              </a:rPr>
              <a:t>The Gerontologist</a:t>
            </a:r>
            <a:r>
              <a:rPr lang="en-GB" b="0" i="0" u="none" strike="noStrike" dirty="0">
                <a:solidFill>
                  <a:srgbClr val="000000"/>
                </a:solidFill>
                <a:effectLst/>
                <a:latin typeface="Times New Roman" panose="02020603050405020304" pitchFamily="18" charset="0"/>
              </a:rPr>
              <a:t>, 29(2), pp. 183–190.</a:t>
            </a:r>
          </a:p>
          <a:p>
            <a:r>
              <a:rPr lang="en-GB" b="0" i="0" u="none" strike="noStrike" dirty="0" err="1">
                <a:solidFill>
                  <a:srgbClr val="000000"/>
                </a:solidFill>
                <a:effectLst/>
                <a:latin typeface="Times New Roman" panose="02020603050405020304" pitchFamily="18" charset="0"/>
              </a:rPr>
              <a:t>Cumming</a:t>
            </a:r>
            <a:r>
              <a:rPr lang="en-GB" b="0" i="0" u="none" strike="noStrike" dirty="0">
                <a:solidFill>
                  <a:srgbClr val="000000"/>
                </a:solidFill>
                <a:effectLst/>
                <a:latin typeface="Times New Roman" panose="02020603050405020304" pitchFamily="18" charset="0"/>
              </a:rPr>
              <a:t>, E. and Henry, W. (1961) </a:t>
            </a:r>
            <a:r>
              <a:rPr lang="en-GB" b="0" i="1" u="none" strike="noStrike" dirty="0">
                <a:solidFill>
                  <a:srgbClr val="000000"/>
                </a:solidFill>
                <a:effectLst/>
                <a:latin typeface="Times New Roman" panose="02020603050405020304" pitchFamily="18" charset="0"/>
              </a:rPr>
              <a:t>Growing Old: The Process of Disengagement</a:t>
            </a:r>
            <a:r>
              <a:rPr lang="en-GB" b="0" i="0" u="none" strike="noStrike" dirty="0">
                <a:solidFill>
                  <a:srgbClr val="000000"/>
                </a:solidFill>
                <a:effectLst/>
                <a:latin typeface="Times New Roman" panose="02020603050405020304" pitchFamily="18" charset="0"/>
              </a:rPr>
              <a:t>. New York: Basic Books.</a:t>
            </a:r>
          </a:p>
          <a:p>
            <a:r>
              <a:rPr lang="en-GB" b="0" i="0" u="none" strike="noStrike" dirty="0">
                <a:solidFill>
                  <a:srgbClr val="000000"/>
                </a:solidFill>
                <a:effectLst/>
                <a:latin typeface="Times New Roman" panose="02020603050405020304" pitchFamily="18" charset="0"/>
              </a:rPr>
              <a:t>Department of Health and Social Care (2014) </a:t>
            </a:r>
            <a:r>
              <a:rPr lang="en-GB" b="0" i="1" u="none" strike="noStrike" dirty="0">
                <a:solidFill>
                  <a:srgbClr val="000000"/>
                </a:solidFill>
                <a:effectLst/>
                <a:latin typeface="Times New Roman" panose="02020603050405020304" pitchFamily="18" charset="0"/>
              </a:rPr>
              <a:t>Care Act 2014</a:t>
            </a:r>
            <a:r>
              <a:rPr lang="en-GB" b="0" i="0" u="none" strike="noStrike" dirty="0">
                <a:solidFill>
                  <a:srgbClr val="000000"/>
                </a:solidFill>
                <a:effectLst/>
                <a:latin typeface="Times New Roman" panose="02020603050405020304" pitchFamily="18" charset="0"/>
              </a:rPr>
              <a:t>. London: HMSO.</a:t>
            </a:r>
          </a:p>
          <a:p>
            <a:r>
              <a:rPr lang="en-GB" b="0" i="0" u="none" strike="noStrike" dirty="0">
                <a:solidFill>
                  <a:srgbClr val="000000"/>
                </a:solidFill>
                <a:effectLst/>
                <a:latin typeface="Times New Roman" panose="02020603050405020304" pitchFamily="18" charset="0"/>
              </a:rPr>
              <a:t>Equality Act (2010) </a:t>
            </a:r>
            <a:r>
              <a:rPr lang="en-GB" b="0" i="1" u="none" strike="noStrike" dirty="0">
                <a:solidFill>
                  <a:srgbClr val="000000"/>
                </a:solidFill>
                <a:effectLst/>
                <a:latin typeface="Times New Roman" panose="02020603050405020304" pitchFamily="18" charset="0"/>
              </a:rPr>
              <a:t>c.15</a:t>
            </a:r>
            <a:r>
              <a:rPr lang="en-GB" b="0" i="0" u="none" strike="noStrike" dirty="0">
                <a:solidFill>
                  <a:srgbClr val="000000"/>
                </a:solidFill>
                <a:effectLst/>
                <a:latin typeface="Times New Roman" panose="02020603050405020304" pitchFamily="18" charset="0"/>
              </a:rPr>
              <a:t>. London: The Stationery Office.</a:t>
            </a:r>
          </a:p>
          <a:p>
            <a:r>
              <a:rPr lang="en-GB" b="0" i="0" u="none" strike="noStrike" dirty="0" err="1">
                <a:solidFill>
                  <a:srgbClr val="000000"/>
                </a:solidFill>
                <a:effectLst/>
                <a:latin typeface="Times New Roman" panose="02020603050405020304" pitchFamily="18" charset="0"/>
              </a:rPr>
              <a:t>Havighurst</a:t>
            </a:r>
            <a:r>
              <a:rPr lang="en-GB" b="0" i="0" u="none" strike="noStrike" dirty="0">
                <a:solidFill>
                  <a:srgbClr val="000000"/>
                </a:solidFill>
                <a:effectLst/>
                <a:latin typeface="Times New Roman" panose="02020603050405020304" pitchFamily="18" charset="0"/>
              </a:rPr>
              <a:t>, R. (1961) ‘Successful ageing’, </a:t>
            </a:r>
            <a:r>
              <a:rPr lang="en-GB" b="0" i="1" u="none" strike="noStrike" dirty="0">
                <a:solidFill>
                  <a:srgbClr val="000000"/>
                </a:solidFill>
                <a:effectLst/>
                <a:latin typeface="Times New Roman" panose="02020603050405020304" pitchFamily="18" charset="0"/>
              </a:rPr>
              <a:t>The Gerontologist</a:t>
            </a:r>
            <a:r>
              <a:rPr lang="en-GB" b="0" i="0" u="none" strike="noStrike" dirty="0">
                <a:solidFill>
                  <a:srgbClr val="000000"/>
                </a:solidFill>
                <a:effectLst/>
                <a:latin typeface="Times New Roman" panose="02020603050405020304" pitchFamily="18" charset="0"/>
              </a:rPr>
              <a:t>, 1(1), pp. 8–13.</a:t>
            </a:r>
          </a:p>
          <a:p>
            <a:r>
              <a:rPr lang="en-GB" b="0" i="0" u="none" strike="noStrike" dirty="0">
                <a:solidFill>
                  <a:srgbClr val="000000"/>
                </a:solidFill>
                <a:effectLst/>
                <a:latin typeface="Times New Roman" panose="02020603050405020304" pitchFamily="18" charset="0"/>
              </a:rPr>
              <a:t>Marmot, M. (2020) </a:t>
            </a:r>
            <a:r>
              <a:rPr lang="en-GB" b="0" i="1" u="none" strike="noStrike" dirty="0">
                <a:solidFill>
                  <a:srgbClr val="000000"/>
                </a:solidFill>
                <a:effectLst/>
                <a:latin typeface="Times New Roman" panose="02020603050405020304" pitchFamily="18" charset="0"/>
              </a:rPr>
              <a:t>Health Equity in England: The Marmot Review 10 Years On</a:t>
            </a:r>
            <a:r>
              <a:rPr lang="en-GB" b="0" i="0" u="none" strike="noStrike" dirty="0">
                <a:solidFill>
                  <a:srgbClr val="000000"/>
                </a:solidFill>
                <a:effectLst/>
                <a:latin typeface="Times New Roman" panose="02020603050405020304" pitchFamily="18" charset="0"/>
              </a:rPr>
              <a:t>. London: IHE.</a:t>
            </a:r>
          </a:p>
          <a:p>
            <a:r>
              <a:rPr lang="en-GB" b="0" i="0" u="none" strike="noStrike" dirty="0">
                <a:solidFill>
                  <a:srgbClr val="000000"/>
                </a:solidFill>
                <a:effectLst/>
                <a:latin typeface="Times New Roman" panose="02020603050405020304" pitchFamily="18" charset="0"/>
              </a:rPr>
              <a:t>NHS (2019) </a:t>
            </a:r>
            <a:r>
              <a:rPr lang="en-GB" b="0" i="1" u="none" strike="noStrike" dirty="0">
                <a:solidFill>
                  <a:srgbClr val="000000"/>
                </a:solidFill>
                <a:effectLst/>
                <a:latin typeface="Times New Roman" panose="02020603050405020304" pitchFamily="18" charset="0"/>
              </a:rPr>
              <a:t>The NHS Long Term Plan</a:t>
            </a:r>
            <a:r>
              <a:rPr lang="en-GB" b="0" i="0" u="none" strike="noStrike" dirty="0">
                <a:solidFill>
                  <a:srgbClr val="000000"/>
                </a:solidFill>
                <a:effectLst/>
                <a:latin typeface="Times New Roman" panose="02020603050405020304" pitchFamily="18" charset="0"/>
              </a:rPr>
              <a:t>. London: NHS England.</a:t>
            </a:r>
          </a:p>
        </p:txBody>
      </p:sp>
    </p:spTree>
    <p:extLst>
      <p:ext uri="{BB962C8B-B14F-4D97-AF65-F5344CB8AC3E}">
        <p14:creationId xmlns:p14="http://schemas.microsoft.com/office/powerpoint/2010/main" val="3234938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A7661-3312-984F-90F1-3F273AF044C4}"/>
              </a:ext>
            </a:extLst>
          </p:cNvPr>
          <p:cNvSpPr>
            <a:spLocks noGrp="1"/>
          </p:cNvSpPr>
          <p:nvPr>
            <p:ph type="title"/>
          </p:nvPr>
        </p:nvSpPr>
        <p:spPr/>
        <p:txBody>
          <a:bodyPr/>
          <a:lstStyle/>
          <a:p>
            <a:r>
              <a:rPr lang="en-GB" dirty="0"/>
              <a:t>continued</a:t>
            </a:r>
            <a:endParaRPr lang="en-PK" dirty="0"/>
          </a:p>
        </p:txBody>
      </p:sp>
      <p:sp>
        <p:nvSpPr>
          <p:cNvPr id="3" name="Content Placeholder 2">
            <a:extLst>
              <a:ext uri="{FF2B5EF4-FFF2-40B4-BE49-F238E27FC236}">
                <a16:creationId xmlns:a16="http://schemas.microsoft.com/office/drawing/2014/main" id="{790189A5-B0CA-A53A-598E-707EBB6EAE77}"/>
              </a:ext>
            </a:extLst>
          </p:cNvPr>
          <p:cNvSpPr>
            <a:spLocks noGrp="1"/>
          </p:cNvSpPr>
          <p:nvPr>
            <p:ph idx="1"/>
          </p:nvPr>
        </p:nvSpPr>
        <p:spPr/>
        <p:txBody>
          <a:bodyPr>
            <a:normAutofit fontScale="92500" lnSpcReduction="10000"/>
          </a:bodyPr>
          <a:lstStyle/>
          <a:p>
            <a:r>
              <a:rPr lang="en-GB" sz="1800" b="0" i="0" u="none" strike="noStrike" dirty="0">
                <a:solidFill>
                  <a:srgbClr val="000000"/>
                </a:solidFill>
                <a:effectLst/>
                <a:latin typeface="Times New Roman" panose="02020603050405020304" pitchFamily="18" charset="0"/>
              </a:rPr>
              <a:t>NHS Digital (2023) </a:t>
            </a:r>
            <a:r>
              <a:rPr lang="en-GB" sz="1800" b="0" i="1" u="none" strike="noStrike" dirty="0">
                <a:solidFill>
                  <a:srgbClr val="000000"/>
                </a:solidFill>
                <a:effectLst/>
                <a:latin typeface="Times New Roman" panose="02020603050405020304" pitchFamily="18" charset="0"/>
              </a:rPr>
              <a:t>Technology Enabled Care Services Report</a:t>
            </a:r>
            <a:r>
              <a:rPr lang="en-GB" sz="1800" b="0" i="0" u="none" strike="noStrike" dirty="0">
                <a:solidFill>
                  <a:srgbClr val="000000"/>
                </a:solidFill>
                <a:effectLst/>
                <a:latin typeface="Times New Roman" panose="02020603050405020304" pitchFamily="18" charset="0"/>
              </a:rPr>
              <a:t>. London: NHS Digital.</a:t>
            </a:r>
            <a:br>
              <a:rPr lang="en-GB" sz="1800" b="0" i="0" u="none" strike="noStrike" dirty="0">
                <a:solidFill>
                  <a:srgbClr val="000000"/>
                </a:solidFill>
                <a:effectLst/>
                <a:latin typeface="Times New Roman" panose="02020603050405020304" pitchFamily="18" charset="0"/>
              </a:rPr>
            </a:br>
            <a:endParaRPr lang="en-GB" sz="1800" b="0" i="0" u="none" strike="noStrike" dirty="0">
              <a:solidFill>
                <a:srgbClr val="000000"/>
              </a:solidFill>
              <a:effectLst/>
              <a:latin typeface="Times New Roman" panose="02020603050405020304" pitchFamily="18" charset="0"/>
            </a:endParaRPr>
          </a:p>
          <a:p>
            <a:r>
              <a:rPr lang="en-GB" sz="1800" b="0" i="0" u="none" strike="noStrike" dirty="0">
                <a:solidFill>
                  <a:srgbClr val="000000"/>
                </a:solidFill>
                <a:effectLst/>
                <a:latin typeface="Times New Roman" panose="02020603050405020304" pitchFamily="18" charset="0"/>
              </a:rPr>
              <a:t>Office for National Statistics (2024) </a:t>
            </a:r>
            <a:r>
              <a:rPr lang="en-GB" sz="1800" b="0" i="1" u="none" strike="noStrike" dirty="0">
                <a:solidFill>
                  <a:srgbClr val="000000"/>
                </a:solidFill>
                <a:effectLst/>
                <a:latin typeface="Times New Roman" panose="02020603050405020304" pitchFamily="18" charset="0"/>
              </a:rPr>
              <a:t>Overview of the UK Population</a:t>
            </a:r>
            <a:r>
              <a:rPr lang="en-GB" sz="1800" b="0" i="0" u="none" strike="noStrike" dirty="0">
                <a:solidFill>
                  <a:srgbClr val="000000"/>
                </a:solidFill>
                <a:effectLst/>
                <a:latin typeface="Times New Roman" panose="02020603050405020304" pitchFamily="18" charset="0"/>
              </a:rPr>
              <a:t>. London: ONS.</a:t>
            </a:r>
            <a:br>
              <a:rPr lang="en-GB" sz="1800" b="0" i="0" u="none" strike="noStrike" dirty="0">
                <a:solidFill>
                  <a:srgbClr val="000000"/>
                </a:solidFill>
                <a:effectLst/>
                <a:latin typeface="Times New Roman" panose="02020603050405020304" pitchFamily="18" charset="0"/>
              </a:rPr>
            </a:br>
            <a:endParaRPr lang="en-GB" sz="1800" b="0" i="0" u="none" strike="noStrike" dirty="0">
              <a:solidFill>
                <a:srgbClr val="000000"/>
              </a:solidFill>
              <a:effectLst/>
              <a:latin typeface="Times New Roman" panose="02020603050405020304" pitchFamily="18" charset="0"/>
            </a:endParaRPr>
          </a:p>
          <a:p>
            <a:r>
              <a:rPr lang="en-GB" sz="1800" b="0" i="0" u="none" strike="noStrike" dirty="0">
                <a:solidFill>
                  <a:srgbClr val="000000"/>
                </a:solidFill>
                <a:effectLst/>
                <a:latin typeface="Times New Roman" panose="02020603050405020304" pitchFamily="18" charset="0"/>
              </a:rPr>
              <a:t>Public Health England (2023) </a:t>
            </a:r>
            <a:r>
              <a:rPr lang="en-GB" sz="1800" b="0" i="1" u="none" strike="noStrike" dirty="0">
                <a:solidFill>
                  <a:srgbClr val="000000"/>
                </a:solidFill>
                <a:effectLst/>
                <a:latin typeface="Times New Roman" panose="02020603050405020304" pitchFamily="18" charset="0"/>
              </a:rPr>
              <a:t>Healthy Ageing Report</a:t>
            </a:r>
            <a:r>
              <a:rPr lang="en-GB" sz="1800" b="0" i="0" u="none" strike="noStrike" dirty="0">
                <a:solidFill>
                  <a:srgbClr val="000000"/>
                </a:solidFill>
                <a:effectLst/>
                <a:latin typeface="Times New Roman" panose="02020603050405020304" pitchFamily="18" charset="0"/>
              </a:rPr>
              <a:t>. London: PHE.</a:t>
            </a:r>
            <a:br>
              <a:rPr lang="en-GB" sz="1800" b="0" i="0" u="none" strike="noStrike" dirty="0">
                <a:solidFill>
                  <a:srgbClr val="000000"/>
                </a:solidFill>
                <a:effectLst/>
                <a:latin typeface="Times New Roman" panose="02020603050405020304" pitchFamily="18" charset="0"/>
              </a:rPr>
            </a:br>
            <a:endParaRPr lang="en-GB" sz="1800" b="0" i="0" u="none" strike="noStrike" dirty="0">
              <a:solidFill>
                <a:srgbClr val="000000"/>
              </a:solidFill>
              <a:effectLst/>
              <a:latin typeface="Times New Roman" panose="02020603050405020304" pitchFamily="18" charset="0"/>
            </a:endParaRPr>
          </a:p>
          <a:p>
            <a:r>
              <a:rPr lang="en-GB" sz="1800" b="0" i="0" u="none" strike="noStrike" dirty="0">
                <a:solidFill>
                  <a:srgbClr val="000000"/>
                </a:solidFill>
                <a:effectLst/>
                <a:latin typeface="Times New Roman" panose="02020603050405020304" pitchFamily="18" charset="0"/>
              </a:rPr>
              <a:t>SCIE (2023) </a:t>
            </a:r>
            <a:r>
              <a:rPr lang="en-GB" sz="1800" b="0" i="1" u="none" strike="noStrike" dirty="0">
                <a:solidFill>
                  <a:srgbClr val="000000"/>
                </a:solidFill>
                <a:effectLst/>
                <a:latin typeface="Times New Roman" panose="02020603050405020304" pitchFamily="18" charset="0"/>
              </a:rPr>
              <a:t>Telecare and Telehealth in Adult Social Care</a:t>
            </a:r>
            <a:r>
              <a:rPr lang="en-GB" sz="1800" b="0" i="0" u="none" strike="noStrike" dirty="0">
                <a:solidFill>
                  <a:srgbClr val="000000"/>
                </a:solidFill>
                <a:effectLst/>
                <a:latin typeface="Times New Roman" panose="02020603050405020304" pitchFamily="18" charset="0"/>
              </a:rPr>
              <a:t>. London: Social Care Institute for Excellence.</a:t>
            </a:r>
            <a:br>
              <a:rPr lang="en-GB" sz="1800" b="0" i="0" u="none" strike="noStrike" dirty="0">
                <a:solidFill>
                  <a:srgbClr val="000000"/>
                </a:solidFill>
                <a:effectLst/>
                <a:latin typeface="Times New Roman" panose="02020603050405020304" pitchFamily="18" charset="0"/>
              </a:rPr>
            </a:br>
            <a:endParaRPr lang="en-GB" sz="1800" b="0" i="0" u="none" strike="noStrike" dirty="0">
              <a:solidFill>
                <a:srgbClr val="000000"/>
              </a:solidFill>
              <a:effectLst/>
              <a:latin typeface="Times New Roman" panose="02020603050405020304" pitchFamily="18" charset="0"/>
            </a:endParaRPr>
          </a:p>
          <a:p>
            <a:r>
              <a:rPr lang="en-GB" sz="1800" b="0" i="0" u="none" strike="noStrike" dirty="0">
                <a:solidFill>
                  <a:srgbClr val="000000"/>
                </a:solidFill>
                <a:effectLst/>
                <a:latin typeface="Times New Roman" panose="02020603050405020304" pitchFamily="18" charset="0"/>
              </a:rPr>
              <a:t>Verbeek, H. et al. (2020) ‘Small-scale, homelike facilities for people with dementia: a comparison’, </a:t>
            </a:r>
            <a:r>
              <a:rPr lang="en-GB" sz="1800" b="0" i="1" u="none" strike="noStrike" dirty="0">
                <a:solidFill>
                  <a:srgbClr val="000000"/>
                </a:solidFill>
                <a:effectLst/>
                <a:latin typeface="Times New Roman" panose="02020603050405020304" pitchFamily="18" charset="0"/>
              </a:rPr>
              <a:t>Journal of the American Geriatrics Society</a:t>
            </a:r>
            <a:r>
              <a:rPr lang="en-GB" sz="1800" b="0" i="0" u="none" strike="noStrike" dirty="0">
                <a:solidFill>
                  <a:srgbClr val="000000"/>
                </a:solidFill>
                <a:effectLst/>
                <a:latin typeface="Times New Roman" panose="02020603050405020304" pitchFamily="18" charset="0"/>
              </a:rPr>
              <a:t>, 68(2), pp. 435–443.</a:t>
            </a:r>
            <a:br>
              <a:rPr lang="en-GB" sz="1800" b="0" i="0" u="none" strike="noStrike" dirty="0">
                <a:solidFill>
                  <a:srgbClr val="000000"/>
                </a:solidFill>
                <a:effectLst/>
                <a:latin typeface="Times New Roman" panose="02020603050405020304" pitchFamily="18" charset="0"/>
              </a:rPr>
            </a:br>
            <a:endParaRPr lang="en-GB" sz="1800" b="0" i="0" u="none" strike="noStrike" dirty="0">
              <a:solidFill>
                <a:srgbClr val="000000"/>
              </a:solidFill>
              <a:effectLst/>
              <a:latin typeface="Times New Roman" panose="02020603050405020304" pitchFamily="18" charset="0"/>
            </a:endParaRPr>
          </a:p>
          <a:p>
            <a:r>
              <a:rPr lang="en-GB" sz="1800" b="0" i="0" u="none" strike="noStrike" dirty="0">
                <a:solidFill>
                  <a:srgbClr val="000000"/>
                </a:solidFill>
                <a:effectLst/>
                <a:latin typeface="Times New Roman" panose="02020603050405020304" pitchFamily="18" charset="0"/>
              </a:rPr>
              <a:t>WHO (2022) </a:t>
            </a:r>
            <a:r>
              <a:rPr lang="en-GB" sz="1800" b="0" i="1" u="none" strike="noStrike" dirty="0">
                <a:solidFill>
                  <a:srgbClr val="000000"/>
                </a:solidFill>
                <a:effectLst/>
                <a:latin typeface="Times New Roman" panose="02020603050405020304" pitchFamily="18" charset="0"/>
              </a:rPr>
              <a:t>World Report on Ageing and Health</a:t>
            </a:r>
            <a:r>
              <a:rPr lang="en-GB" sz="1800" b="0" i="0" u="none" strike="noStrike" dirty="0">
                <a:solidFill>
                  <a:srgbClr val="000000"/>
                </a:solidFill>
                <a:effectLst/>
                <a:latin typeface="Times New Roman" panose="02020603050405020304" pitchFamily="18" charset="0"/>
              </a:rPr>
              <a:t>. Geneva: World Health Organization.</a:t>
            </a:r>
            <a:endParaRPr lang="en-PK" dirty="0"/>
          </a:p>
        </p:txBody>
      </p:sp>
    </p:spTree>
    <p:extLst>
      <p:ext uri="{BB962C8B-B14F-4D97-AF65-F5344CB8AC3E}">
        <p14:creationId xmlns:p14="http://schemas.microsoft.com/office/powerpoint/2010/main" val="188333261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700</TotalTime>
  <Words>2449</Words>
  <Application>Microsoft Office PowerPoint</Application>
  <PresentationFormat>Widescreen</PresentationFormat>
  <Paragraphs>85</Paragraphs>
  <Slides>16</Slides>
  <Notes>15</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vt:lpstr>
      <vt:lpstr>Gill Sans MT</vt:lpstr>
      <vt:lpstr>Times New Roman</vt:lpstr>
      <vt:lpstr>Wingdings 2</vt:lpstr>
      <vt:lpstr>Dividend</vt:lpstr>
      <vt:lpstr>Empowering the Older Person: Evaluating Care, Support and Technological Innovations in the UK</vt:lpstr>
      <vt:lpstr>Introduction</vt:lpstr>
      <vt:lpstr>Ageing population in uk</vt:lpstr>
      <vt:lpstr>Theories</vt:lpstr>
      <vt:lpstr>Policy and legislations</vt:lpstr>
      <vt:lpstr>Current care provision evaluation</vt:lpstr>
      <vt:lpstr>Comparison of domiciliary and residential care</vt:lpstr>
      <vt:lpstr>Disadvantages in the enhancement of Independence</vt:lpstr>
      <vt:lpstr>Technological Innovations in Elderly Care </vt:lpstr>
      <vt:lpstr>Telecare and remote Monitoring</vt:lpstr>
      <vt:lpstr>Case Study 1</vt:lpstr>
      <vt:lpstr>Case Study 2</vt:lpstr>
      <vt:lpstr>Recommendations </vt:lpstr>
      <vt:lpstr>Conclusion</vt:lpstr>
      <vt:lpstr>References</vt:lpstr>
      <vt:lpstr>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Analysis of Safe Prescribing: Co-amoxiclav in the Treatment of a Dog Bite Wound</dc:title>
  <dc:creator>ashab maroof</dc:creator>
  <cp:lastModifiedBy>ashab maroof</cp:lastModifiedBy>
  <cp:revision>20</cp:revision>
  <dcterms:created xsi:type="dcterms:W3CDTF">2024-06-19T03:36:29Z</dcterms:created>
  <dcterms:modified xsi:type="dcterms:W3CDTF">2025-10-29T14:47:47Z</dcterms:modified>
</cp:coreProperties>
</file>