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63"/>
  </p:notesMasterIdLst>
  <p:sldIdLst>
    <p:sldId id="726" r:id="rId4"/>
    <p:sldId id="698" r:id="rId5"/>
    <p:sldId id="257" r:id="rId6"/>
    <p:sldId id="258" r:id="rId7"/>
    <p:sldId id="800" r:id="rId8"/>
    <p:sldId id="326" r:id="rId9"/>
    <p:sldId id="801" r:id="rId10"/>
    <p:sldId id="327" r:id="rId11"/>
    <p:sldId id="328" r:id="rId12"/>
    <p:sldId id="329" r:id="rId13"/>
    <p:sldId id="260" r:id="rId14"/>
    <p:sldId id="261" r:id="rId15"/>
    <p:sldId id="262" r:id="rId16"/>
    <p:sldId id="263" r:id="rId17"/>
    <p:sldId id="264" r:id="rId18"/>
    <p:sldId id="765" r:id="rId19"/>
    <p:sldId id="768" r:id="rId20"/>
    <p:sldId id="769" r:id="rId21"/>
    <p:sldId id="770" r:id="rId22"/>
    <p:sldId id="271" r:id="rId23"/>
    <p:sldId id="272" r:id="rId24"/>
    <p:sldId id="771" r:id="rId25"/>
    <p:sldId id="274" r:id="rId26"/>
    <p:sldId id="775" r:id="rId27"/>
    <p:sldId id="776" r:id="rId28"/>
    <p:sldId id="777" r:id="rId29"/>
    <p:sldId id="802" r:id="rId30"/>
    <p:sldId id="778" r:id="rId31"/>
    <p:sldId id="282" r:id="rId32"/>
    <p:sldId id="283" r:id="rId33"/>
    <p:sldId id="284" r:id="rId34"/>
    <p:sldId id="779" r:id="rId35"/>
    <p:sldId id="290" r:id="rId36"/>
    <p:sldId id="291" r:id="rId37"/>
    <p:sldId id="292" r:id="rId38"/>
    <p:sldId id="296" r:id="rId39"/>
    <p:sldId id="297" r:id="rId40"/>
    <p:sldId id="298" r:id="rId41"/>
    <p:sldId id="782" r:id="rId42"/>
    <p:sldId id="300" r:id="rId43"/>
    <p:sldId id="783" r:id="rId44"/>
    <p:sldId id="784" r:id="rId45"/>
    <p:sldId id="306" r:id="rId46"/>
    <p:sldId id="786" r:id="rId47"/>
    <p:sldId id="787" r:id="rId48"/>
    <p:sldId id="788" r:id="rId49"/>
    <p:sldId id="789" r:id="rId50"/>
    <p:sldId id="790" r:id="rId51"/>
    <p:sldId id="791" r:id="rId52"/>
    <p:sldId id="313" r:id="rId53"/>
    <p:sldId id="792" r:id="rId54"/>
    <p:sldId id="793" r:id="rId55"/>
    <p:sldId id="794" r:id="rId56"/>
    <p:sldId id="317" r:id="rId57"/>
    <p:sldId id="796" r:id="rId58"/>
    <p:sldId id="797" r:id="rId59"/>
    <p:sldId id="798" r:id="rId60"/>
    <p:sldId id="799" r:id="rId61"/>
    <p:sldId id="324" r:id="rId62"/>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162" autoAdjust="0"/>
  </p:normalViewPr>
  <p:slideViewPr>
    <p:cSldViewPr snapToGrid="0">
      <p:cViewPr>
        <p:scale>
          <a:sx n="49" d="100"/>
          <a:sy n="49" d="100"/>
        </p:scale>
        <p:origin x="1245" y="5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notesMaster" Target="notesMasters/notesMaster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theme" Target="theme/theme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3B702F-D285-4B2F-AA4F-657277731EB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8B37633-9F9D-4B66-BCF8-D62AB63238F2}">
      <dgm:prSet/>
      <dgm:spPr/>
      <dgm:t>
        <a:bodyPr/>
        <a:lstStyle/>
        <a:p>
          <a:r>
            <a:rPr lang="en-US"/>
            <a:t>Four types of triangulation work across paradigms but serve different functions:</a:t>
          </a:r>
        </a:p>
      </dgm:t>
    </dgm:pt>
    <dgm:pt modelId="{1E73BDFE-6A4F-487A-BB08-4ECFB1BC49A3}" type="parTrans" cxnId="{8F56A6E3-CF66-4C15-BACC-ADCEBDA9B96C}">
      <dgm:prSet/>
      <dgm:spPr/>
      <dgm:t>
        <a:bodyPr/>
        <a:lstStyle/>
        <a:p>
          <a:endParaRPr lang="en-US"/>
        </a:p>
      </dgm:t>
    </dgm:pt>
    <dgm:pt modelId="{32BC901C-AB4E-4BFF-9A06-6BBCDD3AD4CB}" type="sibTrans" cxnId="{8F56A6E3-CF66-4C15-BACC-ADCEBDA9B96C}">
      <dgm:prSet/>
      <dgm:spPr/>
      <dgm:t>
        <a:bodyPr/>
        <a:lstStyle/>
        <a:p>
          <a:endParaRPr lang="en-US"/>
        </a:p>
      </dgm:t>
    </dgm:pt>
    <dgm:pt modelId="{4B031F98-B41E-4739-B709-AD184603335C}">
      <dgm:prSet/>
      <dgm:spPr/>
      <dgm:t>
        <a:bodyPr/>
        <a:lstStyle/>
        <a:p>
          <a:r>
            <a:rPr lang="en-US"/>
            <a:t>DATA TRIANGULATION: Multiple sources (documents, interviews, observations)</a:t>
          </a:r>
        </a:p>
      </dgm:t>
    </dgm:pt>
    <dgm:pt modelId="{E1F05DA0-F3A7-4338-BE8E-BD3B4AB1C0EE}" type="parTrans" cxnId="{44C37993-808A-42C7-B919-7D57BD5D5058}">
      <dgm:prSet/>
      <dgm:spPr/>
      <dgm:t>
        <a:bodyPr/>
        <a:lstStyle/>
        <a:p>
          <a:endParaRPr lang="en-US"/>
        </a:p>
      </dgm:t>
    </dgm:pt>
    <dgm:pt modelId="{6F6D38B3-04A7-48FF-A1A5-E1374B732DF4}" type="sibTrans" cxnId="{44C37993-808A-42C7-B919-7D57BD5D5058}">
      <dgm:prSet/>
      <dgm:spPr/>
      <dgm:t>
        <a:bodyPr/>
        <a:lstStyle/>
        <a:p>
          <a:endParaRPr lang="en-US"/>
        </a:p>
      </dgm:t>
    </dgm:pt>
    <dgm:pt modelId="{0E315959-7AF1-4720-847A-F770C3E5A656}">
      <dgm:prSet/>
      <dgm:spPr/>
      <dgm:t>
        <a:bodyPr/>
        <a:lstStyle/>
        <a:p>
          <a:r>
            <a:rPr lang="en-US" dirty="0">
              <a:solidFill>
                <a:srgbClr val="EE0000"/>
              </a:solidFill>
            </a:rPr>
            <a:t>INVESTIGATOR TRIANGULATION: Multiple researchers reduce individual bias</a:t>
          </a:r>
        </a:p>
      </dgm:t>
    </dgm:pt>
    <dgm:pt modelId="{6EED79E4-4945-4D84-A6DF-5216080BFFA7}" type="parTrans" cxnId="{CD45C394-3A1D-46A4-A196-CC96BF70307A}">
      <dgm:prSet/>
      <dgm:spPr/>
      <dgm:t>
        <a:bodyPr/>
        <a:lstStyle/>
        <a:p>
          <a:endParaRPr lang="en-US"/>
        </a:p>
      </dgm:t>
    </dgm:pt>
    <dgm:pt modelId="{E87FA6E1-F794-411C-B1FA-347E666FEFD2}" type="sibTrans" cxnId="{CD45C394-3A1D-46A4-A196-CC96BF70307A}">
      <dgm:prSet/>
      <dgm:spPr/>
      <dgm:t>
        <a:bodyPr/>
        <a:lstStyle/>
        <a:p>
          <a:endParaRPr lang="en-US"/>
        </a:p>
      </dgm:t>
    </dgm:pt>
    <dgm:pt modelId="{E9769A34-FA88-4ABB-B07E-2DB058C3B67E}">
      <dgm:prSet/>
      <dgm:spPr/>
      <dgm:t>
        <a:bodyPr/>
        <a:lstStyle/>
        <a:p>
          <a:r>
            <a:rPr lang="en-US"/>
            <a:t>THEORETICAL TRIANGULATION: Multiple frameworks provide alternative lenses</a:t>
          </a:r>
        </a:p>
      </dgm:t>
    </dgm:pt>
    <dgm:pt modelId="{55DF0273-BEEB-4B0D-BE1E-B323EB15D637}" type="parTrans" cxnId="{6259932A-C1DF-48D5-ACFB-733D03C0CDF5}">
      <dgm:prSet/>
      <dgm:spPr/>
      <dgm:t>
        <a:bodyPr/>
        <a:lstStyle/>
        <a:p>
          <a:endParaRPr lang="en-US"/>
        </a:p>
      </dgm:t>
    </dgm:pt>
    <dgm:pt modelId="{C6F0784A-A914-4C7C-B936-6F9EF3E7AD50}" type="sibTrans" cxnId="{6259932A-C1DF-48D5-ACFB-733D03C0CDF5}">
      <dgm:prSet/>
      <dgm:spPr/>
      <dgm:t>
        <a:bodyPr/>
        <a:lstStyle/>
        <a:p>
          <a:endParaRPr lang="en-US"/>
        </a:p>
      </dgm:t>
    </dgm:pt>
    <dgm:pt modelId="{EBDDD419-0B65-4CD8-9813-F0C6C7AF95C3}">
      <dgm:prSet/>
      <dgm:spPr/>
      <dgm:t>
        <a:bodyPr/>
        <a:lstStyle/>
        <a:p>
          <a:r>
            <a:rPr lang="en-US" dirty="0"/>
            <a:t>METHODOLOGICAL TRIANGULATION: Multiple methods (surveys + interviews)</a:t>
          </a:r>
        </a:p>
      </dgm:t>
    </dgm:pt>
    <dgm:pt modelId="{32E6BF6C-573F-49EB-B802-4EF62FA73D9E}" type="parTrans" cxnId="{1B6AE694-2A7D-4454-801E-18B51BF0B15C}">
      <dgm:prSet/>
      <dgm:spPr/>
      <dgm:t>
        <a:bodyPr/>
        <a:lstStyle/>
        <a:p>
          <a:endParaRPr lang="en-US"/>
        </a:p>
      </dgm:t>
    </dgm:pt>
    <dgm:pt modelId="{67A4E6F9-373C-4A6C-BC06-3E502CC1A844}" type="sibTrans" cxnId="{1B6AE694-2A7D-4454-801E-18B51BF0B15C}">
      <dgm:prSet/>
      <dgm:spPr/>
      <dgm:t>
        <a:bodyPr/>
        <a:lstStyle/>
        <a:p>
          <a:endParaRPr lang="en-US"/>
        </a:p>
      </dgm:t>
    </dgm:pt>
    <dgm:pt modelId="{67FE0479-2A88-4343-8767-63C1FEB975A7}">
      <dgm:prSet/>
      <dgm:spPr/>
      <dgm:t>
        <a:bodyPr/>
        <a:lstStyle/>
        <a:p>
          <a:r>
            <a:rPr lang="en-US"/>
            <a:t>QUANTITATIVE: Enhances validity and reliability | QUALITATIVE: Enhances credibility and confirmability</a:t>
          </a:r>
        </a:p>
      </dgm:t>
    </dgm:pt>
    <dgm:pt modelId="{8D3F7896-E56E-4536-A59E-A195B07FB5F0}" type="parTrans" cxnId="{A7AACD86-172D-4AF1-A473-B330D52A5751}">
      <dgm:prSet/>
      <dgm:spPr/>
      <dgm:t>
        <a:bodyPr/>
        <a:lstStyle/>
        <a:p>
          <a:endParaRPr lang="en-US"/>
        </a:p>
      </dgm:t>
    </dgm:pt>
    <dgm:pt modelId="{213EF598-AE3C-4E37-AC08-6888EFCE11E6}" type="sibTrans" cxnId="{A7AACD86-172D-4AF1-A473-B330D52A5751}">
      <dgm:prSet/>
      <dgm:spPr/>
      <dgm:t>
        <a:bodyPr/>
        <a:lstStyle/>
        <a:p>
          <a:endParaRPr lang="en-US"/>
        </a:p>
      </dgm:t>
    </dgm:pt>
    <dgm:pt modelId="{65329A8E-96AD-4DB6-98B0-35AC815C90B9}" type="pres">
      <dgm:prSet presAssocID="{563B702F-D285-4B2F-AA4F-657277731EB0}" presName="vert0" presStyleCnt="0">
        <dgm:presLayoutVars>
          <dgm:dir/>
          <dgm:animOne val="branch"/>
          <dgm:animLvl val="lvl"/>
        </dgm:presLayoutVars>
      </dgm:prSet>
      <dgm:spPr/>
    </dgm:pt>
    <dgm:pt modelId="{B3084D9C-3982-41A3-B85B-53B1E7AECECD}" type="pres">
      <dgm:prSet presAssocID="{98B37633-9F9D-4B66-BCF8-D62AB63238F2}" presName="thickLine" presStyleLbl="alignNode1" presStyleIdx="0" presStyleCnt="6"/>
      <dgm:spPr/>
    </dgm:pt>
    <dgm:pt modelId="{7199F1B6-DC24-4C38-AB04-356568E63697}" type="pres">
      <dgm:prSet presAssocID="{98B37633-9F9D-4B66-BCF8-D62AB63238F2}" presName="horz1" presStyleCnt="0"/>
      <dgm:spPr/>
    </dgm:pt>
    <dgm:pt modelId="{98E09C91-1A54-4966-9ECC-C3FACF4039FC}" type="pres">
      <dgm:prSet presAssocID="{98B37633-9F9D-4B66-BCF8-D62AB63238F2}" presName="tx1" presStyleLbl="revTx" presStyleIdx="0" presStyleCnt="6"/>
      <dgm:spPr/>
    </dgm:pt>
    <dgm:pt modelId="{84F0D9C7-351B-4338-9C4E-26C609E2BA1D}" type="pres">
      <dgm:prSet presAssocID="{98B37633-9F9D-4B66-BCF8-D62AB63238F2}" presName="vert1" presStyleCnt="0"/>
      <dgm:spPr/>
    </dgm:pt>
    <dgm:pt modelId="{A5698167-D267-43C9-A430-29B7EC1375D2}" type="pres">
      <dgm:prSet presAssocID="{4B031F98-B41E-4739-B709-AD184603335C}" presName="thickLine" presStyleLbl="alignNode1" presStyleIdx="1" presStyleCnt="6"/>
      <dgm:spPr/>
    </dgm:pt>
    <dgm:pt modelId="{17D7BA74-3E4E-4435-8785-63824C1DB8D2}" type="pres">
      <dgm:prSet presAssocID="{4B031F98-B41E-4739-B709-AD184603335C}" presName="horz1" presStyleCnt="0"/>
      <dgm:spPr/>
    </dgm:pt>
    <dgm:pt modelId="{43B30047-8E8B-4A88-9785-E485C3AF9BB0}" type="pres">
      <dgm:prSet presAssocID="{4B031F98-B41E-4739-B709-AD184603335C}" presName="tx1" presStyleLbl="revTx" presStyleIdx="1" presStyleCnt="6"/>
      <dgm:spPr/>
    </dgm:pt>
    <dgm:pt modelId="{98C5BB54-215B-413E-B44C-84932CCE1656}" type="pres">
      <dgm:prSet presAssocID="{4B031F98-B41E-4739-B709-AD184603335C}" presName="vert1" presStyleCnt="0"/>
      <dgm:spPr/>
    </dgm:pt>
    <dgm:pt modelId="{4A387866-D5B4-4607-B07E-00DAAC055360}" type="pres">
      <dgm:prSet presAssocID="{0E315959-7AF1-4720-847A-F770C3E5A656}" presName="thickLine" presStyleLbl="alignNode1" presStyleIdx="2" presStyleCnt="6"/>
      <dgm:spPr/>
    </dgm:pt>
    <dgm:pt modelId="{E1DDAF59-7D95-447D-87F0-832F0A0A8661}" type="pres">
      <dgm:prSet presAssocID="{0E315959-7AF1-4720-847A-F770C3E5A656}" presName="horz1" presStyleCnt="0"/>
      <dgm:spPr/>
    </dgm:pt>
    <dgm:pt modelId="{C6A1284A-B429-40BA-B2E5-A0797C673271}" type="pres">
      <dgm:prSet presAssocID="{0E315959-7AF1-4720-847A-F770C3E5A656}" presName="tx1" presStyleLbl="revTx" presStyleIdx="2" presStyleCnt="6"/>
      <dgm:spPr/>
    </dgm:pt>
    <dgm:pt modelId="{95CD824B-0476-4057-895F-9F186C8AD413}" type="pres">
      <dgm:prSet presAssocID="{0E315959-7AF1-4720-847A-F770C3E5A656}" presName="vert1" presStyleCnt="0"/>
      <dgm:spPr/>
    </dgm:pt>
    <dgm:pt modelId="{9BEB5225-3D8A-4CB4-A8B9-8556CE183E46}" type="pres">
      <dgm:prSet presAssocID="{E9769A34-FA88-4ABB-B07E-2DB058C3B67E}" presName="thickLine" presStyleLbl="alignNode1" presStyleIdx="3" presStyleCnt="6"/>
      <dgm:spPr/>
    </dgm:pt>
    <dgm:pt modelId="{7B1EC622-CE6A-4EAE-85EA-8A2FA29A20F6}" type="pres">
      <dgm:prSet presAssocID="{E9769A34-FA88-4ABB-B07E-2DB058C3B67E}" presName="horz1" presStyleCnt="0"/>
      <dgm:spPr/>
    </dgm:pt>
    <dgm:pt modelId="{72EFA855-1826-480C-8639-93903050836D}" type="pres">
      <dgm:prSet presAssocID="{E9769A34-FA88-4ABB-B07E-2DB058C3B67E}" presName="tx1" presStyleLbl="revTx" presStyleIdx="3" presStyleCnt="6"/>
      <dgm:spPr/>
    </dgm:pt>
    <dgm:pt modelId="{9E1B225F-493B-4B7A-8AC1-BA2F09BC416F}" type="pres">
      <dgm:prSet presAssocID="{E9769A34-FA88-4ABB-B07E-2DB058C3B67E}" presName="vert1" presStyleCnt="0"/>
      <dgm:spPr/>
    </dgm:pt>
    <dgm:pt modelId="{2E68E0B3-09E1-4587-87C1-287DA433AA7C}" type="pres">
      <dgm:prSet presAssocID="{EBDDD419-0B65-4CD8-9813-F0C6C7AF95C3}" presName="thickLine" presStyleLbl="alignNode1" presStyleIdx="4" presStyleCnt="6"/>
      <dgm:spPr/>
    </dgm:pt>
    <dgm:pt modelId="{0D04532F-FDE7-464C-B817-B583BD88484E}" type="pres">
      <dgm:prSet presAssocID="{EBDDD419-0B65-4CD8-9813-F0C6C7AF95C3}" presName="horz1" presStyleCnt="0"/>
      <dgm:spPr/>
    </dgm:pt>
    <dgm:pt modelId="{B45A0368-8026-4B5D-8B71-58837CFDA857}" type="pres">
      <dgm:prSet presAssocID="{EBDDD419-0B65-4CD8-9813-F0C6C7AF95C3}" presName="tx1" presStyleLbl="revTx" presStyleIdx="4" presStyleCnt="6"/>
      <dgm:spPr/>
    </dgm:pt>
    <dgm:pt modelId="{838219FE-3411-4B0C-93C8-7A0C4BA50C94}" type="pres">
      <dgm:prSet presAssocID="{EBDDD419-0B65-4CD8-9813-F0C6C7AF95C3}" presName="vert1" presStyleCnt="0"/>
      <dgm:spPr/>
    </dgm:pt>
    <dgm:pt modelId="{64F59C80-913D-41D5-BDF6-D60CF158960C}" type="pres">
      <dgm:prSet presAssocID="{67FE0479-2A88-4343-8767-63C1FEB975A7}" presName="thickLine" presStyleLbl="alignNode1" presStyleIdx="5" presStyleCnt="6"/>
      <dgm:spPr/>
    </dgm:pt>
    <dgm:pt modelId="{00DACB71-912C-47B2-96D4-1519AE5D8F56}" type="pres">
      <dgm:prSet presAssocID="{67FE0479-2A88-4343-8767-63C1FEB975A7}" presName="horz1" presStyleCnt="0"/>
      <dgm:spPr/>
    </dgm:pt>
    <dgm:pt modelId="{6939B696-4EA3-4129-9966-4AD236A6155F}" type="pres">
      <dgm:prSet presAssocID="{67FE0479-2A88-4343-8767-63C1FEB975A7}" presName="tx1" presStyleLbl="revTx" presStyleIdx="5" presStyleCnt="6"/>
      <dgm:spPr/>
    </dgm:pt>
    <dgm:pt modelId="{8219E063-084F-4BE8-AC8C-124A344662BC}" type="pres">
      <dgm:prSet presAssocID="{67FE0479-2A88-4343-8767-63C1FEB975A7}" presName="vert1" presStyleCnt="0"/>
      <dgm:spPr/>
    </dgm:pt>
  </dgm:ptLst>
  <dgm:cxnLst>
    <dgm:cxn modelId="{6259932A-C1DF-48D5-ACFB-733D03C0CDF5}" srcId="{563B702F-D285-4B2F-AA4F-657277731EB0}" destId="{E9769A34-FA88-4ABB-B07E-2DB058C3B67E}" srcOrd="3" destOrd="0" parTransId="{55DF0273-BEEB-4B0D-BE1E-B323EB15D637}" sibTransId="{C6F0784A-A914-4C7C-B936-6F9EF3E7AD50}"/>
    <dgm:cxn modelId="{3F07F42C-05EA-4A41-A842-A11C537BC2D8}" type="presOf" srcId="{67FE0479-2A88-4343-8767-63C1FEB975A7}" destId="{6939B696-4EA3-4129-9966-4AD236A6155F}" srcOrd="0" destOrd="0" presId="urn:microsoft.com/office/officeart/2008/layout/LinedList"/>
    <dgm:cxn modelId="{E6BA0648-B5C2-470E-88F2-A1E309750BA0}" type="presOf" srcId="{E9769A34-FA88-4ABB-B07E-2DB058C3B67E}" destId="{72EFA855-1826-480C-8639-93903050836D}" srcOrd="0" destOrd="0" presId="urn:microsoft.com/office/officeart/2008/layout/LinedList"/>
    <dgm:cxn modelId="{DC31934F-2062-4463-8201-F92AABD7A6AD}" type="presOf" srcId="{98B37633-9F9D-4B66-BCF8-D62AB63238F2}" destId="{98E09C91-1A54-4966-9ECC-C3FACF4039FC}" srcOrd="0" destOrd="0" presId="urn:microsoft.com/office/officeart/2008/layout/LinedList"/>
    <dgm:cxn modelId="{A7AACD86-172D-4AF1-A473-B330D52A5751}" srcId="{563B702F-D285-4B2F-AA4F-657277731EB0}" destId="{67FE0479-2A88-4343-8767-63C1FEB975A7}" srcOrd="5" destOrd="0" parTransId="{8D3F7896-E56E-4536-A59E-A195B07FB5F0}" sibTransId="{213EF598-AE3C-4E37-AC08-6888EFCE11E6}"/>
    <dgm:cxn modelId="{44C37993-808A-42C7-B919-7D57BD5D5058}" srcId="{563B702F-D285-4B2F-AA4F-657277731EB0}" destId="{4B031F98-B41E-4739-B709-AD184603335C}" srcOrd="1" destOrd="0" parTransId="{E1F05DA0-F3A7-4338-BE8E-BD3B4AB1C0EE}" sibTransId="{6F6D38B3-04A7-48FF-A1A5-E1374B732DF4}"/>
    <dgm:cxn modelId="{CD45C394-3A1D-46A4-A196-CC96BF70307A}" srcId="{563B702F-D285-4B2F-AA4F-657277731EB0}" destId="{0E315959-7AF1-4720-847A-F770C3E5A656}" srcOrd="2" destOrd="0" parTransId="{6EED79E4-4945-4D84-A6DF-5216080BFFA7}" sibTransId="{E87FA6E1-F794-411C-B1FA-347E666FEFD2}"/>
    <dgm:cxn modelId="{1B6AE694-2A7D-4454-801E-18B51BF0B15C}" srcId="{563B702F-D285-4B2F-AA4F-657277731EB0}" destId="{EBDDD419-0B65-4CD8-9813-F0C6C7AF95C3}" srcOrd="4" destOrd="0" parTransId="{32E6BF6C-573F-49EB-B802-4EF62FA73D9E}" sibTransId="{67A4E6F9-373C-4A6C-BC06-3E502CC1A844}"/>
    <dgm:cxn modelId="{780A0DC2-3971-40AF-A037-0CB16B064D50}" type="presOf" srcId="{563B702F-D285-4B2F-AA4F-657277731EB0}" destId="{65329A8E-96AD-4DB6-98B0-35AC815C90B9}" srcOrd="0" destOrd="0" presId="urn:microsoft.com/office/officeart/2008/layout/LinedList"/>
    <dgm:cxn modelId="{EBDB2DCF-887C-4BEE-93CA-D72CD150D6FE}" type="presOf" srcId="{EBDDD419-0B65-4CD8-9813-F0C6C7AF95C3}" destId="{B45A0368-8026-4B5D-8B71-58837CFDA857}" srcOrd="0" destOrd="0" presId="urn:microsoft.com/office/officeart/2008/layout/LinedList"/>
    <dgm:cxn modelId="{9AA6B4DC-5A6F-4A1D-8A38-6BABAAD4F08F}" type="presOf" srcId="{0E315959-7AF1-4720-847A-F770C3E5A656}" destId="{C6A1284A-B429-40BA-B2E5-A0797C673271}" srcOrd="0" destOrd="0" presId="urn:microsoft.com/office/officeart/2008/layout/LinedList"/>
    <dgm:cxn modelId="{8F56A6E3-CF66-4C15-BACC-ADCEBDA9B96C}" srcId="{563B702F-D285-4B2F-AA4F-657277731EB0}" destId="{98B37633-9F9D-4B66-BCF8-D62AB63238F2}" srcOrd="0" destOrd="0" parTransId="{1E73BDFE-6A4F-487A-BB08-4ECFB1BC49A3}" sibTransId="{32BC901C-AB4E-4BFF-9A06-6BBCDD3AD4CB}"/>
    <dgm:cxn modelId="{6BE6DCFB-ECDC-4035-A16D-F409149BF170}" type="presOf" srcId="{4B031F98-B41E-4739-B709-AD184603335C}" destId="{43B30047-8E8B-4A88-9785-E485C3AF9BB0}" srcOrd="0" destOrd="0" presId="urn:microsoft.com/office/officeart/2008/layout/LinedList"/>
    <dgm:cxn modelId="{7CD49A83-405B-4219-9A4D-6A12ACB02686}" type="presParOf" srcId="{65329A8E-96AD-4DB6-98B0-35AC815C90B9}" destId="{B3084D9C-3982-41A3-B85B-53B1E7AECECD}" srcOrd="0" destOrd="0" presId="urn:microsoft.com/office/officeart/2008/layout/LinedList"/>
    <dgm:cxn modelId="{EF2BD200-EEDC-4D4E-AE10-FF492F19D21E}" type="presParOf" srcId="{65329A8E-96AD-4DB6-98B0-35AC815C90B9}" destId="{7199F1B6-DC24-4C38-AB04-356568E63697}" srcOrd="1" destOrd="0" presId="urn:microsoft.com/office/officeart/2008/layout/LinedList"/>
    <dgm:cxn modelId="{F99A72E6-3E35-4B1E-A318-D926BEAAC158}" type="presParOf" srcId="{7199F1B6-DC24-4C38-AB04-356568E63697}" destId="{98E09C91-1A54-4966-9ECC-C3FACF4039FC}" srcOrd="0" destOrd="0" presId="urn:microsoft.com/office/officeart/2008/layout/LinedList"/>
    <dgm:cxn modelId="{C2A88537-1BC7-4E68-A2AC-18FFD52D4AA4}" type="presParOf" srcId="{7199F1B6-DC24-4C38-AB04-356568E63697}" destId="{84F0D9C7-351B-4338-9C4E-26C609E2BA1D}" srcOrd="1" destOrd="0" presId="urn:microsoft.com/office/officeart/2008/layout/LinedList"/>
    <dgm:cxn modelId="{BA8DBEE3-1B5A-4A36-A993-35956C9D601D}" type="presParOf" srcId="{65329A8E-96AD-4DB6-98B0-35AC815C90B9}" destId="{A5698167-D267-43C9-A430-29B7EC1375D2}" srcOrd="2" destOrd="0" presId="urn:microsoft.com/office/officeart/2008/layout/LinedList"/>
    <dgm:cxn modelId="{4F74075B-F8AE-4051-8BB1-E52F4D241105}" type="presParOf" srcId="{65329A8E-96AD-4DB6-98B0-35AC815C90B9}" destId="{17D7BA74-3E4E-4435-8785-63824C1DB8D2}" srcOrd="3" destOrd="0" presId="urn:microsoft.com/office/officeart/2008/layout/LinedList"/>
    <dgm:cxn modelId="{09E7054E-F53F-43FA-B210-C9B13434D7AF}" type="presParOf" srcId="{17D7BA74-3E4E-4435-8785-63824C1DB8D2}" destId="{43B30047-8E8B-4A88-9785-E485C3AF9BB0}" srcOrd="0" destOrd="0" presId="urn:microsoft.com/office/officeart/2008/layout/LinedList"/>
    <dgm:cxn modelId="{0071F530-3296-4B39-8BEE-A5DBEF423A16}" type="presParOf" srcId="{17D7BA74-3E4E-4435-8785-63824C1DB8D2}" destId="{98C5BB54-215B-413E-B44C-84932CCE1656}" srcOrd="1" destOrd="0" presId="urn:microsoft.com/office/officeart/2008/layout/LinedList"/>
    <dgm:cxn modelId="{CA9A8857-E2E7-42A5-8DB4-C16FB658B34E}" type="presParOf" srcId="{65329A8E-96AD-4DB6-98B0-35AC815C90B9}" destId="{4A387866-D5B4-4607-B07E-00DAAC055360}" srcOrd="4" destOrd="0" presId="urn:microsoft.com/office/officeart/2008/layout/LinedList"/>
    <dgm:cxn modelId="{82A0927D-8206-42BF-928C-C40C82DD1ADF}" type="presParOf" srcId="{65329A8E-96AD-4DB6-98B0-35AC815C90B9}" destId="{E1DDAF59-7D95-447D-87F0-832F0A0A8661}" srcOrd="5" destOrd="0" presId="urn:microsoft.com/office/officeart/2008/layout/LinedList"/>
    <dgm:cxn modelId="{C9165A7B-2931-4ADE-8F26-2FD023274B32}" type="presParOf" srcId="{E1DDAF59-7D95-447D-87F0-832F0A0A8661}" destId="{C6A1284A-B429-40BA-B2E5-A0797C673271}" srcOrd="0" destOrd="0" presId="urn:microsoft.com/office/officeart/2008/layout/LinedList"/>
    <dgm:cxn modelId="{66FDC730-A791-4146-AB2A-2237FBA56F10}" type="presParOf" srcId="{E1DDAF59-7D95-447D-87F0-832F0A0A8661}" destId="{95CD824B-0476-4057-895F-9F186C8AD413}" srcOrd="1" destOrd="0" presId="urn:microsoft.com/office/officeart/2008/layout/LinedList"/>
    <dgm:cxn modelId="{1786E73F-9E20-42BA-9138-314AF0209045}" type="presParOf" srcId="{65329A8E-96AD-4DB6-98B0-35AC815C90B9}" destId="{9BEB5225-3D8A-4CB4-A8B9-8556CE183E46}" srcOrd="6" destOrd="0" presId="urn:microsoft.com/office/officeart/2008/layout/LinedList"/>
    <dgm:cxn modelId="{2FA0DC3F-B584-457E-8DC0-A03F3A9D7D1E}" type="presParOf" srcId="{65329A8E-96AD-4DB6-98B0-35AC815C90B9}" destId="{7B1EC622-CE6A-4EAE-85EA-8A2FA29A20F6}" srcOrd="7" destOrd="0" presId="urn:microsoft.com/office/officeart/2008/layout/LinedList"/>
    <dgm:cxn modelId="{B7A8742E-B002-44AA-AEAA-B1320FE37C62}" type="presParOf" srcId="{7B1EC622-CE6A-4EAE-85EA-8A2FA29A20F6}" destId="{72EFA855-1826-480C-8639-93903050836D}" srcOrd="0" destOrd="0" presId="urn:microsoft.com/office/officeart/2008/layout/LinedList"/>
    <dgm:cxn modelId="{BDDAEAD1-F6CB-4309-A389-873D56E318A1}" type="presParOf" srcId="{7B1EC622-CE6A-4EAE-85EA-8A2FA29A20F6}" destId="{9E1B225F-493B-4B7A-8AC1-BA2F09BC416F}" srcOrd="1" destOrd="0" presId="urn:microsoft.com/office/officeart/2008/layout/LinedList"/>
    <dgm:cxn modelId="{BF009FA7-8772-4E82-8F25-FAD0214CAEFC}" type="presParOf" srcId="{65329A8E-96AD-4DB6-98B0-35AC815C90B9}" destId="{2E68E0B3-09E1-4587-87C1-287DA433AA7C}" srcOrd="8" destOrd="0" presId="urn:microsoft.com/office/officeart/2008/layout/LinedList"/>
    <dgm:cxn modelId="{30B02BD5-88D9-4BE6-9C81-E73930334F53}" type="presParOf" srcId="{65329A8E-96AD-4DB6-98B0-35AC815C90B9}" destId="{0D04532F-FDE7-464C-B817-B583BD88484E}" srcOrd="9" destOrd="0" presId="urn:microsoft.com/office/officeart/2008/layout/LinedList"/>
    <dgm:cxn modelId="{33C5286A-3FC5-4B09-8241-34684A8D1654}" type="presParOf" srcId="{0D04532F-FDE7-464C-B817-B583BD88484E}" destId="{B45A0368-8026-4B5D-8B71-58837CFDA857}" srcOrd="0" destOrd="0" presId="urn:microsoft.com/office/officeart/2008/layout/LinedList"/>
    <dgm:cxn modelId="{CA049439-2259-4798-A17A-B8F31599EC61}" type="presParOf" srcId="{0D04532F-FDE7-464C-B817-B583BD88484E}" destId="{838219FE-3411-4B0C-93C8-7A0C4BA50C94}" srcOrd="1" destOrd="0" presId="urn:microsoft.com/office/officeart/2008/layout/LinedList"/>
    <dgm:cxn modelId="{90D232CE-5EC0-4BC2-9E74-017A2A6D06C5}" type="presParOf" srcId="{65329A8E-96AD-4DB6-98B0-35AC815C90B9}" destId="{64F59C80-913D-41D5-BDF6-D60CF158960C}" srcOrd="10" destOrd="0" presId="urn:microsoft.com/office/officeart/2008/layout/LinedList"/>
    <dgm:cxn modelId="{E4F047AE-D3BC-41FA-B888-ABD58EA3931F}" type="presParOf" srcId="{65329A8E-96AD-4DB6-98B0-35AC815C90B9}" destId="{00DACB71-912C-47B2-96D4-1519AE5D8F56}" srcOrd="11" destOrd="0" presId="urn:microsoft.com/office/officeart/2008/layout/LinedList"/>
    <dgm:cxn modelId="{0617D3B1-DE63-49E6-821B-8F5F64060523}" type="presParOf" srcId="{00DACB71-912C-47B2-96D4-1519AE5D8F56}" destId="{6939B696-4EA3-4129-9966-4AD236A6155F}" srcOrd="0" destOrd="0" presId="urn:microsoft.com/office/officeart/2008/layout/LinedList"/>
    <dgm:cxn modelId="{1E7F7422-C25B-42E7-974F-BF8DCD86A68B}" type="presParOf" srcId="{00DACB71-912C-47B2-96D4-1519AE5D8F56}" destId="{8219E063-084F-4BE8-AC8C-124A344662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F8AA5A-6F35-44E1-A78E-0BDD9EFB902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DF5E0CD-BCB4-4DEF-AB3E-454BDB5FF238}">
      <dgm:prSet/>
      <dgm:spPr/>
      <dgm:t>
        <a:bodyPr/>
        <a:lstStyle/>
        <a:p>
          <a:pPr>
            <a:lnSpc>
              <a:spcPct val="100000"/>
            </a:lnSpc>
          </a:pPr>
          <a:r>
            <a:rPr lang="en-US"/>
            <a:t>1. Limitations are boundary conditions, not weaknesses - they demonstrate methodological sophistication</a:t>
          </a:r>
        </a:p>
      </dgm:t>
    </dgm:pt>
    <dgm:pt modelId="{35F34F98-7844-45A7-B006-9C86D89CA1F4}" type="parTrans" cxnId="{043893D6-C8A3-4976-96FA-3486505AEC63}">
      <dgm:prSet/>
      <dgm:spPr/>
      <dgm:t>
        <a:bodyPr/>
        <a:lstStyle/>
        <a:p>
          <a:endParaRPr lang="en-US"/>
        </a:p>
      </dgm:t>
    </dgm:pt>
    <dgm:pt modelId="{3B4FAE88-EF6F-4574-A353-B8C54BCF9A61}" type="sibTrans" cxnId="{043893D6-C8A3-4976-96FA-3486505AEC63}">
      <dgm:prSet/>
      <dgm:spPr/>
      <dgm:t>
        <a:bodyPr/>
        <a:lstStyle/>
        <a:p>
          <a:endParaRPr lang="en-US"/>
        </a:p>
      </dgm:t>
    </dgm:pt>
    <dgm:pt modelId="{5C5EB5C3-0810-49F1-A66D-C6FE39AB6A6F}">
      <dgm:prSet/>
      <dgm:spPr/>
      <dgm:t>
        <a:bodyPr/>
        <a:lstStyle/>
        <a:p>
          <a:pPr>
            <a:lnSpc>
              <a:spcPct val="100000"/>
            </a:lnSpc>
          </a:pPr>
          <a:r>
            <a:rPr lang="en-US"/>
            <a:t>2. CRITICAL: Use paradigm-appropriate terminology (validity/reliability/generalisabilityvs. credibility/dependability/transferability/confirmability)</a:t>
          </a:r>
        </a:p>
      </dgm:t>
    </dgm:pt>
    <dgm:pt modelId="{0DE1A3F5-564E-4CF1-8FFA-A46CB820BB2B}" type="parTrans" cxnId="{CA4980DD-940E-4D94-95CA-A5A8A4DE4504}">
      <dgm:prSet/>
      <dgm:spPr/>
      <dgm:t>
        <a:bodyPr/>
        <a:lstStyle/>
        <a:p>
          <a:endParaRPr lang="en-US"/>
        </a:p>
      </dgm:t>
    </dgm:pt>
    <dgm:pt modelId="{A8696065-0ABF-4551-A314-1C3C052C6C75}" type="sibTrans" cxnId="{CA4980DD-940E-4D94-95CA-A5A8A4DE4504}">
      <dgm:prSet/>
      <dgm:spPr/>
      <dgm:t>
        <a:bodyPr/>
        <a:lstStyle/>
        <a:p>
          <a:endParaRPr lang="en-US"/>
        </a:p>
      </dgm:t>
    </dgm:pt>
    <dgm:pt modelId="{CA0577BA-95E0-4983-BFAB-41709F48042B}">
      <dgm:prSet/>
      <dgm:spPr/>
      <dgm:t>
        <a:bodyPr/>
        <a:lstStyle/>
        <a:p>
          <a:pPr>
            <a:lnSpc>
              <a:spcPct val="100000"/>
            </a:lnSpc>
          </a:pPr>
          <a:r>
            <a:rPr lang="en-US"/>
            <a:t>3. Identify limitations systematically across research lifecycle: design stage + fieldwork stage</a:t>
          </a:r>
        </a:p>
      </dgm:t>
    </dgm:pt>
    <dgm:pt modelId="{319110CE-60D9-4798-BC9B-B5F3FF034F43}" type="parTrans" cxnId="{B724B0FD-17E6-4980-BFDD-BD78C7EC0034}">
      <dgm:prSet/>
      <dgm:spPr/>
      <dgm:t>
        <a:bodyPr/>
        <a:lstStyle/>
        <a:p>
          <a:endParaRPr lang="en-US"/>
        </a:p>
      </dgm:t>
    </dgm:pt>
    <dgm:pt modelId="{6C0F93B3-9181-4914-AD49-52AA647D31C0}" type="sibTrans" cxnId="{B724B0FD-17E6-4980-BFDD-BD78C7EC0034}">
      <dgm:prSet/>
      <dgm:spPr/>
      <dgm:t>
        <a:bodyPr/>
        <a:lstStyle/>
        <a:p>
          <a:endParaRPr lang="en-US"/>
        </a:p>
      </dgm:t>
    </dgm:pt>
    <dgm:pt modelId="{A789AD8C-669F-4A09-A055-083E8E87E18E}">
      <dgm:prSet/>
      <dgm:spPr/>
      <dgm:t>
        <a:bodyPr/>
        <a:lstStyle/>
        <a:p>
          <a:pPr>
            <a:lnSpc>
              <a:spcPct val="100000"/>
            </a:lnSpc>
          </a:pPr>
          <a:r>
            <a:rPr lang="en-US"/>
            <a:t>4. Apply paradigm-specific mitigation strategies</a:t>
          </a:r>
        </a:p>
      </dgm:t>
    </dgm:pt>
    <dgm:pt modelId="{C5AF827C-D6CC-4403-8CB9-FE53E8A4BEBE}" type="parTrans" cxnId="{EC28DD00-3FFA-4A2D-AE0A-87ED8DFD5792}">
      <dgm:prSet/>
      <dgm:spPr/>
      <dgm:t>
        <a:bodyPr/>
        <a:lstStyle/>
        <a:p>
          <a:endParaRPr lang="en-US"/>
        </a:p>
      </dgm:t>
    </dgm:pt>
    <dgm:pt modelId="{BBA86320-77F5-415A-813B-8D14254A2BEB}" type="sibTrans" cxnId="{EC28DD00-3FFA-4A2D-AE0A-87ED8DFD5792}">
      <dgm:prSet/>
      <dgm:spPr/>
      <dgm:t>
        <a:bodyPr/>
        <a:lstStyle/>
        <a:p>
          <a:endParaRPr lang="en-US"/>
        </a:p>
      </dgm:t>
    </dgm:pt>
    <dgm:pt modelId="{9DC0A3E4-ABCB-4772-BC4A-58423AC275FC}">
      <dgm:prSet/>
      <dgm:spPr/>
      <dgm:t>
        <a:bodyPr/>
        <a:lstStyle/>
        <a:p>
          <a:pPr>
            <a:lnSpc>
              <a:spcPct val="100000"/>
            </a:lnSpc>
          </a:pPr>
          <a:r>
            <a:rPr lang="en-US"/>
            <a:t>5. Communicate transparently whilst maintaining research value</a:t>
          </a:r>
        </a:p>
      </dgm:t>
    </dgm:pt>
    <dgm:pt modelId="{7435AEB2-4CFD-47C2-98C3-11416D737B70}" type="parTrans" cxnId="{2A2B4C8E-CF64-4A7E-A767-6C40C820BE76}">
      <dgm:prSet/>
      <dgm:spPr/>
      <dgm:t>
        <a:bodyPr/>
        <a:lstStyle/>
        <a:p>
          <a:endParaRPr lang="en-US"/>
        </a:p>
      </dgm:t>
    </dgm:pt>
    <dgm:pt modelId="{608054CB-9F8D-464A-8912-BE7006073B5D}" type="sibTrans" cxnId="{2A2B4C8E-CF64-4A7E-A767-6C40C820BE76}">
      <dgm:prSet/>
      <dgm:spPr/>
      <dgm:t>
        <a:bodyPr/>
        <a:lstStyle/>
        <a:p>
          <a:endParaRPr lang="en-US"/>
        </a:p>
      </dgm:t>
    </dgm:pt>
    <dgm:pt modelId="{335D4C05-7FCE-47AB-A613-36A8FD76CDCA}">
      <dgm:prSet/>
      <dgm:spPr/>
      <dgm:t>
        <a:bodyPr/>
        <a:lstStyle/>
        <a:p>
          <a:pPr>
            <a:lnSpc>
              <a:spcPct val="100000"/>
            </a:lnSpc>
          </a:pPr>
          <a:r>
            <a:rPr lang="en-US"/>
            <a:t>6. Transform each limitation into future research opportunity</a:t>
          </a:r>
        </a:p>
      </dgm:t>
    </dgm:pt>
    <dgm:pt modelId="{9C175664-8125-4EB9-AD7E-F6B1FCA32555}" type="parTrans" cxnId="{8FD34B55-4C5D-4B0C-9058-3FC081DC52B4}">
      <dgm:prSet/>
      <dgm:spPr/>
      <dgm:t>
        <a:bodyPr/>
        <a:lstStyle/>
        <a:p>
          <a:endParaRPr lang="en-US"/>
        </a:p>
      </dgm:t>
    </dgm:pt>
    <dgm:pt modelId="{C79E3245-C142-4462-9A5B-D2CEEA083D40}" type="sibTrans" cxnId="{8FD34B55-4C5D-4B0C-9058-3FC081DC52B4}">
      <dgm:prSet/>
      <dgm:spPr/>
      <dgm:t>
        <a:bodyPr/>
        <a:lstStyle/>
        <a:p>
          <a:endParaRPr lang="en-US"/>
        </a:p>
      </dgm:t>
    </dgm:pt>
    <dgm:pt modelId="{A608BC50-6F06-473D-A9F8-4B5260B649C4}" type="pres">
      <dgm:prSet presAssocID="{86F8AA5A-6F35-44E1-A78E-0BDD9EFB9021}" presName="root" presStyleCnt="0">
        <dgm:presLayoutVars>
          <dgm:dir/>
          <dgm:resizeHandles val="exact"/>
        </dgm:presLayoutVars>
      </dgm:prSet>
      <dgm:spPr/>
    </dgm:pt>
    <dgm:pt modelId="{0D28D9B9-F4DE-4EF7-A487-84A705868CF1}" type="pres">
      <dgm:prSet presAssocID="{ADF5E0CD-BCB4-4DEF-AB3E-454BDB5FF238}" presName="compNode" presStyleCnt="0"/>
      <dgm:spPr/>
    </dgm:pt>
    <dgm:pt modelId="{7109FDF9-2CE7-4477-A584-064D63D1F59F}" type="pres">
      <dgm:prSet presAssocID="{ADF5E0CD-BCB4-4DEF-AB3E-454BDB5FF238}" presName="bgRect" presStyleLbl="bgShp" presStyleIdx="0" presStyleCnt="6"/>
      <dgm:spPr/>
    </dgm:pt>
    <dgm:pt modelId="{CDC57AAC-BA49-4A32-9A4B-B1D68C92AF87}" type="pres">
      <dgm:prSet presAssocID="{ADF5E0CD-BCB4-4DEF-AB3E-454BDB5FF23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Warning"/>
        </a:ext>
      </dgm:extLst>
    </dgm:pt>
    <dgm:pt modelId="{0DAEC8BA-3AF2-49E8-A8FA-D48706504429}" type="pres">
      <dgm:prSet presAssocID="{ADF5E0CD-BCB4-4DEF-AB3E-454BDB5FF238}" presName="spaceRect" presStyleCnt="0"/>
      <dgm:spPr/>
    </dgm:pt>
    <dgm:pt modelId="{8A483037-84A3-4D87-8166-2A48A89160A0}" type="pres">
      <dgm:prSet presAssocID="{ADF5E0CD-BCB4-4DEF-AB3E-454BDB5FF238}" presName="parTx" presStyleLbl="revTx" presStyleIdx="0" presStyleCnt="6">
        <dgm:presLayoutVars>
          <dgm:chMax val="0"/>
          <dgm:chPref val="0"/>
        </dgm:presLayoutVars>
      </dgm:prSet>
      <dgm:spPr/>
    </dgm:pt>
    <dgm:pt modelId="{2A051690-3514-48BE-99C3-E5EE84D1050B}" type="pres">
      <dgm:prSet presAssocID="{3B4FAE88-EF6F-4574-A353-B8C54BCF9A61}" presName="sibTrans" presStyleCnt="0"/>
      <dgm:spPr/>
    </dgm:pt>
    <dgm:pt modelId="{574D6ABF-E7E1-4D43-BE87-023F68A7F1DD}" type="pres">
      <dgm:prSet presAssocID="{5C5EB5C3-0810-49F1-A66D-C6FE39AB6A6F}" presName="compNode" presStyleCnt="0"/>
      <dgm:spPr/>
    </dgm:pt>
    <dgm:pt modelId="{B3D4759E-E8B2-4C40-A44A-22C5F05DA7AC}" type="pres">
      <dgm:prSet presAssocID="{5C5EB5C3-0810-49F1-A66D-C6FE39AB6A6F}" presName="bgRect" presStyleLbl="bgShp" presStyleIdx="1" presStyleCnt="6"/>
      <dgm:spPr/>
    </dgm:pt>
    <dgm:pt modelId="{74296AEB-FD4C-4C7A-8A28-9BBC4C488FA2}" type="pres">
      <dgm:prSet presAssocID="{5C5EB5C3-0810-49F1-A66D-C6FE39AB6A6F}"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962E1B1D-0D20-403E-BC3A-558783747F6B}" type="pres">
      <dgm:prSet presAssocID="{5C5EB5C3-0810-49F1-A66D-C6FE39AB6A6F}" presName="spaceRect" presStyleCnt="0"/>
      <dgm:spPr/>
    </dgm:pt>
    <dgm:pt modelId="{B480A7E3-D0DE-48A2-B4D4-9B471CC5F772}" type="pres">
      <dgm:prSet presAssocID="{5C5EB5C3-0810-49F1-A66D-C6FE39AB6A6F}" presName="parTx" presStyleLbl="revTx" presStyleIdx="1" presStyleCnt="6">
        <dgm:presLayoutVars>
          <dgm:chMax val="0"/>
          <dgm:chPref val="0"/>
        </dgm:presLayoutVars>
      </dgm:prSet>
      <dgm:spPr/>
    </dgm:pt>
    <dgm:pt modelId="{8F9BDF0D-1875-4B5D-8CAC-63AB778F68FC}" type="pres">
      <dgm:prSet presAssocID="{A8696065-0ABF-4551-A314-1C3C052C6C75}" presName="sibTrans" presStyleCnt="0"/>
      <dgm:spPr/>
    </dgm:pt>
    <dgm:pt modelId="{20712963-C4F4-48C2-AD96-F2A50B1C0E91}" type="pres">
      <dgm:prSet presAssocID="{CA0577BA-95E0-4983-BFAB-41709F48042B}" presName="compNode" presStyleCnt="0"/>
      <dgm:spPr/>
    </dgm:pt>
    <dgm:pt modelId="{A3B8B229-09C1-4357-B4B5-6DE6D0B343AB}" type="pres">
      <dgm:prSet presAssocID="{CA0577BA-95E0-4983-BFAB-41709F48042B}" presName="bgRect" presStyleLbl="bgShp" presStyleIdx="2" presStyleCnt="6"/>
      <dgm:spPr/>
    </dgm:pt>
    <dgm:pt modelId="{31BDDDED-F02B-4E6F-B6A9-B2DB9B00188C}" type="pres">
      <dgm:prSet presAssocID="{CA0577BA-95E0-4983-BFAB-41709F48042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agnifying glass"/>
        </a:ext>
      </dgm:extLst>
    </dgm:pt>
    <dgm:pt modelId="{DF03FF82-AC2E-4B48-9E67-F13C3A62EBCE}" type="pres">
      <dgm:prSet presAssocID="{CA0577BA-95E0-4983-BFAB-41709F48042B}" presName="spaceRect" presStyleCnt="0"/>
      <dgm:spPr/>
    </dgm:pt>
    <dgm:pt modelId="{EDF7591D-0523-4F6E-9864-346C1750F640}" type="pres">
      <dgm:prSet presAssocID="{CA0577BA-95E0-4983-BFAB-41709F48042B}" presName="parTx" presStyleLbl="revTx" presStyleIdx="2" presStyleCnt="6">
        <dgm:presLayoutVars>
          <dgm:chMax val="0"/>
          <dgm:chPref val="0"/>
        </dgm:presLayoutVars>
      </dgm:prSet>
      <dgm:spPr/>
    </dgm:pt>
    <dgm:pt modelId="{72988FCB-B7CD-4006-920E-5D3DFFBC7FEF}" type="pres">
      <dgm:prSet presAssocID="{6C0F93B3-9181-4914-AD49-52AA647D31C0}" presName="sibTrans" presStyleCnt="0"/>
      <dgm:spPr/>
    </dgm:pt>
    <dgm:pt modelId="{6D964EE8-0901-41AC-B7F8-29509E00CBF5}" type="pres">
      <dgm:prSet presAssocID="{A789AD8C-669F-4A09-A055-083E8E87E18E}" presName="compNode" presStyleCnt="0"/>
      <dgm:spPr/>
    </dgm:pt>
    <dgm:pt modelId="{5F572E4D-79EA-4259-AA01-FE8FC95B4F6E}" type="pres">
      <dgm:prSet presAssocID="{A789AD8C-669F-4A09-A055-083E8E87E18E}" presName="bgRect" presStyleLbl="bgShp" presStyleIdx="3" presStyleCnt="6"/>
      <dgm:spPr/>
    </dgm:pt>
    <dgm:pt modelId="{750D5572-56E8-4422-8B8C-BE4921D67006}" type="pres">
      <dgm:prSet presAssocID="{A789AD8C-669F-4A09-A055-083E8E87E18E}"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C23A4CFF-9BB2-4FC5-B986-AE92068FBC31}" type="pres">
      <dgm:prSet presAssocID="{A789AD8C-669F-4A09-A055-083E8E87E18E}" presName="spaceRect" presStyleCnt="0"/>
      <dgm:spPr/>
    </dgm:pt>
    <dgm:pt modelId="{1621C551-9A90-4C82-8EC4-7507E1693A54}" type="pres">
      <dgm:prSet presAssocID="{A789AD8C-669F-4A09-A055-083E8E87E18E}" presName="parTx" presStyleLbl="revTx" presStyleIdx="3" presStyleCnt="6">
        <dgm:presLayoutVars>
          <dgm:chMax val="0"/>
          <dgm:chPref val="0"/>
        </dgm:presLayoutVars>
      </dgm:prSet>
      <dgm:spPr/>
    </dgm:pt>
    <dgm:pt modelId="{CBDA2FF1-C044-44BA-9E4F-FE5E5B6EF239}" type="pres">
      <dgm:prSet presAssocID="{BBA86320-77F5-415A-813B-8D14254A2BEB}" presName="sibTrans" presStyleCnt="0"/>
      <dgm:spPr/>
    </dgm:pt>
    <dgm:pt modelId="{68785F69-3980-4671-B75D-C4789C166AC0}" type="pres">
      <dgm:prSet presAssocID="{9DC0A3E4-ABCB-4772-BC4A-58423AC275FC}" presName="compNode" presStyleCnt="0"/>
      <dgm:spPr/>
    </dgm:pt>
    <dgm:pt modelId="{B31F82D0-0B5A-4E1E-962C-7BEF80AF1798}" type="pres">
      <dgm:prSet presAssocID="{9DC0A3E4-ABCB-4772-BC4A-58423AC275FC}" presName="bgRect" presStyleLbl="bgShp" presStyleIdx="4" presStyleCnt="6"/>
      <dgm:spPr/>
    </dgm:pt>
    <dgm:pt modelId="{4E0CB18F-BD9C-48E8-A3F5-2D7F370460B0}" type="pres">
      <dgm:prSet presAssocID="{9DC0A3E4-ABCB-4772-BC4A-58423AC275F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hat"/>
        </a:ext>
      </dgm:extLst>
    </dgm:pt>
    <dgm:pt modelId="{5B913E37-7077-464C-B832-26FC4767F2D8}" type="pres">
      <dgm:prSet presAssocID="{9DC0A3E4-ABCB-4772-BC4A-58423AC275FC}" presName="spaceRect" presStyleCnt="0"/>
      <dgm:spPr/>
    </dgm:pt>
    <dgm:pt modelId="{35A8E7DE-B432-4336-AA61-3D523EE7E047}" type="pres">
      <dgm:prSet presAssocID="{9DC0A3E4-ABCB-4772-BC4A-58423AC275FC}" presName="parTx" presStyleLbl="revTx" presStyleIdx="4" presStyleCnt="6">
        <dgm:presLayoutVars>
          <dgm:chMax val="0"/>
          <dgm:chPref val="0"/>
        </dgm:presLayoutVars>
      </dgm:prSet>
      <dgm:spPr/>
    </dgm:pt>
    <dgm:pt modelId="{07E447DF-CD14-40DF-8077-4C4CB98B296B}" type="pres">
      <dgm:prSet presAssocID="{608054CB-9F8D-464A-8912-BE7006073B5D}" presName="sibTrans" presStyleCnt="0"/>
      <dgm:spPr/>
    </dgm:pt>
    <dgm:pt modelId="{3E93B32D-3C0C-4554-B641-FECB102A4E87}" type="pres">
      <dgm:prSet presAssocID="{335D4C05-7FCE-47AB-A613-36A8FD76CDCA}" presName="compNode" presStyleCnt="0"/>
      <dgm:spPr/>
    </dgm:pt>
    <dgm:pt modelId="{0FF5ED41-3C69-4257-B9AA-588CBCC61549}" type="pres">
      <dgm:prSet presAssocID="{335D4C05-7FCE-47AB-A613-36A8FD76CDCA}" presName="bgRect" presStyleLbl="bgShp" presStyleIdx="5" presStyleCnt="6"/>
      <dgm:spPr/>
    </dgm:pt>
    <dgm:pt modelId="{16AC25F4-701A-4A10-A708-2FCC50F11D09}" type="pres">
      <dgm:prSet presAssocID="{335D4C05-7FCE-47AB-A613-36A8FD76CDCA}"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bulb"/>
        </a:ext>
      </dgm:extLst>
    </dgm:pt>
    <dgm:pt modelId="{E828C1D0-D8C3-4E6D-A654-180CE7B8BFEA}" type="pres">
      <dgm:prSet presAssocID="{335D4C05-7FCE-47AB-A613-36A8FD76CDCA}" presName="spaceRect" presStyleCnt="0"/>
      <dgm:spPr/>
    </dgm:pt>
    <dgm:pt modelId="{A1231192-161E-425C-9E6A-CC76269820C3}" type="pres">
      <dgm:prSet presAssocID="{335D4C05-7FCE-47AB-A613-36A8FD76CDCA}" presName="parTx" presStyleLbl="revTx" presStyleIdx="5" presStyleCnt="6">
        <dgm:presLayoutVars>
          <dgm:chMax val="0"/>
          <dgm:chPref val="0"/>
        </dgm:presLayoutVars>
      </dgm:prSet>
      <dgm:spPr/>
    </dgm:pt>
  </dgm:ptLst>
  <dgm:cxnLst>
    <dgm:cxn modelId="{EC28DD00-3FFA-4A2D-AE0A-87ED8DFD5792}" srcId="{86F8AA5A-6F35-44E1-A78E-0BDD9EFB9021}" destId="{A789AD8C-669F-4A09-A055-083E8E87E18E}" srcOrd="3" destOrd="0" parTransId="{C5AF827C-D6CC-4403-8CB9-FE53E8A4BEBE}" sibTransId="{BBA86320-77F5-415A-813B-8D14254A2BEB}"/>
    <dgm:cxn modelId="{0F5A3925-2707-43C1-91A3-D52C3C265299}" type="presOf" srcId="{335D4C05-7FCE-47AB-A613-36A8FD76CDCA}" destId="{A1231192-161E-425C-9E6A-CC76269820C3}" srcOrd="0" destOrd="0" presId="urn:microsoft.com/office/officeart/2018/2/layout/IconVerticalSolidList"/>
    <dgm:cxn modelId="{7454264A-9633-4A78-9694-3C5EE1DF3F94}" type="presOf" srcId="{CA0577BA-95E0-4983-BFAB-41709F48042B}" destId="{EDF7591D-0523-4F6E-9864-346C1750F640}" srcOrd="0" destOrd="0" presId="urn:microsoft.com/office/officeart/2018/2/layout/IconVerticalSolidList"/>
    <dgm:cxn modelId="{6A556E6A-B497-4918-A6AF-E3C8D3980B4D}" type="presOf" srcId="{A789AD8C-669F-4A09-A055-083E8E87E18E}" destId="{1621C551-9A90-4C82-8EC4-7507E1693A54}" srcOrd="0" destOrd="0" presId="urn:microsoft.com/office/officeart/2018/2/layout/IconVerticalSolidList"/>
    <dgm:cxn modelId="{2FC9F94B-2E87-4F77-8E75-970230C99694}" type="presOf" srcId="{9DC0A3E4-ABCB-4772-BC4A-58423AC275FC}" destId="{35A8E7DE-B432-4336-AA61-3D523EE7E047}" srcOrd="0" destOrd="0" presId="urn:microsoft.com/office/officeart/2018/2/layout/IconVerticalSolidList"/>
    <dgm:cxn modelId="{8FD34B55-4C5D-4B0C-9058-3FC081DC52B4}" srcId="{86F8AA5A-6F35-44E1-A78E-0BDD9EFB9021}" destId="{335D4C05-7FCE-47AB-A613-36A8FD76CDCA}" srcOrd="5" destOrd="0" parTransId="{9C175664-8125-4EB9-AD7E-F6B1FCA32555}" sibTransId="{C79E3245-C142-4462-9A5B-D2CEEA083D40}"/>
    <dgm:cxn modelId="{2A2B4C8E-CF64-4A7E-A767-6C40C820BE76}" srcId="{86F8AA5A-6F35-44E1-A78E-0BDD9EFB9021}" destId="{9DC0A3E4-ABCB-4772-BC4A-58423AC275FC}" srcOrd="4" destOrd="0" parTransId="{7435AEB2-4CFD-47C2-98C3-11416D737B70}" sibTransId="{608054CB-9F8D-464A-8912-BE7006073B5D}"/>
    <dgm:cxn modelId="{043893D6-C8A3-4976-96FA-3486505AEC63}" srcId="{86F8AA5A-6F35-44E1-A78E-0BDD9EFB9021}" destId="{ADF5E0CD-BCB4-4DEF-AB3E-454BDB5FF238}" srcOrd="0" destOrd="0" parTransId="{35F34F98-7844-45A7-B006-9C86D89CA1F4}" sibTransId="{3B4FAE88-EF6F-4574-A353-B8C54BCF9A61}"/>
    <dgm:cxn modelId="{CA4980DD-940E-4D94-95CA-A5A8A4DE4504}" srcId="{86F8AA5A-6F35-44E1-A78E-0BDD9EFB9021}" destId="{5C5EB5C3-0810-49F1-A66D-C6FE39AB6A6F}" srcOrd="1" destOrd="0" parTransId="{0DE1A3F5-564E-4CF1-8FFA-A46CB820BB2B}" sibTransId="{A8696065-0ABF-4551-A314-1C3C052C6C75}"/>
    <dgm:cxn modelId="{16879EE3-784C-4318-B05A-88F83A29D674}" type="presOf" srcId="{ADF5E0CD-BCB4-4DEF-AB3E-454BDB5FF238}" destId="{8A483037-84A3-4D87-8166-2A48A89160A0}" srcOrd="0" destOrd="0" presId="urn:microsoft.com/office/officeart/2018/2/layout/IconVerticalSolidList"/>
    <dgm:cxn modelId="{8F5E87E8-82DC-4FED-B48B-E3E44F60901C}" type="presOf" srcId="{5C5EB5C3-0810-49F1-A66D-C6FE39AB6A6F}" destId="{B480A7E3-D0DE-48A2-B4D4-9B471CC5F772}" srcOrd="0" destOrd="0" presId="urn:microsoft.com/office/officeart/2018/2/layout/IconVerticalSolidList"/>
    <dgm:cxn modelId="{69ADBFED-C10E-4B01-B56F-30AA80643A83}" type="presOf" srcId="{86F8AA5A-6F35-44E1-A78E-0BDD9EFB9021}" destId="{A608BC50-6F06-473D-A9F8-4B5260B649C4}" srcOrd="0" destOrd="0" presId="urn:microsoft.com/office/officeart/2018/2/layout/IconVerticalSolidList"/>
    <dgm:cxn modelId="{B724B0FD-17E6-4980-BFDD-BD78C7EC0034}" srcId="{86F8AA5A-6F35-44E1-A78E-0BDD9EFB9021}" destId="{CA0577BA-95E0-4983-BFAB-41709F48042B}" srcOrd="2" destOrd="0" parTransId="{319110CE-60D9-4798-BC9B-B5F3FF034F43}" sibTransId="{6C0F93B3-9181-4914-AD49-52AA647D31C0}"/>
    <dgm:cxn modelId="{E3C677AF-D1FC-428E-8C0D-04FCB76291A9}" type="presParOf" srcId="{A608BC50-6F06-473D-A9F8-4B5260B649C4}" destId="{0D28D9B9-F4DE-4EF7-A487-84A705868CF1}" srcOrd="0" destOrd="0" presId="urn:microsoft.com/office/officeart/2018/2/layout/IconVerticalSolidList"/>
    <dgm:cxn modelId="{4D581F61-F4A5-46AF-A9C7-47A0D0E61C4B}" type="presParOf" srcId="{0D28D9B9-F4DE-4EF7-A487-84A705868CF1}" destId="{7109FDF9-2CE7-4477-A584-064D63D1F59F}" srcOrd="0" destOrd="0" presId="urn:microsoft.com/office/officeart/2018/2/layout/IconVerticalSolidList"/>
    <dgm:cxn modelId="{0D0D62D2-0D2C-4DCD-8C9E-23D9FE90C243}" type="presParOf" srcId="{0D28D9B9-F4DE-4EF7-A487-84A705868CF1}" destId="{CDC57AAC-BA49-4A32-9A4B-B1D68C92AF87}" srcOrd="1" destOrd="0" presId="urn:microsoft.com/office/officeart/2018/2/layout/IconVerticalSolidList"/>
    <dgm:cxn modelId="{916D65F9-5661-431C-B005-D43694FFB2D8}" type="presParOf" srcId="{0D28D9B9-F4DE-4EF7-A487-84A705868CF1}" destId="{0DAEC8BA-3AF2-49E8-A8FA-D48706504429}" srcOrd="2" destOrd="0" presId="urn:microsoft.com/office/officeart/2018/2/layout/IconVerticalSolidList"/>
    <dgm:cxn modelId="{1DF1EC65-9B4D-4547-A184-2E780B6D6C5D}" type="presParOf" srcId="{0D28D9B9-F4DE-4EF7-A487-84A705868CF1}" destId="{8A483037-84A3-4D87-8166-2A48A89160A0}" srcOrd="3" destOrd="0" presId="urn:microsoft.com/office/officeart/2018/2/layout/IconVerticalSolidList"/>
    <dgm:cxn modelId="{D26A2EAA-4DF7-4640-AD59-F9280B7FEC03}" type="presParOf" srcId="{A608BC50-6F06-473D-A9F8-4B5260B649C4}" destId="{2A051690-3514-48BE-99C3-E5EE84D1050B}" srcOrd="1" destOrd="0" presId="urn:microsoft.com/office/officeart/2018/2/layout/IconVerticalSolidList"/>
    <dgm:cxn modelId="{EC36EEDC-480F-47AE-8F2B-23182E587171}" type="presParOf" srcId="{A608BC50-6F06-473D-A9F8-4B5260B649C4}" destId="{574D6ABF-E7E1-4D43-BE87-023F68A7F1DD}" srcOrd="2" destOrd="0" presId="urn:microsoft.com/office/officeart/2018/2/layout/IconVerticalSolidList"/>
    <dgm:cxn modelId="{ACBD7F27-B075-428A-923B-86DA2B5DD656}" type="presParOf" srcId="{574D6ABF-E7E1-4D43-BE87-023F68A7F1DD}" destId="{B3D4759E-E8B2-4C40-A44A-22C5F05DA7AC}" srcOrd="0" destOrd="0" presId="urn:microsoft.com/office/officeart/2018/2/layout/IconVerticalSolidList"/>
    <dgm:cxn modelId="{1F4567D3-F063-4D24-B530-92989AB00401}" type="presParOf" srcId="{574D6ABF-E7E1-4D43-BE87-023F68A7F1DD}" destId="{74296AEB-FD4C-4C7A-8A28-9BBC4C488FA2}" srcOrd="1" destOrd="0" presId="urn:microsoft.com/office/officeart/2018/2/layout/IconVerticalSolidList"/>
    <dgm:cxn modelId="{EFC99600-3104-4FE1-98B9-5102442300A1}" type="presParOf" srcId="{574D6ABF-E7E1-4D43-BE87-023F68A7F1DD}" destId="{962E1B1D-0D20-403E-BC3A-558783747F6B}" srcOrd="2" destOrd="0" presId="urn:microsoft.com/office/officeart/2018/2/layout/IconVerticalSolidList"/>
    <dgm:cxn modelId="{12C71FF6-7A8D-4D5C-98E7-A29B505A132F}" type="presParOf" srcId="{574D6ABF-E7E1-4D43-BE87-023F68A7F1DD}" destId="{B480A7E3-D0DE-48A2-B4D4-9B471CC5F772}" srcOrd="3" destOrd="0" presId="urn:microsoft.com/office/officeart/2018/2/layout/IconVerticalSolidList"/>
    <dgm:cxn modelId="{62C379C9-CBA3-4A15-AB68-B312A5E7B53C}" type="presParOf" srcId="{A608BC50-6F06-473D-A9F8-4B5260B649C4}" destId="{8F9BDF0D-1875-4B5D-8CAC-63AB778F68FC}" srcOrd="3" destOrd="0" presId="urn:microsoft.com/office/officeart/2018/2/layout/IconVerticalSolidList"/>
    <dgm:cxn modelId="{7D75AF54-374E-4345-AA9B-8D2332DBFA9D}" type="presParOf" srcId="{A608BC50-6F06-473D-A9F8-4B5260B649C4}" destId="{20712963-C4F4-48C2-AD96-F2A50B1C0E91}" srcOrd="4" destOrd="0" presId="urn:microsoft.com/office/officeart/2018/2/layout/IconVerticalSolidList"/>
    <dgm:cxn modelId="{8DAC725E-CBE0-4096-B183-8C26710F49B8}" type="presParOf" srcId="{20712963-C4F4-48C2-AD96-F2A50B1C0E91}" destId="{A3B8B229-09C1-4357-B4B5-6DE6D0B343AB}" srcOrd="0" destOrd="0" presId="urn:microsoft.com/office/officeart/2018/2/layout/IconVerticalSolidList"/>
    <dgm:cxn modelId="{61778C1E-4F72-426D-AFFA-FE89844E5AF2}" type="presParOf" srcId="{20712963-C4F4-48C2-AD96-F2A50B1C0E91}" destId="{31BDDDED-F02B-4E6F-B6A9-B2DB9B00188C}" srcOrd="1" destOrd="0" presId="urn:microsoft.com/office/officeart/2018/2/layout/IconVerticalSolidList"/>
    <dgm:cxn modelId="{482F46A0-2B05-4F21-A843-ABCD5E0A34C5}" type="presParOf" srcId="{20712963-C4F4-48C2-AD96-F2A50B1C0E91}" destId="{DF03FF82-AC2E-4B48-9E67-F13C3A62EBCE}" srcOrd="2" destOrd="0" presId="urn:microsoft.com/office/officeart/2018/2/layout/IconVerticalSolidList"/>
    <dgm:cxn modelId="{536B0026-6C2C-4A1C-BEDB-5D99B850DD26}" type="presParOf" srcId="{20712963-C4F4-48C2-AD96-F2A50B1C0E91}" destId="{EDF7591D-0523-4F6E-9864-346C1750F640}" srcOrd="3" destOrd="0" presId="urn:microsoft.com/office/officeart/2018/2/layout/IconVerticalSolidList"/>
    <dgm:cxn modelId="{F8C92E80-D393-40D7-82CA-3670AF80653F}" type="presParOf" srcId="{A608BC50-6F06-473D-A9F8-4B5260B649C4}" destId="{72988FCB-B7CD-4006-920E-5D3DFFBC7FEF}" srcOrd="5" destOrd="0" presId="urn:microsoft.com/office/officeart/2018/2/layout/IconVerticalSolidList"/>
    <dgm:cxn modelId="{B8186DD7-F7BF-466A-B567-66BEBCE9243E}" type="presParOf" srcId="{A608BC50-6F06-473D-A9F8-4B5260B649C4}" destId="{6D964EE8-0901-41AC-B7F8-29509E00CBF5}" srcOrd="6" destOrd="0" presId="urn:microsoft.com/office/officeart/2018/2/layout/IconVerticalSolidList"/>
    <dgm:cxn modelId="{8CDAB430-E7D6-4072-A773-B081BBC9F371}" type="presParOf" srcId="{6D964EE8-0901-41AC-B7F8-29509E00CBF5}" destId="{5F572E4D-79EA-4259-AA01-FE8FC95B4F6E}" srcOrd="0" destOrd="0" presId="urn:microsoft.com/office/officeart/2018/2/layout/IconVerticalSolidList"/>
    <dgm:cxn modelId="{B4ECB7B4-ABDB-47AC-95AA-FCF9625579F4}" type="presParOf" srcId="{6D964EE8-0901-41AC-B7F8-29509E00CBF5}" destId="{750D5572-56E8-4422-8B8C-BE4921D67006}" srcOrd="1" destOrd="0" presId="urn:microsoft.com/office/officeart/2018/2/layout/IconVerticalSolidList"/>
    <dgm:cxn modelId="{E2E823FC-53F3-4A33-A0D1-47342189A98F}" type="presParOf" srcId="{6D964EE8-0901-41AC-B7F8-29509E00CBF5}" destId="{C23A4CFF-9BB2-4FC5-B986-AE92068FBC31}" srcOrd="2" destOrd="0" presId="urn:microsoft.com/office/officeart/2018/2/layout/IconVerticalSolidList"/>
    <dgm:cxn modelId="{AF22F26A-0D23-4052-B2AD-414178B0E8A8}" type="presParOf" srcId="{6D964EE8-0901-41AC-B7F8-29509E00CBF5}" destId="{1621C551-9A90-4C82-8EC4-7507E1693A54}" srcOrd="3" destOrd="0" presId="urn:microsoft.com/office/officeart/2018/2/layout/IconVerticalSolidList"/>
    <dgm:cxn modelId="{CEF4FA40-B9BF-4E1B-96FF-CB3FE16AB0FE}" type="presParOf" srcId="{A608BC50-6F06-473D-A9F8-4B5260B649C4}" destId="{CBDA2FF1-C044-44BA-9E4F-FE5E5B6EF239}" srcOrd="7" destOrd="0" presId="urn:microsoft.com/office/officeart/2018/2/layout/IconVerticalSolidList"/>
    <dgm:cxn modelId="{3B4DD95A-C599-46DF-BA50-3220202FB174}" type="presParOf" srcId="{A608BC50-6F06-473D-A9F8-4B5260B649C4}" destId="{68785F69-3980-4671-B75D-C4789C166AC0}" srcOrd="8" destOrd="0" presId="urn:microsoft.com/office/officeart/2018/2/layout/IconVerticalSolidList"/>
    <dgm:cxn modelId="{8D7A10E6-12BA-412C-9827-E3FB80C5AFFF}" type="presParOf" srcId="{68785F69-3980-4671-B75D-C4789C166AC0}" destId="{B31F82D0-0B5A-4E1E-962C-7BEF80AF1798}" srcOrd="0" destOrd="0" presId="urn:microsoft.com/office/officeart/2018/2/layout/IconVerticalSolidList"/>
    <dgm:cxn modelId="{39E362B2-1409-4201-A0D6-75FB135A8A64}" type="presParOf" srcId="{68785F69-3980-4671-B75D-C4789C166AC0}" destId="{4E0CB18F-BD9C-48E8-A3F5-2D7F370460B0}" srcOrd="1" destOrd="0" presId="urn:microsoft.com/office/officeart/2018/2/layout/IconVerticalSolidList"/>
    <dgm:cxn modelId="{1002168B-DA54-4EB4-8E62-6948EEE9CC1E}" type="presParOf" srcId="{68785F69-3980-4671-B75D-C4789C166AC0}" destId="{5B913E37-7077-464C-B832-26FC4767F2D8}" srcOrd="2" destOrd="0" presId="urn:microsoft.com/office/officeart/2018/2/layout/IconVerticalSolidList"/>
    <dgm:cxn modelId="{0912B999-9B6B-4FF4-9D0C-A424B2F7B3BE}" type="presParOf" srcId="{68785F69-3980-4671-B75D-C4789C166AC0}" destId="{35A8E7DE-B432-4336-AA61-3D523EE7E047}" srcOrd="3" destOrd="0" presId="urn:microsoft.com/office/officeart/2018/2/layout/IconVerticalSolidList"/>
    <dgm:cxn modelId="{F5C1DCF5-073D-495F-9A42-103DD3852E65}" type="presParOf" srcId="{A608BC50-6F06-473D-A9F8-4B5260B649C4}" destId="{07E447DF-CD14-40DF-8077-4C4CB98B296B}" srcOrd="9" destOrd="0" presId="urn:microsoft.com/office/officeart/2018/2/layout/IconVerticalSolidList"/>
    <dgm:cxn modelId="{6AC5B159-C253-4A2A-9F21-01A059F9A657}" type="presParOf" srcId="{A608BC50-6F06-473D-A9F8-4B5260B649C4}" destId="{3E93B32D-3C0C-4554-B641-FECB102A4E87}" srcOrd="10" destOrd="0" presId="urn:microsoft.com/office/officeart/2018/2/layout/IconVerticalSolidList"/>
    <dgm:cxn modelId="{4CA7D542-30CB-4EA5-B3FE-0BD230479C88}" type="presParOf" srcId="{3E93B32D-3C0C-4554-B641-FECB102A4E87}" destId="{0FF5ED41-3C69-4257-B9AA-588CBCC61549}" srcOrd="0" destOrd="0" presId="urn:microsoft.com/office/officeart/2018/2/layout/IconVerticalSolidList"/>
    <dgm:cxn modelId="{87BABDC9-6AB5-41A2-9016-C55C6FB3E7E3}" type="presParOf" srcId="{3E93B32D-3C0C-4554-B641-FECB102A4E87}" destId="{16AC25F4-701A-4A10-A708-2FCC50F11D09}" srcOrd="1" destOrd="0" presId="urn:microsoft.com/office/officeart/2018/2/layout/IconVerticalSolidList"/>
    <dgm:cxn modelId="{425C88DC-0099-4811-B7B2-0445CECE2E44}" type="presParOf" srcId="{3E93B32D-3C0C-4554-B641-FECB102A4E87}" destId="{E828C1D0-D8C3-4E6D-A654-180CE7B8BFEA}" srcOrd="2" destOrd="0" presId="urn:microsoft.com/office/officeart/2018/2/layout/IconVerticalSolidList"/>
    <dgm:cxn modelId="{389D984A-8455-4CFF-A438-7E3B29260BA2}" type="presParOf" srcId="{3E93B32D-3C0C-4554-B641-FECB102A4E87}" destId="{A1231192-161E-425C-9E6A-CC76269820C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84D9C-3982-41A3-B85B-53B1E7AECECD}">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E09C91-1A54-4966-9ECC-C3FACF4039F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Four types of triangulation work across paradigms but serve different functions:</a:t>
          </a:r>
        </a:p>
      </dsp:txBody>
      <dsp:txXfrm>
        <a:off x="0" y="2703"/>
        <a:ext cx="6900512" cy="921789"/>
      </dsp:txXfrm>
    </dsp:sp>
    <dsp:sp modelId="{A5698167-D267-43C9-A430-29B7EC1375D2}">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B30047-8E8B-4A88-9785-E485C3AF9BB0}">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DATA TRIANGULATION: Multiple sources (documents, interviews, observations)</a:t>
          </a:r>
        </a:p>
      </dsp:txBody>
      <dsp:txXfrm>
        <a:off x="0" y="924492"/>
        <a:ext cx="6900512" cy="921789"/>
      </dsp:txXfrm>
    </dsp:sp>
    <dsp:sp modelId="{4A387866-D5B4-4607-B07E-00DAAC055360}">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A1284A-B429-40BA-B2E5-A0797C673271}">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solidFill>
                <a:srgbClr val="EE0000"/>
              </a:solidFill>
            </a:rPr>
            <a:t>INVESTIGATOR TRIANGULATION: Multiple researchers reduce individual bias</a:t>
          </a:r>
        </a:p>
      </dsp:txBody>
      <dsp:txXfrm>
        <a:off x="0" y="1846281"/>
        <a:ext cx="6900512" cy="921789"/>
      </dsp:txXfrm>
    </dsp:sp>
    <dsp:sp modelId="{9BEB5225-3D8A-4CB4-A8B9-8556CE183E46}">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EFA855-1826-480C-8639-93903050836D}">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THEORETICAL TRIANGULATION: Multiple frameworks provide alternative lenses</a:t>
          </a:r>
        </a:p>
      </dsp:txBody>
      <dsp:txXfrm>
        <a:off x="0" y="2768070"/>
        <a:ext cx="6900512" cy="921789"/>
      </dsp:txXfrm>
    </dsp:sp>
    <dsp:sp modelId="{2E68E0B3-09E1-4587-87C1-287DA433AA7C}">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5A0368-8026-4B5D-8B71-58837CFDA857}">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METHODOLOGICAL TRIANGULATION: Multiple methods (surveys + interviews)</a:t>
          </a:r>
        </a:p>
      </dsp:txBody>
      <dsp:txXfrm>
        <a:off x="0" y="3689859"/>
        <a:ext cx="6900512" cy="921789"/>
      </dsp:txXfrm>
    </dsp:sp>
    <dsp:sp modelId="{64F59C80-913D-41D5-BDF6-D60CF158960C}">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39B696-4EA3-4129-9966-4AD236A6155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QUANTITATIVE: Enhances validity and reliability | QUALITATIVE: Enhances credibility and confirmability</a:t>
          </a:r>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9FDF9-2CE7-4477-A584-064D63D1F59F}">
      <dsp:nvSpPr>
        <dsp:cNvPr id="0" name=""/>
        <dsp:cNvSpPr/>
      </dsp:nvSpPr>
      <dsp:spPr>
        <a:xfrm>
          <a:off x="0" y="1375"/>
          <a:ext cx="10515600" cy="586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57AAC-BA49-4A32-9A4B-B1D68C92AF87}">
      <dsp:nvSpPr>
        <dsp:cNvPr id="0" name=""/>
        <dsp:cNvSpPr/>
      </dsp:nvSpPr>
      <dsp:spPr>
        <a:xfrm>
          <a:off x="177294" y="133247"/>
          <a:ext cx="322353" cy="322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483037-84A3-4D87-8166-2A48A89160A0}">
      <dsp:nvSpPr>
        <dsp:cNvPr id="0" name=""/>
        <dsp:cNvSpPr/>
      </dsp:nvSpPr>
      <dsp:spPr>
        <a:xfrm>
          <a:off x="676942" y="1375"/>
          <a:ext cx="9838657" cy="586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029" tIns="62029" rIns="62029" bIns="62029" numCol="1" spcCol="1270" anchor="ctr" anchorCtr="0">
          <a:noAutofit/>
        </a:bodyPr>
        <a:lstStyle/>
        <a:p>
          <a:pPr marL="0" lvl="0" indent="0" algn="l" defTabSz="622300">
            <a:lnSpc>
              <a:spcPct val="100000"/>
            </a:lnSpc>
            <a:spcBef>
              <a:spcPct val="0"/>
            </a:spcBef>
            <a:spcAft>
              <a:spcPct val="35000"/>
            </a:spcAft>
            <a:buNone/>
          </a:pPr>
          <a:r>
            <a:rPr lang="en-US" sz="1400" kern="1200"/>
            <a:t>1. Limitations are boundary conditions, not weaknesses - they demonstrate methodological sophistication</a:t>
          </a:r>
        </a:p>
      </dsp:txBody>
      <dsp:txXfrm>
        <a:off x="676942" y="1375"/>
        <a:ext cx="9838657" cy="586097"/>
      </dsp:txXfrm>
    </dsp:sp>
    <dsp:sp modelId="{B3D4759E-E8B2-4C40-A44A-22C5F05DA7AC}">
      <dsp:nvSpPr>
        <dsp:cNvPr id="0" name=""/>
        <dsp:cNvSpPr/>
      </dsp:nvSpPr>
      <dsp:spPr>
        <a:xfrm>
          <a:off x="0" y="733997"/>
          <a:ext cx="10515600" cy="586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296AEB-FD4C-4C7A-8A28-9BBC4C488FA2}">
      <dsp:nvSpPr>
        <dsp:cNvPr id="0" name=""/>
        <dsp:cNvSpPr/>
      </dsp:nvSpPr>
      <dsp:spPr>
        <a:xfrm>
          <a:off x="177294" y="865869"/>
          <a:ext cx="322353" cy="322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80A7E3-D0DE-48A2-B4D4-9B471CC5F772}">
      <dsp:nvSpPr>
        <dsp:cNvPr id="0" name=""/>
        <dsp:cNvSpPr/>
      </dsp:nvSpPr>
      <dsp:spPr>
        <a:xfrm>
          <a:off x="676942" y="733997"/>
          <a:ext cx="9838657" cy="586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029" tIns="62029" rIns="62029" bIns="62029" numCol="1" spcCol="1270" anchor="ctr" anchorCtr="0">
          <a:noAutofit/>
        </a:bodyPr>
        <a:lstStyle/>
        <a:p>
          <a:pPr marL="0" lvl="0" indent="0" algn="l" defTabSz="622300">
            <a:lnSpc>
              <a:spcPct val="100000"/>
            </a:lnSpc>
            <a:spcBef>
              <a:spcPct val="0"/>
            </a:spcBef>
            <a:spcAft>
              <a:spcPct val="35000"/>
            </a:spcAft>
            <a:buNone/>
          </a:pPr>
          <a:r>
            <a:rPr lang="en-US" sz="1400" kern="1200"/>
            <a:t>2. CRITICAL: Use paradigm-appropriate terminology (validity/reliability/generalisabilityvs. credibility/dependability/transferability/confirmability)</a:t>
          </a:r>
        </a:p>
      </dsp:txBody>
      <dsp:txXfrm>
        <a:off x="676942" y="733997"/>
        <a:ext cx="9838657" cy="586097"/>
      </dsp:txXfrm>
    </dsp:sp>
    <dsp:sp modelId="{A3B8B229-09C1-4357-B4B5-6DE6D0B343AB}">
      <dsp:nvSpPr>
        <dsp:cNvPr id="0" name=""/>
        <dsp:cNvSpPr/>
      </dsp:nvSpPr>
      <dsp:spPr>
        <a:xfrm>
          <a:off x="0" y="1466619"/>
          <a:ext cx="10515600" cy="586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BDDDED-F02B-4E6F-B6A9-B2DB9B00188C}">
      <dsp:nvSpPr>
        <dsp:cNvPr id="0" name=""/>
        <dsp:cNvSpPr/>
      </dsp:nvSpPr>
      <dsp:spPr>
        <a:xfrm>
          <a:off x="177294" y="1598491"/>
          <a:ext cx="322353" cy="322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F7591D-0523-4F6E-9864-346C1750F640}">
      <dsp:nvSpPr>
        <dsp:cNvPr id="0" name=""/>
        <dsp:cNvSpPr/>
      </dsp:nvSpPr>
      <dsp:spPr>
        <a:xfrm>
          <a:off x="676942" y="1466619"/>
          <a:ext cx="9838657" cy="586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029" tIns="62029" rIns="62029" bIns="62029" numCol="1" spcCol="1270" anchor="ctr" anchorCtr="0">
          <a:noAutofit/>
        </a:bodyPr>
        <a:lstStyle/>
        <a:p>
          <a:pPr marL="0" lvl="0" indent="0" algn="l" defTabSz="622300">
            <a:lnSpc>
              <a:spcPct val="100000"/>
            </a:lnSpc>
            <a:spcBef>
              <a:spcPct val="0"/>
            </a:spcBef>
            <a:spcAft>
              <a:spcPct val="35000"/>
            </a:spcAft>
            <a:buNone/>
          </a:pPr>
          <a:r>
            <a:rPr lang="en-US" sz="1400" kern="1200"/>
            <a:t>3. Identify limitations systematically across research lifecycle: design stage + fieldwork stage</a:t>
          </a:r>
        </a:p>
      </dsp:txBody>
      <dsp:txXfrm>
        <a:off x="676942" y="1466619"/>
        <a:ext cx="9838657" cy="586097"/>
      </dsp:txXfrm>
    </dsp:sp>
    <dsp:sp modelId="{5F572E4D-79EA-4259-AA01-FE8FC95B4F6E}">
      <dsp:nvSpPr>
        <dsp:cNvPr id="0" name=""/>
        <dsp:cNvSpPr/>
      </dsp:nvSpPr>
      <dsp:spPr>
        <a:xfrm>
          <a:off x="0" y="2199242"/>
          <a:ext cx="10515600" cy="586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D5572-56E8-4422-8B8C-BE4921D67006}">
      <dsp:nvSpPr>
        <dsp:cNvPr id="0" name=""/>
        <dsp:cNvSpPr/>
      </dsp:nvSpPr>
      <dsp:spPr>
        <a:xfrm>
          <a:off x="177294" y="2331114"/>
          <a:ext cx="322353" cy="322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21C551-9A90-4C82-8EC4-7507E1693A54}">
      <dsp:nvSpPr>
        <dsp:cNvPr id="0" name=""/>
        <dsp:cNvSpPr/>
      </dsp:nvSpPr>
      <dsp:spPr>
        <a:xfrm>
          <a:off x="676942" y="2199242"/>
          <a:ext cx="9838657" cy="586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029" tIns="62029" rIns="62029" bIns="62029" numCol="1" spcCol="1270" anchor="ctr" anchorCtr="0">
          <a:noAutofit/>
        </a:bodyPr>
        <a:lstStyle/>
        <a:p>
          <a:pPr marL="0" lvl="0" indent="0" algn="l" defTabSz="622300">
            <a:lnSpc>
              <a:spcPct val="100000"/>
            </a:lnSpc>
            <a:spcBef>
              <a:spcPct val="0"/>
            </a:spcBef>
            <a:spcAft>
              <a:spcPct val="35000"/>
            </a:spcAft>
            <a:buNone/>
          </a:pPr>
          <a:r>
            <a:rPr lang="en-US" sz="1400" kern="1200"/>
            <a:t>4. Apply paradigm-specific mitigation strategies</a:t>
          </a:r>
        </a:p>
      </dsp:txBody>
      <dsp:txXfrm>
        <a:off x="676942" y="2199242"/>
        <a:ext cx="9838657" cy="586097"/>
      </dsp:txXfrm>
    </dsp:sp>
    <dsp:sp modelId="{B31F82D0-0B5A-4E1E-962C-7BEF80AF1798}">
      <dsp:nvSpPr>
        <dsp:cNvPr id="0" name=""/>
        <dsp:cNvSpPr/>
      </dsp:nvSpPr>
      <dsp:spPr>
        <a:xfrm>
          <a:off x="0" y="2931864"/>
          <a:ext cx="10515600" cy="586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CB18F-BD9C-48E8-A3F5-2D7F370460B0}">
      <dsp:nvSpPr>
        <dsp:cNvPr id="0" name=""/>
        <dsp:cNvSpPr/>
      </dsp:nvSpPr>
      <dsp:spPr>
        <a:xfrm>
          <a:off x="177294" y="3063736"/>
          <a:ext cx="322353" cy="322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A8E7DE-B432-4336-AA61-3D523EE7E047}">
      <dsp:nvSpPr>
        <dsp:cNvPr id="0" name=""/>
        <dsp:cNvSpPr/>
      </dsp:nvSpPr>
      <dsp:spPr>
        <a:xfrm>
          <a:off x="676942" y="2931864"/>
          <a:ext cx="9838657" cy="586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029" tIns="62029" rIns="62029" bIns="62029" numCol="1" spcCol="1270" anchor="ctr" anchorCtr="0">
          <a:noAutofit/>
        </a:bodyPr>
        <a:lstStyle/>
        <a:p>
          <a:pPr marL="0" lvl="0" indent="0" algn="l" defTabSz="622300">
            <a:lnSpc>
              <a:spcPct val="100000"/>
            </a:lnSpc>
            <a:spcBef>
              <a:spcPct val="0"/>
            </a:spcBef>
            <a:spcAft>
              <a:spcPct val="35000"/>
            </a:spcAft>
            <a:buNone/>
          </a:pPr>
          <a:r>
            <a:rPr lang="en-US" sz="1400" kern="1200"/>
            <a:t>5. Communicate transparently whilst maintaining research value</a:t>
          </a:r>
        </a:p>
      </dsp:txBody>
      <dsp:txXfrm>
        <a:off x="676942" y="2931864"/>
        <a:ext cx="9838657" cy="586097"/>
      </dsp:txXfrm>
    </dsp:sp>
    <dsp:sp modelId="{0FF5ED41-3C69-4257-B9AA-588CBCC61549}">
      <dsp:nvSpPr>
        <dsp:cNvPr id="0" name=""/>
        <dsp:cNvSpPr/>
      </dsp:nvSpPr>
      <dsp:spPr>
        <a:xfrm>
          <a:off x="0" y="3664486"/>
          <a:ext cx="10515600" cy="586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AC25F4-701A-4A10-A708-2FCC50F11D09}">
      <dsp:nvSpPr>
        <dsp:cNvPr id="0" name=""/>
        <dsp:cNvSpPr/>
      </dsp:nvSpPr>
      <dsp:spPr>
        <a:xfrm>
          <a:off x="177294" y="3796358"/>
          <a:ext cx="322353" cy="322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231192-161E-425C-9E6A-CC76269820C3}">
      <dsp:nvSpPr>
        <dsp:cNvPr id="0" name=""/>
        <dsp:cNvSpPr/>
      </dsp:nvSpPr>
      <dsp:spPr>
        <a:xfrm>
          <a:off x="676942" y="3664486"/>
          <a:ext cx="9838657" cy="586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029" tIns="62029" rIns="62029" bIns="62029" numCol="1" spcCol="1270" anchor="ctr" anchorCtr="0">
          <a:noAutofit/>
        </a:bodyPr>
        <a:lstStyle/>
        <a:p>
          <a:pPr marL="0" lvl="0" indent="0" algn="l" defTabSz="622300">
            <a:lnSpc>
              <a:spcPct val="100000"/>
            </a:lnSpc>
            <a:spcBef>
              <a:spcPct val="0"/>
            </a:spcBef>
            <a:spcAft>
              <a:spcPct val="35000"/>
            </a:spcAft>
            <a:buNone/>
          </a:pPr>
          <a:r>
            <a:rPr lang="en-US" sz="1400" kern="1200"/>
            <a:t>6. Transform each limitation into future research opportunity</a:t>
          </a:r>
        </a:p>
      </dsp:txBody>
      <dsp:txXfrm>
        <a:off x="676942" y="3664486"/>
        <a:ext cx="9838657" cy="5860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80E652F-F72E-F7FC-61A4-61D19CD6623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B42E40A2-1DF6-7623-8571-FB6FE05DBC13}"/>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0A0F540A-322C-42CB-BE37-08BC1C73DCD8}" type="datetimeFigureOut">
              <a:rPr lang="en-GB"/>
              <a:pPr>
                <a:defRPr/>
              </a:pPr>
              <a:t>09/05/2026</a:t>
            </a:fld>
            <a:endParaRPr lang="en-GB"/>
          </a:p>
        </p:txBody>
      </p:sp>
      <p:sp>
        <p:nvSpPr>
          <p:cNvPr id="4" name="Slide Image Placeholder 3">
            <a:extLst>
              <a:ext uri="{FF2B5EF4-FFF2-40B4-BE49-F238E27FC236}">
                <a16:creationId xmlns:a16="http://schemas.microsoft.com/office/drawing/2014/main" id="{785201C5-15E2-BBCD-11A9-968E01E5B65C}"/>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3FDD8F46-6D74-8AFA-F96E-1D75AF414F4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B2156D3C-9BB1-F798-DAF2-3CFD345A4AA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D19766FF-188B-BFF7-8F7A-AFDC0CBB839E}"/>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628C5422-0D3E-4EBC-9C27-7730CF53994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rookings.edu/articles/why-did-people-stop-responding-to-federal-economic-surveys-what-can-be-done/"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www.pewresearch.org/methods/2017/05/15/what-low-response-rates-mean-for-telephone-survey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D5FBBA-A1AF-3AF7-58AE-A8B70A3DB0E6}"/>
            </a:ext>
          </a:extLst>
        </p:cNvPr>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FF6705DC-F6D1-7A62-6C5B-4B2D63D7E90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0FD858B4-8D7B-B118-B204-217F6C0312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 For him is Paradise packed with bounties, pleasure and delight and spiritual sustenance and comforts</a:t>
            </a:r>
          </a:p>
        </p:txBody>
      </p:sp>
      <p:sp>
        <p:nvSpPr>
          <p:cNvPr id="4" name="Slide Number Placeholder 3">
            <a:extLst>
              <a:ext uri="{FF2B5EF4-FFF2-40B4-BE49-F238E27FC236}">
                <a16:creationId xmlns:a16="http://schemas.microsoft.com/office/drawing/2014/main" id="{19F22B10-B130-22BC-6DF2-8D0068C7C3CD}"/>
              </a:ext>
            </a:extLst>
          </p:cNvPr>
          <p:cNvSpPr>
            <a:spLocks noGrp="1"/>
          </p:cNvSpPr>
          <p:nvPr>
            <p:ph type="sldNum" sz="quarter" idx="5"/>
          </p:nvPr>
        </p:nvSpPr>
        <p:spPr/>
        <p:txBody>
          <a:bodyPr/>
          <a:lstStyle/>
          <a:p>
            <a:pPr>
              <a:defRPr/>
            </a:pPr>
            <a:fld id="{03260756-46EA-499F-B488-7477F9284CE7}" type="slidenum">
              <a:rPr lang="en-GB" smtClean="0"/>
              <a:pPr>
                <a:defRPr/>
              </a:pPr>
              <a:t>2</a:t>
            </a:fld>
            <a:endParaRPr lang="en-GB"/>
          </a:p>
        </p:txBody>
      </p:sp>
    </p:spTree>
    <p:extLst>
      <p:ext uri="{BB962C8B-B14F-4D97-AF65-F5344CB8AC3E}">
        <p14:creationId xmlns:p14="http://schemas.microsoft.com/office/powerpoint/2010/main" val="2577977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Brookings Institution. (2024). </a:t>
            </a:r>
            <a:r>
              <a:rPr lang="en-GB" sz="1200" i="1" dirty="0"/>
              <a:t>Why did people stop responding to federal economic surveys? What can be done?</a:t>
            </a:r>
            <a:r>
              <a:rPr lang="en-GB" sz="1200" dirty="0"/>
              <a:t> </a:t>
            </a:r>
            <a:r>
              <a:rPr lang="en-GB" sz="1200" dirty="0">
                <a:hlinkClick r:id="rId3"/>
              </a:rPr>
              <a:t>https://www.brookings.edu/articles/why-did-people-stop-responding-to-federal-economic-surveys-what-can-be-done/</a:t>
            </a:r>
            <a:endParaRPr lang="en-GB" sz="1200" dirty="0"/>
          </a:p>
          <a:p>
            <a:r>
              <a:rPr lang="en-GB" sz="1200" dirty="0"/>
              <a:t>Pew Research </a:t>
            </a:r>
            <a:r>
              <a:rPr lang="en-GB" sz="1200" dirty="0" err="1"/>
              <a:t>Center</a:t>
            </a:r>
            <a:r>
              <a:rPr lang="en-GB" sz="1200" dirty="0"/>
              <a:t>. (2017, May 15). </a:t>
            </a:r>
            <a:r>
              <a:rPr lang="en-GB" sz="1200" i="1" dirty="0"/>
              <a:t>What low response rates mean for telephone surveys.</a:t>
            </a:r>
            <a:r>
              <a:rPr lang="en-GB" sz="1200" dirty="0"/>
              <a:t> </a:t>
            </a:r>
            <a:r>
              <a:rPr lang="en-GB" sz="1200" dirty="0">
                <a:hlinkClick r:id="rId4"/>
              </a:rPr>
              <a:t>https://www.pewresearch.org/methods/2017/05/15/what-low-response-rates-mean-for-telephone-surveys/</a:t>
            </a:r>
            <a:endParaRPr lang="en-GB" sz="1200" dirty="0"/>
          </a:p>
          <a:p>
            <a:endParaRPr lang="en-GB" dirty="0"/>
          </a:p>
        </p:txBody>
      </p:sp>
      <p:sp>
        <p:nvSpPr>
          <p:cNvPr id="4" name="Slide Number Placeholder 3"/>
          <p:cNvSpPr>
            <a:spLocks noGrp="1"/>
          </p:cNvSpPr>
          <p:nvPr>
            <p:ph type="sldNum" sz="quarter" idx="5"/>
          </p:nvPr>
        </p:nvSpPr>
        <p:spPr/>
        <p:txBody>
          <a:bodyPr/>
          <a:lstStyle/>
          <a:p>
            <a:pPr>
              <a:defRPr/>
            </a:pPr>
            <a:fld id="{628C5422-0D3E-4EBC-9C27-7730CF539948}" type="slidenum">
              <a:rPr lang="en-GB" smtClean="0"/>
              <a:pPr>
                <a:defRPr/>
              </a:pPr>
              <a:t>25</a:t>
            </a:fld>
            <a:endParaRPr lang="en-GB"/>
          </a:p>
        </p:txBody>
      </p:sp>
    </p:spTree>
    <p:extLst>
      <p:ext uri="{BB962C8B-B14F-4D97-AF65-F5344CB8AC3E}">
        <p14:creationId xmlns:p14="http://schemas.microsoft.com/office/powerpoint/2010/main" val="3370469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FD2E1D-FD59-6756-3B0A-6F6D12A9EB39}"/>
              </a:ext>
            </a:extLst>
          </p:cNvPr>
          <p:cNvSpPr>
            <a:spLocks noGrp="1"/>
          </p:cNvSpPr>
          <p:nvPr>
            <p:ph type="dt" sz="half" idx="10"/>
          </p:nvPr>
        </p:nvSpPr>
        <p:spPr/>
        <p:txBody>
          <a:bodyPr/>
          <a:lstStyle>
            <a:lvl1pPr>
              <a:defRPr/>
            </a:lvl1pPr>
          </a:lstStyle>
          <a:p>
            <a:pPr>
              <a:defRPr/>
            </a:pPr>
            <a:fld id="{9DA51A6A-96DE-4B7C-9D44-98C4B8601AD1}" type="datetime1">
              <a:rPr lang="en-GB" smtClean="0"/>
              <a:t>09/05/2026</a:t>
            </a:fld>
            <a:endParaRPr lang="en-GB"/>
          </a:p>
        </p:txBody>
      </p:sp>
      <p:sp>
        <p:nvSpPr>
          <p:cNvPr id="5" name="Footer Placeholder 4">
            <a:extLst>
              <a:ext uri="{FF2B5EF4-FFF2-40B4-BE49-F238E27FC236}">
                <a16:creationId xmlns:a16="http://schemas.microsoft.com/office/drawing/2014/main" id="{E06A70CA-AAC5-6930-38B4-A3FFC0A82171}"/>
              </a:ext>
            </a:extLst>
          </p:cNvPr>
          <p:cNvSpPr>
            <a:spLocks noGrp="1"/>
          </p:cNvSpPr>
          <p:nvPr>
            <p:ph type="ftr" sz="quarter" idx="11"/>
          </p:nvPr>
        </p:nvSpPr>
        <p:spPr/>
        <p:txBody>
          <a:bodyPr/>
          <a:lstStyle>
            <a:lvl1pPr>
              <a:defRPr/>
            </a:lvl1pPr>
          </a:lstStyle>
          <a:p>
            <a:pPr>
              <a:defRPr/>
            </a:pPr>
            <a:r>
              <a:rPr lang="en-GB"/>
              <a:t>Dr Caroline Jawad RPP</a:t>
            </a:r>
          </a:p>
        </p:txBody>
      </p:sp>
      <p:sp>
        <p:nvSpPr>
          <p:cNvPr id="6" name="Slide Number Placeholder 5">
            <a:extLst>
              <a:ext uri="{FF2B5EF4-FFF2-40B4-BE49-F238E27FC236}">
                <a16:creationId xmlns:a16="http://schemas.microsoft.com/office/drawing/2014/main" id="{F5766564-1F09-DE86-D0F5-72074BAD4B97}"/>
              </a:ext>
            </a:extLst>
          </p:cNvPr>
          <p:cNvSpPr>
            <a:spLocks noGrp="1"/>
          </p:cNvSpPr>
          <p:nvPr>
            <p:ph type="sldNum" sz="quarter" idx="12"/>
          </p:nvPr>
        </p:nvSpPr>
        <p:spPr/>
        <p:txBody>
          <a:bodyPr/>
          <a:lstStyle>
            <a:lvl1pPr>
              <a:defRPr/>
            </a:lvl1pPr>
          </a:lstStyle>
          <a:p>
            <a:pPr>
              <a:defRPr/>
            </a:pPr>
            <a:fld id="{E6E86EBE-59DA-441A-881C-178FEE585B82}" type="slidenum">
              <a:rPr lang="en-GB"/>
              <a:pPr>
                <a:defRPr/>
              </a:pPr>
              <a:t>‹#›</a:t>
            </a:fld>
            <a:endParaRPr lang="en-GB"/>
          </a:p>
        </p:txBody>
      </p:sp>
    </p:spTree>
    <p:extLst>
      <p:ext uri="{BB962C8B-B14F-4D97-AF65-F5344CB8AC3E}">
        <p14:creationId xmlns:p14="http://schemas.microsoft.com/office/powerpoint/2010/main" val="1360965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3EC174-EB22-BA8B-C846-C720541BE0DC}"/>
              </a:ext>
            </a:extLst>
          </p:cNvPr>
          <p:cNvSpPr>
            <a:spLocks noGrp="1"/>
          </p:cNvSpPr>
          <p:nvPr>
            <p:ph type="dt" sz="half" idx="10"/>
          </p:nvPr>
        </p:nvSpPr>
        <p:spPr/>
        <p:txBody>
          <a:bodyPr/>
          <a:lstStyle>
            <a:lvl1pPr>
              <a:defRPr/>
            </a:lvl1pPr>
          </a:lstStyle>
          <a:p>
            <a:pPr>
              <a:defRPr/>
            </a:pPr>
            <a:fld id="{49DB27B3-4390-433E-954C-02075F1F91DF}" type="datetime1">
              <a:rPr lang="en-GB" smtClean="0"/>
              <a:t>09/05/2026</a:t>
            </a:fld>
            <a:endParaRPr lang="en-GB"/>
          </a:p>
        </p:txBody>
      </p:sp>
      <p:sp>
        <p:nvSpPr>
          <p:cNvPr id="5" name="Footer Placeholder 4">
            <a:extLst>
              <a:ext uri="{FF2B5EF4-FFF2-40B4-BE49-F238E27FC236}">
                <a16:creationId xmlns:a16="http://schemas.microsoft.com/office/drawing/2014/main" id="{12D6C6BC-27D8-DB68-BE71-F4E1AB0CFD0E}"/>
              </a:ext>
            </a:extLst>
          </p:cNvPr>
          <p:cNvSpPr>
            <a:spLocks noGrp="1"/>
          </p:cNvSpPr>
          <p:nvPr>
            <p:ph type="ftr" sz="quarter" idx="11"/>
          </p:nvPr>
        </p:nvSpPr>
        <p:spPr/>
        <p:txBody>
          <a:bodyPr/>
          <a:lstStyle>
            <a:lvl1pPr>
              <a:defRPr/>
            </a:lvl1pPr>
          </a:lstStyle>
          <a:p>
            <a:pPr>
              <a:defRPr/>
            </a:pPr>
            <a:r>
              <a:rPr lang="en-GB"/>
              <a:t>Dr Caroline Jawad RPP</a:t>
            </a:r>
          </a:p>
        </p:txBody>
      </p:sp>
      <p:sp>
        <p:nvSpPr>
          <p:cNvPr id="6" name="Slide Number Placeholder 5">
            <a:extLst>
              <a:ext uri="{FF2B5EF4-FFF2-40B4-BE49-F238E27FC236}">
                <a16:creationId xmlns:a16="http://schemas.microsoft.com/office/drawing/2014/main" id="{51600405-9365-C7E8-5581-282990CA776C}"/>
              </a:ext>
            </a:extLst>
          </p:cNvPr>
          <p:cNvSpPr>
            <a:spLocks noGrp="1"/>
          </p:cNvSpPr>
          <p:nvPr>
            <p:ph type="sldNum" sz="quarter" idx="12"/>
          </p:nvPr>
        </p:nvSpPr>
        <p:spPr/>
        <p:txBody>
          <a:bodyPr/>
          <a:lstStyle>
            <a:lvl1pPr>
              <a:defRPr/>
            </a:lvl1pPr>
          </a:lstStyle>
          <a:p>
            <a:pPr>
              <a:defRPr/>
            </a:pPr>
            <a:fld id="{962718CD-73D1-4839-8A81-97F23D1842AC}" type="slidenum">
              <a:rPr lang="en-GB"/>
              <a:pPr>
                <a:defRPr/>
              </a:pPr>
              <a:t>‹#›</a:t>
            </a:fld>
            <a:endParaRPr lang="en-GB"/>
          </a:p>
        </p:txBody>
      </p:sp>
    </p:spTree>
    <p:extLst>
      <p:ext uri="{BB962C8B-B14F-4D97-AF65-F5344CB8AC3E}">
        <p14:creationId xmlns:p14="http://schemas.microsoft.com/office/powerpoint/2010/main" val="2406772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EC02A4-92DC-C55C-B3AC-819650973485}"/>
              </a:ext>
            </a:extLst>
          </p:cNvPr>
          <p:cNvSpPr>
            <a:spLocks noGrp="1"/>
          </p:cNvSpPr>
          <p:nvPr>
            <p:ph type="dt" sz="half" idx="10"/>
          </p:nvPr>
        </p:nvSpPr>
        <p:spPr/>
        <p:txBody>
          <a:bodyPr/>
          <a:lstStyle>
            <a:lvl1pPr>
              <a:defRPr/>
            </a:lvl1pPr>
          </a:lstStyle>
          <a:p>
            <a:pPr>
              <a:defRPr/>
            </a:pPr>
            <a:fld id="{2052C639-057A-4846-B0C9-C2E4CB8068D7}" type="datetime1">
              <a:rPr lang="en-GB" smtClean="0"/>
              <a:t>09/05/2026</a:t>
            </a:fld>
            <a:endParaRPr lang="en-GB"/>
          </a:p>
        </p:txBody>
      </p:sp>
      <p:sp>
        <p:nvSpPr>
          <p:cNvPr id="5" name="Footer Placeholder 4">
            <a:extLst>
              <a:ext uri="{FF2B5EF4-FFF2-40B4-BE49-F238E27FC236}">
                <a16:creationId xmlns:a16="http://schemas.microsoft.com/office/drawing/2014/main" id="{4A150E51-85E8-94EB-93C4-5983E7F5CA6B}"/>
              </a:ext>
            </a:extLst>
          </p:cNvPr>
          <p:cNvSpPr>
            <a:spLocks noGrp="1"/>
          </p:cNvSpPr>
          <p:nvPr>
            <p:ph type="ftr" sz="quarter" idx="11"/>
          </p:nvPr>
        </p:nvSpPr>
        <p:spPr/>
        <p:txBody>
          <a:bodyPr/>
          <a:lstStyle>
            <a:lvl1pPr>
              <a:defRPr/>
            </a:lvl1pPr>
          </a:lstStyle>
          <a:p>
            <a:pPr>
              <a:defRPr/>
            </a:pPr>
            <a:r>
              <a:rPr lang="en-GB"/>
              <a:t>Dr Caroline Jawad RPP</a:t>
            </a:r>
          </a:p>
        </p:txBody>
      </p:sp>
      <p:sp>
        <p:nvSpPr>
          <p:cNvPr id="6" name="Slide Number Placeholder 5">
            <a:extLst>
              <a:ext uri="{FF2B5EF4-FFF2-40B4-BE49-F238E27FC236}">
                <a16:creationId xmlns:a16="http://schemas.microsoft.com/office/drawing/2014/main" id="{5E2C1488-5EC5-B902-2ADF-581C96612EA8}"/>
              </a:ext>
            </a:extLst>
          </p:cNvPr>
          <p:cNvSpPr>
            <a:spLocks noGrp="1"/>
          </p:cNvSpPr>
          <p:nvPr>
            <p:ph type="sldNum" sz="quarter" idx="12"/>
          </p:nvPr>
        </p:nvSpPr>
        <p:spPr/>
        <p:txBody>
          <a:bodyPr/>
          <a:lstStyle>
            <a:lvl1pPr>
              <a:defRPr/>
            </a:lvl1pPr>
          </a:lstStyle>
          <a:p>
            <a:pPr>
              <a:defRPr/>
            </a:pPr>
            <a:fld id="{CC991612-2DB1-4758-ABE5-9ACF80C26D45}" type="slidenum">
              <a:rPr lang="en-GB"/>
              <a:pPr>
                <a:defRPr/>
              </a:pPr>
              <a:t>‹#›</a:t>
            </a:fld>
            <a:endParaRPr lang="en-GB"/>
          </a:p>
        </p:txBody>
      </p:sp>
    </p:spTree>
    <p:extLst>
      <p:ext uri="{BB962C8B-B14F-4D97-AF65-F5344CB8AC3E}">
        <p14:creationId xmlns:p14="http://schemas.microsoft.com/office/powerpoint/2010/main" val="1668740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CF5D29B-4A0A-403B-2429-BCE34990D941}"/>
              </a:ext>
            </a:extLst>
          </p:cNvPr>
          <p:cNvSpPr>
            <a:spLocks noGrp="1"/>
          </p:cNvSpPr>
          <p:nvPr>
            <p:ph type="dt" sz="half" idx="10"/>
          </p:nvPr>
        </p:nvSpPr>
        <p:spPr/>
        <p:txBody>
          <a:bodyPr/>
          <a:lstStyle>
            <a:lvl1pPr>
              <a:defRPr/>
            </a:lvl1pPr>
          </a:lstStyle>
          <a:p>
            <a:pPr>
              <a:defRPr/>
            </a:pPr>
            <a:fld id="{553548A7-35CD-48EB-A298-659E0B00EBFD}" type="datetime1">
              <a:rPr lang="en-GB" smtClean="0"/>
              <a:t>09/05/2026</a:t>
            </a:fld>
            <a:endParaRPr lang="en-GB"/>
          </a:p>
        </p:txBody>
      </p:sp>
      <p:sp>
        <p:nvSpPr>
          <p:cNvPr id="6" name="Footer Placeholder 4">
            <a:extLst>
              <a:ext uri="{FF2B5EF4-FFF2-40B4-BE49-F238E27FC236}">
                <a16:creationId xmlns:a16="http://schemas.microsoft.com/office/drawing/2014/main" id="{46F1BB1B-1FAD-245E-6885-6627C536A4B4}"/>
              </a:ext>
            </a:extLst>
          </p:cNvPr>
          <p:cNvSpPr>
            <a:spLocks noGrp="1"/>
          </p:cNvSpPr>
          <p:nvPr>
            <p:ph type="ftr" sz="quarter" idx="11"/>
          </p:nvPr>
        </p:nvSpPr>
        <p:spPr/>
        <p:txBody>
          <a:bodyPr/>
          <a:lstStyle>
            <a:lvl1pPr>
              <a:defRPr/>
            </a:lvl1pPr>
          </a:lstStyle>
          <a:p>
            <a:pPr>
              <a:defRPr/>
            </a:pPr>
            <a:r>
              <a:rPr lang="en-GB"/>
              <a:t>Dr Caroline Jawad RPP</a:t>
            </a:r>
          </a:p>
        </p:txBody>
      </p:sp>
      <p:sp>
        <p:nvSpPr>
          <p:cNvPr id="7" name="Slide Number Placeholder 5">
            <a:extLst>
              <a:ext uri="{FF2B5EF4-FFF2-40B4-BE49-F238E27FC236}">
                <a16:creationId xmlns:a16="http://schemas.microsoft.com/office/drawing/2014/main" id="{8EEF62F0-E930-04ED-32CE-9EDFF7ED9763}"/>
              </a:ext>
            </a:extLst>
          </p:cNvPr>
          <p:cNvSpPr>
            <a:spLocks noGrp="1"/>
          </p:cNvSpPr>
          <p:nvPr>
            <p:ph type="sldNum" sz="quarter" idx="12"/>
          </p:nvPr>
        </p:nvSpPr>
        <p:spPr/>
        <p:txBody>
          <a:bodyPr/>
          <a:lstStyle>
            <a:lvl1pPr>
              <a:defRPr/>
            </a:lvl1pPr>
          </a:lstStyle>
          <a:p>
            <a:pPr>
              <a:defRPr/>
            </a:pPr>
            <a:fld id="{E551A44F-3B12-4A1D-99DD-60764AE9951D}" type="slidenum">
              <a:rPr lang="en-GB"/>
              <a:pPr>
                <a:defRPr/>
              </a:pPr>
              <a:t>‹#›</a:t>
            </a:fld>
            <a:endParaRPr lang="en-GB"/>
          </a:p>
        </p:txBody>
      </p:sp>
    </p:spTree>
    <p:extLst>
      <p:ext uri="{BB962C8B-B14F-4D97-AF65-F5344CB8AC3E}">
        <p14:creationId xmlns:p14="http://schemas.microsoft.com/office/powerpoint/2010/main" val="782654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3A2D9EA-ECF1-8A82-E041-8DCC5537CBF3}"/>
              </a:ext>
            </a:extLst>
          </p:cNvPr>
          <p:cNvSpPr>
            <a:spLocks noGrp="1"/>
          </p:cNvSpPr>
          <p:nvPr>
            <p:ph type="dt" sz="half" idx="10"/>
          </p:nvPr>
        </p:nvSpPr>
        <p:spPr/>
        <p:txBody>
          <a:bodyPr/>
          <a:lstStyle>
            <a:lvl1pPr>
              <a:defRPr/>
            </a:lvl1pPr>
          </a:lstStyle>
          <a:p>
            <a:pPr>
              <a:defRPr/>
            </a:pPr>
            <a:fld id="{AEB0EBAB-11B0-4082-932B-3835216B13DB}" type="datetime1">
              <a:rPr lang="en-GB" smtClean="0"/>
              <a:t>09/05/2026</a:t>
            </a:fld>
            <a:endParaRPr lang="en-GB"/>
          </a:p>
        </p:txBody>
      </p:sp>
      <p:sp>
        <p:nvSpPr>
          <p:cNvPr id="8" name="Footer Placeholder 4">
            <a:extLst>
              <a:ext uri="{FF2B5EF4-FFF2-40B4-BE49-F238E27FC236}">
                <a16:creationId xmlns:a16="http://schemas.microsoft.com/office/drawing/2014/main" id="{62ADDED7-32D4-82F4-CA32-269951C57A0A}"/>
              </a:ext>
            </a:extLst>
          </p:cNvPr>
          <p:cNvSpPr>
            <a:spLocks noGrp="1"/>
          </p:cNvSpPr>
          <p:nvPr>
            <p:ph type="ftr" sz="quarter" idx="11"/>
          </p:nvPr>
        </p:nvSpPr>
        <p:spPr/>
        <p:txBody>
          <a:bodyPr/>
          <a:lstStyle>
            <a:lvl1pPr>
              <a:defRPr/>
            </a:lvl1pPr>
          </a:lstStyle>
          <a:p>
            <a:pPr>
              <a:defRPr/>
            </a:pPr>
            <a:r>
              <a:rPr lang="en-GB"/>
              <a:t>Dr Caroline Jawad RPP</a:t>
            </a:r>
          </a:p>
        </p:txBody>
      </p:sp>
      <p:sp>
        <p:nvSpPr>
          <p:cNvPr id="9" name="Slide Number Placeholder 5">
            <a:extLst>
              <a:ext uri="{FF2B5EF4-FFF2-40B4-BE49-F238E27FC236}">
                <a16:creationId xmlns:a16="http://schemas.microsoft.com/office/drawing/2014/main" id="{E1B3C88D-E43B-3E98-5B5F-4B1FAC7D417D}"/>
              </a:ext>
            </a:extLst>
          </p:cNvPr>
          <p:cNvSpPr>
            <a:spLocks noGrp="1"/>
          </p:cNvSpPr>
          <p:nvPr>
            <p:ph type="sldNum" sz="quarter" idx="12"/>
          </p:nvPr>
        </p:nvSpPr>
        <p:spPr/>
        <p:txBody>
          <a:bodyPr/>
          <a:lstStyle>
            <a:lvl1pPr>
              <a:defRPr/>
            </a:lvl1pPr>
          </a:lstStyle>
          <a:p>
            <a:pPr>
              <a:defRPr/>
            </a:pPr>
            <a:fld id="{2909590F-64EB-44FE-B6B7-1A0603DB5CC7}" type="slidenum">
              <a:rPr lang="en-GB"/>
              <a:pPr>
                <a:defRPr/>
              </a:pPr>
              <a:t>‹#›</a:t>
            </a:fld>
            <a:endParaRPr lang="en-GB"/>
          </a:p>
        </p:txBody>
      </p:sp>
    </p:spTree>
    <p:extLst>
      <p:ext uri="{BB962C8B-B14F-4D97-AF65-F5344CB8AC3E}">
        <p14:creationId xmlns:p14="http://schemas.microsoft.com/office/powerpoint/2010/main" val="2352750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90E89FA-97A6-3338-59E7-90C4D468E677}"/>
              </a:ext>
            </a:extLst>
          </p:cNvPr>
          <p:cNvSpPr>
            <a:spLocks noGrp="1"/>
          </p:cNvSpPr>
          <p:nvPr>
            <p:ph type="dt" sz="half" idx="10"/>
          </p:nvPr>
        </p:nvSpPr>
        <p:spPr/>
        <p:txBody>
          <a:bodyPr/>
          <a:lstStyle>
            <a:lvl1pPr>
              <a:defRPr/>
            </a:lvl1pPr>
          </a:lstStyle>
          <a:p>
            <a:pPr>
              <a:defRPr/>
            </a:pPr>
            <a:fld id="{2F7B50C3-0820-4EF2-B0FD-18167E005B13}" type="datetime1">
              <a:rPr lang="en-GB" smtClean="0"/>
              <a:t>09/05/2026</a:t>
            </a:fld>
            <a:endParaRPr lang="en-GB"/>
          </a:p>
        </p:txBody>
      </p:sp>
      <p:sp>
        <p:nvSpPr>
          <p:cNvPr id="4" name="Footer Placeholder 4">
            <a:extLst>
              <a:ext uri="{FF2B5EF4-FFF2-40B4-BE49-F238E27FC236}">
                <a16:creationId xmlns:a16="http://schemas.microsoft.com/office/drawing/2014/main" id="{34909987-84A7-FDEA-ACE7-E3CEACEEC4CD}"/>
              </a:ext>
            </a:extLst>
          </p:cNvPr>
          <p:cNvSpPr>
            <a:spLocks noGrp="1"/>
          </p:cNvSpPr>
          <p:nvPr>
            <p:ph type="ftr" sz="quarter" idx="11"/>
          </p:nvPr>
        </p:nvSpPr>
        <p:spPr/>
        <p:txBody>
          <a:bodyPr/>
          <a:lstStyle>
            <a:lvl1pPr>
              <a:defRPr/>
            </a:lvl1pPr>
          </a:lstStyle>
          <a:p>
            <a:pPr>
              <a:defRPr/>
            </a:pPr>
            <a:r>
              <a:rPr lang="en-GB"/>
              <a:t>Dr Caroline Jawad RPP</a:t>
            </a:r>
          </a:p>
        </p:txBody>
      </p:sp>
      <p:sp>
        <p:nvSpPr>
          <p:cNvPr id="5" name="Slide Number Placeholder 5">
            <a:extLst>
              <a:ext uri="{FF2B5EF4-FFF2-40B4-BE49-F238E27FC236}">
                <a16:creationId xmlns:a16="http://schemas.microsoft.com/office/drawing/2014/main" id="{E35FDC1D-3159-611A-EF62-815A21569BC1}"/>
              </a:ext>
            </a:extLst>
          </p:cNvPr>
          <p:cNvSpPr>
            <a:spLocks noGrp="1"/>
          </p:cNvSpPr>
          <p:nvPr>
            <p:ph type="sldNum" sz="quarter" idx="12"/>
          </p:nvPr>
        </p:nvSpPr>
        <p:spPr/>
        <p:txBody>
          <a:bodyPr/>
          <a:lstStyle>
            <a:lvl1pPr>
              <a:defRPr/>
            </a:lvl1pPr>
          </a:lstStyle>
          <a:p>
            <a:pPr>
              <a:defRPr/>
            </a:pPr>
            <a:fld id="{80A92101-96C1-4C31-B11E-C4F65C4C4263}" type="slidenum">
              <a:rPr lang="en-GB"/>
              <a:pPr>
                <a:defRPr/>
              </a:pPr>
              <a:t>‹#›</a:t>
            </a:fld>
            <a:endParaRPr lang="en-GB"/>
          </a:p>
        </p:txBody>
      </p:sp>
    </p:spTree>
    <p:extLst>
      <p:ext uri="{BB962C8B-B14F-4D97-AF65-F5344CB8AC3E}">
        <p14:creationId xmlns:p14="http://schemas.microsoft.com/office/powerpoint/2010/main" val="2409394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E51CC0D-13C9-4FCF-02FB-255404DB873C}"/>
              </a:ext>
            </a:extLst>
          </p:cNvPr>
          <p:cNvSpPr>
            <a:spLocks noGrp="1"/>
          </p:cNvSpPr>
          <p:nvPr>
            <p:ph type="dt" sz="half" idx="10"/>
          </p:nvPr>
        </p:nvSpPr>
        <p:spPr/>
        <p:txBody>
          <a:bodyPr/>
          <a:lstStyle>
            <a:lvl1pPr>
              <a:defRPr/>
            </a:lvl1pPr>
          </a:lstStyle>
          <a:p>
            <a:pPr>
              <a:defRPr/>
            </a:pPr>
            <a:fld id="{76EAAD42-B94E-46CA-BAD2-F99AD3FAB8C6}" type="datetime1">
              <a:rPr lang="en-GB" smtClean="0"/>
              <a:t>09/05/2026</a:t>
            </a:fld>
            <a:endParaRPr lang="en-GB"/>
          </a:p>
        </p:txBody>
      </p:sp>
      <p:sp>
        <p:nvSpPr>
          <p:cNvPr id="3" name="Footer Placeholder 4">
            <a:extLst>
              <a:ext uri="{FF2B5EF4-FFF2-40B4-BE49-F238E27FC236}">
                <a16:creationId xmlns:a16="http://schemas.microsoft.com/office/drawing/2014/main" id="{71608BEA-A603-1084-D5D3-FF6A0BA9E40A}"/>
              </a:ext>
            </a:extLst>
          </p:cNvPr>
          <p:cNvSpPr>
            <a:spLocks noGrp="1"/>
          </p:cNvSpPr>
          <p:nvPr>
            <p:ph type="ftr" sz="quarter" idx="11"/>
          </p:nvPr>
        </p:nvSpPr>
        <p:spPr/>
        <p:txBody>
          <a:bodyPr/>
          <a:lstStyle>
            <a:lvl1pPr>
              <a:defRPr/>
            </a:lvl1pPr>
          </a:lstStyle>
          <a:p>
            <a:pPr>
              <a:defRPr/>
            </a:pPr>
            <a:r>
              <a:rPr lang="en-GB"/>
              <a:t>Dr Caroline Jawad RPP</a:t>
            </a:r>
          </a:p>
        </p:txBody>
      </p:sp>
      <p:sp>
        <p:nvSpPr>
          <p:cNvPr id="4" name="Slide Number Placeholder 5">
            <a:extLst>
              <a:ext uri="{FF2B5EF4-FFF2-40B4-BE49-F238E27FC236}">
                <a16:creationId xmlns:a16="http://schemas.microsoft.com/office/drawing/2014/main" id="{91A817DF-D261-0D32-A60D-AC3B5A58F199}"/>
              </a:ext>
            </a:extLst>
          </p:cNvPr>
          <p:cNvSpPr>
            <a:spLocks noGrp="1"/>
          </p:cNvSpPr>
          <p:nvPr>
            <p:ph type="sldNum" sz="quarter" idx="12"/>
          </p:nvPr>
        </p:nvSpPr>
        <p:spPr/>
        <p:txBody>
          <a:bodyPr/>
          <a:lstStyle>
            <a:lvl1pPr>
              <a:defRPr/>
            </a:lvl1pPr>
          </a:lstStyle>
          <a:p>
            <a:pPr>
              <a:defRPr/>
            </a:pPr>
            <a:fld id="{0BEBA613-B685-4F43-B9B1-C20CC876AFBD}" type="slidenum">
              <a:rPr lang="en-GB"/>
              <a:pPr>
                <a:defRPr/>
              </a:pPr>
              <a:t>‹#›</a:t>
            </a:fld>
            <a:endParaRPr lang="en-GB"/>
          </a:p>
        </p:txBody>
      </p:sp>
    </p:spTree>
    <p:extLst>
      <p:ext uri="{BB962C8B-B14F-4D97-AF65-F5344CB8AC3E}">
        <p14:creationId xmlns:p14="http://schemas.microsoft.com/office/powerpoint/2010/main" val="1903794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2CF2F466-9B7E-380B-2C06-5563ED41A285}"/>
              </a:ext>
            </a:extLst>
          </p:cNvPr>
          <p:cNvSpPr>
            <a:spLocks noGrp="1"/>
          </p:cNvSpPr>
          <p:nvPr>
            <p:ph type="dt" sz="half" idx="10"/>
          </p:nvPr>
        </p:nvSpPr>
        <p:spPr/>
        <p:txBody>
          <a:bodyPr/>
          <a:lstStyle>
            <a:lvl1pPr>
              <a:defRPr/>
            </a:lvl1pPr>
          </a:lstStyle>
          <a:p>
            <a:pPr>
              <a:defRPr/>
            </a:pPr>
            <a:fld id="{56144522-F2F8-490A-83AC-47AA3151C061}" type="datetime1">
              <a:rPr lang="en-GB" smtClean="0"/>
              <a:t>09/05/2026</a:t>
            </a:fld>
            <a:endParaRPr lang="en-GB"/>
          </a:p>
        </p:txBody>
      </p:sp>
      <p:sp>
        <p:nvSpPr>
          <p:cNvPr id="6" name="Footer Placeholder 4">
            <a:extLst>
              <a:ext uri="{FF2B5EF4-FFF2-40B4-BE49-F238E27FC236}">
                <a16:creationId xmlns:a16="http://schemas.microsoft.com/office/drawing/2014/main" id="{C4628164-9965-3E5A-3165-4129F7876D06}"/>
              </a:ext>
            </a:extLst>
          </p:cNvPr>
          <p:cNvSpPr>
            <a:spLocks noGrp="1"/>
          </p:cNvSpPr>
          <p:nvPr>
            <p:ph type="ftr" sz="quarter" idx="11"/>
          </p:nvPr>
        </p:nvSpPr>
        <p:spPr/>
        <p:txBody>
          <a:bodyPr/>
          <a:lstStyle>
            <a:lvl1pPr>
              <a:defRPr/>
            </a:lvl1pPr>
          </a:lstStyle>
          <a:p>
            <a:pPr>
              <a:defRPr/>
            </a:pPr>
            <a:r>
              <a:rPr lang="en-GB"/>
              <a:t>Dr Caroline Jawad RPP</a:t>
            </a:r>
          </a:p>
        </p:txBody>
      </p:sp>
      <p:sp>
        <p:nvSpPr>
          <p:cNvPr id="7" name="Slide Number Placeholder 5">
            <a:extLst>
              <a:ext uri="{FF2B5EF4-FFF2-40B4-BE49-F238E27FC236}">
                <a16:creationId xmlns:a16="http://schemas.microsoft.com/office/drawing/2014/main" id="{16763DD9-9569-28E5-5C13-7330646539F0}"/>
              </a:ext>
            </a:extLst>
          </p:cNvPr>
          <p:cNvSpPr>
            <a:spLocks noGrp="1"/>
          </p:cNvSpPr>
          <p:nvPr>
            <p:ph type="sldNum" sz="quarter" idx="12"/>
          </p:nvPr>
        </p:nvSpPr>
        <p:spPr/>
        <p:txBody>
          <a:bodyPr/>
          <a:lstStyle>
            <a:lvl1pPr>
              <a:defRPr/>
            </a:lvl1pPr>
          </a:lstStyle>
          <a:p>
            <a:pPr>
              <a:defRPr/>
            </a:pPr>
            <a:fld id="{156020CA-EF4E-43F0-97AB-3D7B46B7BADB}" type="slidenum">
              <a:rPr lang="en-GB"/>
              <a:pPr>
                <a:defRPr/>
              </a:pPr>
              <a:t>‹#›</a:t>
            </a:fld>
            <a:endParaRPr lang="en-GB"/>
          </a:p>
        </p:txBody>
      </p:sp>
    </p:spTree>
    <p:extLst>
      <p:ext uri="{BB962C8B-B14F-4D97-AF65-F5344CB8AC3E}">
        <p14:creationId xmlns:p14="http://schemas.microsoft.com/office/powerpoint/2010/main" val="2362113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8CFF1C77-2538-27AC-6862-CF0BE94CB683}"/>
              </a:ext>
            </a:extLst>
          </p:cNvPr>
          <p:cNvSpPr>
            <a:spLocks noGrp="1"/>
          </p:cNvSpPr>
          <p:nvPr>
            <p:ph type="dt" sz="half" idx="10"/>
          </p:nvPr>
        </p:nvSpPr>
        <p:spPr/>
        <p:txBody>
          <a:bodyPr/>
          <a:lstStyle>
            <a:lvl1pPr>
              <a:defRPr/>
            </a:lvl1pPr>
          </a:lstStyle>
          <a:p>
            <a:pPr>
              <a:defRPr/>
            </a:pPr>
            <a:fld id="{BB5C59A3-FCD4-4859-B06B-CF7576C7B216}" type="datetime1">
              <a:rPr lang="en-GB" smtClean="0"/>
              <a:t>09/05/2026</a:t>
            </a:fld>
            <a:endParaRPr lang="en-GB"/>
          </a:p>
        </p:txBody>
      </p:sp>
      <p:sp>
        <p:nvSpPr>
          <p:cNvPr id="6" name="Footer Placeholder 4">
            <a:extLst>
              <a:ext uri="{FF2B5EF4-FFF2-40B4-BE49-F238E27FC236}">
                <a16:creationId xmlns:a16="http://schemas.microsoft.com/office/drawing/2014/main" id="{E9D9C529-AAC9-866A-3FB4-DDEB5B8FA963}"/>
              </a:ext>
            </a:extLst>
          </p:cNvPr>
          <p:cNvSpPr>
            <a:spLocks noGrp="1"/>
          </p:cNvSpPr>
          <p:nvPr>
            <p:ph type="ftr" sz="quarter" idx="11"/>
          </p:nvPr>
        </p:nvSpPr>
        <p:spPr/>
        <p:txBody>
          <a:bodyPr/>
          <a:lstStyle>
            <a:lvl1pPr>
              <a:defRPr/>
            </a:lvl1pPr>
          </a:lstStyle>
          <a:p>
            <a:pPr>
              <a:defRPr/>
            </a:pPr>
            <a:r>
              <a:rPr lang="en-GB"/>
              <a:t>Dr Caroline Jawad RPP</a:t>
            </a:r>
          </a:p>
        </p:txBody>
      </p:sp>
      <p:sp>
        <p:nvSpPr>
          <p:cNvPr id="7" name="Slide Number Placeholder 5">
            <a:extLst>
              <a:ext uri="{FF2B5EF4-FFF2-40B4-BE49-F238E27FC236}">
                <a16:creationId xmlns:a16="http://schemas.microsoft.com/office/drawing/2014/main" id="{8FB9F283-9AB3-8398-822D-25366F383F37}"/>
              </a:ext>
            </a:extLst>
          </p:cNvPr>
          <p:cNvSpPr>
            <a:spLocks noGrp="1"/>
          </p:cNvSpPr>
          <p:nvPr>
            <p:ph type="sldNum" sz="quarter" idx="12"/>
          </p:nvPr>
        </p:nvSpPr>
        <p:spPr/>
        <p:txBody>
          <a:bodyPr/>
          <a:lstStyle>
            <a:lvl1pPr>
              <a:defRPr/>
            </a:lvl1pPr>
          </a:lstStyle>
          <a:p>
            <a:pPr>
              <a:defRPr/>
            </a:pPr>
            <a:fld id="{E0D3C419-B65E-4FCE-BB0A-A9D5C174F013}" type="slidenum">
              <a:rPr lang="en-GB"/>
              <a:pPr>
                <a:defRPr/>
              </a:pPr>
              <a:t>‹#›</a:t>
            </a:fld>
            <a:endParaRPr lang="en-GB"/>
          </a:p>
        </p:txBody>
      </p:sp>
    </p:spTree>
    <p:extLst>
      <p:ext uri="{BB962C8B-B14F-4D97-AF65-F5344CB8AC3E}">
        <p14:creationId xmlns:p14="http://schemas.microsoft.com/office/powerpoint/2010/main" val="399261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219677-ABA4-E3BA-6764-7D5D61483104}"/>
              </a:ext>
            </a:extLst>
          </p:cNvPr>
          <p:cNvSpPr>
            <a:spLocks noGrp="1"/>
          </p:cNvSpPr>
          <p:nvPr>
            <p:ph type="dt" sz="half" idx="10"/>
          </p:nvPr>
        </p:nvSpPr>
        <p:spPr/>
        <p:txBody>
          <a:bodyPr/>
          <a:lstStyle>
            <a:lvl1pPr>
              <a:defRPr/>
            </a:lvl1pPr>
          </a:lstStyle>
          <a:p>
            <a:pPr>
              <a:defRPr/>
            </a:pPr>
            <a:fld id="{906916B2-3130-4C48-A544-1D75010A808A}" type="datetime1">
              <a:rPr lang="en-GB" smtClean="0"/>
              <a:t>09/05/2026</a:t>
            </a:fld>
            <a:endParaRPr lang="en-GB"/>
          </a:p>
        </p:txBody>
      </p:sp>
      <p:sp>
        <p:nvSpPr>
          <p:cNvPr id="5" name="Footer Placeholder 4">
            <a:extLst>
              <a:ext uri="{FF2B5EF4-FFF2-40B4-BE49-F238E27FC236}">
                <a16:creationId xmlns:a16="http://schemas.microsoft.com/office/drawing/2014/main" id="{57A57869-0E19-AE29-2265-6381FEB16722}"/>
              </a:ext>
            </a:extLst>
          </p:cNvPr>
          <p:cNvSpPr>
            <a:spLocks noGrp="1"/>
          </p:cNvSpPr>
          <p:nvPr>
            <p:ph type="ftr" sz="quarter" idx="11"/>
          </p:nvPr>
        </p:nvSpPr>
        <p:spPr/>
        <p:txBody>
          <a:bodyPr/>
          <a:lstStyle>
            <a:lvl1pPr>
              <a:defRPr/>
            </a:lvl1pPr>
          </a:lstStyle>
          <a:p>
            <a:pPr>
              <a:defRPr/>
            </a:pPr>
            <a:r>
              <a:rPr lang="en-GB"/>
              <a:t>Dr Caroline Jawad RPP</a:t>
            </a:r>
          </a:p>
        </p:txBody>
      </p:sp>
      <p:sp>
        <p:nvSpPr>
          <p:cNvPr id="6" name="Slide Number Placeholder 5">
            <a:extLst>
              <a:ext uri="{FF2B5EF4-FFF2-40B4-BE49-F238E27FC236}">
                <a16:creationId xmlns:a16="http://schemas.microsoft.com/office/drawing/2014/main" id="{EF3DA52D-DE3A-C3DB-6075-5F7EAAF2A014}"/>
              </a:ext>
            </a:extLst>
          </p:cNvPr>
          <p:cNvSpPr>
            <a:spLocks noGrp="1"/>
          </p:cNvSpPr>
          <p:nvPr>
            <p:ph type="sldNum" sz="quarter" idx="12"/>
          </p:nvPr>
        </p:nvSpPr>
        <p:spPr/>
        <p:txBody>
          <a:bodyPr/>
          <a:lstStyle>
            <a:lvl1pPr>
              <a:defRPr/>
            </a:lvl1pPr>
          </a:lstStyle>
          <a:p>
            <a:pPr>
              <a:defRPr/>
            </a:pPr>
            <a:fld id="{4A34AC7C-198B-4925-9E39-604285B44D49}" type="slidenum">
              <a:rPr lang="en-GB"/>
              <a:pPr>
                <a:defRPr/>
              </a:pPr>
              <a:t>‹#›</a:t>
            </a:fld>
            <a:endParaRPr lang="en-GB"/>
          </a:p>
        </p:txBody>
      </p:sp>
    </p:spTree>
    <p:extLst>
      <p:ext uri="{BB962C8B-B14F-4D97-AF65-F5344CB8AC3E}">
        <p14:creationId xmlns:p14="http://schemas.microsoft.com/office/powerpoint/2010/main" val="548624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777698-EE42-9305-5231-0339AC4DD19B}"/>
              </a:ext>
            </a:extLst>
          </p:cNvPr>
          <p:cNvSpPr>
            <a:spLocks noGrp="1"/>
          </p:cNvSpPr>
          <p:nvPr>
            <p:ph type="dt" sz="half" idx="10"/>
          </p:nvPr>
        </p:nvSpPr>
        <p:spPr/>
        <p:txBody>
          <a:bodyPr/>
          <a:lstStyle>
            <a:lvl1pPr>
              <a:defRPr/>
            </a:lvl1pPr>
          </a:lstStyle>
          <a:p>
            <a:pPr>
              <a:defRPr/>
            </a:pPr>
            <a:fld id="{5E943218-18EB-4DDE-8625-991B6D8AEEF0}" type="datetime1">
              <a:rPr lang="en-GB" smtClean="0"/>
              <a:t>09/05/2026</a:t>
            </a:fld>
            <a:endParaRPr lang="en-GB"/>
          </a:p>
        </p:txBody>
      </p:sp>
      <p:sp>
        <p:nvSpPr>
          <p:cNvPr id="5" name="Footer Placeholder 4">
            <a:extLst>
              <a:ext uri="{FF2B5EF4-FFF2-40B4-BE49-F238E27FC236}">
                <a16:creationId xmlns:a16="http://schemas.microsoft.com/office/drawing/2014/main" id="{97EAED0B-EB8C-44FD-ED7E-CB4BD638266D}"/>
              </a:ext>
            </a:extLst>
          </p:cNvPr>
          <p:cNvSpPr>
            <a:spLocks noGrp="1"/>
          </p:cNvSpPr>
          <p:nvPr>
            <p:ph type="ftr" sz="quarter" idx="11"/>
          </p:nvPr>
        </p:nvSpPr>
        <p:spPr/>
        <p:txBody>
          <a:bodyPr/>
          <a:lstStyle>
            <a:lvl1pPr>
              <a:defRPr/>
            </a:lvl1pPr>
          </a:lstStyle>
          <a:p>
            <a:pPr>
              <a:defRPr/>
            </a:pPr>
            <a:r>
              <a:rPr lang="en-GB"/>
              <a:t>Dr Caroline Jawad RPP</a:t>
            </a:r>
          </a:p>
        </p:txBody>
      </p:sp>
      <p:sp>
        <p:nvSpPr>
          <p:cNvPr id="6" name="Slide Number Placeholder 5">
            <a:extLst>
              <a:ext uri="{FF2B5EF4-FFF2-40B4-BE49-F238E27FC236}">
                <a16:creationId xmlns:a16="http://schemas.microsoft.com/office/drawing/2014/main" id="{0155CF7E-9A86-9C79-E0A7-098E7D7963F8}"/>
              </a:ext>
            </a:extLst>
          </p:cNvPr>
          <p:cNvSpPr>
            <a:spLocks noGrp="1"/>
          </p:cNvSpPr>
          <p:nvPr>
            <p:ph type="sldNum" sz="quarter" idx="12"/>
          </p:nvPr>
        </p:nvSpPr>
        <p:spPr/>
        <p:txBody>
          <a:bodyPr/>
          <a:lstStyle>
            <a:lvl1pPr>
              <a:defRPr/>
            </a:lvl1pPr>
          </a:lstStyle>
          <a:p>
            <a:pPr>
              <a:defRPr/>
            </a:pPr>
            <a:fld id="{B658DC74-6B1D-4C2E-9C44-47DC8156254B}" type="slidenum">
              <a:rPr lang="en-GB"/>
              <a:pPr>
                <a:defRPr/>
              </a:pPr>
              <a:t>‹#›</a:t>
            </a:fld>
            <a:endParaRPr lang="en-GB"/>
          </a:p>
        </p:txBody>
      </p:sp>
    </p:spTree>
    <p:extLst>
      <p:ext uri="{BB962C8B-B14F-4D97-AF65-F5344CB8AC3E}">
        <p14:creationId xmlns:p14="http://schemas.microsoft.com/office/powerpoint/2010/main" val="908798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5A28704-E195-E022-3943-19826D9727CE}"/>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E1CA76B-AACF-CE7D-B1F3-36253A3115D4}"/>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472C18B-FF19-44AD-21F5-4C55E5A1C4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65513DD5-C366-4214-B562-2A1516624E10}" type="datetime1">
              <a:rPr lang="en-GB" smtClean="0"/>
              <a:t>09/05/2026</a:t>
            </a:fld>
            <a:endParaRPr lang="en-GB"/>
          </a:p>
        </p:txBody>
      </p:sp>
      <p:sp>
        <p:nvSpPr>
          <p:cNvPr id="5" name="Footer Placeholder 4">
            <a:extLst>
              <a:ext uri="{FF2B5EF4-FFF2-40B4-BE49-F238E27FC236}">
                <a16:creationId xmlns:a16="http://schemas.microsoft.com/office/drawing/2014/main" id="{B505D187-0631-0737-8B68-400F6F338D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r>
              <a:rPr lang="en-GB"/>
              <a:t>Dr Caroline Jawad RPP</a:t>
            </a:r>
          </a:p>
        </p:txBody>
      </p:sp>
      <p:sp>
        <p:nvSpPr>
          <p:cNvPr id="6" name="Slide Number Placeholder 5">
            <a:extLst>
              <a:ext uri="{FF2B5EF4-FFF2-40B4-BE49-F238E27FC236}">
                <a16:creationId xmlns:a16="http://schemas.microsoft.com/office/drawing/2014/main" id="{19A5834D-499D-4C02-F51F-1C727E60BF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AB05367D-BAC7-433A-9274-B399C1C7EB1B}"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itle 3">
            <a:extLst>
              <a:ext uri="{FF2B5EF4-FFF2-40B4-BE49-F238E27FC236}">
                <a16:creationId xmlns:a16="http://schemas.microsoft.com/office/drawing/2014/main" id="{ADF701B3-C949-85BC-F7FD-A188DDA5FFD6}"/>
              </a:ext>
            </a:extLst>
          </p:cNvPr>
          <p:cNvSpPr>
            <a:spLocks noGrp="1"/>
          </p:cNvSpPr>
          <p:nvPr>
            <p:ph type="title"/>
          </p:nvPr>
        </p:nvSpPr>
        <p:spPr>
          <a:xfrm>
            <a:off x="890338" y="640080"/>
            <a:ext cx="3734014" cy="3566160"/>
          </a:xfrm>
        </p:spPr>
        <p:txBody>
          <a:bodyPr vert="horz" wrap="square" lIns="91440" tIns="45720" rIns="91440" bIns="45720" rtlCol="0" anchor="b">
            <a:normAutofit/>
          </a:bodyPr>
          <a:lstStyle/>
          <a:p>
            <a:pPr eaLnBrk="1" hangingPunct="1"/>
            <a:r>
              <a:rPr lang="en-US" sz="2600" dirty="0"/>
              <a:t>DBA</a:t>
            </a:r>
            <a:br>
              <a:rPr lang="en-US" sz="2600" dirty="0"/>
            </a:br>
            <a:r>
              <a:rPr lang="en-US" sz="2600" dirty="0"/>
              <a:t>RESEARCH PRINCIPLES AND PHILOSOPHY</a:t>
            </a:r>
            <a:br>
              <a:rPr lang="en-US" sz="2600" dirty="0"/>
            </a:br>
            <a:r>
              <a:rPr lang="en-US" sz="2600" dirty="0"/>
              <a:t>DR CAROLINE JAWAD</a:t>
            </a:r>
            <a:br>
              <a:rPr lang="en-US" sz="2600" dirty="0"/>
            </a:br>
            <a:br>
              <a:rPr lang="en-US" sz="2600" dirty="0"/>
            </a:br>
            <a:r>
              <a:rPr lang="en-US" sz="2600" dirty="0"/>
              <a:t>RESEARCH LIMITATIONS IN DOCTORAL RESEARCH</a:t>
            </a:r>
            <a:br>
              <a:rPr lang="en-US" sz="2600" dirty="0"/>
            </a:br>
            <a:endParaRPr lang="en-US" sz="2600" b="1" dirty="0"/>
          </a:p>
        </p:txBody>
      </p:sp>
      <p:sp>
        <p:nvSpPr>
          <p:cNvPr id="1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pic>
        <p:nvPicPr>
          <p:cNvPr id="5" name="Picture 4" descr="A drawing of a person holding a watermelon&#10;&#10;Description automatically generated">
            <a:extLst>
              <a:ext uri="{FF2B5EF4-FFF2-40B4-BE49-F238E27FC236}">
                <a16:creationId xmlns:a16="http://schemas.microsoft.com/office/drawing/2014/main" id="{A316307B-B0D1-B515-5797-8F702826D21F}"/>
              </a:ext>
            </a:extLst>
          </p:cNvPr>
          <p:cNvPicPr>
            <a:picLocks noChangeAspect="1"/>
          </p:cNvPicPr>
          <p:nvPr/>
        </p:nvPicPr>
        <p:blipFill rotWithShape="1">
          <a:blip r:embed="rId2"/>
          <a:srcRect t="55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Footer Placeholder 1">
            <a:extLst>
              <a:ext uri="{FF2B5EF4-FFF2-40B4-BE49-F238E27FC236}">
                <a16:creationId xmlns:a16="http://schemas.microsoft.com/office/drawing/2014/main" id="{267BD388-9482-7E70-CCA6-0A99CF3DCD10}"/>
              </a:ext>
            </a:extLst>
          </p:cNvPr>
          <p:cNvSpPr>
            <a:spLocks noGrp="1"/>
          </p:cNvSpPr>
          <p:nvPr>
            <p:ph type="ftr" sz="quarter" idx="11"/>
          </p:nvPr>
        </p:nvSpPr>
        <p:spPr/>
        <p:txBody>
          <a:bodyPr wrap="square"/>
          <a:lstStyle/>
          <a:p>
            <a:pPr>
              <a:defRPr/>
            </a:pPr>
            <a:r>
              <a:rPr lang="en-GB"/>
              <a:t>Dr Caroline Jawad RPP</a:t>
            </a:r>
          </a:p>
        </p:txBody>
      </p:sp>
      <p:sp>
        <p:nvSpPr>
          <p:cNvPr id="3" name="Slide Number Placeholder 2">
            <a:extLst>
              <a:ext uri="{FF2B5EF4-FFF2-40B4-BE49-F238E27FC236}">
                <a16:creationId xmlns:a16="http://schemas.microsoft.com/office/drawing/2014/main" id="{C98EE703-DDA7-7AB2-4E2E-F081D866CC90}"/>
              </a:ext>
            </a:extLst>
          </p:cNvPr>
          <p:cNvSpPr>
            <a:spLocks noGrp="1"/>
          </p:cNvSpPr>
          <p:nvPr>
            <p:ph type="sldNum" sz="quarter" idx="12"/>
          </p:nvPr>
        </p:nvSpPr>
        <p:spPr/>
        <p:txBody>
          <a:bodyPr wrap="square"/>
          <a:lstStyle/>
          <a:p>
            <a:pPr>
              <a:defRPr/>
            </a:pPr>
            <a:fld id="{80A92101-96C1-4C31-B11E-C4F65C4C4263}" type="slidenum">
              <a:rPr lang="en-GB" smtClean="0"/>
              <a:pPr>
                <a:defRPr/>
              </a:pPr>
              <a:t>1</a:t>
            </a:fld>
            <a:endParaRPr lang="en-GB"/>
          </a:p>
        </p:txBody>
      </p:sp>
    </p:spTree>
    <p:extLst>
      <p:ext uri="{BB962C8B-B14F-4D97-AF65-F5344CB8AC3E}">
        <p14:creationId xmlns:p14="http://schemas.microsoft.com/office/powerpoint/2010/main" val="130259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F36F5F-7295-65B9-5883-F94C9C1E3A04}"/>
            </a:ext>
          </a:extLst>
        </p:cNvPr>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099" name="Title 1">
            <a:extLst>
              <a:ext uri="{FF2B5EF4-FFF2-40B4-BE49-F238E27FC236}">
                <a16:creationId xmlns:a16="http://schemas.microsoft.com/office/drawing/2014/main" id="{C1CB5BFA-AA9C-BE88-0691-EE34BD2C0731}"/>
              </a:ext>
            </a:extLst>
          </p:cNvPr>
          <p:cNvSpPr>
            <a:spLocks noGrp="1" noChangeArrowheads="1"/>
          </p:cNvSpPr>
          <p:nvPr>
            <p:ph type="title"/>
          </p:nvPr>
        </p:nvSpPr>
        <p:spPr>
          <a:xfrm>
            <a:off x="572493" y="238539"/>
            <a:ext cx="11018520" cy="1434415"/>
          </a:xfrm>
        </p:spPr>
        <p:txBody>
          <a:bodyPr wrap="square" anchor="b">
            <a:normAutofit/>
          </a:bodyPr>
          <a:lstStyle/>
          <a:p>
            <a:pPr eaLnBrk="1" hangingPunct="1"/>
            <a:r>
              <a:rPr lang="en-GB" altLang="en-US" sz="5400"/>
              <a:t>Please note</a:t>
            </a:r>
          </a:p>
        </p:txBody>
      </p:sp>
      <p:sp>
        <p:nvSpPr>
          <p:cNvPr id="410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100" name="Content Placeholder 2">
            <a:extLst>
              <a:ext uri="{FF2B5EF4-FFF2-40B4-BE49-F238E27FC236}">
                <a16:creationId xmlns:a16="http://schemas.microsoft.com/office/drawing/2014/main" id="{2CA00261-CE5C-E2A0-1FEC-DA444E1A887F}"/>
              </a:ext>
            </a:extLst>
          </p:cNvPr>
          <p:cNvSpPr>
            <a:spLocks noGrp="1" noChangeArrowheads="1"/>
          </p:cNvSpPr>
          <p:nvPr>
            <p:ph idx="1"/>
          </p:nvPr>
        </p:nvSpPr>
        <p:spPr>
          <a:xfrm>
            <a:off x="572493" y="2071316"/>
            <a:ext cx="6713552" cy="4119172"/>
          </a:xfrm>
        </p:spPr>
        <p:txBody>
          <a:bodyPr wrap="square" anchor="t">
            <a:normAutofit/>
          </a:bodyPr>
          <a:lstStyle/>
          <a:p>
            <a:pPr eaLnBrk="1" hangingPunct="1"/>
            <a:r>
              <a:rPr lang="en-GB" altLang="en-US" sz="2200"/>
              <a:t>This presentation will introduce you to some aspects of research methods - but it is NOT intended to replace key reading, such as Bryman, Denscombe, Creswell, Maxwell, Guba and Lincoln and Cohen etc.</a:t>
            </a:r>
          </a:p>
          <a:p>
            <a:pPr eaLnBrk="1" hangingPunct="1"/>
            <a:r>
              <a:rPr lang="en-GB" altLang="en-US" sz="2200"/>
              <a:t>You must read key texts and beyond at doctoral level that cover the method and for this you may have to go beyond your modules reading list.</a:t>
            </a:r>
          </a:p>
          <a:p>
            <a:pPr eaLnBrk="1" hangingPunct="1"/>
            <a:r>
              <a:rPr lang="en-GB" altLang="en-US" sz="2200"/>
              <a:t>Again some slides will not be focused on and you are expected at this doctoral level to be motivated, engaged and understand the areas you need to explore.</a:t>
            </a:r>
          </a:p>
          <a:p>
            <a:pPr eaLnBrk="1" hangingPunct="1"/>
            <a:endParaRPr lang="en-GB" altLang="en-US" sz="2200"/>
          </a:p>
        </p:txBody>
      </p:sp>
      <p:pic>
        <p:nvPicPr>
          <p:cNvPr id="4098" name="Picture 3">
            <a:extLst>
              <a:ext uri="{FF2B5EF4-FFF2-40B4-BE49-F238E27FC236}">
                <a16:creationId xmlns:a16="http://schemas.microsoft.com/office/drawing/2014/main" id="{B7F15420-A8E1-3680-ECE7-709C24E2D9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88" r="24703"/>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42C43BA8-4FD1-EEE4-C9C1-BC4E37C9B3B3}"/>
              </a:ext>
            </a:extLst>
          </p:cNvPr>
          <p:cNvSpPr>
            <a:spLocks noGrp="1"/>
          </p:cNvSpPr>
          <p:nvPr>
            <p:ph type="ftr" sz="quarter" idx="11"/>
          </p:nvPr>
        </p:nvSpPr>
        <p:spPr/>
        <p:txBody>
          <a:bodyPr wrap="square"/>
          <a:lstStyle/>
          <a:p>
            <a:pPr>
              <a:defRPr/>
            </a:pPr>
            <a:r>
              <a:rPr lang="en-GB"/>
              <a:t>Dr Caroline Jawad RPP</a:t>
            </a:r>
          </a:p>
        </p:txBody>
      </p:sp>
      <p:sp>
        <p:nvSpPr>
          <p:cNvPr id="3" name="Slide Number Placeholder 2">
            <a:extLst>
              <a:ext uri="{FF2B5EF4-FFF2-40B4-BE49-F238E27FC236}">
                <a16:creationId xmlns:a16="http://schemas.microsoft.com/office/drawing/2014/main" id="{32FD8A69-74BC-B8CC-0DC6-A66F8225443C}"/>
              </a:ext>
            </a:extLst>
          </p:cNvPr>
          <p:cNvSpPr>
            <a:spLocks noGrp="1"/>
          </p:cNvSpPr>
          <p:nvPr>
            <p:ph type="sldNum" sz="quarter" idx="12"/>
          </p:nvPr>
        </p:nvSpPr>
        <p:spPr/>
        <p:txBody>
          <a:bodyPr wrap="square"/>
          <a:lstStyle/>
          <a:p>
            <a:pPr>
              <a:defRPr/>
            </a:pPr>
            <a:fld id="{962718CD-73D1-4839-8A81-97F23D1842AC}" type="slidenum">
              <a:rPr lang="en-GB" smtClean="0"/>
              <a:pPr>
                <a:defRPr/>
              </a:pPr>
              <a:t>2</a:t>
            </a:fld>
            <a:endParaRPr lang="en-GB"/>
          </a:p>
        </p:txBody>
      </p:sp>
    </p:spTree>
    <p:extLst>
      <p:ext uri="{BB962C8B-B14F-4D97-AF65-F5344CB8AC3E}">
        <p14:creationId xmlns:p14="http://schemas.microsoft.com/office/powerpoint/2010/main" val="1229431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9" name="Right Triangle 1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dirty="0"/>
          </a:p>
        </p:txBody>
      </p:sp>
      <p:sp>
        <p:nvSpPr>
          <p:cNvPr id="21" name="Rectangle 2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6" name="Title 5">
            <a:extLst>
              <a:ext uri="{FF2B5EF4-FFF2-40B4-BE49-F238E27FC236}">
                <a16:creationId xmlns:a16="http://schemas.microsoft.com/office/drawing/2014/main" id="{091CD4BC-781B-E006-E2E0-78EC035DAE70}"/>
              </a:ext>
            </a:extLst>
          </p:cNvPr>
          <p:cNvSpPr>
            <a:spLocks noGrp="1"/>
          </p:cNvSpPr>
          <p:nvPr>
            <p:ph type="title"/>
          </p:nvPr>
        </p:nvSpPr>
        <p:spPr>
          <a:xfrm>
            <a:off x="1075767" y="1188637"/>
            <a:ext cx="2988234" cy="4480726"/>
          </a:xfrm>
        </p:spPr>
        <p:txBody>
          <a:bodyPr vert="horz" wrap="square" lIns="91440" tIns="45720" rIns="91440" bIns="45720" rtlCol="0">
            <a:normAutofit/>
          </a:bodyPr>
          <a:lstStyle/>
          <a:p>
            <a:pPr algn="r" eaLnBrk="1" hangingPunct="1">
              <a:defRPr sz="3200" b="1">
                <a:solidFill>
                  <a:srgbClr val="003366"/>
                </a:solidFill>
              </a:defRPr>
            </a:pPr>
            <a:r>
              <a:rPr lang="en-US" sz="5600"/>
              <a:t>Overview</a:t>
            </a:r>
          </a:p>
        </p:txBody>
      </p:sp>
      <p:cxnSp>
        <p:nvCxnSpPr>
          <p:cNvPr id="23" name="Straight Connector 22">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15C83F90-1A42-69C1-8EEC-5CD2CA086D0D}"/>
              </a:ext>
            </a:extLst>
          </p:cNvPr>
          <p:cNvSpPr>
            <a:spLocks noGrp="1"/>
          </p:cNvSpPr>
          <p:nvPr>
            <p:ph idx="1"/>
          </p:nvPr>
        </p:nvSpPr>
        <p:spPr>
          <a:xfrm>
            <a:off x="5255260" y="1648870"/>
            <a:ext cx="4702848" cy="3560260"/>
          </a:xfrm>
        </p:spPr>
        <p:txBody>
          <a:bodyPr vert="horz" wrap="square" lIns="91440" tIns="45720" rIns="91440" bIns="45720" rtlCol="0" anchor="ctr">
            <a:normAutofit/>
          </a:bodyPr>
          <a:lstStyle/>
          <a:p>
            <a:pPr marL="0" indent="0" eaLnBrk="1" hangingPunct="1">
              <a:spcAft>
                <a:spcPts val="1200"/>
              </a:spcAft>
              <a:buNone/>
              <a:defRPr sz="1800"/>
            </a:pPr>
            <a:r>
              <a:rPr lang="en-US" sz="2400" dirty="0"/>
              <a:t>Today we examine limitations in your doctoral research.</a:t>
            </a:r>
          </a:p>
          <a:p>
            <a:pPr marL="0" indent="0" eaLnBrk="1" hangingPunct="1">
              <a:spcAft>
                <a:spcPts val="1200"/>
              </a:spcAft>
              <a:buNone/>
              <a:defRPr sz="1800"/>
            </a:pPr>
            <a:r>
              <a:rPr lang="en-US" sz="2400" dirty="0"/>
              <a:t>The </a:t>
            </a:r>
            <a:r>
              <a:rPr lang="en-US" sz="2400" i="1" dirty="0"/>
              <a:t>plan </a:t>
            </a:r>
            <a:r>
              <a:rPr lang="en-US" sz="2400" dirty="0"/>
              <a:t>is to combine lecture content with practical activities to develop systematic limitation identification and communication skills.</a:t>
            </a:r>
          </a:p>
        </p:txBody>
      </p:sp>
      <p:sp>
        <p:nvSpPr>
          <p:cNvPr id="8" name="Footer Placeholder 7">
            <a:extLst>
              <a:ext uri="{FF2B5EF4-FFF2-40B4-BE49-F238E27FC236}">
                <a16:creationId xmlns:a16="http://schemas.microsoft.com/office/drawing/2014/main" id="{D123EAF4-ED10-F5C6-3750-F2AE877EA069}"/>
              </a:ext>
            </a:extLst>
          </p:cNvPr>
          <p:cNvSpPr>
            <a:spLocks noGrp="1"/>
          </p:cNvSpPr>
          <p:nvPr>
            <p:ph type="ftr" sz="quarter" idx="11"/>
          </p:nvPr>
        </p:nvSpPr>
        <p:spPr/>
        <p:txBody>
          <a:bodyPr wrap="square"/>
          <a:lstStyle/>
          <a:p>
            <a:pPr>
              <a:defRPr/>
            </a:pPr>
            <a:r>
              <a:rPr lang="en-GB"/>
              <a:t>Dr Caroline Jawad RPP</a:t>
            </a:r>
          </a:p>
        </p:txBody>
      </p:sp>
      <p:sp>
        <p:nvSpPr>
          <p:cNvPr id="9" name="Slide Number Placeholder 8">
            <a:extLst>
              <a:ext uri="{FF2B5EF4-FFF2-40B4-BE49-F238E27FC236}">
                <a16:creationId xmlns:a16="http://schemas.microsoft.com/office/drawing/2014/main" id="{8BD3CEA6-6CCD-2C03-866B-FC12025B6B84}"/>
              </a:ext>
            </a:extLst>
          </p:cNvPr>
          <p:cNvSpPr>
            <a:spLocks noGrp="1"/>
          </p:cNvSpPr>
          <p:nvPr>
            <p:ph type="sldNum" sz="quarter" idx="12"/>
          </p:nvPr>
        </p:nvSpPr>
        <p:spPr/>
        <p:txBody>
          <a:bodyPr wrap="square"/>
          <a:lstStyle/>
          <a:p>
            <a:pPr>
              <a:defRPr/>
            </a:pPr>
            <a:fld id="{962718CD-73D1-4839-8A81-97F23D1842AC}" type="slidenum">
              <a:rPr lang="en-GB" smtClean="0"/>
              <a:pPr>
                <a:defRPr/>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6" name="Title 5">
            <a:extLst>
              <a:ext uri="{FF2B5EF4-FFF2-40B4-BE49-F238E27FC236}">
                <a16:creationId xmlns:a16="http://schemas.microsoft.com/office/drawing/2014/main" id="{AEE3AD90-DC03-14F6-A14E-D28F1EDD07BE}"/>
              </a:ext>
            </a:extLst>
          </p:cNvPr>
          <p:cNvSpPr>
            <a:spLocks noGrp="1"/>
          </p:cNvSpPr>
          <p:nvPr>
            <p:ph type="title"/>
          </p:nvPr>
        </p:nvSpPr>
        <p:spPr>
          <a:xfrm>
            <a:off x="838200" y="365125"/>
            <a:ext cx="10515600" cy="1325563"/>
          </a:xfrm>
        </p:spPr>
        <p:txBody>
          <a:bodyPr vert="horz" wrap="square" lIns="91440" tIns="45720" rIns="91440" bIns="45720" rtlCol="0">
            <a:normAutofit/>
          </a:bodyPr>
          <a:lstStyle/>
          <a:p>
            <a:pPr eaLnBrk="1" hangingPunct="1">
              <a:defRPr sz="3200" b="1">
                <a:solidFill>
                  <a:srgbClr val="003366"/>
                </a:solidFill>
              </a:defRPr>
            </a:pPr>
            <a:r>
              <a:rPr lang="en-US" sz="5400"/>
              <a:t>Learning Outcomes</a:t>
            </a:r>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7" name="Content Placeholder 6">
            <a:extLst>
              <a:ext uri="{FF2B5EF4-FFF2-40B4-BE49-F238E27FC236}">
                <a16:creationId xmlns:a16="http://schemas.microsoft.com/office/drawing/2014/main" id="{8321478B-8199-F6F5-2999-16D1ECB6A6D1}"/>
              </a:ext>
            </a:extLst>
          </p:cNvPr>
          <p:cNvSpPr>
            <a:spLocks noGrp="1"/>
          </p:cNvSpPr>
          <p:nvPr>
            <p:ph idx="1"/>
          </p:nvPr>
        </p:nvSpPr>
        <p:spPr>
          <a:xfrm>
            <a:off x="838200" y="1929384"/>
            <a:ext cx="10515600" cy="4251960"/>
          </a:xfrm>
        </p:spPr>
        <p:txBody>
          <a:bodyPr vert="horz" wrap="square" lIns="91440" tIns="45720" rIns="91440" bIns="45720" rtlCol="0">
            <a:normAutofit fontScale="92500" lnSpcReduction="10000"/>
          </a:bodyPr>
          <a:lstStyle/>
          <a:p>
            <a:pPr marL="0" indent="0" eaLnBrk="1" hangingPunct="1">
              <a:spcAft>
                <a:spcPts val="1200"/>
              </a:spcAft>
              <a:buNone/>
              <a:defRPr sz="1800"/>
            </a:pPr>
            <a:r>
              <a:rPr lang="en-US" sz="2200" dirty="0"/>
              <a:t>By completion, you will:</a:t>
            </a:r>
          </a:p>
          <a:p>
            <a:pPr marL="457200" indent="-457200" eaLnBrk="1" hangingPunct="1">
              <a:spcAft>
                <a:spcPts val="1200"/>
              </a:spcAft>
              <a:buAutoNum type="arabicParenBoth"/>
              <a:defRPr sz="1800"/>
            </a:pPr>
            <a:r>
              <a:rPr lang="en-US" sz="2200" dirty="0"/>
              <a:t>Use paradigm-appropriate terminology </a:t>
            </a:r>
          </a:p>
          <a:p>
            <a:pPr marL="0" indent="0" eaLnBrk="1" hangingPunct="1">
              <a:spcAft>
                <a:spcPts val="1200"/>
              </a:spcAft>
              <a:buNone/>
              <a:defRPr sz="1800"/>
            </a:pPr>
            <a:r>
              <a:rPr lang="en-US" sz="2200" dirty="0"/>
              <a:t>(validity/reliability/generalizability vs. credibility/dependability/transferability/confirmability)</a:t>
            </a:r>
          </a:p>
          <a:p>
            <a:pPr marL="457200" indent="-457200" eaLnBrk="1" hangingPunct="1">
              <a:spcAft>
                <a:spcPts val="1200"/>
              </a:spcAft>
              <a:buAutoNum type="arabicParenBoth"/>
              <a:defRPr sz="1800"/>
            </a:pPr>
            <a:r>
              <a:rPr lang="en-US" sz="2200" dirty="0"/>
              <a:t>Identify design and fieldwork limitations systematically</a:t>
            </a:r>
          </a:p>
          <a:p>
            <a:pPr marL="457200" indent="-457200" eaLnBrk="1" hangingPunct="1">
              <a:spcAft>
                <a:spcPts val="1200"/>
              </a:spcAft>
              <a:buAutoNum type="arabicParenBoth"/>
              <a:defRPr sz="1800"/>
            </a:pPr>
            <a:r>
              <a:rPr lang="en-US" sz="2200" dirty="0"/>
              <a:t>Apply paradigm-specific mitigation strategies</a:t>
            </a:r>
          </a:p>
          <a:p>
            <a:pPr marL="457200" indent="-457200" eaLnBrk="1" hangingPunct="1">
              <a:spcAft>
                <a:spcPts val="1200"/>
              </a:spcAft>
              <a:buAutoNum type="arabicParenBoth"/>
              <a:defRPr sz="1800"/>
            </a:pPr>
            <a:r>
              <a:rPr lang="en-US" sz="2200" dirty="0"/>
              <a:t>Communicate limitations as scholarly contributions.</a:t>
            </a:r>
          </a:p>
          <a:p>
            <a:pPr marL="0" indent="0" eaLnBrk="1" hangingPunct="1">
              <a:spcAft>
                <a:spcPts val="1200"/>
              </a:spcAft>
              <a:buNone/>
              <a:defRPr sz="1800"/>
            </a:pPr>
            <a:endParaRPr lang="en-US" sz="2200" dirty="0"/>
          </a:p>
          <a:p>
            <a:pPr marL="0" indent="0" eaLnBrk="1" hangingPunct="1">
              <a:spcAft>
                <a:spcPts val="1200"/>
              </a:spcAft>
              <a:buNone/>
              <a:defRPr sz="1800"/>
            </a:pPr>
            <a:r>
              <a:rPr lang="en-GB" sz="2200" dirty="0"/>
              <a:t>Lincoln &amp; Guba (1985) Bryman (2021) </a:t>
            </a:r>
            <a:r>
              <a:rPr lang="en-GB" sz="2200" dirty="0" err="1"/>
              <a:t>Aguinis</a:t>
            </a:r>
            <a:r>
              <a:rPr lang="en-GB" sz="2200" dirty="0"/>
              <a:t> &amp; </a:t>
            </a:r>
            <a:r>
              <a:rPr lang="en-GB" sz="2200" dirty="0" err="1"/>
              <a:t>Solarino</a:t>
            </a:r>
            <a:r>
              <a:rPr lang="en-GB" sz="2200" dirty="0"/>
              <a:t> (2019)</a:t>
            </a:r>
          </a:p>
          <a:p>
            <a:pPr marL="0" indent="0" eaLnBrk="1" hangingPunct="1">
              <a:spcAft>
                <a:spcPts val="1200"/>
              </a:spcAft>
              <a:buNone/>
              <a:defRPr sz="1800"/>
            </a:pPr>
            <a:endParaRPr lang="en-US" sz="2200" dirty="0"/>
          </a:p>
        </p:txBody>
      </p:sp>
      <p:sp>
        <p:nvSpPr>
          <p:cNvPr id="8" name="Footer Placeholder 7">
            <a:extLst>
              <a:ext uri="{FF2B5EF4-FFF2-40B4-BE49-F238E27FC236}">
                <a16:creationId xmlns:a16="http://schemas.microsoft.com/office/drawing/2014/main" id="{59F76234-3FF6-DA52-005C-300AEFC18BC9}"/>
              </a:ext>
            </a:extLst>
          </p:cNvPr>
          <p:cNvSpPr>
            <a:spLocks noGrp="1"/>
          </p:cNvSpPr>
          <p:nvPr>
            <p:ph type="ftr" sz="quarter" idx="11"/>
          </p:nvPr>
        </p:nvSpPr>
        <p:spPr>
          <a:xfrm>
            <a:off x="4038600" y="6356350"/>
            <a:ext cx="4114800" cy="365125"/>
          </a:xfrm>
        </p:spPr>
        <p:txBody>
          <a:bodyPr wrap="square">
            <a:normAutofit/>
          </a:bodyPr>
          <a:lstStyle/>
          <a:p>
            <a:pPr>
              <a:spcAft>
                <a:spcPts val="600"/>
              </a:spcAft>
              <a:defRPr/>
            </a:pPr>
            <a:r>
              <a:rPr lang="en-GB"/>
              <a:t>Dr Caroline Jawad RPP</a:t>
            </a:r>
          </a:p>
        </p:txBody>
      </p:sp>
      <p:sp>
        <p:nvSpPr>
          <p:cNvPr id="9" name="Slide Number Placeholder 8">
            <a:extLst>
              <a:ext uri="{FF2B5EF4-FFF2-40B4-BE49-F238E27FC236}">
                <a16:creationId xmlns:a16="http://schemas.microsoft.com/office/drawing/2014/main" id="{31B83D95-B180-DD57-38CA-B272759C89DE}"/>
              </a:ext>
            </a:extLst>
          </p:cNvPr>
          <p:cNvSpPr>
            <a:spLocks noGrp="1"/>
          </p:cNvSpPr>
          <p:nvPr>
            <p:ph type="sldNum" sz="quarter" idx="12"/>
          </p:nvPr>
        </p:nvSpPr>
        <p:spPr>
          <a:xfrm>
            <a:off x="8610600" y="6356350"/>
            <a:ext cx="2743200" cy="365125"/>
          </a:xfrm>
        </p:spPr>
        <p:txBody>
          <a:bodyPr wrap="square">
            <a:normAutofit/>
          </a:bodyPr>
          <a:lstStyle/>
          <a:p>
            <a:pPr>
              <a:spcAft>
                <a:spcPts val="600"/>
              </a:spcAft>
              <a:defRPr/>
            </a:pPr>
            <a:fld id="{962718CD-73D1-4839-8A81-97F23D1842AC}" type="slidenum">
              <a:rPr lang="en-GB" smtClean="0"/>
              <a:pPr>
                <a:spcAft>
                  <a:spcPts val="600"/>
                </a:spcAft>
                <a:defRPr/>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C4C374-E8A8-C100-4EE5-8988A1CB6BCD}"/>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Footer Placeholder 3">
            <a:extLst>
              <a:ext uri="{FF2B5EF4-FFF2-40B4-BE49-F238E27FC236}">
                <a16:creationId xmlns:a16="http://schemas.microsoft.com/office/drawing/2014/main" id="{21DD4B12-14C9-BCED-466F-AF012A4ECE1C}"/>
              </a:ext>
            </a:extLst>
          </p:cNvPr>
          <p:cNvSpPr>
            <a:spLocks noGrp="1"/>
          </p:cNvSpPr>
          <p:nvPr>
            <p:ph type="ftr" sz="quarter" idx="11"/>
          </p:nvPr>
        </p:nvSpPr>
        <p:spPr>
          <a:xfrm rot="5400000">
            <a:off x="-1828800" y="2002536"/>
            <a:ext cx="4114800" cy="365125"/>
          </a:xfrm>
        </p:spPr>
        <p:txBody>
          <a:bodyPr wrap="square">
            <a:normAutofit/>
          </a:bodyPr>
          <a:lstStyle/>
          <a:p>
            <a:pPr algn="l">
              <a:spcAft>
                <a:spcPts val="600"/>
              </a:spcAft>
              <a:defRPr/>
            </a:pPr>
            <a:r>
              <a:rPr lang="en-GB" sz="1100">
                <a:solidFill>
                  <a:srgbClr val="FFFFFF"/>
                </a:solidFill>
              </a:rPr>
              <a:t>Dr Caroline Jawad RPP</a:t>
            </a:r>
          </a:p>
        </p:txBody>
      </p:sp>
      <p:pic>
        <p:nvPicPr>
          <p:cNvPr id="7" name="Picture 6">
            <a:extLst>
              <a:ext uri="{FF2B5EF4-FFF2-40B4-BE49-F238E27FC236}">
                <a16:creationId xmlns:a16="http://schemas.microsoft.com/office/drawing/2014/main" id="{203C6A75-31BA-4E1C-7F9F-D8E25089E098}"/>
              </a:ext>
            </a:extLst>
          </p:cNvPr>
          <p:cNvPicPr>
            <a:picLocks noChangeAspect="1"/>
          </p:cNvPicPr>
          <p:nvPr/>
        </p:nvPicPr>
        <p:blipFill>
          <a:blip r:embed="rId2"/>
          <a:stretch>
            <a:fillRect/>
          </a:stretch>
        </p:blipFill>
        <p:spPr>
          <a:xfrm>
            <a:off x="1643865" y="457200"/>
            <a:ext cx="8904270" cy="5943600"/>
          </a:xfrm>
          <a:prstGeom prst="rect">
            <a:avLst/>
          </a:prstGeom>
        </p:spPr>
      </p:pic>
      <p:sp>
        <p:nvSpPr>
          <p:cNvPr id="5" name="Slide Number Placeholder 4">
            <a:extLst>
              <a:ext uri="{FF2B5EF4-FFF2-40B4-BE49-F238E27FC236}">
                <a16:creationId xmlns:a16="http://schemas.microsoft.com/office/drawing/2014/main" id="{2D2E7712-00DF-C178-2F6F-7AB4BC4D15EA}"/>
              </a:ext>
            </a:extLst>
          </p:cNvPr>
          <p:cNvSpPr>
            <a:spLocks noGrp="1"/>
          </p:cNvSpPr>
          <p:nvPr>
            <p:ph type="sldNum" sz="quarter" idx="12"/>
          </p:nvPr>
        </p:nvSpPr>
        <p:spPr>
          <a:xfrm>
            <a:off x="11704320" y="6455664"/>
            <a:ext cx="448056" cy="365125"/>
          </a:xfrm>
        </p:spPr>
        <p:txBody>
          <a:bodyPr wrap="square">
            <a:normAutofit/>
          </a:bodyPr>
          <a:lstStyle/>
          <a:p>
            <a:pPr>
              <a:spcAft>
                <a:spcPts val="600"/>
              </a:spcAft>
              <a:defRPr/>
            </a:pPr>
            <a:fld id="{962718CD-73D1-4839-8A81-97F23D1842AC}" type="slidenum">
              <a:rPr lang="en-GB" sz="1100">
                <a:solidFill>
                  <a:srgbClr val="FFFFFF"/>
                </a:solidFill>
              </a:rPr>
              <a:pPr>
                <a:spcAft>
                  <a:spcPts val="600"/>
                </a:spcAft>
                <a:defRPr/>
              </a:pPr>
              <a:t>5</a:t>
            </a:fld>
            <a:endParaRPr lang="en-GB" sz="1100">
              <a:solidFill>
                <a:srgbClr val="FFFFFF"/>
              </a:solidFill>
            </a:endParaRPr>
          </a:p>
        </p:txBody>
      </p:sp>
    </p:spTree>
    <p:extLst>
      <p:ext uri="{BB962C8B-B14F-4D97-AF65-F5344CB8AC3E}">
        <p14:creationId xmlns:p14="http://schemas.microsoft.com/office/powerpoint/2010/main" val="807371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466722" y="586855"/>
            <a:ext cx="3201366" cy="3387497"/>
          </a:xfrm>
        </p:spPr>
        <p:txBody>
          <a:bodyPr vert="horz" wrap="square" lIns="91440" tIns="45720" rIns="91440" bIns="45720" rtlCol="0" anchor="b">
            <a:normAutofit/>
          </a:bodyPr>
          <a:lstStyle/>
          <a:p>
            <a:pPr algn="r" eaLnBrk="1" hangingPunct="1">
              <a:defRPr sz="3200" b="1">
                <a:solidFill>
                  <a:srgbClr val="003366"/>
                </a:solidFill>
              </a:defRPr>
            </a:pPr>
            <a:r>
              <a:rPr lang="en-US" sz="4000" kern="1200">
                <a:solidFill>
                  <a:srgbClr val="FFFFFF"/>
                </a:solidFill>
                <a:latin typeface="+mj-lt"/>
                <a:ea typeface="+mj-ea"/>
                <a:cs typeface="+mj-cs"/>
              </a:rPr>
              <a:t>Research Scope vs. Research Limitations</a:t>
            </a:r>
          </a:p>
        </p:txBody>
      </p:sp>
      <p:sp>
        <p:nvSpPr>
          <p:cNvPr id="4" name="TextBox 3"/>
          <p:cNvSpPr txBox="1"/>
          <p:nvPr/>
        </p:nvSpPr>
        <p:spPr>
          <a:xfrm>
            <a:off x="4810259" y="649480"/>
            <a:ext cx="6555347" cy="5546047"/>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000" dirty="0">
                <a:latin typeface="+mn-lt"/>
              </a:rPr>
              <a:t>SCOPE (DELIMITATIONS) defines the study's boundaries - what the research will and will not cover (population, geography, timeframe, theoretical lens, methodology, variables). Scope represents deliberate choices ensuring the study is feasible, focused, and meaningful.</a:t>
            </a:r>
          </a:p>
          <a:p>
            <a:pPr indent="-228600" eaLnBrk="1" hangingPunct="1">
              <a:lnSpc>
                <a:spcPct val="90000"/>
              </a:lnSpc>
              <a:buFont typeface="Arial" panose="020B0604020202020204" pitchFamily="34" charset="0"/>
              <a:buChar char="•"/>
            </a:pPr>
            <a:endParaRPr lang="en-US" sz="2000" dirty="0">
              <a:latin typeface="+mn-lt"/>
            </a:endParaRPr>
          </a:p>
          <a:p>
            <a:pPr indent="-228600" eaLnBrk="1" hangingPunct="1">
              <a:lnSpc>
                <a:spcPct val="90000"/>
              </a:lnSpc>
              <a:buFont typeface="Arial" panose="020B0604020202020204" pitchFamily="34" charset="0"/>
              <a:buChar char="•"/>
            </a:pPr>
            <a:r>
              <a:rPr lang="en-US" sz="2000" dirty="0">
                <a:latin typeface="+mn-lt"/>
              </a:rPr>
              <a:t>LIMITATIONS are constraints affecting what can be claimed and how confidently. They emerge from methodological choices, access constraints, time restrictions, measurement issues, or data collection challenges. Limitations are unavoidable constraints requiring honest acknowledgement.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DEF8A90-9DCE-0F42-4789-30381FC36600}"/>
              </a:ext>
            </a:extLst>
          </p:cNvPr>
          <p:cNvSpPr>
            <a:spLocks noGrp="1"/>
          </p:cNvSpPr>
          <p:nvPr>
            <p:ph type="title"/>
          </p:nvPr>
        </p:nvSpPr>
        <p:spPr>
          <a:xfrm>
            <a:off x="660041" y="2767106"/>
            <a:ext cx="2880828" cy="3071906"/>
          </a:xfrm>
        </p:spPr>
        <p:txBody>
          <a:bodyPr vert="horz" wrap="square" lIns="91440" tIns="45720" rIns="91440" bIns="45720" rtlCol="0" anchor="t">
            <a:normAutofit/>
          </a:bodyPr>
          <a:lstStyle/>
          <a:p>
            <a:pPr eaLnBrk="1" hangingPunct="1"/>
            <a:r>
              <a:rPr lang="en-US" sz="4000" kern="1200" dirty="0">
                <a:solidFill>
                  <a:srgbClr val="FFFFFF"/>
                </a:solidFill>
                <a:latin typeface="+mj-lt"/>
                <a:ea typeface="+mj-ea"/>
                <a:cs typeface="+mj-cs"/>
              </a:rPr>
              <a:t>Examples of scope and limitation issues</a:t>
            </a:r>
          </a:p>
        </p:txBody>
      </p:sp>
      <p:sp>
        <p:nvSpPr>
          <p:cNvPr id="3" name="Footer Placeholder 2">
            <a:extLst>
              <a:ext uri="{FF2B5EF4-FFF2-40B4-BE49-F238E27FC236}">
                <a16:creationId xmlns:a16="http://schemas.microsoft.com/office/drawing/2014/main" id="{A973E57F-1B2B-A526-D8B7-09356515D538}"/>
              </a:ext>
            </a:extLst>
          </p:cNvPr>
          <p:cNvSpPr>
            <a:spLocks noGrp="1"/>
          </p:cNvSpPr>
          <p:nvPr>
            <p:ph type="ftr" sz="quarter" idx="11"/>
          </p:nvPr>
        </p:nvSpPr>
        <p:spPr>
          <a:xfrm rot="5400000">
            <a:off x="-1828800" y="2002536"/>
            <a:ext cx="4114800" cy="365760"/>
          </a:xfrm>
        </p:spPr>
        <p:txBody>
          <a:bodyPr vert="horz" wrap="square" lIns="91440" tIns="45720" rIns="91440" bIns="45720" rtlCol="0" anchor="ctr">
            <a:normAutofit/>
          </a:bodyPr>
          <a:lstStyle/>
          <a:p>
            <a:pPr algn="l">
              <a:spcAft>
                <a:spcPts val="600"/>
              </a:spcAft>
              <a:defRPr/>
            </a:pPr>
            <a:r>
              <a:rPr lang="en-US" sz="1100" kern="1200">
                <a:solidFill>
                  <a:srgbClr val="FFFFFF"/>
                </a:solidFill>
                <a:latin typeface="+mn-lt"/>
                <a:ea typeface="+mn-ea"/>
                <a:cs typeface="+mn-cs"/>
              </a:rPr>
              <a:t>Dr Caroline Jawad RPP</a:t>
            </a:r>
          </a:p>
        </p:txBody>
      </p:sp>
      <p:sp>
        <p:nvSpPr>
          <p:cNvPr id="4" name="Slide Number Placeholder 3">
            <a:extLst>
              <a:ext uri="{FF2B5EF4-FFF2-40B4-BE49-F238E27FC236}">
                <a16:creationId xmlns:a16="http://schemas.microsoft.com/office/drawing/2014/main" id="{A77A4CDF-608A-F67F-738B-A7B5846FBF1E}"/>
              </a:ext>
            </a:extLst>
          </p:cNvPr>
          <p:cNvSpPr>
            <a:spLocks noGrp="1"/>
          </p:cNvSpPr>
          <p:nvPr>
            <p:ph type="sldNum" sz="quarter" idx="12"/>
          </p:nvPr>
        </p:nvSpPr>
        <p:spPr>
          <a:xfrm>
            <a:off x="11704319" y="6455664"/>
            <a:ext cx="448056" cy="365125"/>
          </a:xfrm>
        </p:spPr>
        <p:txBody>
          <a:bodyPr vert="horz" wrap="square" lIns="91440" tIns="45720" rIns="91440" bIns="45720" rtlCol="0" anchor="ctr">
            <a:normAutofit/>
          </a:bodyPr>
          <a:lstStyle/>
          <a:p>
            <a:pPr>
              <a:spcAft>
                <a:spcPts val="600"/>
              </a:spcAft>
              <a:defRPr/>
            </a:pPr>
            <a:fld id="{80A92101-96C1-4C31-B11E-C4F65C4C4263}" type="slidenum">
              <a:rPr lang="en-US" sz="1100">
                <a:solidFill>
                  <a:schemeClr val="tx1">
                    <a:lumMod val="50000"/>
                    <a:lumOff val="50000"/>
                  </a:schemeClr>
                </a:solidFill>
              </a:rPr>
              <a:pPr>
                <a:spcAft>
                  <a:spcPts val="600"/>
                </a:spcAft>
                <a:defRPr/>
              </a:pPr>
              <a:t>7</a:t>
            </a:fld>
            <a:endParaRPr lang="en-US" sz="1100">
              <a:solidFill>
                <a:schemeClr val="tx1">
                  <a:lumMod val="50000"/>
                  <a:lumOff val="50000"/>
                </a:schemeClr>
              </a:solidFill>
            </a:endParaRPr>
          </a:p>
        </p:txBody>
      </p:sp>
      <p:graphicFrame>
        <p:nvGraphicFramePr>
          <p:cNvPr id="5" name="Table 4">
            <a:extLst>
              <a:ext uri="{FF2B5EF4-FFF2-40B4-BE49-F238E27FC236}">
                <a16:creationId xmlns:a16="http://schemas.microsoft.com/office/drawing/2014/main" id="{4871EEC5-108C-89BD-E25F-8901B5B7D4E6}"/>
              </a:ext>
            </a:extLst>
          </p:cNvPr>
          <p:cNvGraphicFramePr>
            <a:graphicFrameLocks noGrp="1"/>
          </p:cNvGraphicFramePr>
          <p:nvPr>
            <p:extLst>
              <p:ext uri="{D42A27DB-BD31-4B8C-83A1-F6EECF244321}">
                <p14:modId xmlns:p14="http://schemas.microsoft.com/office/powerpoint/2010/main" val="668068834"/>
              </p:ext>
            </p:extLst>
          </p:nvPr>
        </p:nvGraphicFramePr>
        <p:xfrm>
          <a:off x="4502428" y="557112"/>
          <a:ext cx="7225748" cy="5743778"/>
        </p:xfrm>
        <a:graphic>
          <a:graphicData uri="http://schemas.openxmlformats.org/drawingml/2006/table">
            <a:tbl>
              <a:tblPr>
                <a:tableStyleId>{8EC20E35-A176-4012-BC5E-935CFFF8708E}</a:tableStyleId>
              </a:tblPr>
              <a:tblGrid>
                <a:gridCol w="3560971">
                  <a:extLst>
                    <a:ext uri="{9D8B030D-6E8A-4147-A177-3AD203B41FA5}">
                      <a16:colId xmlns:a16="http://schemas.microsoft.com/office/drawing/2014/main" val="3801947684"/>
                    </a:ext>
                  </a:extLst>
                </a:gridCol>
                <a:gridCol w="3664777">
                  <a:extLst>
                    <a:ext uri="{9D8B030D-6E8A-4147-A177-3AD203B41FA5}">
                      <a16:colId xmlns:a16="http://schemas.microsoft.com/office/drawing/2014/main" val="317141742"/>
                    </a:ext>
                  </a:extLst>
                </a:gridCol>
              </a:tblGrid>
              <a:tr h="354933">
                <a:tc>
                  <a:txBody>
                    <a:bodyPr/>
                    <a:lstStyle/>
                    <a:p>
                      <a:endParaRPr lang="en-GB" sz="1400"/>
                    </a:p>
                  </a:txBody>
                  <a:tcPr marL="71762" marR="71762" marT="35881" marB="35881"/>
                </a:tc>
                <a:tc>
                  <a:txBody>
                    <a:bodyPr/>
                    <a:lstStyle/>
                    <a:p>
                      <a:endParaRPr lang="en-GB" sz="1400"/>
                    </a:p>
                  </a:txBody>
                  <a:tcPr marL="71762" marR="71762" marT="35881" marB="35881"/>
                </a:tc>
                <a:extLst>
                  <a:ext uri="{0D108BD9-81ED-4DB2-BD59-A6C34878D82A}">
                    <a16:rowId xmlns:a16="http://schemas.microsoft.com/office/drawing/2014/main" val="2708965234"/>
                  </a:ext>
                </a:extLst>
              </a:tr>
              <a:tr h="535726">
                <a:tc>
                  <a:txBody>
                    <a:bodyPr/>
                    <a:lstStyle/>
                    <a:p>
                      <a:pPr>
                        <a:buNone/>
                      </a:pPr>
                      <a:r>
                        <a:rPr lang="en-GB" sz="1400" b="1">
                          <a:effectLst/>
                        </a:rPr>
                        <a:t>Scope (What the study intentionally includes or excludes)</a:t>
                      </a:r>
                      <a:endParaRPr lang="en-GB" sz="1400">
                        <a:effectLst/>
                      </a:endParaRPr>
                    </a:p>
                  </a:txBody>
                  <a:tcPr marL="71762" marR="71762" marT="35881" marB="35881" anchor="ctr"/>
                </a:tc>
                <a:tc>
                  <a:txBody>
                    <a:bodyPr/>
                    <a:lstStyle/>
                    <a:p>
                      <a:pPr>
                        <a:buNone/>
                      </a:pPr>
                      <a:r>
                        <a:rPr lang="en-GB" sz="1400" b="1">
                          <a:effectLst/>
                        </a:rPr>
                        <a:t>Limitations (Constraints that affect what the study can claim)</a:t>
                      </a:r>
                      <a:endParaRPr lang="en-GB" sz="1400">
                        <a:effectLst/>
                      </a:endParaRPr>
                    </a:p>
                  </a:txBody>
                  <a:tcPr marL="71762" marR="71762" marT="35881" marB="35881" anchor="ctr"/>
                </a:tc>
                <a:extLst>
                  <a:ext uri="{0D108BD9-81ED-4DB2-BD59-A6C34878D82A}">
                    <a16:rowId xmlns:a16="http://schemas.microsoft.com/office/drawing/2014/main" val="1217573856"/>
                  </a:ext>
                </a:extLst>
              </a:tr>
              <a:tr h="535726">
                <a:tc>
                  <a:txBody>
                    <a:bodyPr/>
                    <a:lstStyle/>
                    <a:p>
                      <a:pPr>
                        <a:buNone/>
                      </a:pPr>
                      <a:r>
                        <a:rPr lang="en-GB" sz="1400">
                          <a:effectLst/>
                        </a:rPr>
                        <a:t>Focusing on a specific population (e.g., first‑year university students).</a:t>
                      </a:r>
                    </a:p>
                  </a:txBody>
                  <a:tcPr marL="71762" marR="71762" marT="35881" marB="35881" anchor="ctr"/>
                </a:tc>
                <a:tc>
                  <a:txBody>
                    <a:bodyPr/>
                    <a:lstStyle/>
                    <a:p>
                      <a:pPr>
                        <a:buNone/>
                      </a:pPr>
                      <a:r>
                        <a:rPr lang="en-GB" sz="1400">
                          <a:effectLst/>
                        </a:rPr>
                        <a:t>Small or non‑representative sample limits generalisability.</a:t>
                      </a:r>
                    </a:p>
                  </a:txBody>
                  <a:tcPr marL="71762" marR="71762" marT="35881" marB="35881" anchor="ctr"/>
                </a:tc>
                <a:extLst>
                  <a:ext uri="{0D108BD9-81ED-4DB2-BD59-A6C34878D82A}">
                    <a16:rowId xmlns:a16="http://schemas.microsoft.com/office/drawing/2014/main" val="3810447583"/>
                  </a:ext>
                </a:extLst>
              </a:tr>
              <a:tr h="535726">
                <a:tc>
                  <a:txBody>
                    <a:bodyPr/>
                    <a:lstStyle/>
                    <a:p>
                      <a:pPr>
                        <a:buNone/>
                      </a:pPr>
                      <a:r>
                        <a:rPr lang="en-GB" sz="1400" dirty="0">
                          <a:effectLst/>
                        </a:rPr>
                        <a:t>Studying one geographic area (e.g. South Wales).</a:t>
                      </a:r>
                    </a:p>
                  </a:txBody>
                  <a:tcPr marL="71762" marR="71762" marT="35881" marB="35881" anchor="ctr"/>
                </a:tc>
                <a:tc>
                  <a:txBody>
                    <a:bodyPr/>
                    <a:lstStyle/>
                    <a:p>
                      <a:pPr>
                        <a:buNone/>
                      </a:pPr>
                      <a:r>
                        <a:rPr lang="en-GB" sz="1400">
                          <a:effectLst/>
                        </a:rPr>
                        <a:t>Findings may not apply to other regions or contexts.</a:t>
                      </a:r>
                    </a:p>
                  </a:txBody>
                  <a:tcPr marL="71762" marR="71762" marT="35881" marB="35881" anchor="ctr"/>
                </a:tc>
                <a:extLst>
                  <a:ext uri="{0D108BD9-81ED-4DB2-BD59-A6C34878D82A}">
                    <a16:rowId xmlns:a16="http://schemas.microsoft.com/office/drawing/2014/main" val="3578737046"/>
                  </a:ext>
                </a:extLst>
              </a:tr>
              <a:tr h="535726">
                <a:tc>
                  <a:txBody>
                    <a:bodyPr/>
                    <a:lstStyle/>
                    <a:p>
                      <a:pPr>
                        <a:buNone/>
                      </a:pPr>
                      <a:r>
                        <a:rPr lang="en-GB" sz="1400" dirty="0">
                          <a:effectLst/>
                        </a:rPr>
                        <a:t>Using a qualitative method (e.g. interviews).</a:t>
                      </a:r>
                    </a:p>
                  </a:txBody>
                  <a:tcPr marL="71762" marR="71762" marT="35881" marB="35881" anchor="ctr"/>
                </a:tc>
                <a:tc>
                  <a:txBody>
                    <a:bodyPr/>
                    <a:lstStyle/>
                    <a:p>
                      <a:pPr>
                        <a:buNone/>
                      </a:pPr>
                      <a:r>
                        <a:rPr lang="en-GB" sz="1400">
                          <a:effectLst/>
                        </a:rPr>
                        <a:t>Subjectivity of responses; not suitable for statistical generalisation.</a:t>
                      </a:r>
                    </a:p>
                  </a:txBody>
                  <a:tcPr marL="71762" marR="71762" marT="35881" marB="35881" anchor="ctr"/>
                </a:tc>
                <a:extLst>
                  <a:ext uri="{0D108BD9-81ED-4DB2-BD59-A6C34878D82A}">
                    <a16:rowId xmlns:a16="http://schemas.microsoft.com/office/drawing/2014/main" val="2254896100"/>
                  </a:ext>
                </a:extLst>
              </a:tr>
              <a:tr h="535726">
                <a:tc>
                  <a:txBody>
                    <a:bodyPr/>
                    <a:lstStyle/>
                    <a:p>
                      <a:pPr>
                        <a:buNone/>
                      </a:pPr>
                      <a:r>
                        <a:rPr lang="en-GB" sz="1400">
                          <a:effectLst/>
                        </a:rPr>
                        <a:t>Examining a single case study or organisation.</a:t>
                      </a:r>
                    </a:p>
                  </a:txBody>
                  <a:tcPr marL="71762" marR="71762" marT="35881" marB="35881" anchor="ctr"/>
                </a:tc>
                <a:tc>
                  <a:txBody>
                    <a:bodyPr/>
                    <a:lstStyle/>
                    <a:p>
                      <a:pPr>
                        <a:buNone/>
                      </a:pPr>
                      <a:r>
                        <a:rPr lang="en-GB" sz="1400">
                          <a:effectLst/>
                        </a:rPr>
                        <a:t>Limited ability to compare or infer broader patterns.</a:t>
                      </a:r>
                    </a:p>
                  </a:txBody>
                  <a:tcPr marL="71762" marR="71762" marT="35881" marB="35881" anchor="ctr"/>
                </a:tc>
                <a:extLst>
                  <a:ext uri="{0D108BD9-81ED-4DB2-BD59-A6C34878D82A}">
                    <a16:rowId xmlns:a16="http://schemas.microsoft.com/office/drawing/2014/main" val="3211824685"/>
                  </a:ext>
                </a:extLst>
              </a:tr>
              <a:tr h="535726">
                <a:tc>
                  <a:txBody>
                    <a:bodyPr/>
                    <a:lstStyle/>
                    <a:p>
                      <a:pPr>
                        <a:buNone/>
                      </a:pPr>
                      <a:r>
                        <a:rPr lang="en-GB" sz="1400">
                          <a:effectLst/>
                        </a:rPr>
                        <a:t>Investigating a defined time period (e.g., data from 2020–2022).</a:t>
                      </a:r>
                    </a:p>
                  </a:txBody>
                  <a:tcPr marL="71762" marR="71762" marT="35881" marB="35881" anchor="ctr"/>
                </a:tc>
                <a:tc>
                  <a:txBody>
                    <a:bodyPr/>
                    <a:lstStyle/>
                    <a:p>
                      <a:pPr>
                        <a:buNone/>
                      </a:pPr>
                      <a:r>
                        <a:rPr lang="en-GB" sz="1400">
                          <a:effectLst/>
                        </a:rPr>
                        <a:t>Cannot capture changes before or after the selected timeframe.</a:t>
                      </a:r>
                    </a:p>
                  </a:txBody>
                  <a:tcPr marL="71762" marR="71762" marT="35881" marB="35881" anchor="ctr"/>
                </a:tc>
                <a:extLst>
                  <a:ext uri="{0D108BD9-81ED-4DB2-BD59-A6C34878D82A}">
                    <a16:rowId xmlns:a16="http://schemas.microsoft.com/office/drawing/2014/main" val="1339452855"/>
                  </a:ext>
                </a:extLst>
              </a:tr>
              <a:tr h="535726">
                <a:tc>
                  <a:txBody>
                    <a:bodyPr/>
                    <a:lstStyle/>
                    <a:p>
                      <a:pPr>
                        <a:buNone/>
                      </a:pPr>
                      <a:r>
                        <a:rPr lang="en-GB" sz="1400" dirty="0">
                          <a:effectLst/>
                        </a:rPr>
                        <a:t>Using a specific theoretical framework (e.g., TCV).</a:t>
                      </a:r>
                    </a:p>
                  </a:txBody>
                  <a:tcPr marL="71762" marR="71762" marT="35881" marB="35881" anchor="ctr"/>
                </a:tc>
                <a:tc>
                  <a:txBody>
                    <a:bodyPr/>
                    <a:lstStyle/>
                    <a:p>
                      <a:pPr>
                        <a:buNone/>
                      </a:pPr>
                      <a:r>
                        <a:rPr lang="en-GB" sz="1400">
                          <a:effectLst/>
                        </a:rPr>
                        <a:t>Other theories might offer different interpretations not explored.</a:t>
                      </a:r>
                    </a:p>
                  </a:txBody>
                  <a:tcPr marL="71762" marR="71762" marT="35881" marB="35881" anchor="ctr"/>
                </a:tc>
                <a:extLst>
                  <a:ext uri="{0D108BD9-81ED-4DB2-BD59-A6C34878D82A}">
                    <a16:rowId xmlns:a16="http://schemas.microsoft.com/office/drawing/2014/main" val="3291715488"/>
                  </a:ext>
                </a:extLst>
              </a:tr>
              <a:tr h="535726">
                <a:tc>
                  <a:txBody>
                    <a:bodyPr/>
                    <a:lstStyle/>
                    <a:p>
                      <a:pPr>
                        <a:buNone/>
                      </a:pPr>
                      <a:r>
                        <a:rPr lang="en-GB" sz="1400">
                          <a:effectLst/>
                        </a:rPr>
                        <a:t>Collecting only certain variables (e.g., behaviour but not attitudes).</a:t>
                      </a:r>
                    </a:p>
                  </a:txBody>
                  <a:tcPr marL="71762" marR="71762" marT="35881" marB="35881" anchor="ctr"/>
                </a:tc>
                <a:tc>
                  <a:txBody>
                    <a:bodyPr/>
                    <a:lstStyle/>
                    <a:p>
                      <a:pPr>
                        <a:buNone/>
                      </a:pPr>
                      <a:r>
                        <a:rPr lang="en-GB" sz="1400">
                          <a:effectLst/>
                        </a:rPr>
                        <a:t>Missing variables may affect depth or completeness of analysis.</a:t>
                      </a:r>
                    </a:p>
                  </a:txBody>
                  <a:tcPr marL="71762" marR="71762" marT="35881" marB="35881" anchor="ctr"/>
                </a:tc>
                <a:extLst>
                  <a:ext uri="{0D108BD9-81ED-4DB2-BD59-A6C34878D82A}">
                    <a16:rowId xmlns:a16="http://schemas.microsoft.com/office/drawing/2014/main" val="1057307939"/>
                  </a:ext>
                </a:extLst>
              </a:tr>
              <a:tr h="748104">
                <a:tc>
                  <a:txBody>
                    <a:bodyPr/>
                    <a:lstStyle/>
                    <a:p>
                      <a:pPr>
                        <a:buNone/>
                      </a:pPr>
                      <a:r>
                        <a:rPr lang="en-GB" sz="1400">
                          <a:effectLst/>
                        </a:rPr>
                        <a:t>Focusing on consumer behaviour in a specific market (e.g., influencer-driven pet products).</a:t>
                      </a:r>
                    </a:p>
                  </a:txBody>
                  <a:tcPr marL="71762" marR="71762" marT="35881" marB="35881" anchor="ctr"/>
                </a:tc>
                <a:tc>
                  <a:txBody>
                    <a:bodyPr/>
                    <a:lstStyle/>
                    <a:p>
                      <a:pPr fontAlgn="t">
                        <a:lnSpc>
                          <a:spcPts val="1500"/>
                        </a:lnSpc>
                        <a:buNone/>
                      </a:pPr>
                      <a:r>
                        <a:rPr lang="en-GB" sz="1400">
                          <a:effectLst/>
                        </a:rPr>
                        <a:t>Results may not generalise to different product categories or cultures.</a:t>
                      </a:r>
                      <a:endParaRPr lang="en-GB" sz="1400" b="0" i="0">
                        <a:effectLst/>
                        <a:latin typeface="Segoe UI" panose="020B0502040204020203" pitchFamily="34" charset="0"/>
                      </a:endParaRPr>
                    </a:p>
                  </a:txBody>
                  <a:tcPr marL="71762" marR="71762" marT="35881" marB="35881" anchor="ctr"/>
                </a:tc>
                <a:extLst>
                  <a:ext uri="{0D108BD9-81ED-4DB2-BD59-A6C34878D82A}">
                    <a16:rowId xmlns:a16="http://schemas.microsoft.com/office/drawing/2014/main" val="3848561032"/>
                  </a:ext>
                </a:extLst>
              </a:tr>
              <a:tr h="354933">
                <a:tc>
                  <a:txBody>
                    <a:bodyPr/>
                    <a:lstStyle/>
                    <a:p>
                      <a:endParaRPr lang="en-GB" sz="1400"/>
                    </a:p>
                  </a:txBody>
                  <a:tcPr marL="71762" marR="71762" marT="35881" marB="35881"/>
                </a:tc>
                <a:tc>
                  <a:txBody>
                    <a:bodyPr/>
                    <a:lstStyle/>
                    <a:p>
                      <a:endParaRPr lang="en-GB" sz="1400" dirty="0"/>
                    </a:p>
                  </a:txBody>
                  <a:tcPr marL="71762" marR="71762" marT="35881" marB="35881"/>
                </a:tc>
                <a:extLst>
                  <a:ext uri="{0D108BD9-81ED-4DB2-BD59-A6C34878D82A}">
                    <a16:rowId xmlns:a16="http://schemas.microsoft.com/office/drawing/2014/main" val="3273413997"/>
                  </a:ext>
                </a:extLst>
              </a:tr>
            </a:tbl>
          </a:graphicData>
        </a:graphic>
      </p:graphicFrame>
    </p:spTree>
    <p:extLst>
      <p:ext uri="{BB962C8B-B14F-4D97-AF65-F5344CB8AC3E}">
        <p14:creationId xmlns:p14="http://schemas.microsoft.com/office/powerpoint/2010/main" val="3963394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466722" y="586855"/>
            <a:ext cx="3201366" cy="3387497"/>
          </a:xfrm>
        </p:spPr>
        <p:txBody>
          <a:bodyPr vert="horz" wrap="square" lIns="91440" tIns="45720" rIns="91440" bIns="45720" rtlCol="0" anchor="b">
            <a:normAutofit/>
          </a:bodyPr>
          <a:lstStyle/>
          <a:p>
            <a:pPr algn="r" eaLnBrk="1" hangingPunct="1">
              <a:defRPr sz="3200" b="1">
                <a:solidFill>
                  <a:srgbClr val="003366"/>
                </a:solidFill>
              </a:defRPr>
            </a:pPr>
            <a:r>
              <a:rPr lang="en-US" sz="4000" kern="1200">
                <a:solidFill>
                  <a:srgbClr val="FFFFFF"/>
                </a:solidFill>
                <a:latin typeface="+mj-lt"/>
                <a:ea typeface="+mj-ea"/>
                <a:cs typeface="+mj-cs"/>
              </a:rPr>
              <a:t>How Scope and Limitations Relate</a:t>
            </a:r>
          </a:p>
        </p:txBody>
      </p:sp>
      <p:sp>
        <p:nvSpPr>
          <p:cNvPr id="4" name="TextBox 3"/>
          <p:cNvSpPr txBox="1"/>
          <p:nvPr/>
        </p:nvSpPr>
        <p:spPr>
          <a:xfrm>
            <a:off x="4810259" y="649480"/>
            <a:ext cx="6555347" cy="5546047"/>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000" dirty="0">
                <a:latin typeface="+mn-lt"/>
              </a:rPr>
              <a:t>Limitations often arise directly from scope choices. A narrow scope reduces complexity but limits </a:t>
            </a:r>
            <a:r>
              <a:rPr lang="en-US" sz="2000" dirty="0" err="1">
                <a:latin typeface="+mn-lt"/>
              </a:rPr>
              <a:t>generalisability</a:t>
            </a:r>
            <a:r>
              <a:rPr lang="en-US" sz="2000" dirty="0">
                <a:latin typeface="+mn-lt"/>
              </a:rPr>
              <a:t>/transferability. A broad scope increases coverage but introduces methodological constraints (consistency, logistics, data quality).</a:t>
            </a:r>
          </a:p>
          <a:p>
            <a:pPr indent="-228600" eaLnBrk="1" hangingPunct="1">
              <a:lnSpc>
                <a:spcPct val="90000"/>
              </a:lnSpc>
              <a:buFont typeface="Arial" panose="020B0604020202020204" pitchFamily="34" charset="0"/>
              <a:buChar char="•"/>
            </a:pPr>
            <a:endParaRPr lang="en-US" sz="2000" dirty="0">
              <a:latin typeface="+mn-lt"/>
            </a:endParaRPr>
          </a:p>
          <a:p>
            <a:pPr indent="-228600" eaLnBrk="1" hangingPunct="1">
              <a:lnSpc>
                <a:spcPct val="90000"/>
              </a:lnSpc>
              <a:buFont typeface="Arial" panose="020B0604020202020204" pitchFamily="34" charset="0"/>
              <a:buChar char="•"/>
            </a:pPr>
            <a:r>
              <a:rPr lang="en-US" sz="2000" dirty="0">
                <a:latin typeface="+mn-lt"/>
              </a:rPr>
              <a:t>EXAMPLE: Choosing to study first-year undergraduate students in South Wales (scope) means findings cannot be </a:t>
            </a:r>
            <a:r>
              <a:rPr lang="en-US" sz="2000" dirty="0" err="1">
                <a:latin typeface="+mn-lt"/>
              </a:rPr>
              <a:t>generalised</a:t>
            </a:r>
            <a:r>
              <a:rPr lang="en-US" sz="2000" dirty="0">
                <a:latin typeface="+mn-lt"/>
              </a:rPr>
              <a:t> to other student years or geographical locations (limitation). The scope choice creates interpretive boundaries that must be acknowledged as limitations.</a:t>
            </a:r>
          </a:p>
        </p:txBody>
      </p:sp>
      <p:sp>
        <p:nvSpPr>
          <p:cNvPr id="5" name="TextBox 4"/>
          <p:cNvSpPr txBox="1"/>
          <p:nvPr/>
        </p:nvSpPr>
        <p:spPr>
          <a:xfrm>
            <a:off x="4807211" y="5506570"/>
            <a:ext cx="4337916" cy="523220"/>
          </a:xfrm>
          <a:prstGeom prst="rect">
            <a:avLst/>
          </a:prstGeom>
          <a:noFill/>
        </p:spPr>
        <p:txBody>
          <a:bodyPr wrap="square">
            <a:spAutoFit/>
          </a:bodyPr>
          <a:lstStyle/>
          <a:p>
            <a:pPr>
              <a:spcAft>
                <a:spcPts val="600"/>
              </a:spcAft>
              <a:defRPr sz="1400" i="1">
                <a:solidFill>
                  <a:srgbClr val="505050"/>
                </a:solidFill>
              </a:defRPr>
            </a:pPr>
            <a:r>
              <a:rPr lang="en-GB" sz="1400" dirty="0"/>
              <a:t>Whetten (1989, p. 492): 'Every theoretical contribution must acknowledge its boundaries'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466722" y="586855"/>
            <a:ext cx="3201366" cy="3387497"/>
          </a:xfrm>
        </p:spPr>
        <p:txBody>
          <a:bodyPr vert="horz" wrap="square" lIns="91440" tIns="45720" rIns="91440" bIns="45720" rtlCol="0" anchor="b">
            <a:normAutofit/>
          </a:bodyPr>
          <a:lstStyle/>
          <a:p>
            <a:pPr algn="r" eaLnBrk="1" hangingPunct="1">
              <a:defRPr sz="3200" b="1">
                <a:solidFill>
                  <a:srgbClr val="003366"/>
                </a:solidFill>
              </a:defRPr>
            </a:pPr>
            <a:r>
              <a:rPr lang="en-US" sz="4000" kern="1200">
                <a:solidFill>
                  <a:srgbClr val="FFFFFF"/>
                </a:solidFill>
                <a:latin typeface="+mj-lt"/>
                <a:ea typeface="+mj-ea"/>
                <a:cs typeface="+mj-cs"/>
              </a:rPr>
              <a:t>Scope: Controlled Choices vs. Uncontrolled Constraints</a:t>
            </a:r>
          </a:p>
        </p:txBody>
      </p:sp>
      <p:sp>
        <p:nvSpPr>
          <p:cNvPr id="4" name="TextBox 3"/>
          <p:cNvSpPr txBox="1"/>
          <p:nvPr/>
        </p:nvSpPr>
        <p:spPr>
          <a:xfrm>
            <a:off x="4810259" y="649480"/>
            <a:ext cx="6555347" cy="5546047"/>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000" dirty="0">
                <a:latin typeface="+mn-lt"/>
              </a:rPr>
              <a:t>SCOPE: Researcher controls boundary decisions. You choose to study one theoretical framework, one sector, one geographical region - these are strategic decisions creating feasible research.</a:t>
            </a:r>
          </a:p>
          <a:p>
            <a:pPr indent="-228600" eaLnBrk="1" hangingPunct="1">
              <a:lnSpc>
                <a:spcPct val="90000"/>
              </a:lnSpc>
              <a:buFont typeface="Arial" panose="020B0604020202020204" pitchFamily="34" charset="0"/>
              <a:buChar char="•"/>
            </a:pPr>
            <a:endParaRPr lang="en-US" sz="2000" dirty="0">
              <a:latin typeface="+mn-lt"/>
            </a:endParaRPr>
          </a:p>
          <a:p>
            <a:pPr indent="-228600" eaLnBrk="1" hangingPunct="1">
              <a:lnSpc>
                <a:spcPct val="90000"/>
              </a:lnSpc>
              <a:buFont typeface="Arial" panose="020B0604020202020204" pitchFamily="34" charset="0"/>
              <a:buChar char="•"/>
            </a:pPr>
            <a:r>
              <a:rPr lang="en-US" sz="2000" dirty="0">
                <a:latin typeface="+mn-lt"/>
              </a:rPr>
              <a:t>LIMITATIONS: Often emerge beyond researcher control. Slower-than-expected participant recruitment, unanticipated access restrictions, contextual changes during fieldwork, or resource constraints represent uncontrolled limitations.</a:t>
            </a:r>
          </a:p>
          <a:p>
            <a:pPr indent="-228600" eaLnBrk="1" hangingPunct="1">
              <a:lnSpc>
                <a:spcPct val="90000"/>
              </a:lnSpc>
              <a:buFont typeface="Arial" panose="020B0604020202020204" pitchFamily="34" charset="0"/>
              <a:buChar char="•"/>
            </a:pPr>
            <a:endParaRPr lang="en-US" sz="2000" dirty="0">
              <a:latin typeface="+mn-lt"/>
            </a:endParaRPr>
          </a:p>
          <a:p>
            <a:pPr indent="-228600" eaLnBrk="1" hangingPunct="1">
              <a:lnSpc>
                <a:spcPct val="90000"/>
              </a:lnSpc>
              <a:buFont typeface="Arial" panose="020B0604020202020204" pitchFamily="34" charset="0"/>
              <a:buChar char="•"/>
            </a:pPr>
            <a:r>
              <a:rPr lang="en-US" sz="2000" dirty="0">
                <a:latin typeface="+mn-lt"/>
              </a:rPr>
              <a:t>CLARITY IN WRITING: Scope appears in Introduction/Methods explaining choices made. Limitations appear in Discussion/Conclusion acknowledging constraints affecting interpretation.</a:t>
            </a:r>
          </a:p>
        </p:txBody>
      </p:sp>
      <p:sp>
        <p:nvSpPr>
          <p:cNvPr id="5" name="TextBox 4"/>
          <p:cNvSpPr txBox="1"/>
          <p:nvPr/>
        </p:nvSpPr>
        <p:spPr>
          <a:xfrm>
            <a:off x="4894413" y="5651718"/>
            <a:ext cx="5906109" cy="307777"/>
          </a:xfrm>
          <a:prstGeom prst="rect">
            <a:avLst/>
          </a:prstGeom>
          <a:noFill/>
        </p:spPr>
        <p:txBody>
          <a:bodyPr wrap="square">
            <a:spAutoFit/>
          </a:bodyPr>
          <a:lstStyle/>
          <a:p>
            <a:pPr>
              <a:spcAft>
                <a:spcPts val="600"/>
              </a:spcAft>
              <a:defRPr sz="1400" i="1">
                <a:solidFill>
                  <a:srgbClr val="505050"/>
                </a:solidFill>
              </a:defRPr>
            </a:pPr>
            <a:r>
              <a:rPr sz="1400" dirty="0"/>
              <a:t>Distinguish</a:t>
            </a:r>
            <a:r>
              <a:rPr lang="en-GB" sz="1400" dirty="0"/>
              <a:t>SCOPE (</a:t>
            </a:r>
            <a:r>
              <a:rPr sz="1400" dirty="0"/>
              <a:t>deliberate delimitations</a:t>
            </a:r>
            <a:r>
              <a:rPr lang="en-GB" sz="1400" dirty="0"/>
              <a:t>)</a:t>
            </a:r>
            <a:r>
              <a:rPr sz="1400" dirty="0"/>
              <a:t> from unavoidable limitations</a:t>
            </a:r>
            <a:endParaRPr lang="en-GB"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466722" y="586855"/>
            <a:ext cx="3201366" cy="3387497"/>
          </a:xfrm>
        </p:spPr>
        <p:txBody>
          <a:bodyPr vert="horz" wrap="square" lIns="91440" tIns="45720" rIns="91440" bIns="45720" rtlCol="0" anchor="b">
            <a:normAutofit/>
          </a:bodyPr>
          <a:lstStyle/>
          <a:p>
            <a:pPr algn="r" eaLnBrk="1" hangingPunct="1">
              <a:defRPr sz="3200" b="1">
                <a:solidFill>
                  <a:srgbClr val="003366"/>
                </a:solidFill>
              </a:defRPr>
            </a:pPr>
            <a:r>
              <a:rPr lang="en-US" sz="4000" kern="1200">
                <a:solidFill>
                  <a:srgbClr val="FFFFFF"/>
                </a:solidFill>
                <a:latin typeface="+mj-lt"/>
                <a:ea typeface="+mj-ea"/>
                <a:cs typeface="+mj-cs"/>
              </a:rPr>
              <a:t>Articulating Scope and Limitations in Your Thesis</a:t>
            </a:r>
          </a:p>
        </p:txBody>
      </p:sp>
      <p:sp>
        <p:nvSpPr>
          <p:cNvPr id="4" name="TextBox 3"/>
          <p:cNvSpPr txBox="1"/>
          <p:nvPr/>
        </p:nvSpPr>
        <p:spPr>
          <a:xfrm>
            <a:off x="4810259" y="649480"/>
            <a:ext cx="6555347" cy="5546047"/>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000">
                <a:latin typeface="+mn-lt"/>
              </a:rPr>
              <a:t>SCOPE SECTION (Introduction/Chapter 1): 'This study examines [X] within [boundaries]' | 'The research focuses on [specific context]' | 'Study boundaries include [explicit delimitations]'</a:t>
            </a:r>
          </a:p>
          <a:p>
            <a:pPr indent="-228600" eaLnBrk="1" hangingPunct="1">
              <a:lnSpc>
                <a:spcPct val="90000"/>
              </a:lnSpc>
              <a:buFont typeface="Arial" panose="020B0604020202020204" pitchFamily="34" charset="0"/>
              <a:buChar char="•"/>
            </a:pPr>
            <a:endParaRPr lang="en-US" sz="2000">
              <a:latin typeface="+mn-lt"/>
            </a:endParaRPr>
          </a:p>
          <a:p>
            <a:pPr indent="-228600" eaLnBrk="1" hangingPunct="1">
              <a:lnSpc>
                <a:spcPct val="90000"/>
              </a:lnSpc>
              <a:buFont typeface="Arial" panose="020B0604020202020204" pitchFamily="34" charset="0"/>
              <a:buChar char="•"/>
            </a:pPr>
            <a:r>
              <a:rPr lang="en-US" sz="2000">
                <a:latin typeface="+mn-lt"/>
              </a:rPr>
              <a:t>LIMITATIONS SECTION (Discussion/Conclusion): 'Findings should be interpreted considering these limitations...' | 'Due to chosen scope, results may not generalise/transfer to...' | 'Resource constraints limited...'</a:t>
            </a:r>
          </a:p>
          <a:p>
            <a:pPr indent="-228600" eaLnBrk="1" hangingPunct="1">
              <a:lnSpc>
                <a:spcPct val="90000"/>
              </a:lnSpc>
              <a:buFont typeface="Arial" panose="020B0604020202020204" pitchFamily="34" charset="0"/>
              <a:buChar char="•"/>
            </a:pPr>
            <a:endParaRPr lang="en-US" sz="2000">
              <a:latin typeface="+mn-lt"/>
            </a:endParaRPr>
          </a:p>
          <a:p>
            <a:pPr indent="-228600" eaLnBrk="1" hangingPunct="1">
              <a:lnSpc>
                <a:spcPct val="90000"/>
              </a:lnSpc>
              <a:buFont typeface="Arial" panose="020B0604020202020204" pitchFamily="34" charset="0"/>
              <a:buChar char="•"/>
            </a:pPr>
            <a:r>
              <a:rPr lang="en-US" sz="2000">
                <a:latin typeface="+mn-lt"/>
              </a:rPr>
              <a:t>TRANSPARENCY: Explicitly connecting scope choices to resulting limitations strengthens scholarly credibility. Readers understand that boundaries create both focus (strength) and constraints (limitations).</a:t>
            </a:r>
          </a:p>
        </p:txBody>
      </p:sp>
      <p:sp>
        <p:nvSpPr>
          <p:cNvPr id="5" name="TextBox 4"/>
          <p:cNvSpPr txBox="1"/>
          <p:nvPr/>
        </p:nvSpPr>
        <p:spPr>
          <a:xfrm>
            <a:off x="2255520" y="5486401"/>
            <a:ext cx="6782626" cy="307777"/>
          </a:xfrm>
          <a:prstGeom prst="rect">
            <a:avLst/>
          </a:prstGeom>
          <a:noFill/>
        </p:spPr>
        <p:txBody>
          <a:bodyPr wrap="square">
            <a:spAutoFit/>
          </a:bodyPr>
          <a:lstStyle/>
          <a:p>
            <a:pPr>
              <a:spcAft>
                <a:spcPts val="600"/>
              </a:spcAft>
              <a:defRPr sz="1400" i="1">
                <a:solidFill>
                  <a:srgbClr val="505050"/>
                </a:solidFill>
              </a:defRPr>
            </a:pPr>
            <a:r>
              <a:rPr sz="1400"/>
              <a:t>Bell et al. (2022, p. 187): Transparent limitation discussion demonstrates research maturity</a:t>
            </a:r>
            <a:endParaRPr lang="en-GB" sz="1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466722" y="586855"/>
            <a:ext cx="3201366" cy="3387497"/>
          </a:xfrm>
        </p:spPr>
        <p:txBody>
          <a:bodyPr vert="horz" wrap="square" lIns="91440" tIns="45720" rIns="91440" bIns="45720" rtlCol="0" anchor="b">
            <a:normAutofit/>
          </a:bodyPr>
          <a:lstStyle/>
          <a:p>
            <a:pPr algn="r" eaLnBrk="1" hangingPunct="1">
              <a:defRPr sz="3200" b="1">
                <a:solidFill>
                  <a:srgbClr val="003366"/>
                </a:solidFill>
              </a:defRPr>
            </a:pPr>
            <a:r>
              <a:rPr lang="en-US" sz="4000" kern="1200">
                <a:solidFill>
                  <a:srgbClr val="FFFFFF"/>
                </a:solidFill>
                <a:latin typeface="+mj-lt"/>
                <a:ea typeface="+mj-ea"/>
                <a:cs typeface="+mj-cs"/>
              </a:rPr>
              <a:t>What Are Research Limitations?</a:t>
            </a:r>
          </a:p>
        </p:txBody>
      </p:sp>
      <p:sp>
        <p:nvSpPr>
          <p:cNvPr id="7" name="Footer Placeholder 6">
            <a:extLst>
              <a:ext uri="{FF2B5EF4-FFF2-40B4-BE49-F238E27FC236}">
                <a16:creationId xmlns:a16="http://schemas.microsoft.com/office/drawing/2014/main" id="{192C0127-530B-6366-E553-8FBB2995AD56}"/>
              </a:ext>
            </a:extLst>
          </p:cNvPr>
          <p:cNvSpPr>
            <a:spLocks noGrp="1"/>
          </p:cNvSpPr>
          <p:nvPr>
            <p:ph type="ftr" sz="quarter" idx="11"/>
          </p:nvPr>
        </p:nvSpPr>
        <p:spPr>
          <a:xfrm rot="5400000">
            <a:off x="-1828800" y="1984248"/>
            <a:ext cx="4114800" cy="365125"/>
          </a:xfrm>
        </p:spPr>
        <p:txBody>
          <a:bodyPr vert="horz" wrap="square" lIns="91440" tIns="45720" rIns="91440" bIns="45720" rtlCol="0" anchor="ctr">
            <a:normAutofit/>
          </a:bodyPr>
          <a:lstStyle/>
          <a:p>
            <a:pPr algn="l">
              <a:spcAft>
                <a:spcPts val="600"/>
              </a:spcAft>
              <a:defRPr/>
            </a:pPr>
            <a:r>
              <a:rPr lang="en-US" sz="1100" kern="1200">
                <a:solidFill>
                  <a:srgbClr val="FFFFFF"/>
                </a:solidFill>
                <a:latin typeface="+mn-lt"/>
                <a:ea typeface="+mn-ea"/>
                <a:cs typeface="+mn-cs"/>
              </a:rPr>
              <a:t>Dr Caroline Jawad RPP</a:t>
            </a:r>
          </a:p>
        </p:txBody>
      </p:sp>
      <p:sp>
        <p:nvSpPr>
          <p:cNvPr id="4" name="TextBox 3"/>
          <p:cNvSpPr txBox="1"/>
          <p:nvPr/>
        </p:nvSpPr>
        <p:spPr>
          <a:xfrm>
            <a:off x="4810259" y="649480"/>
            <a:ext cx="6555347" cy="5546047"/>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000">
                <a:latin typeface="+mn-lt"/>
              </a:rPr>
              <a:t>Research limitations are boundary conditions affecting how findings should be interpreted. They are NOT weaknesses to hide, but honest acknowledgements demonstrating methodological awareness. Well-articulated limitations establish appropriate scope for knowledge claims and create opportunities for future research.</a:t>
            </a:r>
          </a:p>
        </p:txBody>
      </p:sp>
      <p:sp>
        <p:nvSpPr>
          <p:cNvPr id="8" name="Slide Number Placeholder 7">
            <a:extLst>
              <a:ext uri="{FF2B5EF4-FFF2-40B4-BE49-F238E27FC236}">
                <a16:creationId xmlns:a16="http://schemas.microsoft.com/office/drawing/2014/main" id="{FF5BE5B3-26CC-1823-C3B1-FC72FEEE2017}"/>
              </a:ext>
            </a:extLst>
          </p:cNvPr>
          <p:cNvSpPr>
            <a:spLocks noGrp="1"/>
          </p:cNvSpPr>
          <p:nvPr>
            <p:ph type="sldNum" sz="quarter" idx="12"/>
          </p:nvPr>
        </p:nvSpPr>
        <p:spPr>
          <a:xfrm>
            <a:off x="11704320" y="6455664"/>
            <a:ext cx="448056" cy="365125"/>
          </a:xfrm>
        </p:spPr>
        <p:txBody>
          <a:bodyPr vert="horz" wrap="square" lIns="91440" tIns="45720" rIns="91440" bIns="45720" rtlCol="0" anchor="ctr">
            <a:normAutofit/>
          </a:bodyPr>
          <a:lstStyle/>
          <a:p>
            <a:pPr>
              <a:spcAft>
                <a:spcPts val="600"/>
              </a:spcAft>
              <a:defRPr/>
            </a:pPr>
            <a:fld id="{80A92101-96C1-4C31-B11E-C4F65C4C4263}" type="slidenum">
              <a:rPr lang="en-US" sz="1100">
                <a:solidFill>
                  <a:schemeClr val="tx1">
                    <a:lumMod val="50000"/>
                    <a:lumOff val="50000"/>
                  </a:schemeClr>
                </a:solidFill>
              </a:rPr>
              <a:pPr>
                <a:spcAft>
                  <a:spcPts val="600"/>
                </a:spcAft>
                <a:defRPr/>
              </a:pPr>
              <a:t>11</a:t>
            </a:fld>
            <a:endParaRPr lang="en-US" sz="1100">
              <a:solidFill>
                <a:schemeClr val="tx1">
                  <a:lumMod val="50000"/>
                  <a:lumOff val="50000"/>
                </a:schemeClr>
              </a:solidFill>
            </a:endParaRPr>
          </a:p>
        </p:txBody>
      </p:sp>
      <p:sp>
        <p:nvSpPr>
          <p:cNvPr id="5" name="TextBox 4"/>
          <p:cNvSpPr txBox="1"/>
          <p:nvPr/>
        </p:nvSpPr>
        <p:spPr>
          <a:xfrm>
            <a:off x="4905054" y="5517179"/>
            <a:ext cx="5904090" cy="523220"/>
          </a:xfrm>
          <a:prstGeom prst="rect">
            <a:avLst/>
          </a:prstGeom>
          <a:noFill/>
        </p:spPr>
        <p:txBody>
          <a:bodyPr wrap="square">
            <a:spAutoFit/>
          </a:bodyPr>
          <a:lstStyle/>
          <a:p>
            <a:pPr>
              <a:spcAft>
                <a:spcPts val="600"/>
              </a:spcAft>
              <a:defRPr sz="1400" i="1">
                <a:solidFill>
                  <a:srgbClr val="505050"/>
                </a:solidFill>
              </a:defRPr>
            </a:pPr>
            <a:r>
              <a:rPr sz="1400" dirty="0"/>
              <a:t>Bell et al. (2022, p. 187): 'Constraints, shortcomings and influences that impact interpretability and</a:t>
            </a:r>
            <a:r>
              <a:rPr sz="1400" dirty="0" err="1"/>
              <a:t>generalisability</a:t>
            </a:r>
            <a:r>
              <a:rPr sz="1400" dirty="0"/>
              <a:t>'</a:t>
            </a:r>
            <a:endParaRPr lang="en-GB"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18"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dirty="0"/>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466722" y="586855"/>
            <a:ext cx="3201366" cy="3387497"/>
          </a:xfrm>
        </p:spPr>
        <p:txBody>
          <a:bodyPr vert="horz" wrap="square" lIns="91440" tIns="45720" rIns="91440" bIns="45720" rtlCol="0" anchor="b">
            <a:normAutofit/>
          </a:bodyPr>
          <a:lstStyle/>
          <a:p>
            <a:pPr algn="r" eaLnBrk="1" hangingPunct="1">
              <a:defRPr sz="3200" b="1">
                <a:solidFill>
                  <a:srgbClr val="003366"/>
                </a:solidFill>
              </a:defRPr>
            </a:pPr>
            <a:r>
              <a:rPr lang="en-US" sz="4000" kern="1200">
                <a:solidFill>
                  <a:srgbClr val="FFFFFF"/>
                </a:solidFill>
                <a:latin typeface="+mj-lt"/>
                <a:ea typeface="+mj-ea"/>
                <a:cs typeface="+mj-cs"/>
              </a:rPr>
              <a:t>Why Limitations Matter</a:t>
            </a:r>
          </a:p>
        </p:txBody>
      </p:sp>
      <p:sp>
        <p:nvSpPr>
          <p:cNvPr id="6" name="Footer Placeholder 5">
            <a:extLst>
              <a:ext uri="{FF2B5EF4-FFF2-40B4-BE49-F238E27FC236}">
                <a16:creationId xmlns:a16="http://schemas.microsoft.com/office/drawing/2014/main" id="{BF9736E6-6F28-E4BE-6A1A-5737420C7EBA}"/>
              </a:ext>
            </a:extLst>
          </p:cNvPr>
          <p:cNvSpPr>
            <a:spLocks noGrp="1"/>
          </p:cNvSpPr>
          <p:nvPr>
            <p:ph type="ftr" sz="quarter" idx="11"/>
          </p:nvPr>
        </p:nvSpPr>
        <p:spPr>
          <a:xfrm rot="5400000">
            <a:off x="-1828800" y="1984248"/>
            <a:ext cx="4114800" cy="365125"/>
          </a:xfrm>
        </p:spPr>
        <p:txBody>
          <a:bodyPr vert="horz" wrap="square" lIns="91440" tIns="45720" rIns="91440" bIns="45720" rtlCol="0" anchor="ctr">
            <a:normAutofit/>
          </a:bodyPr>
          <a:lstStyle/>
          <a:p>
            <a:pPr algn="l">
              <a:spcAft>
                <a:spcPts val="600"/>
              </a:spcAft>
              <a:defRPr/>
            </a:pPr>
            <a:r>
              <a:rPr lang="en-US" sz="1100" kern="1200">
                <a:solidFill>
                  <a:srgbClr val="FFFFFF"/>
                </a:solidFill>
                <a:latin typeface="+mn-lt"/>
                <a:ea typeface="+mn-ea"/>
                <a:cs typeface="+mn-cs"/>
              </a:rPr>
              <a:t>Dr Caroline Jawad RPP</a:t>
            </a:r>
          </a:p>
        </p:txBody>
      </p:sp>
      <p:sp>
        <p:nvSpPr>
          <p:cNvPr id="4" name="TextBox 3"/>
          <p:cNvSpPr txBox="1"/>
          <p:nvPr/>
        </p:nvSpPr>
        <p:spPr>
          <a:xfrm>
            <a:off x="4810259" y="649480"/>
            <a:ext cx="6555347" cy="5546047"/>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000" dirty="0">
                <a:latin typeface="+mn-lt"/>
              </a:rPr>
              <a:t>Limitations directly affect research quality assessment.</a:t>
            </a:r>
          </a:p>
          <a:p>
            <a:pPr indent="-228600" eaLnBrk="1" hangingPunct="1">
              <a:lnSpc>
                <a:spcPct val="90000"/>
              </a:lnSpc>
              <a:spcAft>
                <a:spcPts val="1200"/>
              </a:spcAft>
              <a:buFont typeface="Arial" panose="020B0604020202020204" pitchFamily="34" charset="0"/>
              <a:buChar char="•"/>
              <a:defRPr sz="1800"/>
            </a:pPr>
            <a:r>
              <a:rPr lang="en-US" sz="2000" dirty="0">
                <a:latin typeface="+mn-lt"/>
              </a:rPr>
              <a:t>However, the criteria used differ fundamentally between paradigms. </a:t>
            </a:r>
          </a:p>
          <a:p>
            <a:pPr indent="-228600" eaLnBrk="1" hangingPunct="1">
              <a:lnSpc>
                <a:spcPct val="90000"/>
              </a:lnSpc>
              <a:spcAft>
                <a:spcPts val="1200"/>
              </a:spcAft>
              <a:buFont typeface="Arial" panose="020B0604020202020204" pitchFamily="34" charset="0"/>
              <a:buChar char="•"/>
              <a:defRPr sz="1800"/>
            </a:pPr>
            <a:r>
              <a:rPr lang="en-US" sz="2000" dirty="0">
                <a:latin typeface="+mn-lt"/>
              </a:rPr>
              <a:t>Quantitative research evaluates validity, reliability, and </a:t>
            </a:r>
            <a:r>
              <a:rPr lang="en-US" sz="2000" dirty="0" err="1">
                <a:latin typeface="+mn-lt"/>
              </a:rPr>
              <a:t>generalisability</a:t>
            </a:r>
            <a:r>
              <a:rPr lang="en-US" sz="2000" dirty="0">
                <a:latin typeface="+mn-lt"/>
              </a:rPr>
              <a:t>. </a:t>
            </a:r>
          </a:p>
          <a:p>
            <a:pPr indent="-228600" eaLnBrk="1" hangingPunct="1">
              <a:lnSpc>
                <a:spcPct val="90000"/>
              </a:lnSpc>
              <a:spcAft>
                <a:spcPts val="1200"/>
              </a:spcAft>
              <a:buFont typeface="Arial" panose="020B0604020202020204" pitchFamily="34" charset="0"/>
              <a:buChar char="•"/>
              <a:defRPr sz="1800"/>
            </a:pPr>
            <a:r>
              <a:rPr lang="en-US" sz="2000" dirty="0">
                <a:latin typeface="+mn-lt"/>
              </a:rPr>
              <a:t>Qualitative research evaluates trustworthiness through credibility, dependability, transferability, and confirmability.</a:t>
            </a:r>
          </a:p>
          <a:p>
            <a:pPr indent="-228600" eaLnBrk="1" hangingPunct="1">
              <a:lnSpc>
                <a:spcPct val="90000"/>
              </a:lnSpc>
              <a:spcAft>
                <a:spcPts val="1200"/>
              </a:spcAft>
              <a:buFont typeface="Arial" panose="020B0604020202020204" pitchFamily="34" charset="0"/>
              <a:buChar char="•"/>
              <a:defRPr sz="1800"/>
            </a:pPr>
            <a:r>
              <a:rPr lang="en-US" sz="2000" dirty="0">
                <a:latin typeface="+mn-lt"/>
              </a:rPr>
              <a:t>Using incorrect terminology signals methodological confusion.</a:t>
            </a:r>
          </a:p>
        </p:txBody>
      </p:sp>
      <p:sp>
        <p:nvSpPr>
          <p:cNvPr id="7" name="Slide Number Placeholder 6">
            <a:extLst>
              <a:ext uri="{FF2B5EF4-FFF2-40B4-BE49-F238E27FC236}">
                <a16:creationId xmlns:a16="http://schemas.microsoft.com/office/drawing/2014/main" id="{570AEA65-227E-105E-5406-D77B44E858A7}"/>
              </a:ext>
            </a:extLst>
          </p:cNvPr>
          <p:cNvSpPr>
            <a:spLocks noGrp="1"/>
          </p:cNvSpPr>
          <p:nvPr>
            <p:ph type="sldNum" sz="quarter" idx="12"/>
          </p:nvPr>
        </p:nvSpPr>
        <p:spPr>
          <a:xfrm>
            <a:off x="11704320" y="6455664"/>
            <a:ext cx="448056" cy="365125"/>
          </a:xfrm>
        </p:spPr>
        <p:txBody>
          <a:bodyPr vert="horz" wrap="square" lIns="91440" tIns="45720" rIns="91440" bIns="45720" rtlCol="0" anchor="ctr">
            <a:normAutofit/>
          </a:bodyPr>
          <a:lstStyle/>
          <a:p>
            <a:pPr>
              <a:spcAft>
                <a:spcPts val="600"/>
              </a:spcAft>
              <a:defRPr/>
            </a:pPr>
            <a:fld id="{80A92101-96C1-4C31-B11E-C4F65C4C4263}" type="slidenum">
              <a:rPr lang="en-US" sz="1100">
                <a:solidFill>
                  <a:schemeClr val="tx1">
                    <a:lumMod val="50000"/>
                    <a:lumOff val="50000"/>
                  </a:schemeClr>
                </a:solidFill>
              </a:rPr>
              <a:pPr>
                <a:spcAft>
                  <a:spcPts val="600"/>
                </a:spcAft>
                <a:defRPr/>
              </a:pPr>
              <a:t>12</a:t>
            </a:fld>
            <a:endParaRPr lang="en-US" sz="1100">
              <a:solidFill>
                <a:schemeClr val="tx1">
                  <a:lumMod val="50000"/>
                  <a:lumOff val="50000"/>
                </a:schemeClr>
              </a:solidFill>
            </a:endParaRPr>
          </a:p>
        </p:txBody>
      </p:sp>
      <p:sp>
        <p:nvSpPr>
          <p:cNvPr id="5" name="TextBox 4"/>
          <p:cNvSpPr txBox="1"/>
          <p:nvPr/>
        </p:nvSpPr>
        <p:spPr>
          <a:xfrm>
            <a:off x="4905054" y="5183842"/>
            <a:ext cx="3511987" cy="307777"/>
          </a:xfrm>
          <a:prstGeom prst="rect">
            <a:avLst/>
          </a:prstGeom>
          <a:noFill/>
        </p:spPr>
        <p:txBody>
          <a:bodyPr wrap="square">
            <a:spAutoFit/>
          </a:bodyPr>
          <a:lstStyle/>
          <a:p>
            <a:pPr>
              <a:spcAft>
                <a:spcPts val="600"/>
              </a:spcAft>
              <a:defRPr sz="1400" i="1">
                <a:solidFill>
                  <a:srgbClr val="505050"/>
                </a:solidFill>
              </a:defRPr>
            </a:pPr>
            <a:r>
              <a:rPr sz="1400" dirty="0"/>
              <a:t>Lincoln &amp; Guba (1985); Bryman (2021, p. 386)</a:t>
            </a:r>
            <a:endParaRPr lang="en-GB"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68428A-3CC8-B167-3333-D2AAB3553E67}"/>
              </a:ext>
            </a:extLst>
          </p:cNvPr>
          <p:cNvSpPr>
            <a:spLocks noGrp="1"/>
          </p:cNvSpPr>
          <p:nvPr>
            <p:ph type="title"/>
          </p:nvPr>
        </p:nvSpPr>
        <p:spPr/>
        <p:txBody>
          <a:bodyPr wrap="square"/>
          <a:lstStyle/>
          <a:p>
            <a:r>
              <a:rPr lang="en-GB" b="1" dirty="0"/>
              <a:t>Quality Criteria Differ by Paradigms</a:t>
            </a:r>
            <a:br>
              <a:rPr lang="en-GB" dirty="0"/>
            </a:br>
            <a:endParaRPr lang="en-GB" dirty="0"/>
          </a:p>
        </p:txBody>
      </p:sp>
      <p:sp>
        <p:nvSpPr>
          <p:cNvPr id="10" name="Content Placeholder 9">
            <a:extLst>
              <a:ext uri="{FF2B5EF4-FFF2-40B4-BE49-F238E27FC236}">
                <a16:creationId xmlns:a16="http://schemas.microsoft.com/office/drawing/2014/main" id="{7AF403CE-F7D9-4D4C-DBB0-E44211E9EF13}"/>
              </a:ext>
            </a:extLst>
          </p:cNvPr>
          <p:cNvSpPr>
            <a:spLocks noGrp="1"/>
          </p:cNvSpPr>
          <p:nvPr>
            <p:ph sz="half" idx="1"/>
          </p:nvPr>
        </p:nvSpPr>
        <p:spPr>
          <a:xfrm>
            <a:off x="838200" y="1459006"/>
            <a:ext cx="2926976" cy="4717957"/>
          </a:xfrm>
        </p:spPr>
        <p:txBody>
          <a:bodyPr wrap="square"/>
          <a:lstStyle/>
          <a:p>
            <a:pPr marL="0" indent="0">
              <a:spcAft>
                <a:spcPts val="800"/>
              </a:spcAft>
              <a:buNone/>
              <a:defRPr sz="1600" b="1">
                <a:solidFill>
                  <a:srgbClr val="006633"/>
                </a:solidFill>
              </a:defRPr>
            </a:pPr>
            <a:r>
              <a:rPr lang="en-GB" sz="3200" dirty="0"/>
              <a:t>QUANTITATIVE</a:t>
            </a:r>
          </a:p>
          <a:p>
            <a:pPr marL="0" indent="0">
              <a:lnSpc>
                <a:spcPct val="120000"/>
              </a:lnSpc>
              <a:buNone/>
              <a:defRPr sz="1400"/>
            </a:pPr>
            <a:r>
              <a:rPr lang="en-GB" dirty="0"/>
              <a:t>Validity: Does research measure what it claims? (Internal, external, construct, criterion)</a:t>
            </a:r>
            <a:br>
              <a:rPr lang="en-GB" dirty="0"/>
            </a:br>
            <a:br>
              <a:rPr lang="en-GB" dirty="0"/>
            </a:br>
            <a:r>
              <a:rPr lang="en-GB" dirty="0"/>
              <a:t>Reliability: Are measurements consistent? (Test-retest, internal consistency)</a:t>
            </a:r>
            <a:br>
              <a:rPr lang="en-GB" dirty="0"/>
            </a:br>
            <a:br>
              <a:rPr lang="en-GB" dirty="0"/>
            </a:br>
            <a:r>
              <a:rPr lang="en-GB" dirty="0"/>
              <a:t>Generalisability: Statistical inference to populations</a:t>
            </a:r>
          </a:p>
          <a:p>
            <a:pPr marL="0" indent="0">
              <a:spcAft>
                <a:spcPts val="800"/>
              </a:spcAft>
              <a:buNone/>
              <a:defRPr sz="1600" b="1">
                <a:solidFill>
                  <a:srgbClr val="CC6600"/>
                </a:solidFill>
              </a:defRPr>
            </a:pPr>
            <a:endParaRPr lang="en-GB" sz="1400" dirty="0"/>
          </a:p>
          <a:p>
            <a:pPr>
              <a:lnSpc>
                <a:spcPct val="120000"/>
              </a:lnSpc>
              <a:defRPr sz="1400"/>
            </a:pPr>
            <a:endParaRPr lang="en-GB" dirty="0"/>
          </a:p>
          <a:p>
            <a:endParaRPr lang="en-GB" dirty="0"/>
          </a:p>
        </p:txBody>
      </p:sp>
      <p:sp>
        <p:nvSpPr>
          <p:cNvPr id="11" name="Content Placeholder 10">
            <a:extLst>
              <a:ext uri="{FF2B5EF4-FFF2-40B4-BE49-F238E27FC236}">
                <a16:creationId xmlns:a16="http://schemas.microsoft.com/office/drawing/2014/main" id="{61671832-7116-43FE-C4C4-FDE677AA4EC3}"/>
              </a:ext>
            </a:extLst>
          </p:cNvPr>
          <p:cNvSpPr>
            <a:spLocks noGrp="1"/>
          </p:cNvSpPr>
          <p:nvPr>
            <p:ph sz="half" idx="2"/>
          </p:nvPr>
        </p:nvSpPr>
        <p:spPr>
          <a:xfrm>
            <a:off x="4092948" y="1459006"/>
            <a:ext cx="2669241" cy="4351338"/>
          </a:xfrm>
        </p:spPr>
        <p:txBody>
          <a:bodyPr wrap="square"/>
          <a:lstStyle/>
          <a:p>
            <a:pPr marL="0" indent="0">
              <a:spcAft>
                <a:spcPts val="800"/>
              </a:spcAft>
              <a:buNone/>
              <a:defRPr sz="1600" b="1">
                <a:solidFill>
                  <a:srgbClr val="660066"/>
                </a:solidFill>
              </a:defRPr>
            </a:pPr>
            <a:r>
              <a:rPr lang="en-GB" sz="3200" dirty="0"/>
              <a:t>QUALITATIVE</a:t>
            </a:r>
          </a:p>
          <a:p>
            <a:pPr marL="0" indent="0">
              <a:lnSpc>
                <a:spcPct val="120000"/>
              </a:lnSpc>
              <a:buNone/>
              <a:defRPr sz="1400"/>
            </a:pPr>
            <a:r>
              <a:rPr lang="en-GB" dirty="0"/>
              <a:t>Credibility: Are findings believable? (Prolonged engagement, member checking, triangulation)</a:t>
            </a:r>
            <a:br>
              <a:rPr lang="en-GB" dirty="0"/>
            </a:br>
            <a:r>
              <a:rPr lang="en-GB" dirty="0"/>
              <a:t>Dependability: Is the process logical? (Audit trail)</a:t>
            </a:r>
            <a:br>
              <a:rPr lang="en-GB" dirty="0"/>
            </a:br>
            <a:r>
              <a:rPr lang="en-GB" dirty="0"/>
              <a:t>Transferability: Applicable elsewhere? (Thick description, analytical generalisation)</a:t>
            </a:r>
            <a:br>
              <a:rPr lang="en-GB" dirty="0"/>
            </a:br>
            <a:r>
              <a:rPr lang="en-GB" dirty="0"/>
              <a:t>Confirmability: Findings shaped by data, not bias? (Reflexivity)</a:t>
            </a:r>
          </a:p>
          <a:p>
            <a:endParaRPr lang="en-GB" dirty="0"/>
          </a:p>
        </p:txBody>
      </p:sp>
      <p:sp>
        <p:nvSpPr>
          <p:cNvPr id="7" name="Footer Placeholder 6">
            <a:extLst>
              <a:ext uri="{FF2B5EF4-FFF2-40B4-BE49-F238E27FC236}">
                <a16:creationId xmlns:a16="http://schemas.microsoft.com/office/drawing/2014/main" id="{D14491AE-FBAA-619D-2A6C-7423C59369C4}"/>
              </a:ext>
            </a:extLst>
          </p:cNvPr>
          <p:cNvSpPr>
            <a:spLocks noGrp="1"/>
          </p:cNvSpPr>
          <p:nvPr>
            <p:ph type="ftr" sz="quarter" idx="11"/>
          </p:nvPr>
        </p:nvSpPr>
        <p:spPr/>
        <p:txBody>
          <a:bodyPr wrap="square"/>
          <a:lstStyle/>
          <a:p>
            <a:pPr>
              <a:defRPr/>
            </a:pPr>
            <a:r>
              <a:rPr lang="en-GB"/>
              <a:t>Dr Caroline Jawad RPP</a:t>
            </a:r>
          </a:p>
        </p:txBody>
      </p:sp>
      <p:sp>
        <p:nvSpPr>
          <p:cNvPr id="8" name="Slide Number Placeholder 7">
            <a:extLst>
              <a:ext uri="{FF2B5EF4-FFF2-40B4-BE49-F238E27FC236}">
                <a16:creationId xmlns:a16="http://schemas.microsoft.com/office/drawing/2014/main" id="{2DC737C0-C399-9289-6EFB-506D2B24AA0E}"/>
              </a:ext>
            </a:extLst>
          </p:cNvPr>
          <p:cNvSpPr>
            <a:spLocks noGrp="1"/>
          </p:cNvSpPr>
          <p:nvPr>
            <p:ph type="sldNum" sz="quarter" idx="12"/>
          </p:nvPr>
        </p:nvSpPr>
        <p:spPr/>
        <p:txBody>
          <a:bodyPr wrap="square"/>
          <a:lstStyle/>
          <a:p>
            <a:pPr>
              <a:defRPr/>
            </a:pPr>
            <a:fld id="{80A92101-96C1-4C31-B11E-C4F65C4C4263}" type="slidenum">
              <a:rPr lang="en-GB" smtClean="0"/>
              <a:pPr>
                <a:defRPr/>
              </a:pPr>
              <a:t>13</a:t>
            </a:fld>
            <a:endParaRPr lang="en-GB"/>
          </a:p>
        </p:txBody>
      </p:sp>
      <p:sp>
        <p:nvSpPr>
          <p:cNvPr id="13" name="Content Placeholder 9">
            <a:extLst>
              <a:ext uri="{FF2B5EF4-FFF2-40B4-BE49-F238E27FC236}">
                <a16:creationId xmlns:a16="http://schemas.microsoft.com/office/drawing/2014/main" id="{94DF13AB-01A3-DB3D-9AFD-D2B5537FCE4F}"/>
              </a:ext>
            </a:extLst>
          </p:cNvPr>
          <p:cNvSpPr txBox="1">
            <a:spLocks/>
          </p:cNvSpPr>
          <p:nvPr/>
        </p:nvSpPr>
        <p:spPr bwMode="auto">
          <a:xfrm>
            <a:off x="7089961" y="1459006"/>
            <a:ext cx="3284445"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800"/>
              </a:spcAft>
              <a:buNone/>
              <a:defRPr sz="1600" b="1">
                <a:solidFill>
                  <a:srgbClr val="CC6600"/>
                </a:solidFill>
              </a:defRPr>
            </a:pPr>
            <a:r>
              <a:rPr lang="en-GB" sz="3200" b="1" dirty="0">
                <a:solidFill>
                  <a:srgbClr val="CC6600"/>
                </a:solidFill>
              </a:rPr>
              <a:t>MIXED METHODS</a:t>
            </a:r>
          </a:p>
          <a:p>
            <a:pPr marL="0" indent="0">
              <a:lnSpc>
                <a:spcPct val="120000"/>
              </a:lnSpc>
              <a:buNone/>
              <a:defRPr sz="1400"/>
            </a:pPr>
            <a:r>
              <a:rPr lang="en-GB" sz="1400" dirty="0"/>
              <a:t>Must address BOTH sets when using both paradigms. Integration challenges include paradigm incommensurability and unequal weighting (Bryman, 2021)</a:t>
            </a:r>
          </a:p>
          <a:p>
            <a:pPr>
              <a:lnSpc>
                <a:spcPct val="120000"/>
              </a:lnSpc>
              <a:defRPr sz="1400"/>
            </a:pPr>
            <a:endParaRPr lang="en-GB" sz="1400" dirty="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Common Doctoral Terminology Errors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ERROR: 'This qualitative study lacks </a:t>
            </a:r>
            <a:r>
              <a:rPr lang="en-US" sz="2200" dirty="0" err="1">
                <a:latin typeface="+mn-lt"/>
              </a:rPr>
              <a:t>generalisability</a:t>
            </a:r>
            <a:r>
              <a:rPr lang="en-US" sz="2200" dirty="0">
                <a:latin typeface="+mn-lt"/>
              </a:rPr>
              <a:t>' </a:t>
            </a:r>
          </a:p>
          <a:p>
            <a:pPr indent="-228600" eaLnBrk="1" hangingPunct="1">
              <a:lnSpc>
                <a:spcPct val="90000"/>
              </a:lnSpc>
              <a:buFont typeface="Arial" panose="020B0604020202020204" pitchFamily="34" charset="0"/>
              <a:buChar char="•"/>
            </a:pPr>
            <a:r>
              <a:rPr lang="en-US" sz="2200" dirty="0">
                <a:latin typeface="+mn-lt"/>
              </a:rPr>
              <a:t>CORRECT: 'This study emphasizes transferability through </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ERROR: 'Survey credibility was enhanced through member checking' </a:t>
            </a:r>
          </a:p>
          <a:p>
            <a:pPr indent="-228600" eaLnBrk="1" hangingPunct="1">
              <a:lnSpc>
                <a:spcPct val="90000"/>
              </a:lnSpc>
              <a:buFont typeface="Arial" panose="020B0604020202020204" pitchFamily="34" charset="0"/>
              <a:buChar char="•"/>
            </a:pPr>
            <a:r>
              <a:rPr lang="en-US" sz="2200" dirty="0">
                <a:latin typeface="+mn-lt"/>
              </a:rPr>
              <a:t>CORRECT: 'Survey construct validity assessed through CFA' </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ERROR: 'Qualitative reliability ensured through </a:t>
            </a:r>
            <a:r>
              <a:rPr lang="en-US" sz="2200" dirty="0" err="1">
                <a:latin typeface="+mn-lt"/>
              </a:rPr>
              <a:t>standardised</a:t>
            </a:r>
            <a:r>
              <a:rPr lang="en-US" sz="2200" dirty="0">
                <a:latin typeface="+mn-lt"/>
              </a:rPr>
              <a:t> protocols' </a:t>
            </a:r>
          </a:p>
          <a:p>
            <a:pPr indent="-228600" eaLnBrk="1" hangingPunct="1">
              <a:lnSpc>
                <a:spcPct val="90000"/>
              </a:lnSpc>
              <a:buFont typeface="Arial" panose="020B0604020202020204" pitchFamily="34" charset="0"/>
              <a:buChar char="•"/>
            </a:pPr>
            <a:r>
              <a:rPr lang="en-US" sz="2200" dirty="0">
                <a:latin typeface="+mn-lt"/>
              </a:rPr>
              <a:t>CORRECT: 'Dependability established through audit trails' </a:t>
            </a:r>
          </a:p>
        </p:txBody>
      </p:sp>
      <p:sp>
        <p:nvSpPr>
          <p:cNvPr id="6" name="Footer Placeholder 5">
            <a:extLst>
              <a:ext uri="{FF2B5EF4-FFF2-40B4-BE49-F238E27FC236}">
                <a16:creationId xmlns:a16="http://schemas.microsoft.com/office/drawing/2014/main" id="{8AC8F49B-B952-7271-F5D8-B5D5A0FFBE29}"/>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AFFB341F-B5F1-C54B-CD86-BC98C3727955}"/>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14</a:t>
            </a:fld>
            <a:endParaRPr lang="en-US"/>
          </a:p>
        </p:txBody>
      </p:sp>
      <p:sp>
        <p:nvSpPr>
          <p:cNvPr id="5" name="TextBox 4"/>
          <p:cNvSpPr txBox="1"/>
          <p:nvPr/>
        </p:nvSpPr>
        <p:spPr>
          <a:xfrm>
            <a:off x="2255521" y="5486401"/>
            <a:ext cx="6688113" cy="307777"/>
          </a:xfrm>
          <a:prstGeom prst="rect">
            <a:avLst/>
          </a:prstGeom>
          <a:noFill/>
        </p:spPr>
        <p:txBody>
          <a:bodyPr wrap="square">
            <a:spAutoFit/>
          </a:bodyPr>
          <a:lstStyle/>
          <a:p>
            <a:pPr>
              <a:spcAft>
                <a:spcPts val="600"/>
              </a:spcAft>
              <a:defRPr sz="1400" i="1">
                <a:solidFill>
                  <a:srgbClr val="505050"/>
                </a:solidFill>
              </a:defRPr>
            </a:pPr>
            <a:r>
              <a:rPr sz="1400"/>
              <a:t>Bryman (2021, p. 386): Using wrong terminology 'signals fundamental misunderstanding'</a:t>
            </a:r>
            <a:endParaRPr lang="en-GB" sz="1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200" kern="1200">
                <a:solidFill>
                  <a:schemeClr val="tx1"/>
                </a:solidFill>
                <a:latin typeface="+mj-lt"/>
                <a:ea typeface="+mj-ea"/>
                <a:cs typeface="+mj-cs"/>
              </a:rPr>
              <a:t>Reframing: Limitations as Research Opportunities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Transparent limitation discussion serves three functions:</a:t>
            </a:r>
          </a:p>
          <a:p>
            <a:pPr indent="-228600" eaLnBrk="1" hangingPunct="1">
              <a:lnSpc>
                <a:spcPct val="90000"/>
              </a:lnSpc>
              <a:spcAft>
                <a:spcPts val="1200"/>
              </a:spcAft>
              <a:buFont typeface="Arial" panose="020B0604020202020204" pitchFamily="34" charset="0"/>
              <a:buChar char="•"/>
              <a:defRPr sz="1800"/>
            </a:pPr>
            <a:r>
              <a:rPr lang="en-US" sz="2200" dirty="0">
                <a:latin typeface="+mn-lt"/>
              </a:rPr>
              <a:t>(1) Methodological contribution - identifying challenges requiring innovation,</a:t>
            </a:r>
          </a:p>
          <a:p>
            <a:pPr indent="-228600" eaLnBrk="1" hangingPunct="1">
              <a:lnSpc>
                <a:spcPct val="90000"/>
              </a:lnSpc>
              <a:spcAft>
                <a:spcPts val="1200"/>
              </a:spcAft>
              <a:buFont typeface="Arial" panose="020B0604020202020204" pitchFamily="34" charset="0"/>
              <a:buChar char="•"/>
              <a:defRPr sz="1800"/>
            </a:pPr>
            <a:r>
              <a:rPr lang="en-US" sz="2200" dirty="0">
                <a:latin typeface="+mn-lt"/>
              </a:rPr>
              <a:t>(2) Theoretical extension - specifying boundary conditions for theory application,</a:t>
            </a:r>
          </a:p>
          <a:p>
            <a:pPr indent="-228600" eaLnBrk="1" hangingPunct="1">
              <a:lnSpc>
                <a:spcPct val="90000"/>
              </a:lnSpc>
              <a:spcAft>
                <a:spcPts val="1200"/>
              </a:spcAft>
              <a:buFont typeface="Arial" panose="020B0604020202020204" pitchFamily="34" charset="0"/>
              <a:buChar char="•"/>
              <a:defRPr sz="1800"/>
            </a:pPr>
            <a:r>
              <a:rPr lang="en-US" sz="2200" dirty="0">
                <a:latin typeface="+mn-lt"/>
              </a:rPr>
              <a:t>(3) Future research agenda - each limitation represents specific research opportunities.</a:t>
            </a:r>
          </a:p>
        </p:txBody>
      </p:sp>
      <p:sp>
        <p:nvSpPr>
          <p:cNvPr id="6" name="Footer Placeholder 5">
            <a:extLst>
              <a:ext uri="{FF2B5EF4-FFF2-40B4-BE49-F238E27FC236}">
                <a16:creationId xmlns:a16="http://schemas.microsoft.com/office/drawing/2014/main" id="{473FCAFD-EAB7-B440-BC0F-2A00B82C9E7C}"/>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1A9C3384-9D1B-6AA0-FA0F-5B5C1D03320B}"/>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15</a:t>
            </a:fld>
            <a:endParaRPr lang="en-US"/>
          </a:p>
        </p:txBody>
      </p:sp>
      <p:sp>
        <p:nvSpPr>
          <p:cNvPr id="5" name="TextBox 4"/>
          <p:cNvSpPr txBox="1"/>
          <p:nvPr/>
        </p:nvSpPr>
        <p:spPr>
          <a:xfrm>
            <a:off x="2255520" y="5486401"/>
            <a:ext cx="4794902" cy="307777"/>
          </a:xfrm>
          <a:prstGeom prst="rect">
            <a:avLst/>
          </a:prstGeom>
          <a:noFill/>
        </p:spPr>
        <p:txBody>
          <a:bodyPr wrap="square">
            <a:spAutoFit/>
          </a:bodyPr>
          <a:lstStyle/>
          <a:p>
            <a:pPr>
              <a:spcAft>
                <a:spcPts val="600"/>
              </a:spcAft>
              <a:defRPr sz="1400" i="1">
                <a:solidFill>
                  <a:srgbClr val="505050"/>
                </a:solidFill>
              </a:defRPr>
            </a:pPr>
            <a:r>
              <a:rPr sz="1400"/>
              <a:t>Aguinis &amp; Solarino (2019, p. 1298); Alvesson &amp; Sandberg (2020)</a:t>
            </a:r>
            <a:endParaRPr lang="en-GB" sz="1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Two Sources of Limitations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DESIGN-STAGE: Established before fieldwork (theoretical framework choices, methodological decisions, literature boundaries, scope delimitations)</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FIELDWORK-STAGE: Emerge during implementation (access challenges, response rates, measurement issues, contextual changes)</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Distinguishing these helps identify avoidable vs. unavoidable limitations.</a:t>
            </a:r>
          </a:p>
        </p:txBody>
      </p:sp>
      <p:sp>
        <p:nvSpPr>
          <p:cNvPr id="6" name="Footer Placeholder 5">
            <a:extLst>
              <a:ext uri="{FF2B5EF4-FFF2-40B4-BE49-F238E27FC236}">
                <a16:creationId xmlns:a16="http://schemas.microsoft.com/office/drawing/2014/main" id="{3DC90AA0-B6C4-B458-7ECE-38C634E369A7}"/>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0BE8AC27-F264-A97C-3F1A-082C50146D68}"/>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Design-Stage Limitations Overview</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Design limitations arise from choices made before fieldwork begins.</a:t>
            </a:r>
          </a:p>
          <a:p>
            <a:pPr indent="-228600" eaLnBrk="1" hangingPunct="1">
              <a:lnSpc>
                <a:spcPct val="90000"/>
              </a:lnSpc>
              <a:spcAft>
                <a:spcPts val="1200"/>
              </a:spcAft>
              <a:buFont typeface="Arial" panose="020B0604020202020204" pitchFamily="34" charset="0"/>
              <a:buChar char="•"/>
              <a:defRPr sz="1800"/>
            </a:pPr>
            <a:r>
              <a:rPr lang="en-US" sz="2200" dirty="0">
                <a:latin typeface="+mn-lt"/>
              </a:rPr>
              <a:t>These include:</a:t>
            </a:r>
          </a:p>
          <a:p>
            <a:pPr lvl="1" indent="-228600" eaLnBrk="1" hangingPunct="1">
              <a:lnSpc>
                <a:spcPct val="90000"/>
              </a:lnSpc>
              <a:spcAft>
                <a:spcPts val="1200"/>
              </a:spcAft>
              <a:buFont typeface="Arial" panose="020B0604020202020204" pitchFamily="34" charset="0"/>
              <a:buChar char="•"/>
              <a:defRPr sz="1800"/>
            </a:pPr>
            <a:r>
              <a:rPr lang="en-US" sz="2200" dirty="0">
                <a:latin typeface="+mn-lt"/>
              </a:rPr>
              <a:t>theoretical framework constraints ('theoretical blindness’)</a:t>
            </a:r>
          </a:p>
          <a:p>
            <a:pPr lvl="1" indent="-228600" eaLnBrk="1" hangingPunct="1">
              <a:lnSpc>
                <a:spcPct val="90000"/>
              </a:lnSpc>
              <a:spcAft>
                <a:spcPts val="1200"/>
              </a:spcAft>
              <a:buFont typeface="Arial" panose="020B0604020202020204" pitchFamily="34" charset="0"/>
              <a:buChar char="•"/>
              <a:defRPr sz="1800"/>
            </a:pPr>
            <a:r>
              <a:rPr lang="en-US" sz="2200" dirty="0">
                <a:latin typeface="+mn-lt"/>
              </a:rPr>
              <a:t>methodological choices (quantitative/qualitative/mixed)</a:t>
            </a:r>
          </a:p>
          <a:p>
            <a:pPr lvl="1" indent="-228600" eaLnBrk="1" hangingPunct="1">
              <a:lnSpc>
                <a:spcPct val="90000"/>
              </a:lnSpc>
              <a:spcAft>
                <a:spcPts val="1200"/>
              </a:spcAft>
              <a:buFont typeface="Arial" panose="020B0604020202020204" pitchFamily="34" charset="0"/>
              <a:buChar char="•"/>
              <a:defRPr sz="1800"/>
            </a:pPr>
            <a:r>
              <a:rPr lang="en-US" sz="2200" dirty="0">
                <a:latin typeface="+mn-lt"/>
              </a:rPr>
              <a:t>Literature review boundaries (publication bias, language barriers) and scope delimitations (focus requires exclusion)</a:t>
            </a:r>
          </a:p>
          <a:p>
            <a:pPr lvl="1" indent="-228600" eaLnBrk="1" hangingPunct="1">
              <a:lnSpc>
                <a:spcPct val="90000"/>
              </a:lnSpc>
              <a:spcAft>
                <a:spcPts val="1200"/>
              </a:spcAft>
              <a:buFont typeface="Arial" panose="020B0604020202020204" pitchFamily="34" charset="0"/>
              <a:buChar char="•"/>
              <a:defRPr sz="1800"/>
            </a:pPr>
            <a:r>
              <a:rPr lang="en-US" sz="2200" dirty="0">
                <a:latin typeface="+mn-lt"/>
              </a:rPr>
              <a:t>Some apply to all paradigms; others are paradigm-specific.</a:t>
            </a:r>
          </a:p>
        </p:txBody>
      </p:sp>
      <p:sp>
        <p:nvSpPr>
          <p:cNvPr id="6" name="Footer Placeholder 5">
            <a:extLst>
              <a:ext uri="{FF2B5EF4-FFF2-40B4-BE49-F238E27FC236}">
                <a16:creationId xmlns:a16="http://schemas.microsoft.com/office/drawing/2014/main" id="{A43A4880-7846-5597-46DA-EBDA0D3E95A1}"/>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6EEAADE1-9F77-4C48-C83A-85A3373256E0}"/>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17</a:t>
            </a:fld>
            <a:endParaRPr lang="en-US"/>
          </a:p>
        </p:txBody>
      </p:sp>
      <p:sp>
        <p:nvSpPr>
          <p:cNvPr id="5" name="TextBox 4"/>
          <p:cNvSpPr txBox="1"/>
          <p:nvPr/>
        </p:nvSpPr>
        <p:spPr>
          <a:xfrm>
            <a:off x="2255520" y="5486401"/>
            <a:ext cx="4965270" cy="307777"/>
          </a:xfrm>
          <a:prstGeom prst="rect">
            <a:avLst/>
          </a:prstGeom>
          <a:noFill/>
        </p:spPr>
        <p:txBody>
          <a:bodyPr wrap="square">
            <a:spAutoFit/>
          </a:bodyPr>
          <a:lstStyle/>
          <a:p>
            <a:pPr>
              <a:spcAft>
                <a:spcPts val="600"/>
              </a:spcAft>
              <a:defRPr sz="1400" i="1">
                <a:solidFill>
                  <a:srgbClr val="505050"/>
                </a:solidFill>
              </a:defRPr>
            </a:pPr>
            <a:r>
              <a:rPr sz="1400"/>
              <a:t>Alvesson &amp; Sandberg (2020); Franco et al. (2014); Whetten (1989)</a:t>
            </a:r>
            <a:endParaRPr lang="en-GB" sz="1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41248" y="548640"/>
            <a:ext cx="3600860" cy="5431536"/>
          </a:xfrm>
        </p:spPr>
        <p:txBody>
          <a:bodyPr vert="horz" wrap="square" lIns="91440" tIns="45720" rIns="91440" bIns="45720" rtlCol="0" anchor="ctr">
            <a:normAutofit/>
          </a:bodyPr>
          <a:lstStyle/>
          <a:p>
            <a:pPr eaLnBrk="1" hangingPunct="1">
              <a:defRPr sz="3200" b="1">
                <a:solidFill>
                  <a:srgbClr val="003366"/>
                </a:solidFill>
              </a:defRPr>
            </a:pPr>
            <a:r>
              <a:rPr lang="en-US" sz="5000" kern="1200">
                <a:solidFill>
                  <a:schemeClr val="tx1"/>
                </a:solidFill>
                <a:latin typeface="+mj-lt"/>
                <a:ea typeface="+mj-ea"/>
                <a:cs typeface="+mj-cs"/>
              </a:rPr>
              <a:t>Theoretical Framework Limitations (ALL PARADIGMS)</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5126418" y="552091"/>
            <a:ext cx="6224335" cy="5431536"/>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Choosing a theoretical lens enables certain insights whilst obscuring others.</a:t>
            </a:r>
          </a:p>
          <a:p>
            <a:pPr indent="-228600" eaLnBrk="1" hangingPunct="1">
              <a:lnSpc>
                <a:spcPct val="90000"/>
              </a:lnSpc>
              <a:spcAft>
                <a:spcPts val="1200"/>
              </a:spcAft>
              <a:buFont typeface="Arial" panose="020B0604020202020204" pitchFamily="34" charset="0"/>
              <a:buChar char="•"/>
              <a:defRPr sz="1800"/>
            </a:pPr>
            <a:r>
              <a:rPr lang="en-US" sz="2200" dirty="0">
                <a:latin typeface="+mn-lt"/>
              </a:rPr>
              <a:t>Common issues:</a:t>
            </a:r>
          </a:p>
          <a:p>
            <a:pPr indent="-228600" eaLnBrk="1" hangingPunct="1">
              <a:lnSpc>
                <a:spcPct val="90000"/>
              </a:lnSpc>
              <a:spcAft>
                <a:spcPts val="1200"/>
              </a:spcAft>
              <a:buFont typeface="Arial" panose="020B0604020202020204" pitchFamily="34" charset="0"/>
              <a:buChar char="•"/>
              <a:defRPr sz="1800"/>
            </a:pPr>
            <a:r>
              <a:rPr lang="en-US" sz="2200" dirty="0">
                <a:latin typeface="+mn-lt"/>
              </a:rPr>
              <a:t>(1) Theory borrowing - applying frameworks across contexts without adaptation (e.g., Western theories in non-Western settings)</a:t>
            </a:r>
          </a:p>
          <a:p>
            <a:pPr indent="-228600" eaLnBrk="1" hangingPunct="1">
              <a:lnSpc>
                <a:spcPct val="90000"/>
              </a:lnSpc>
              <a:spcAft>
                <a:spcPts val="1200"/>
              </a:spcAft>
              <a:buFont typeface="Arial" panose="020B0604020202020204" pitchFamily="34" charset="0"/>
              <a:buChar char="•"/>
              <a:defRPr sz="1800"/>
            </a:pPr>
            <a:r>
              <a:rPr lang="en-US" sz="2200" b="1" dirty="0">
                <a:solidFill>
                  <a:schemeClr val="accent5">
                    <a:lumMod val="75000"/>
                  </a:schemeClr>
                </a:solidFill>
                <a:latin typeface="+mn-lt"/>
              </a:rPr>
              <a:t>(2) Paradigm lock-in - pressure to use established frameworks limits innovation</a:t>
            </a:r>
          </a:p>
          <a:p>
            <a:pPr indent="-228600" eaLnBrk="1" hangingPunct="1">
              <a:lnSpc>
                <a:spcPct val="90000"/>
              </a:lnSpc>
              <a:spcAft>
                <a:spcPts val="1200"/>
              </a:spcAft>
              <a:buFont typeface="Arial" panose="020B0604020202020204" pitchFamily="34" charset="0"/>
              <a:buChar char="•"/>
              <a:defRPr sz="1800"/>
            </a:pPr>
            <a:r>
              <a:rPr lang="en-US" sz="2200" dirty="0">
                <a:latin typeface="+mn-lt"/>
              </a:rPr>
              <a:t>(3) Implicit assumptions - each theory carries cultural/temporal assumptions.</a:t>
            </a:r>
          </a:p>
        </p:txBody>
      </p:sp>
      <p:sp>
        <p:nvSpPr>
          <p:cNvPr id="6" name="Footer Placeholder 5">
            <a:extLst>
              <a:ext uri="{FF2B5EF4-FFF2-40B4-BE49-F238E27FC236}">
                <a16:creationId xmlns:a16="http://schemas.microsoft.com/office/drawing/2014/main" id="{37489CD8-3066-8DD0-D65E-6B63978B180D}"/>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A9B40522-AFF8-945C-4FFB-A18EBE380C0A}"/>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18</a:t>
            </a:fld>
            <a:endParaRPr lang="en-US"/>
          </a:p>
        </p:txBody>
      </p:sp>
      <p:sp>
        <p:nvSpPr>
          <p:cNvPr id="5" name="TextBox 4"/>
          <p:cNvSpPr txBox="1"/>
          <p:nvPr/>
        </p:nvSpPr>
        <p:spPr>
          <a:xfrm>
            <a:off x="2255521" y="5486401"/>
            <a:ext cx="7085851" cy="307777"/>
          </a:xfrm>
          <a:prstGeom prst="rect">
            <a:avLst/>
          </a:prstGeom>
          <a:noFill/>
        </p:spPr>
        <p:txBody>
          <a:bodyPr wrap="square">
            <a:spAutoFit/>
          </a:bodyPr>
          <a:lstStyle/>
          <a:p>
            <a:pPr>
              <a:spcAft>
                <a:spcPts val="600"/>
              </a:spcAft>
              <a:defRPr sz="1400" i="1">
                <a:solidFill>
                  <a:srgbClr val="505050"/>
                </a:solidFill>
              </a:defRPr>
            </a:pPr>
            <a:r>
              <a:rPr sz="1400"/>
              <a:t>Alvesson &amp; Sandberg (2020, p. 1295): 'Theoretical blindness'; Whetten et al. (2009); Tsui (2007)</a:t>
            </a:r>
            <a:endParaRPr lang="en-GB" sz="14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41248" y="548640"/>
            <a:ext cx="3600860" cy="5431536"/>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Quantitative Design Limitations</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5126418" y="552091"/>
            <a:ext cx="6224335" cy="5431536"/>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SAMPLING: Non-probability sampling restricts statistical generalisation to populations. Small samples reduce statistical power to detect effects.</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CROSS-SECTIONAL DESIGNS: Cannot establish temporal precedence required for causal inference, threatening internal validity.</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CONSTRUCT OPERATIONALISATION: Reducing complexity to numerical measures creates construct underrepresentation.</a:t>
            </a:r>
          </a:p>
        </p:txBody>
      </p:sp>
      <p:sp>
        <p:nvSpPr>
          <p:cNvPr id="6" name="Footer Placeholder 5">
            <a:extLst>
              <a:ext uri="{FF2B5EF4-FFF2-40B4-BE49-F238E27FC236}">
                <a16:creationId xmlns:a16="http://schemas.microsoft.com/office/drawing/2014/main" id="{A5660FBD-D765-4916-A961-BDF96AE1EB27}"/>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11CCB4AB-9446-D929-41CC-F121183B872F}"/>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19</a:t>
            </a:fld>
            <a:endParaRPr lang="en-US"/>
          </a:p>
        </p:txBody>
      </p:sp>
      <p:sp>
        <p:nvSpPr>
          <p:cNvPr id="5" name="TextBox 4"/>
          <p:cNvSpPr txBox="1"/>
          <p:nvPr/>
        </p:nvSpPr>
        <p:spPr>
          <a:xfrm>
            <a:off x="2255520" y="5486401"/>
            <a:ext cx="4628190" cy="307777"/>
          </a:xfrm>
          <a:prstGeom prst="rect">
            <a:avLst/>
          </a:prstGeom>
          <a:noFill/>
        </p:spPr>
        <p:txBody>
          <a:bodyPr wrap="square">
            <a:spAutoFit/>
          </a:bodyPr>
          <a:lstStyle/>
          <a:p>
            <a:pPr>
              <a:spcAft>
                <a:spcPts val="600"/>
              </a:spcAft>
              <a:defRPr sz="1400" i="1">
                <a:solidFill>
                  <a:srgbClr val="505050"/>
                </a:solidFill>
              </a:defRPr>
            </a:pPr>
            <a:r>
              <a:rPr sz="1400"/>
              <a:t>Hair et al. (2019, pp. 124-132); Podsakoff et al. (2012, p. 545)</a:t>
            </a:r>
            <a:endParaRPr lang="en-GB" sz="1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41248" y="548640"/>
            <a:ext cx="3600860" cy="5431536"/>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Qualitative Design Limitations</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5126418" y="552091"/>
            <a:ext cx="6224335" cy="5431536"/>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SMALL SAMPLES: Depth over breadth - affects transferability (not </a:t>
            </a:r>
            <a:r>
              <a:rPr lang="en-US" sz="2200" dirty="0" err="1">
                <a:latin typeface="+mn-lt"/>
              </a:rPr>
              <a:t>generalisability</a:t>
            </a:r>
            <a:r>
              <a:rPr lang="en-US" sz="2200" dirty="0">
                <a:latin typeface="+mn-lt"/>
              </a:rPr>
              <a:t>). Analytical generalization to theory, not statistical </a:t>
            </a:r>
            <a:r>
              <a:rPr lang="en-US" sz="2200" dirty="0" err="1">
                <a:latin typeface="+mn-lt"/>
              </a:rPr>
              <a:t>generalisationto</a:t>
            </a:r>
            <a:r>
              <a:rPr lang="en-US" sz="2200" dirty="0">
                <a:latin typeface="+mn-lt"/>
              </a:rPr>
              <a:t> populations.</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RESEARCHER POSITIONALITY: Researcher's background, theoretical preferences, and cultural assumptions shape what questions are asked and how data is interpreted, affecting confirmability.</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EMERGENT DESIGN: Flexibility enables discovery but creates boundary ambiguity affecting dependability.</a:t>
            </a:r>
          </a:p>
        </p:txBody>
      </p:sp>
      <p:sp>
        <p:nvSpPr>
          <p:cNvPr id="6" name="Footer Placeholder 5">
            <a:extLst>
              <a:ext uri="{FF2B5EF4-FFF2-40B4-BE49-F238E27FC236}">
                <a16:creationId xmlns:a16="http://schemas.microsoft.com/office/drawing/2014/main" id="{AE484419-C167-10C5-F8AC-BFF90FDFAA40}"/>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58A81DB1-AEA3-8164-9374-A520D21BCFB8}"/>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20</a:t>
            </a:fld>
            <a:endParaRPr lang="en-US"/>
          </a:p>
        </p:txBody>
      </p:sp>
      <p:sp>
        <p:nvSpPr>
          <p:cNvPr id="5" name="TextBox 4"/>
          <p:cNvSpPr txBox="1"/>
          <p:nvPr/>
        </p:nvSpPr>
        <p:spPr>
          <a:xfrm>
            <a:off x="2255520" y="5486401"/>
            <a:ext cx="5561202" cy="307777"/>
          </a:xfrm>
          <a:prstGeom prst="rect">
            <a:avLst/>
          </a:prstGeom>
          <a:noFill/>
        </p:spPr>
        <p:txBody>
          <a:bodyPr wrap="square">
            <a:spAutoFit/>
          </a:bodyPr>
          <a:lstStyle/>
          <a:p>
            <a:pPr>
              <a:spcAft>
                <a:spcPts val="600"/>
              </a:spcAft>
              <a:defRPr sz="1400" i="1">
                <a:solidFill>
                  <a:srgbClr val="505050"/>
                </a:solidFill>
              </a:defRPr>
            </a:pPr>
            <a:r>
              <a:rPr sz="1400"/>
              <a:t>Lincoln &amp; Guba (1985); Yin (2018, p. 86); Johnson &amp; Duberley (2015, p. 92)</a:t>
            </a:r>
            <a:endParaRPr lang="en-GB" sz="14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41248" y="548640"/>
            <a:ext cx="3600860" cy="5431536"/>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Mixed Methods Integration Challenges</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5126418" y="552091"/>
            <a:ext cx="6224335" cy="5431536"/>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PARADIGM INCOMMENSURABILITY: Ontological and epistemological tensions between worldviews create conceptual contradictions. Positivist assumptions about objective reality conflict with interpretivist assumptions about constructed reality.</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SEQUENTIAL TIMING: Time lags between QUAN and QUAL phases mean contexts may shift.</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UNEQUAL WEIGHTING: Dominant component often overshadows supplementary component, creating tokenistic rather than genuine integration.</a:t>
            </a:r>
          </a:p>
        </p:txBody>
      </p:sp>
      <p:sp>
        <p:nvSpPr>
          <p:cNvPr id="6" name="Footer Placeholder 5">
            <a:extLst>
              <a:ext uri="{FF2B5EF4-FFF2-40B4-BE49-F238E27FC236}">
                <a16:creationId xmlns:a16="http://schemas.microsoft.com/office/drawing/2014/main" id="{4A8330C8-5D1E-6E4B-6B53-A76C722894BF}"/>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876C9B8C-CE99-0464-8B3A-853B5E65A151}"/>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21</a:t>
            </a:fld>
            <a:endParaRPr lang="en-US"/>
          </a:p>
        </p:txBody>
      </p:sp>
      <p:sp>
        <p:nvSpPr>
          <p:cNvPr id="5" name="TextBox 4"/>
          <p:cNvSpPr txBox="1"/>
          <p:nvPr/>
        </p:nvSpPr>
        <p:spPr>
          <a:xfrm>
            <a:off x="2255521" y="5486401"/>
            <a:ext cx="5747151" cy="307777"/>
          </a:xfrm>
          <a:prstGeom prst="rect">
            <a:avLst/>
          </a:prstGeom>
          <a:noFill/>
        </p:spPr>
        <p:txBody>
          <a:bodyPr wrap="square">
            <a:spAutoFit/>
          </a:bodyPr>
          <a:lstStyle/>
          <a:p>
            <a:pPr>
              <a:spcAft>
                <a:spcPts val="600"/>
              </a:spcAft>
              <a:defRPr sz="1400" i="1">
                <a:solidFill>
                  <a:srgbClr val="505050"/>
                </a:solidFill>
              </a:defRPr>
            </a:pPr>
            <a:r>
              <a:rPr sz="1400"/>
              <a:t>Bryman (2021, p. 639); Guba &amp; Lincoln (1994); Creswell &amp; Plano Clark (2018)</a:t>
            </a:r>
            <a:endParaRPr lang="en-GB" sz="1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41248" y="548640"/>
            <a:ext cx="3600860" cy="5431536"/>
          </a:xfrm>
        </p:spPr>
        <p:txBody>
          <a:bodyPr vert="horz" wrap="square" lIns="91440" tIns="45720" rIns="91440" bIns="45720" rtlCol="0" anchor="ctr">
            <a:normAutofit/>
          </a:bodyPr>
          <a:lstStyle/>
          <a:p>
            <a:pPr eaLnBrk="1" hangingPunct="1">
              <a:defRPr sz="3200" b="1">
                <a:solidFill>
                  <a:srgbClr val="003366"/>
                </a:solidFill>
              </a:defRPr>
            </a:pPr>
            <a:r>
              <a:rPr lang="en-US" sz="5000" kern="1200">
                <a:solidFill>
                  <a:schemeClr val="tx1"/>
                </a:solidFill>
                <a:latin typeface="+mj-lt"/>
                <a:ea typeface="+mj-ea"/>
                <a:cs typeface="+mj-cs"/>
              </a:rPr>
              <a:t>Literature Review Limitations (ALL PARADIGMS)</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5126418" y="552091"/>
            <a:ext cx="6224335" cy="5431536"/>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PUBLICATION BIAS: Approximately 60% of null findings never reach publication, creating systematically distorted portrayal of intervention effectiveness. Successful outcomes overrepresented.</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LANGUAGE BARRIERS: English-language dominance creates blind spots in culturally-embedded research domains.</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TEMPORAL OBSOLESCENCE: Accelerating knowledge production means reviews may become partially outdated before thesis completion, especially in technology-adjacent domains.</a:t>
            </a:r>
          </a:p>
        </p:txBody>
      </p:sp>
      <p:sp>
        <p:nvSpPr>
          <p:cNvPr id="6" name="Footer Placeholder 5">
            <a:extLst>
              <a:ext uri="{FF2B5EF4-FFF2-40B4-BE49-F238E27FC236}">
                <a16:creationId xmlns:a16="http://schemas.microsoft.com/office/drawing/2014/main" id="{4BA62F3D-8B60-6034-F416-46F1A0AA5660}"/>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ED8CE7BE-B12F-A01F-A8AB-B0BA6F8BE7AC}"/>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22</a:t>
            </a:fld>
            <a:endParaRPr lang="en-US"/>
          </a:p>
        </p:txBody>
      </p:sp>
      <p:sp>
        <p:nvSpPr>
          <p:cNvPr id="5" name="TextBox 4"/>
          <p:cNvSpPr txBox="1"/>
          <p:nvPr/>
        </p:nvSpPr>
        <p:spPr>
          <a:xfrm>
            <a:off x="2255521" y="5486401"/>
            <a:ext cx="6220677" cy="307777"/>
          </a:xfrm>
          <a:prstGeom prst="rect">
            <a:avLst/>
          </a:prstGeom>
          <a:noFill/>
        </p:spPr>
        <p:txBody>
          <a:bodyPr wrap="square">
            <a:spAutoFit/>
          </a:bodyPr>
          <a:lstStyle/>
          <a:p>
            <a:pPr>
              <a:spcAft>
                <a:spcPts val="600"/>
              </a:spcAft>
              <a:defRPr sz="1400" i="1">
                <a:solidFill>
                  <a:srgbClr val="505050"/>
                </a:solidFill>
              </a:defRPr>
            </a:pPr>
            <a:r>
              <a:rPr sz="1400"/>
              <a:t>Franco et al. (2014, p. 1503); Bell et al. (2022, p. 201); Tranfield et al. (2003, p. 212)</a:t>
            </a:r>
            <a:endParaRPr lang="en-GB" sz="14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41248" y="548640"/>
            <a:ext cx="3600860" cy="5431536"/>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Research Question &amp; Scope Limitations</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5126418" y="552091"/>
            <a:ext cx="6224335" cy="5431536"/>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Focus requires exclusion - studying one sector/context necessarily excludes others. This is methodological prudence (creating manageable scope) with inevitable consequences (bounded </a:t>
            </a:r>
            <a:r>
              <a:rPr lang="en-US" sz="2200" dirty="0" err="1">
                <a:latin typeface="+mn-lt"/>
              </a:rPr>
              <a:t>generalisability</a:t>
            </a:r>
            <a:r>
              <a:rPr lang="en-US" sz="2200" dirty="0">
                <a:latin typeface="+mn-lt"/>
              </a:rPr>
              <a:t>/transferability).</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QUANTITATIVE: Variables must be </a:t>
            </a:r>
            <a:r>
              <a:rPr lang="en-US" sz="2200" dirty="0" err="1">
                <a:latin typeface="+mn-lt"/>
              </a:rPr>
              <a:t>operationalised</a:t>
            </a:r>
            <a:r>
              <a:rPr lang="en-US" sz="2200" dirty="0">
                <a:latin typeface="+mn-lt"/>
              </a:rPr>
              <a:t>, creating reductionism that limits complexity but enables measurement.</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QUALITATIVE: Broad questions enable flexibility but risk lack of focus; emergent boundaries may shift during research.</a:t>
            </a:r>
          </a:p>
        </p:txBody>
      </p:sp>
      <p:sp>
        <p:nvSpPr>
          <p:cNvPr id="6" name="Footer Placeholder 5">
            <a:extLst>
              <a:ext uri="{FF2B5EF4-FFF2-40B4-BE49-F238E27FC236}">
                <a16:creationId xmlns:a16="http://schemas.microsoft.com/office/drawing/2014/main" id="{19991006-FC52-2932-1952-66784C7A1A60}"/>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64EE0C37-1EAA-88ED-3A68-35B3B15D0D00}"/>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23</a:t>
            </a:fld>
            <a:endParaRPr lang="en-US"/>
          </a:p>
        </p:txBody>
      </p:sp>
      <p:sp>
        <p:nvSpPr>
          <p:cNvPr id="5" name="TextBox 4"/>
          <p:cNvSpPr txBox="1"/>
          <p:nvPr/>
        </p:nvSpPr>
        <p:spPr>
          <a:xfrm>
            <a:off x="2255521" y="5486401"/>
            <a:ext cx="5399363" cy="307777"/>
          </a:xfrm>
          <a:prstGeom prst="rect">
            <a:avLst/>
          </a:prstGeom>
          <a:noFill/>
        </p:spPr>
        <p:txBody>
          <a:bodyPr wrap="square">
            <a:spAutoFit/>
          </a:bodyPr>
          <a:lstStyle/>
          <a:p>
            <a:pPr>
              <a:spcAft>
                <a:spcPts val="600"/>
              </a:spcAft>
              <a:defRPr sz="1400" i="1">
                <a:solidFill>
                  <a:srgbClr val="505050"/>
                </a:solidFill>
              </a:defRPr>
            </a:pPr>
            <a:r>
              <a:rPr sz="1400"/>
              <a:t>Whetten (1989, p. 492); Hair et al. (2019); Saunders et al. (2019, p. 186)</a:t>
            </a:r>
            <a:endParaRPr lang="en-GB" sz="14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41248" y="548640"/>
            <a:ext cx="3600860" cy="5431536"/>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Fieldwork-Stage Limitations Overview</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5126418" y="552091"/>
            <a:ext cx="6224335" cy="5431536"/>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Fieldwork limitations emerge during research implementation and often cannot be fully anticipated during design.</a:t>
            </a:r>
          </a:p>
          <a:p>
            <a:pPr indent="-228600" eaLnBrk="1" hangingPunct="1">
              <a:lnSpc>
                <a:spcPct val="90000"/>
              </a:lnSpc>
              <a:spcAft>
                <a:spcPts val="1200"/>
              </a:spcAft>
              <a:buFont typeface="Arial" panose="020B0604020202020204" pitchFamily="34" charset="0"/>
              <a:buChar char="•"/>
              <a:defRPr sz="1800"/>
            </a:pPr>
            <a:r>
              <a:rPr lang="en-US" sz="2200" dirty="0">
                <a:latin typeface="+mn-lt"/>
              </a:rPr>
              <a:t>These include data collection challenges (access, response rates, gatekeeper influence), measurement/interpretation issues, contextual factors (organizational politics, unplanned events), and resource constraints.</a:t>
            </a:r>
          </a:p>
          <a:p>
            <a:pPr indent="-228600" eaLnBrk="1" hangingPunct="1">
              <a:lnSpc>
                <a:spcPct val="90000"/>
              </a:lnSpc>
              <a:spcAft>
                <a:spcPts val="1200"/>
              </a:spcAft>
              <a:buFont typeface="Arial" panose="020B0604020202020204" pitchFamily="34" charset="0"/>
              <a:buChar char="•"/>
              <a:defRPr sz="1800"/>
            </a:pPr>
            <a:r>
              <a:rPr lang="en-US" sz="2200" dirty="0">
                <a:latin typeface="+mn-lt"/>
              </a:rPr>
              <a:t>Paradigm-specific challenges differ substantially.</a:t>
            </a:r>
          </a:p>
        </p:txBody>
      </p:sp>
      <p:sp>
        <p:nvSpPr>
          <p:cNvPr id="6" name="Footer Placeholder 5">
            <a:extLst>
              <a:ext uri="{FF2B5EF4-FFF2-40B4-BE49-F238E27FC236}">
                <a16:creationId xmlns:a16="http://schemas.microsoft.com/office/drawing/2014/main" id="{6AF8635C-4D46-1938-0CD3-8C3231DB859B}"/>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A20F42E6-F3A0-343D-231D-38DFE7CF43EA}"/>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24</a:t>
            </a:fld>
            <a:endParaRPr lang="en-US"/>
          </a:p>
        </p:txBody>
      </p:sp>
      <p:sp>
        <p:nvSpPr>
          <p:cNvPr id="5" name="TextBox 4"/>
          <p:cNvSpPr txBox="1"/>
          <p:nvPr/>
        </p:nvSpPr>
        <p:spPr>
          <a:xfrm>
            <a:off x="2255521" y="5486401"/>
            <a:ext cx="5589287" cy="307777"/>
          </a:xfrm>
          <a:prstGeom prst="rect">
            <a:avLst/>
          </a:prstGeom>
          <a:noFill/>
        </p:spPr>
        <p:txBody>
          <a:bodyPr wrap="square">
            <a:spAutoFit/>
          </a:bodyPr>
          <a:lstStyle/>
          <a:p>
            <a:pPr>
              <a:spcAft>
                <a:spcPts val="600"/>
              </a:spcAft>
              <a:defRPr sz="1400" i="1">
                <a:solidFill>
                  <a:srgbClr val="505050"/>
                </a:solidFill>
              </a:defRPr>
            </a:pPr>
            <a:r>
              <a:rPr sz="1400"/>
              <a:t>Baruch &amp; Holtom (2008); Buchanan &amp; Bryman (2009); Wenzel et al. (2020)</a:t>
            </a:r>
            <a:endParaRPr lang="en-GB" sz="1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41248" y="548640"/>
            <a:ext cx="3600860" cy="5431536"/>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Quantitative Data Collection: Response Rate Decline</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5126418" y="552091"/>
            <a:ext cx="6224335" cy="5431536"/>
          </a:xfrm>
          <a:prstGeom prst="rect">
            <a:avLst/>
          </a:prstGeom>
        </p:spPr>
        <p:txBody>
          <a:bodyPr vert="horz" wrap="square" lIns="91440" tIns="45720" rIns="91440" bIns="45720" rtlCol="0" anchor="ctr">
            <a:normAutofit lnSpcReduction="10000"/>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Survey response rates have declined from ~64% (1970s) to ~34% (2000s), introducing systematic non-response bias that threatens external validity and </a:t>
            </a:r>
            <a:r>
              <a:rPr lang="en-US" sz="2200" dirty="0" err="1">
                <a:latin typeface="+mn-lt"/>
              </a:rPr>
              <a:t>generalisability</a:t>
            </a:r>
            <a:r>
              <a:rPr lang="en-US" sz="2200" dirty="0">
                <a:latin typeface="+mn-lt"/>
              </a:rPr>
              <a:t>. Non-respondents may differ from respondents on key variables.</a:t>
            </a:r>
          </a:p>
          <a:p>
            <a:r>
              <a:rPr lang="en-GB" sz="2400" b="1" dirty="0">
                <a:solidFill>
                  <a:schemeClr val="accent5">
                    <a:lumMod val="75000"/>
                  </a:schemeClr>
                </a:solidFill>
              </a:rPr>
              <a:t>By the mid-2020s (2025–2026), many survey response rates, particularly for online and telephone surveys - commonly fall within the 5–30% range, depending on methodology and population characteristics (Brookings Institution, 2024; Pew Research </a:t>
            </a:r>
            <a:r>
              <a:rPr lang="en-GB" sz="2400" b="1" dirty="0" err="1">
                <a:solidFill>
                  <a:schemeClr val="accent5">
                    <a:lumMod val="75000"/>
                  </a:schemeClr>
                </a:solidFill>
              </a:rPr>
              <a:t>Center</a:t>
            </a:r>
            <a:r>
              <a:rPr lang="en-GB" sz="2400" b="1" dirty="0">
                <a:solidFill>
                  <a:schemeClr val="accent5">
                    <a:lumMod val="75000"/>
                  </a:schemeClr>
                </a:solidFill>
              </a:rPr>
              <a:t>, 2017).</a:t>
            </a:r>
          </a:p>
          <a:p>
            <a:pPr eaLnBrk="1" hangingPunct="1">
              <a:lnSpc>
                <a:spcPct val="90000"/>
              </a:lnSpc>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SURVEY DESIGN ARTIFACTS: Question ordering effects (earlier items prime later responses), forced-choice scales reducing nuance, satisficing </a:t>
            </a:r>
            <a:r>
              <a:rPr lang="en-US" sz="2200" dirty="0" err="1">
                <a:latin typeface="+mn-lt"/>
              </a:rPr>
              <a:t>behaviour</a:t>
            </a:r>
            <a:r>
              <a:rPr lang="en-US" sz="2200" dirty="0">
                <a:latin typeface="+mn-lt"/>
              </a:rPr>
              <a:t> as respondents tire - all threatening construct validity.</a:t>
            </a:r>
          </a:p>
        </p:txBody>
      </p:sp>
      <p:sp>
        <p:nvSpPr>
          <p:cNvPr id="6" name="Footer Placeholder 5">
            <a:extLst>
              <a:ext uri="{FF2B5EF4-FFF2-40B4-BE49-F238E27FC236}">
                <a16:creationId xmlns:a16="http://schemas.microsoft.com/office/drawing/2014/main" id="{30E81A66-440F-55F7-B40A-32192E5DA420}"/>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B6A59BF4-8D30-DEA5-44F9-C7A90B3A350C}"/>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25</a:t>
            </a:fld>
            <a:endParaRPr lang="en-US"/>
          </a:p>
        </p:txBody>
      </p:sp>
      <p:sp>
        <p:nvSpPr>
          <p:cNvPr id="5" name="TextBox 4"/>
          <p:cNvSpPr txBox="1"/>
          <p:nvPr/>
        </p:nvSpPr>
        <p:spPr>
          <a:xfrm>
            <a:off x="2304159" y="6066861"/>
            <a:ext cx="6540765" cy="307777"/>
          </a:xfrm>
          <a:prstGeom prst="rect">
            <a:avLst/>
          </a:prstGeom>
          <a:noFill/>
        </p:spPr>
        <p:txBody>
          <a:bodyPr wrap="square">
            <a:spAutoFit/>
          </a:bodyPr>
          <a:lstStyle/>
          <a:p>
            <a:pPr>
              <a:spcAft>
                <a:spcPts val="600"/>
              </a:spcAft>
              <a:defRPr sz="1400" i="1">
                <a:solidFill>
                  <a:srgbClr val="505050"/>
                </a:solidFill>
              </a:defRPr>
            </a:pPr>
            <a:r>
              <a:rPr sz="1400" dirty="0"/>
              <a:t>Baruch &amp; Holtom (2008, p. 1145); Krosnick (1999, p. 545)</a:t>
            </a:r>
            <a:endParaRPr lang="en-GB" sz="1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41248" y="548640"/>
            <a:ext cx="3600860" cy="5431536"/>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Qualitative Data Collection: Access and Power</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5126418" y="552091"/>
            <a:ext cx="6224335" cy="5431536"/>
          </a:xfrm>
          <a:prstGeom prst="rect">
            <a:avLst/>
          </a:prstGeom>
        </p:spPr>
        <p:txBody>
          <a:bodyPr vert="horz" wrap="square" lIns="91440" tIns="45720" rIns="91440" bIns="45720" rtlCol="0" anchor="ctr">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GATEKEEPER INFLUENCE: Gatekeepers control physical access but also shape data nature through participant selection, timing constraints, and contextualising information provided. This creates systematic positive bias affecting credibility.</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POWER ASYMMETRIES: Researcher-participant power differentials affect candour. Junior employees may self-censor; elites may perform strategic impression management, affecting confirmability.</a:t>
            </a:r>
          </a:p>
        </p:txBody>
      </p:sp>
      <p:sp>
        <p:nvSpPr>
          <p:cNvPr id="6" name="Footer Placeholder 5">
            <a:extLst>
              <a:ext uri="{FF2B5EF4-FFF2-40B4-BE49-F238E27FC236}">
                <a16:creationId xmlns:a16="http://schemas.microsoft.com/office/drawing/2014/main" id="{F0350720-364C-EBD5-AA15-60B909C0044F}"/>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9744F200-87CE-DE1B-7AA1-857E5F04EC15}"/>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26</a:t>
            </a:fld>
            <a:endParaRPr lang="en-US"/>
          </a:p>
        </p:txBody>
      </p:sp>
      <p:sp>
        <p:nvSpPr>
          <p:cNvPr id="5" name="TextBox 4"/>
          <p:cNvSpPr txBox="1"/>
          <p:nvPr/>
        </p:nvSpPr>
        <p:spPr>
          <a:xfrm>
            <a:off x="2255520" y="5486401"/>
            <a:ext cx="6888424" cy="307777"/>
          </a:xfrm>
          <a:prstGeom prst="rect">
            <a:avLst/>
          </a:prstGeom>
          <a:noFill/>
        </p:spPr>
        <p:txBody>
          <a:bodyPr wrap="square">
            <a:spAutoFit/>
          </a:bodyPr>
          <a:lstStyle/>
          <a:p>
            <a:pPr>
              <a:spcAft>
                <a:spcPts val="600"/>
              </a:spcAft>
              <a:defRPr sz="1400" i="1">
                <a:solidFill>
                  <a:srgbClr val="505050"/>
                </a:solidFill>
              </a:defRPr>
            </a:pPr>
            <a:r>
              <a:rPr sz="1400"/>
              <a:t>Saunders et al. (2019, p. 316); Buchanan &amp; Bryman (2009, p. 209); Aguinis &amp; Solarino (2019)</a:t>
            </a:r>
            <a:endParaRPr lang="en-GB" sz="14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08BA-4B25-0F6D-FC7E-E210A329309E}"/>
              </a:ext>
            </a:extLst>
          </p:cNvPr>
          <p:cNvSpPr>
            <a:spLocks noGrp="1"/>
          </p:cNvSpPr>
          <p:nvPr>
            <p:ph type="title"/>
          </p:nvPr>
        </p:nvSpPr>
        <p:spPr/>
        <p:txBody>
          <a:bodyPr/>
          <a:lstStyle/>
          <a:p>
            <a:r>
              <a:rPr lang="en-GB" dirty="0"/>
              <a:t>https://www.moneysavingexpert.com/family/make-money-surveys/</a:t>
            </a:r>
          </a:p>
        </p:txBody>
      </p:sp>
      <p:sp>
        <p:nvSpPr>
          <p:cNvPr id="3" name="Footer Placeholder 2">
            <a:extLst>
              <a:ext uri="{FF2B5EF4-FFF2-40B4-BE49-F238E27FC236}">
                <a16:creationId xmlns:a16="http://schemas.microsoft.com/office/drawing/2014/main" id="{7864A7F3-F7C0-E76D-84A7-649E092D32D4}"/>
              </a:ext>
            </a:extLst>
          </p:cNvPr>
          <p:cNvSpPr>
            <a:spLocks noGrp="1"/>
          </p:cNvSpPr>
          <p:nvPr>
            <p:ph type="ftr" sz="quarter" idx="11"/>
          </p:nvPr>
        </p:nvSpPr>
        <p:spPr/>
        <p:txBody>
          <a:bodyPr/>
          <a:lstStyle/>
          <a:p>
            <a:pPr>
              <a:defRPr/>
            </a:pPr>
            <a:r>
              <a:rPr lang="en-GB"/>
              <a:t>Dr Caroline Jawad RPP</a:t>
            </a:r>
          </a:p>
        </p:txBody>
      </p:sp>
      <p:sp>
        <p:nvSpPr>
          <p:cNvPr id="4" name="Slide Number Placeholder 3">
            <a:extLst>
              <a:ext uri="{FF2B5EF4-FFF2-40B4-BE49-F238E27FC236}">
                <a16:creationId xmlns:a16="http://schemas.microsoft.com/office/drawing/2014/main" id="{BA4282B8-0B05-F33D-ACC4-218C31A0909D}"/>
              </a:ext>
            </a:extLst>
          </p:cNvPr>
          <p:cNvSpPr>
            <a:spLocks noGrp="1"/>
          </p:cNvSpPr>
          <p:nvPr>
            <p:ph type="sldNum" sz="quarter" idx="12"/>
          </p:nvPr>
        </p:nvSpPr>
        <p:spPr/>
        <p:txBody>
          <a:bodyPr/>
          <a:lstStyle/>
          <a:p>
            <a:pPr>
              <a:defRPr/>
            </a:pPr>
            <a:fld id="{80A92101-96C1-4C31-B11E-C4F65C4C4263}" type="slidenum">
              <a:rPr lang="en-GB" smtClean="0"/>
              <a:pPr>
                <a:defRPr/>
              </a:pPr>
              <a:t>27</a:t>
            </a:fld>
            <a:endParaRPr lang="en-GB"/>
          </a:p>
        </p:txBody>
      </p:sp>
      <p:pic>
        <p:nvPicPr>
          <p:cNvPr id="10" name="Picture 9">
            <a:extLst>
              <a:ext uri="{FF2B5EF4-FFF2-40B4-BE49-F238E27FC236}">
                <a16:creationId xmlns:a16="http://schemas.microsoft.com/office/drawing/2014/main" id="{590954BA-8784-40D1-7928-F25B9F30BF9F}"/>
              </a:ext>
            </a:extLst>
          </p:cNvPr>
          <p:cNvPicPr>
            <a:picLocks noChangeAspect="1"/>
          </p:cNvPicPr>
          <p:nvPr/>
        </p:nvPicPr>
        <p:blipFill>
          <a:blip r:embed="rId2"/>
          <a:srcRect t="11631" r="-245"/>
          <a:stretch>
            <a:fillRect/>
          </a:stretch>
        </p:blipFill>
        <p:spPr>
          <a:xfrm>
            <a:off x="2010383" y="1780536"/>
            <a:ext cx="8171234" cy="4802150"/>
          </a:xfrm>
          <a:prstGeom prst="rect">
            <a:avLst/>
          </a:prstGeom>
        </p:spPr>
      </p:pic>
    </p:spTree>
    <p:extLst>
      <p:ext uri="{BB962C8B-B14F-4D97-AF65-F5344CB8AC3E}">
        <p14:creationId xmlns:p14="http://schemas.microsoft.com/office/powerpoint/2010/main" val="41931779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600" kern="1200">
                <a:solidFill>
                  <a:schemeClr val="tx1"/>
                </a:solidFill>
                <a:latin typeface="+mj-lt"/>
                <a:ea typeface="+mj-ea"/>
                <a:cs typeface="+mj-cs"/>
              </a:rPr>
              <a:t>Common Method Bias (QUANTITATIVE ONLY)</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When single-source surveys measure both independent and dependent variables, shared method variance artificially inflates correlations. This is 'one of the main sources of measurement error' threatening construct and criterion validity.</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EXAMPLE: Leadership quality (IV) and employee engagement (DV) both measured via employee survey → common method variance may account for β = 0.35-0.50 of observed correlation.</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STATISTICAL REMEDIES: Harman's single-factor test, CFA marker variable technique.</a:t>
            </a:r>
          </a:p>
        </p:txBody>
      </p:sp>
      <p:sp>
        <p:nvSpPr>
          <p:cNvPr id="6" name="Footer Placeholder 5">
            <a:extLst>
              <a:ext uri="{FF2B5EF4-FFF2-40B4-BE49-F238E27FC236}">
                <a16:creationId xmlns:a16="http://schemas.microsoft.com/office/drawing/2014/main" id="{C9C6C323-2352-67E7-9B33-FC667E01A4B2}"/>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0E421105-6738-FF6B-F247-DB3B789A8A61}"/>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28</a:t>
            </a:fld>
            <a:endParaRPr lang="en-US"/>
          </a:p>
        </p:txBody>
      </p:sp>
      <p:sp>
        <p:nvSpPr>
          <p:cNvPr id="5" name="TextBox 4"/>
          <p:cNvSpPr txBox="1"/>
          <p:nvPr/>
        </p:nvSpPr>
        <p:spPr>
          <a:xfrm>
            <a:off x="2255521" y="5486401"/>
            <a:ext cx="4075475" cy="307777"/>
          </a:xfrm>
          <a:prstGeom prst="rect">
            <a:avLst/>
          </a:prstGeom>
          <a:noFill/>
        </p:spPr>
        <p:txBody>
          <a:bodyPr wrap="square">
            <a:spAutoFit/>
          </a:bodyPr>
          <a:lstStyle/>
          <a:p>
            <a:pPr>
              <a:spcAft>
                <a:spcPts val="600"/>
              </a:spcAft>
              <a:defRPr sz="1400" i="1">
                <a:solidFill>
                  <a:srgbClr val="505050"/>
                </a:solidFill>
              </a:defRPr>
            </a:pPr>
            <a:r>
              <a:rPr sz="1400"/>
              <a:t>Podsakoff et al. (2003, p. 881); Podsakoff et al. (2012)</a:t>
            </a:r>
            <a:endParaRPr lang="en-GB" sz="14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600" kern="1200">
                <a:solidFill>
                  <a:schemeClr val="tx1"/>
                </a:solidFill>
                <a:latin typeface="+mj-lt"/>
                <a:ea typeface="+mj-ea"/>
                <a:cs typeface="+mj-cs"/>
              </a:rPr>
              <a:t>Researcher Reflexivity (QUALITATIVE ONLY)</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Epistemological reflexivity requires explicit acknowledgement of how researcher positionality shapes what can be known and claimed. Researcher's theoretical preferences, cultural background, professional experience create interpretive lens enabling certain insights whilst obscuring others, affecting confirmability.</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DOCTORAL-SPECIFIC: Limited field experience, novice status potentially restricting elite access, developing analytical skills create interpretive constraints.</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MITIGATION: Reflexive journalling, supervision oversight, member checking.</a:t>
            </a:r>
          </a:p>
        </p:txBody>
      </p:sp>
      <p:sp>
        <p:nvSpPr>
          <p:cNvPr id="6" name="Footer Placeholder 5">
            <a:extLst>
              <a:ext uri="{FF2B5EF4-FFF2-40B4-BE49-F238E27FC236}">
                <a16:creationId xmlns:a16="http://schemas.microsoft.com/office/drawing/2014/main" id="{B53FB7FE-6552-F4BF-066A-02C24E2C4611}"/>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53079958-92BC-9153-B1AB-54344ABBCB62}"/>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29</a:t>
            </a:fld>
            <a:endParaRPr lang="en-US"/>
          </a:p>
        </p:txBody>
      </p:sp>
      <p:sp>
        <p:nvSpPr>
          <p:cNvPr id="5" name="TextBox 4"/>
          <p:cNvSpPr txBox="1"/>
          <p:nvPr/>
        </p:nvSpPr>
        <p:spPr>
          <a:xfrm>
            <a:off x="2255520" y="5486401"/>
            <a:ext cx="6189580" cy="307777"/>
          </a:xfrm>
          <a:prstGeom prst="rect">
            <a:avLst/>
          </a:prstGeom>
          <a:noFill/>
        </p:spPr>
        <p:txBody>
          <a:bodyPr wrap="square">
            <a:spAutoFit/>
          </a:bodyPr>
          <a:lstStyle/>
          <a:p>
            <a:pPr>
              <a:spcAft>
                <a:spcPts val="600"/>
              </a:spcAft>
              <a:defRPr sz="1400" i="1">
                <a:solidFill>
                  <a:srgbClr val="505050"/>
                </a:solidFill>
              </a:defRPr>
            </a:pPr>
            <a:r>
              <a:rPr sz="1400"/>
              <a:t>Johnson &amp; Duberley (2015, p. 92); Flick (2018, p. 47); Blaikie &amp; Priest (2019, p. 213)</a:t>
            </a:r>
            <a:endParaRPr lang="en-GB" sz="14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828444"/>
          </a:xfrm>
        </p:spPr>
        <p:txBody>
          <a:bodyPr vert="horz" wrap="square" lIns="91440" tIns="45720" rIns="91440" bIns="45720" rtlCol="0">
            <a:normAutofit/>
          </a:bodyPr>
          <a:lstStyle/>
          <a:p>
            <a:pPr eaLnBrk="1" hangingPunct="1">
              <a:defRPr sz="2800" b="1">
                <a:solidFill>
                  <a:srgbClr val="003366"/>
                </a:solidFill>
              </a:defRPr>
            </a:pPr>
            <a:r>
              <a:rPr lang="en-US" sz="5200" kern="1200">
                <a:latin typeface="+mj-lt"/>
                <a:ea typeface="+mj-ea"/>
                <a:cs typeface="+mj-cs"/>
              </a:rPr>
              <a:t>Measurement &amp; Interpretation Limitations</a:t>
            </a:r>
          </a:p>
        </p:txBody>
      </p:sp>
      <p:sp>
        <p:nvSpPr>
          <p:cNvPr id="8" name="Content Placeholder 7">
            <a:extLst>
              <a:ext uri="{FF2B5EF4-FFF2-40B4-BE49-F238E27FC236}">
                <a16:creationId xmlns:a16="http://schemas.microsoft.com/office/drawing/2014/main" id="{D649A41B-586C-29D9-F11E-9A8EA6CD6389}"/>
              </a:ext>
            </a:extLst>
          </p:cNvPr>
          <p:cNvSpPr>
            <a:spLocks noGrp="1"/>
          </p:cNvSpPr>
          <p:nvPr>
            <p:ph sz="half" idx="1"/>
          </p:nvPr>
        </p:nvSpPr>
        <p:spPr>
          <a:xfrm>
            <a:off x="838200" y="2398626"/>
            <a:ext cx="5158427" cy="3730460"/>
          </a:xfrm>
        </p:spPr>
        <p:txBody>
          <a:bodyPr wrap="square">
            <a:normAutofit/>
          </a:bodyPr>
          <a:lstStyle/>
          <a:p>
            <a:pPr eaLnBrk="1" hangingPunct="1">
              <a:spcAft>
                <a:spcPts val="800"/>
              </a:spcAft>
              <a:defRPr sz="1600" b="1">
                <a:solidFill>
                  <a:srgbClr val="006633"/>
                </a:solidFill>
              </a:defRPr>
            </a:pPr>
            <a:r>
              <a:rPr lang="en-US" sz="1700" dirty="0"/>
              <a:t>QUANTITATIVE</a:t>
            </a:r>
          </a:p>
          <a:p>
            <a:pPr eaLnBrk="1" hangingPunct="1">
              <a:defRPr sz="1400"/>
            </a:pPr>
            <a:r>
              <a:rPr lang="en-US" sz="1700" dirty="0"/>
              <a:t>SCALE VALIDITY THREATS:</a:t>
            </a:r>
            <a:br>
              <a:rPr lang="en-US" sz="1700" dirty="0"/>
            </a:br>
            <a:r>
              <a:rPr lang="en-US" sz="1700" dirty="0"/>
              <a:t>Construct underrepresentation - 6-item scales cannot capture multidimensional constructs fully</a:t>
            </a:r>
            <a:br>
              <a:rPr lang="en-US" sz="1700" dirty="0"/>
            </a:br>
            <a:br>
              <a:rPr lang="en-US" sz="1700" dirty="0"/>
            </a:br>
            <a:r>
              <a:rPr lang="en-US" sz="1700" dirty="0"/>
              <a:t>Construct-irrelevant variance - measures capture unintended constructs (social desirability, acquiescence)</a:t>
            </a:r>
            <a:br>
              <a:rPr lang="en-US" sz="1700" dirty="0"/>
            </a:br>
            <a:br>
              <a:rPr lang="en-US" sz="1700" dirty="0"/>
            </a:br>
            <a:r>
              <a:rPr lang="en-US" sz="1700" dirty="0"/>
              <a:t>Cultural inappropriateness - Western-developed scales show poor equivalence cross-culturally</a:t>
            </a:r>
            <a:br>
              <a:rPr lang="en-US" sz="1700" dirty="0"/>
            </a:br>
            <a:br>
              <a:rPr lang="en-US" sz="1700" dirty="0"/>
            </a:br>
            <a:r>
              <a:rPr lang="en-US" sz="1700" dirty="0"/>
              <a:t>(Hair et al., 2019; Tsui, 2007)</a:t>
            </a:r>
          </a:p>
          <a:p>
            <a:endParaRPr lang="en-GB" sz="1700" dirty="0"/>
          </a:p>
        </p:txBody>
      </p:sp>
      <p:sp>
        <p:nvSpPr>
          <p:cNvPr id="9" name="Content Placeholder 8">
            <a:extLst>
              <a:ext uri="{FF2B5EF4-FFF2-40B4-BE49-F238E27FC236}">
                <a16:creationId xmlns:a16="http://schemas.microsoft.com/office/drawing/2014/main" id="{6EC472ED-423F-A0A3-8D1C-4308C6F16059}"/>
              </a:ext>
            </a:extLst>
          </p:cNvPr>
          <p:cNvSpPr>
            <a:spLocks noGrp="1"/>
          </p:cNvSpPr>
          <p:nvPr>
            <p:ph sz="half" idx="2"/>
          </p:nvPr>
        </p:nvSpPr>
        <p:spPr>
          <a:xfrm>
            <a:off x="6189154" y="2398626"/>
            <a:ext cx="5164645" cy="3730460"/>
          </a:xfrm>
        </p:spPr>
        <p:txBody>
          <a:bodyPr wrap="square">
            <a:normAutofit/>
          </a:bodyPr>
          <a:lstStyle/>
          <a:p>
            <a:pPr>
              <a:spcAft>
                <a:spcPts val="800"/>
              </a:spcAft>
              <a:defRPr sz="1600" b="1">
                <a:solidFill>
                  <a:srgbClr val="660066"/>
                </a:solidFill>
              </a:defRPr>
            </a:pPr>
            <a:r>
              <a:rPr lang="en-GB" sz="2000" dirty="0"/>
              <a:t>QUALITATIVE</a:t>
            </a:r>
          </a:p>
          <a:p>
            <a:pPr>
              <a:defRPr sz="1400"/>
            </a:pPr>
            <a:r>
              <a:rPr lang="en-GB" sz="2000" dirty="0"/>
              <a:t>INTERPRETIVE CHALLENGES:</a:t>
            </a:r>
            <a:br>
              <a:rPr lang="en-GB" sz="2000" dirty="0"/>
            </a:br>
            <a:r>
              <a:rPr lang="en-GB" sz="2000" dirty="0"/>
              <a:t>'Black box' between data and findings - insufficient audit trail transparency</a:t>
            </a:r>
            <a:br>
              <a:rPr lang="en-GB" sz="2000" dirty="0"/>
            </a:br>
            <a:br>
              <a:rPr lang="en-GB" sz="2000" dirty="0"/>
            </a:br>
            <a:r>
              <a:rPr lang="en-GB" sz="2000" dirty="0"/>
              <a:t>Selective quotation creating bias - choosing quotes that support preferred interpretation</a:t>
            </a:r>
            <a:br>
              <a:rPr lang="en-GB" sz="2000" dirty="0"/>
            </a:br>
            <a:br>
              <a:rPr lang="en-GB" sz="2000" dirty="0"/>
            </a:br>
            <a:r>
              <a:rPr lang="en-GB" sz="2000" dirty="0"/>
              <a:t>Multiple valid interpretations possible - ambiguity in meaning-making</a:t>
            </a:r>
            <a:br>
              <a:rPr lang="en-GB" sz="2000" dirty="0"/>
            </a:br>
            <a:br>
              <a:rPr lang="en-GB" sz="2000" dirty="0"/>
            </a:br>
            <a:r>
              <a:rPr lang="en-GB" sz="2000" dirty="0"/>
              <a:t>(Flick, 2018 ;</a:t>
            </a:r>
            <a:r>
              <a:rPr lang="en-GB" sz="2000" dirty="0" err="1"/>
              <a:t>Aguinis&amp;Solarino</a:t>
            </a:r>
            <a:r>
              <a:rPr lang="en-GB" sz="2000" dirty="0"/>
              <a:t>, 2019)</a:t>
            </a:r>
          </a:p>
          <a:p>
            <a:endParaRPr lang="en-GB" sz="2000" dirty="0"/>
          </a:p>
        </p:txBody>
      </p:sp>
      <p:sp>
        <p:nvSpPr>
          <p:cNvPr id="6" name="Footer Placeholder 5">
            <a:extLst>
              <a:ext uri="{FF2B5EF4-FFF2-40B4-BE49-F238E27FC236}">
                <a16:creationId xmlns:a16="http://schemas.microsoft.com/office/drawing/2014/main" id="{76BEBE49-7DC2-0D8A-7AE7-CBD83240548C}"/>
              </a:ext>
            </a:extLst>
          </p:cNvPr>
          <p:cNvSpPr>
            <a:spLocks noGrp="1"/>
          </p:cNvSpPr>
          <p:nvPr>
            <p:ph type="ftr" sz="quarter" idx="11"/>
          </p:nvPr>
        </p:nvSpPr>
        <p:spPr>
          <a:xfrm>
            <a:off x="4038600" y="6356350"/>
            <a:ext cx="4114800" cy="365125"/>
          </a:xfrm>
        </p:spPr>
        <p:txBody>
          <a:bodyPr vert="horz" wrap="square" lIns="91440" tIns="45720" rIns="91440" bIns="45720" rtlCol="0">
            <a:normAutofit/>
          </a:bodyPr>
          <a:lstStyle/>
          <a:p>
            <a:pPr>
              <a:spcAft>
                <a:spcPts val="600"/>
              </a:spcAft>
              <a:defRPr/>
            </a:pPr>
            <a:r>
              <a:rPr lang="en-US" kern="1200">
                <a:latin typeface="+mn-lt"/>
                <a:ea typeface="+mn-ea"/>
                <a:cs typeface="+mn-cs"/>
              </a:rPr>
              <a:t>Dr Caroline Jawad RPP</a:t>
            </a:r>
          </a:p>
        </p:txBody>
      </p:sp>
      <p:sp>
        <p:nvSpPr>
          <p:cNvPr id="7" name="Slide Number Placeholder 6">
            <a:extLst>
              <a:ext uri="{FF2B5EF4-FFF2-40B4-BE49-F238E27FC236}">
                <a16:creationId xmlns:a16="http://schemas.microsoft.com/office/drawing/2014/main" id="{E5C6C153-EFF2-856C-785A-14DAE5A11ACA}"/>
              </a:ext>
            </a:extLst>
          </p:cNvPr>
          <p:cNvSpPr>
            <a:spLocks noGrp="1"/>
          </p:cNvSpPr>
          <p:nvPr>
            <p:ph type="sldNum" sz="quarter" idx="12"/>
          </p:nvPr>
        </p:nvSpPr>
        <p:spPr>
          <a:xfrm>
            <a:off x="8610600" y="6356350"/>
            <a:ext cx="2743200" cy="365125"/>
          </a:xfrm>
        </p:spPr>
        <p:txBody>
          <a:bodyPr vert="horz" wrap="square" lIns="91440" tIns="45720" rIns="91440" bIns="45720" rtlCol="0">
            <a:normAutofit/>
          </a:bodyPr>
          <a:lstStyle/>
          <a:p>
            <a:pPr>
              <a:spcAft>
                <a:spcPts val="600"/>
              </a:spcAft>
              <a:defRPr/>
            </a:pPr>
            <a:fld id="{80A92101-96C1-4C31-B11E-C4F65C4C4263}" type="slidenum">
              <a:rPr lang="en-US" smtClean="0"/>
              <a:pPr>
                <a:spcAft>
                  <a:spcPts val="600"/>
                </a:spcAft>
                <a:defRPr/>
              </a:pPr>
              <a:t>30</a:t>
            </a:fld>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800"/>
              </a:spcAft>
              <a:buFont typeface="Arial" panose="020B0604020202020204" pitchFamily="34" charset="0"/>
              <a:buChar char="•"/>
              <a:defRPr sz="1600" b="1">
                <a:solidFill>
                  <a:srgbClr val="006633"/>
                </a:solidFill>
              </a:defRPr>
            </a:pPr>
            <a:endParaRPr lang="en-US" sz="2200" dirty="0">
              <a:latin typeface="+mn-lt"/>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200" kern="1200">
                <a:solidFill>
                  <a:schemeClr val="tx1"/>
                </a:solidFill>
                <a:latin typeface="+mj-lt"/>
                <a:ea typeface="+mj-ea"/>
                <a:cs typeface="+mj-cs"/>
              </a:rPr>
              <a:t>Environmental &amp; Contextual Limitations (ALL)</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ORGANISATIONAL POLITICS: Shapes both survey responses AND interview narratives. Participants calculate political implications of their accounts, creating performative data rather than candid disclosure.</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TEMPORAL CONSTRAINTS &amp; UNPLANNED EVENTS: Brexit, COVID-19 </a:t>
            </a:r>
            <a:r>
              <a:rPr lang="en-US" sz="2200" dirty="0" err="1">
                <a:latin typeface="+mn-lt"/>
              </a:rPr>
              <a:t>etc</a:t>
            </a:r>
            <a:r>
              <a:rPr lang="en-US" sz="2200" dirty="0">
                <a:latin typeface="+mn-lt"/>
              </a:rPr>
              <a:t> exemplifies how disruptions fundamentally alter research contexts mid-implementation.</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MARKET VOLATILITY: Industry disruption means findings may become dated during multi-year doctoral timelines, especially in rapidly evolving sectors.</a:t>
            </a:r>
          </a:p>
        </p:txBody>
      </p:sp>
      <p:sp>
        <p:nvSpPr>
          <p:cNvPr id="6" name="Footer Placeholder 5">
            <a:extLst>
              <a:ext uri="{FF2B5EF4-FFF2-40B4-BE49-F238E27FC236}">
                <a16:creationId xmlns:a16="http://schemas.microsoft.com/office/drawing/2014/main" id="{B1CF8E72-0FA0-D7DD-BBC2-75C19622B6FA}"/>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DE365B5A-0E46-731B-4CAC-A3DA87DCDCD5}"/>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31</a:t>
            </a:fld>
            <a:endParaRPr lang="en-US"/>
          </a:p>
        </p:txBody>
      </p:sp>
      <p:sp>
        <p:nvSpPr>
          <p:cNvPr id="5" name="TextBox 4"/>
          <p:cNvSpPr txBox="1"/>
          <p:nvPr/>
        </p:nvSpPr>
        <p:spPr>
          <a:xfrm>
            <a:off x="2255520" y="5486401"/>
            <a:ext cx="6893490" cy="307777"/>
          </a:xfrm>
          <a:prstGeom prst="rect">
            <a:avLst/>
          </a:prstGeom>
          <a:noFill/>
        </p:spPr>
        <p:txBody>
          <a:bodyPr wrap="square">
            <a:spAutoFit/>
          </a:bodyPr>
          <a:lstStyle/>
          <a:p>
            <a:pPr>
              <a:spcAft>
                <a:spcPts val="600"/>
              </a:spcAft>
              <a:defRPr sz="1400" i="1">
                <a:solidFill>
                  <a:srgbClr val="505050"/>
                </a:solidFill>
              </a:defRPr>
            </a:pPr>
            <a:r>
              <a:rPr sz="1400"/>
              <a:t>Buchanan &amp; Bryman (2009, p. 209); Verma &amp; Gustafsson (2020, p. 255); Wenzel et al. (2020)</a:t>
            </a:r>
            <a:endParaRPr lang="en-GB" sz="14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vert="horz" lIns="91440" tIns="45720" rIns="91440" bIns="45720" rtlCol="0" anchor="ctr">
            <a:normAutofit/>
          </a:bodyPr>
          <a:lstStyle/>
          <a:p>
            <a:pPr eaLnBrk="1" hangingPunct="1">
              <a:defRPr sz="3200" b="1">
                <a:solidFill>
                  <a:srgbClr val="003366"/>
                </a:solidFill>
              </a:defRPr>
            </a:pPr>
            <a:r>
              <a:rPr lang="en-US" sz="4600" kern="1200">
                <a:solidFill>
                  <a:schemeClr val="tx1"/>
                </a:solidFill>
                <a:latin typeface="+mj-lt"/>
                <a:ea typeface="+mj-ea"/>
                <a:cs typeface="+mj-cs"/>
              </a:rPr>
              <a:t>Triangulation for Limitation Mitigation (ALL)</a:t>
            </a:r>
          </a:p>
        </p:txBody>
      </p:sp>
      <p:sp>
        <p:nvSpPr>
          <p:cNvPr id="1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CFE510D3-31AE-4B76-F081-D8078C1682E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D5184B13-2810-0750-A11B-B083D62D7FA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80A92101-96C1-4C31-B11E-C4F65C4C4263}" type="slidenum">
              <a:rPr lang="en-US" smtClean="0"/>
              <a:pPr>
                <a:spcAft>
                  <a:spcPts val="600"/>
                </a:spcAft>
                <a:defRPr/>
              </a:pPr>
              <a:t>32</a:t>
            </a:fld>
            <a:endParaRPr lang="en-US"/>
          </a:p>
        </p:txBody>
      </p:sp>
      <p:sp>
        <p:nvSpPr>
          <p:cNvPr id="5" name="TextBox 4"/>
          <p:cNvSpPr txBox="1"/>
          <p:nvPr/>
        </p:nvSpPr>
        <p:spPr>
          <a:xfrm>
            <a:off x="2255520" y="5486401"/>
            <a:ext cx="1467068" cy="307777"/>
          </a:xfrm>
          <a:prstGeom prst="rect">
            <a:avLst/>
          </a:prstGeom>
          <a:noFill/>
        </p:spPr>
        <p:txBody>
          <a:bodyPr wrap="square">
            <a:spAutoFit/>
          </a:bodyPr>
          <a:lstStyle/>
          <a:p>
            <a:pPr>
              <a:spcAft>
                <a:spcPts val="600"/>
              </a:spcAft>
              <a:defRPr sz="1400" i="1">
                <a:solidFill>
                  <a:srgbClr val="505050"/>
                </a:solidFill>
              </a:defRPr>
            </a:pPr>
            <a:r>
              <a:rPr sz="1400"/>
              <a:t>Flick (2018, p. 47)</a:t>
            </a:r>
            <a:endParaRPr lang="en-GB" sz="1400"/>
          </a:p>
        </p:txBody>
      </p:sp>
      <p:graphicFrame>
        <p:nvGraphicFramePr>
          <p:cNvPr id="9" name="TextBox 3">
            <a:extLst>
              <a:ext uri="{FF2B5EF4-FFF2-40B4-BE49-F238E27FC236}">
                <a16:creationId xmlns:a16="http://schemas.microsoft.com/office/drawing/2014/main" id="{83AB0D41-5AA1-3958-547D-FBD9AE0C4B38}"/>
              </a:ext>
            </a:extLst>
          </p:cNvPr>
          <p:cNvGraphicFramePr/>
          <p:nvPr>
            <p:extLst>
              <p:ext uri="{D42A27DB-BD31-4B8C-83A1-F6EECF244321}">
                <p14:modId xmlns:p14="http://schemas.microsoft.com/office/powerpoint/2010/main" val="21274531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600" kern="1200">
                <a:solidFill>
                  <a:schemeClr val="tx1"/>
                </a:solidFill>
                <a:latin typeface="+mj-lt"/>
                <a:ea typeface="+mj-ea"/>
                <a:cs typeface="+mj-cs"/>
              </a:rPr>
              <a:t>Quantitative Mitigation: Statistical Remedies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COMMON METHOD BIAS: Harman's single-factor test, CFA with marker variables, separating measurement occasions temporally.</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SAMPLING: Power analysis justifying sample size adequacy (α = .05, power = .80), weighting procedures for representativeness, sensitivity analysis for outliers.</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MEASUREMENT: Pilot testing instruments for scale reliability, question comprehension; pre-testing with target population.</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VALIDITY ENHANCEMENT: Multi-trait multi-method matrices, convergent and discriminant validity assessment.</a:t>
            </a:r>
          </a:p>
        </p:txBody>
      </p:sp>
      <p:sp>
        <p:nvSpPr>
          <p:cNvPr id="6" name="Footer Placeholder 5">
            <a:extLst>
              <a:ext uri="{FF2B5EF4-FFF2-40B4-BE49-F238E27FC236}">
                <a16:creationId xmlns:a16="http://schemas.microsoft.com/office/drawing/2014/main" id="{030C32F5-08AC-37B7-E7FC-D59BBF545C4E}"/>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7440A21D-C1CB-16DE-96F3-EF87D092735A}"/>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33</a:t>
            </a:fld>
            <a:endParaRPr lang="en-US"/>
          </a:p>
        </p:txBody>
      </p:sp>
      <p:sp>
        <p:nvSpPr>
          <p:cNvPr id="5" name="TextBox 4"/>
          <p:cNvSpPr txBox="1"/>
          <p:nvPr/>
        </p:nvSpPr>
        <p:spPr>
          <a:xfrm>
            <a:off x="2255521" y="5486401"/>
            <a:ext cx="5346977" cy="307777"/>
          </a:xfrm>
          <a:prstGeom prst="rect">
            <a:avLst/>
          </a:prstGeom>
          <a:noFill/>
        </p:spPr>
        <p:txBody>
          <a:bodyPr wrap="square">
            <a:spAutoFit/>
          </a:bodyPr>
          <a:lstStyle/>
          <a:p>
            <a:pPr>
              <a:spcAft>
                <a:spcPts val="600"/>
              </a:spcAft>
              <a:defRPr sz="1400" i="1">
                <a:solidFill>
                  <a:srgbClr val="505050"/>
                </a:solidFill>
              </a:defRPr>
            </a:pPr>
            <a:r>
              <a:rPr lang="en-GB" sz="1400"/>
              <a:t>Podsakoff et al. (2012); Hair et al. (2019); Saunders et al. (2019, p. 473)</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600" kern="1200">
                <a:solidFill>
                  <a:schemeClr val="tx1"/>
                </a:solidFill>
                <a:latin typeface="+mj-lt"/>
                <a:ea typeface="+mj-ea"/>
                <a:cs typeface="+mj-cs"/>
              </a:rPr>
              <a:t>Qualitative Rigour Enhancement Techniques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MEMBER CHECKING (Credibility): Participants review interpretations to assess authenticity - though</a:t>
            </a:r>
            <a:r>
              <a:rPr lang="en-US" sz="2200" dirty="0" err="1">
                <a:latin typeface="+mn-lt"/>
              </a:rPr>
              <a:t>recognise</a:t>
            </a:r>
            <a:r>
              <a:rPr lang="en-US" sz="2200" dirty="0">
                <a:latin typeface="+mn-lt"/>
              </a:rPr>
              <a:t>participants may not agree with researcher's analytical abstraction.</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THICK DESCRIPTION (Transferability): Rich contextual detail enabling readers to assess applicability to their contexts - analytical</a:t>
            </a:r>
            <a:r>
              <a:rPr lang="en-US" sz="2200" dirty="0" err="1">
                <a:latin typeface="+mn-lt"/>
              </a:rPr>
              <a:t>generalisation</a:t>
            </a:r>
            <a:r>
              <a:rPr lang="en-US" sz="2200" dirty="0">
                <a:latin typeface="+mn-lt"/>
              </a:rPr>
              <a:t>responsibility shared with readers.</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NEGATIVE CASE ANALYSIS (Credibility): Actively seeking disconfirming evidence rather than cherry-picking supporting data.</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REFLEXIVE JOURNALLING (Confirmability): Documenting how positionality shapes interpretation throughout research process.</a:t>
            </a:r>
          </a:p>
        </p:txBody>
      </p:sp>
      <p:sp>
        <p:nvSpPr>
          <p:cNvPr id="6" name="Footer Placeholder 5">
            <a:extLst>
              <a:ext uri="{FF2B5EF4-FFF2-40B4-BE49-F238E27FC236}">
                <a16:creationId xmlns:a16="http://schemas.microsoft.com/office/drawing/2014/main" id="{142EF3A0-C7D6-3C36-1AD9-44A1DC31EE56}"/>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CBF9C583-13EE-0AB4-7155-22280FBD3039}"/>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34</a:t>
            </a:fld>
            <a:endParaRPr lang="en-US"/>
          </a:p>
        </p:txBody>
      </p:sp>
      <p:sp>
        <p:nvSpPr>
          <p:cNvPr id="5" name="TextBox 4"/>
          <p:cNvSpPr txBox="1"/>
          <p:nvPr/>
        </p:nvSpPr>
        <p:spPr>
          <a:xfrm>
            <a:off x="2255521" y="5486401"/>
            <a:ext cx="3807581" cy="307777"/>
          </a:xfrm>
          <a:prstGeom prst="rect">
            <a:avLst/>
          </a:prstGeom>
          <a:noFill/>
        </p:spPr>
        <p:txBody>
          <a:bodyPr wrap="square">
            <a:spAutoFit/>
          </a:bodyPr>
          <a:lstStyle/>
          <a:p>
            <a:pPr>
              <a:spcAft>
                <a:spcPts val="600"/>
              </a:spcAft>
              <a:defRPr sz="1400" i="1">
                <a:solidFill>
                  <a:srgbClr val="505050"/>
                </a:solidFill>
              </a:defRPr>
            </a:pPr>
            <a:r>
              <a:rPr sz="1400"/>
              <a:t>Lincoln &amp; Guba (1985); Geertz (1973); Flick (2018)</a:t>
            </a:r>
            <a:endParaRPr lang="en-GB" sz="14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600" kern="1200">
                <a:solidFill>
                  <a:schemeClr val="tx1"/>
                </a:solidFill>
                <a:latin typeface="+mj-lt"/>
                <a:ea typeface="+mj-ea"/>
                <a:cs typeface="+mj-cs"/>
              </a:rPr>
              <a:t>Pilot Studies &amp; Pre-testing (ALL PARADIGMS)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Robust pilot testing identifies and addresses instrumentation limitations and contextual barriers before main data collection, preventing avoidable limitations.</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QUANTITATIVE PILOTING: Test survey instruments for scale reliability (Cronbach's α), question comprehension, response patterns, timing.</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QUALITATIVE PILOTING: Test interview protocols for question effectiveness, interviewer technique, recording quality, analytical approach feasibility.</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MULTI-STAGE RECOMMENDED: Academic experts (content validity) → practitioners (terminology) → small target sample (usability).</a:t>
            </a:r>
          </a:p>
        </p:txBody>
      </p:sp>
      <p:sp>
        <p:nvSpPr>
          <p:cNvPr id="6" name="Footer Placeholder 5">
            <a:extLst>
              <a:ext uri="{FF2B5EF4-FFF2-40B4-BE49-F238E27FC236}">
                <a16:creationId xmlns:a16="http://schemas.microsoft.com/office/drawing/2014/main" id="{7E11D54A-C085-2DBF-755B-82F239332398}"/>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CC62F2AD-E078-C755-BBDC-E84D1D4C1BDF}"/>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35</a:t>
            </a:fld>
            <a:endParaRPr lang="en-US"/>
          </a:p>
        </p:txBody>
      </p:sp>
      <p:sp>
        <p:nvSpPr>
          <p:cNvPr id="5" name="TextBox 4"/>
          <p:cNvSpPr txBox="1"/>
          <p:nvPr/>
        </p:nvSpPr>
        <p:spPr>
          <a:xfrm>
            <a:off x="2255521" y="5486401"/>
            <a:ext cx="2310889" cy="307777"/>
          </a:xfrm>
          <a:prstGeom prst="rect">
            <a:avLst/>
          </a:prstGeom>
          <a:noFill/>
        </p:spPr>
        <p:txBody>
          <a:bodyPr wrap="square">
            <a:spAutoFit/>
          </a:bodyPr>
          <a:lstStyle/>
          <a:p>
            <a:pPr>
              <a:spcAft>
                <a:spcPts val="600"/>
              </a:spcAft>
              <a:defRPr sz="1400" i="1">
                <a:solidFill>
                  <a:srgbClr val="505050"/>
                </a:solidFill>
              </a:defRPr>
            </a:pPr>
            <a:r>
              <a:rPr sz="1400"/>
              <a:t>Saunders et al. (2019, p. 473)</a:t>
            </a:r>
            <a:endParaRPr lang="en-GB" sz="14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200" kern="1200">
                <a:solidFill>
                  <a:schemeClr val="tx1"/>
                </a:solidFill>
                <a:latin typeface="+mj-lt"/>
                <a:ea typeface="+mj-ea"/>
                <a:cs typeface="+mj-cs"/>
              </a:rPr>
              <a:t>Communicating Limitations: Scholarly Balance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Scholarly impact requires both methodological</a:t>
            </a:r>
            <a:r>
              <a:rPr lang="en-US" sz="2200" dirty="0" err="1">
                <a:latin typeface="+mn-lt"/>
              </a:rPr>
              <a:t>rigour</a:t>
            </a:r>
            <a:r>
              <a:rPr lang="en-US" sz="2200" dirty="0">
                <a:latin typeface="+mn-lt"/>
              </a:rPr>
              <a:t>and compelling narrative. Effective limitation communication balances transparency with research value - acknowledging constraints without undermining contribution.</a:t>
            </a:r>
          </a:p>
          <a:p>
            <a:pPr indent="-228600" eaLnBrk="1" hangingPunct="1">
              <a:lnSpc>
                <a:spcPct val="90000"/>
              </a:lnSpc>
              <a:buFont typeface="Arial" panose="020B0604020202020204" pitchFamily="34" charset="0"/>
              <a:buChar char="•"/>
            </a:pPr>
            <a:endParaRPr lang="en-US" sz="2200" dirty="0">
              <a:latin typeface="+mn-lt"/>
            </a:endParaRPr>
          </a:p>
          <a:p>
            <a:pPr indent="-228600" eaLnBrk="1" hangingPunct="1">
              <a:lnSpc>
                <a:spcPct val="90000"/>
              </a:lnSpc>
              <a:buFont typeface="Arial" panose="020B0604020202020204" pitchFamily="34" charset="0"/>
              <a:buChar char="•"/>
            </a:pPr>
            <a:r>
              <a:rPr lang="en-US" sz="2200" dirty="0">
                <a:latin typeface="+mn-lt"/>
              </a:rPr>
              <a:t>Frame limitations as BOUNDARY CONDITIONS (what contexts do findings apply to?) rather than fatal flaws. </a:t>
            </a:r>
          </a:p>
          <a:p>
            <a:pPr indent="-228600" eaLnBrk="1" hangingPunct="1">
              <a:lnSpc>
                <a:spcPct val="90000"/>
              </a:lnSpc>
              <a:buFont typeface="Arial" panose="020B0604020202020204" pitchFamily="34" charset="0"/>
              <a:buChar char="•"/>
            </a:pPr>
            <a:r>
              <a:rPr lang="en-US" sz="2200" dirty="0">
                <a:latin typeface="+mn-lt"/>
              </a:rPr>
              <a:t>Be specific about IMPLICATIONS (how should findings be interpreted?). </a:t>
            </a:r>
          </a:p>
          <a:p>
            <a:pPr indent="-228600" eaLnBrk="1" hangingPunct="1">
              <a:lnSpc>
                <a:spcPct val="90000"/>
              </a:lnSpc>
              <a:buFont typeface="Arial" panose="020B0604020202020204" pitchFamily="34" charset="0"/>
              <a:buChar char="•"/>
            </a:pPr>
            <a:r>
              <a:rPr lang="en-US" sz="2200" dirty="0">
                <a:latin typeface="+mn-lt"/>
              </a:rPr>
              <a:t>Transform into FUTURE RESEARCH opportunities.</a:t>
            </a:r>
          </a:p>
          <a:p>
            <a:pPr indent="-228600" eaLnBrk="1" hangingPunct="1">
              <a:lnSpc>
                <a:spcPct val="90000"/>
              </a:lnSpc>
              <a:buFont typeface="Arial" panose="020B0604020202020204" pitchFamily="34" charset="0"/>
              <a:buChar char="•"/>
            </a:pPr>
            <a:r>
              <a:rPr lang="en-US" sz="2200" dirty="0" err="1">
                <a:latin typeface="+mn-lt"/>
              </a:rPr>
              <a:t>Contextualise</a:t>
            </a:r>
            <a:r>
              <a:rPr lang="en-US" sz="2200" dirty="0">
                <a:latin typeface="+mn-lt"/>
              </a:rPr>
              <a:t> within FIELD-WIDE challenges to normalize whilst demonstrating awareness.</a:t>
            </a:r>
          </a:p>
        </p:txBody>
      </p:sp>
      <p:sp>
        <p:nvSpPr>
          <p:cNvPr id="6" name="Footer Placeholder 5">
            <a:extLst>
              <a:ext uri="{FF2B5EF4-FFF2-40B4-BE49-F238E27FC236}">
                <a16:creationId xmlns:a16="http://schemas.microsoft.com/office/drawing/2014/main" id="{E9305B70-EF35-DAE1-D376-3A122B5E8E3F}"/>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E0B18C0E-78EB-678A-8843-24E0EED5A260}"/>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36</a:t>
            </a:fld>
            <a:endParaRPr lang="en-US"/>
          </a:p>
        </p:txBody>
      </p:sp>
      <p:sp>
        <p:nvSpPr>
          <p:cNvPr id="5" name="TextBox 4"/>
          <p:cNvSpPr txBox="1"/>
          <p:nvPr/>
        </p:nvSpPr>
        <p:spPr>
          <a:xfrm>
            <a:off x="2255520" y="5486401"/>
            <a:ext cx="5977406" cy="307777"/>
          </a:xfrm>
          <a:prstGeom prst="rect">
            <a:avLst/>
          </a:prstGeom>
          <a:noFill/>
        </p:spPr>
        <p:txBody>
          <a:bodyPr wrap="square">
            <a:spAutoFit/>
          </a:bodyPr>
          <a:lstStyle/>
          <a:p>
            <a:pPr>
              <a:spcAft>
                <a:spcPts val="600"/>
              </a:spcAft>
              <a:defRPr sz="1400" i="1">
                <a:solidFill>
                  <a:srgbClr val="505050"/>
                </a:solidFill>
              </a:defRPr>
            </a:pPr>
            <a:r>
              <a:rPr sz="1400"/>
              <a:t>Barley (2006, p. 18); Bell et al. (2022, p. 202); Aguinis &amp; Solarino (2019, p. 1299)</a:t>
            </a:r>
            <a:endParaRPr lang="en-GB" sz="14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200" kern="1200">
                <a:solidFill>
                  <a:schemeClr val="tx1"/>
                </a:solidFill>
                <a:latin typeface="+mj-lt"/>
                <a:ea typeface="+mj-ea"/>
                <a:cs typeface="+mj-cs"/>
              </a:rPr>
              <a:t>Quantitative Example: Cross-Sectional Design</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'This cross-sectional survey design limits causal inference. Whilst relationships identified suggest transformational leadership influences employee engagement (β = 0.42, p &lt; .001), the design cannot establish temporal precedence required for causal claims. Internal validity of causal inferences is therefore qualified - reverse causality remains possible (engaged employees may perceive leadership more </a:t>
            </a:r>
            <a:r>
              <a:rPr lang="en-US" sz="2200" dirty="0" err="1">
                <a:latin typeface="+mn-lt"/>
              </a:rPr>
              <a:t>favourably</a:t>
            </a:r>
            <a:r>
              <a:rPr lang="en-US" sz="2200" dirty="0">
                <a:latin typeface="+mn-lt"/>
              </a:rPr>
              <a:t>). Longitudinal research tracking leadership changes and subsequent engagement would strengthen causal inference. Relationships should be interpreted as associations rather than confirmed causal mechanisms.'</a:t>
            </a:r>
          </a:p>
        </p:txBody>
      </p:sp>
      <p:sp>
        <p:nvSpPr>
          <p:cNvPr id="6" name="Footer Placeholder 5">
            <a:extLst>
              <a:ext uri="{FF2B5EF4-FFF2-40B4-BE49-F238E27FC236}">
                <a16:creationId xmlns:a16="http://schemas.microsoft.com/office/drawing/2014/main" id="{F3739B96-B6B9-7038-0E0C-0FC202050F5F}"/>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3B3DB212-5E92-F450-CCC8-E909938B05AC}"/>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37</a:t>
            </a:fld>
            <a:endParaRPr lang="en-US"/>
          </a:p>
        </p:txBody>
      </p:sp>
      <p:sp>
        <p:nvSpPr>
          <p:cNvPr id="5" name="TextBox 4"/>
          <p:cNvSpPr txBox="1"/>
          <p:nvPr/>
        </p:nvSpPr>
        <p:spPr>
          <a:xfrm>
            <a:off x="2255521" y="5486401"/>
            <a:ext cx="6347315" cy="307777"/>
          </a:xfrm>
          <a:prstGeom prst="rect">
            <a:avLst/>
          </a:prstGeom>
          <a:noFill/>
        </p:spPr>
        <p:txBody>
          <a:bodyPr wrap="square">
            <a:spAutoFit/>
          </a:bodyPr>
          <a:lstStyle/>
          <a:p>
            <a:pPr>
              <a:spcAft>
                <a:spcPts val="600"/>
              </a:spcAft>
              <a:defRPr sz="1400" i="1">
                <a:solidFill>
                  <a:srgbClr val="505050"/>
                </a:solidFill>
              </a:defRPr>
            </a:pPr>
            <a:r>
              <a:rPr sz="1400" dirty="0"/>
              <a:t>Note: Uses 'internal validity' and 'causal inference'</a:t>
            </a:r>
            <a:r>
              <a:rPr lang="en-GB" sz="1400" dirty="0"/>
              <a:t>-</a:t>
            </a:r>
            <a:r>
              <a:rPr sz="1400" dirty="0"/>
              <a:t>correct for quantitative research</a:t>
            </a:r>
            <a:endParaRPr lang="en-GB" sz="14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200" kern="1200">
                <a:solidFill>
                  <a:schemeClr val="tx1"/>
                </a:solidFill>
                <a:latin typeface="+mj-lt"/>
                <a:ea typeface="+mj-ea"/>
                <a:cs typeface="+mj-cs"/>
              </a:rPr>
              <a:t>Quantitative Example: Generalisability Limitation</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'The achieved sample (N=156, response rate 34%) from UK technology firms provides adequate statistical power (.80) for detecting hypothesised main effects (d=0.5) but limits external validity and statistical generalisability beyond this sector. Organisational commitment relationships may differ in industries with different workforce characteristics (manufacturing, services). Non-response bias cannot be ruled out as non-respondents may differ systematically on key variables. Findings should be interpreted within the technology sector context. Multi-sector replication would establish boundary conditions for generalisability.'</a:t>
            </a:r>
          </a:p>
        </p:txBody>
      </p:sp>
      <p:sp>
        <p:nvSpPr>
          <p:cNvPr id="6" name="Footer Placeholder 5">
            <a:extLst>
              <a:ext uri="{FF2B5EF4-FFF2-40B4-BE49-F238E27FC236}">
                <a16:creationId xmlns:a16="http://schemas.microsoft.com/office/drawing/2014/main" id="{FA5F488F-70B2-66C6-AC87-5221685A0559}"/>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627E8C3B-C0F9-F2A5-DFED-297E74F0BDE6}"/>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38</a:t>
            </a:fld>
            <a:endParaRPr lang="en-US"/>
          </a:p>
        </p:txBody>
      </p:sp>
      <p:sp>
        <p:nvSpPr>
          <p:cNvPr id="5" name="TextBox 4"/>
          <p:cNvSpPr txBox="1"/>
          <p:nvPr/>
        </p:nvSpPr>
        <p:spPr>
          <a:xfrm>
            <a:off x="2255520" y="5486401"/>
            <a:ext cx="6701578" cy="307777"/>
          </a:xfrm>
          <a:prstGeom prst="rect">
            <a:avLst/>
          </a:prstGeom>
          <a:noFill/>
        </p:spPr>
        <p:txBody>
          <a:bodyPr wrap="square">
            <a:spAutoFit/>
          </a:bodyPr>
          <a:lstStyle/>
          <a:p>
            <a:pPr>
              <a:spcAft>
                <a:spcPts val="600"/>
              </a:spcAft>
              <a:defRPr sz="1400" i="1">
                <a:solidFill>
                  <a:srgbClr val="505050"/>
                </a:solidFill>
              </a:defRPr>
            </a:pPr>
            <a:r>
              <a:rPr sz="1400" dirty="0"/>
              <a:t>Note: 'Statistical</a:t>
            </a:r>
            <a:r>
              <a:rPr sz="1400" dirty="0" err="1"/>
              <a:t>generalisability</a:t>
            </a:r>
            <a:r>
              <a:rPr sz="1400" dirty="0"/>
              <a:t>' and 'external validity'</a:t>
            </a:r>
            <a:r>
              <a:rPr lang="en-GB" sz="1400" dirty="0"/>
              <a:t>-</a:t>
            </a:r>
            <a:r>
              <a:rPr sz="1400" dirty="0"/>
              <a:t>correct quantitative terminology</a:t>
            </a:r>
            <a:endParaRPr lang="en-GB" sz="14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Qualitative Example: Elite Interviews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dirty="0">
                <a:latin typeface="+mn-lt"/>
              </a:rPr>
              <a:t>'Whilst eight senior executive interviews provide privileged access to strategic decision-making processes, executive accounts may be subject to post-hoc </a:t>
            </a:r>
            <a:r>
              <a:rPr lang="en-US" sz="2200" dirty="0" err="1">
                <a:latin typeface="+mn-lt"/>
              </a:rPr>
              <a:t>rationalisation</a:t>
            </a:r>
            <a:r>
              <a:rPr lang="en-US" sz="2200" dirty="0">
                <a:latin typeface="+mn-lt"/>
              </a:rPr>
              <a:t> and impression management (</a:t>
            </a:r>
            <a:r>
              <a:rPr lang="en-US" sz="2200" dirty="0" err="1">
                <a:latin typeface="+mn-lt"/>
              </a:rPr>
              <a:t>Aguinis&amp;Solarino</a:t>
            </a:r>
            <a:r>
              <a:rPr lang="en-US" sz="2200" dirty="0">
                <a:latin typeface="+mn-lt"/>
              </a:rPr>
              <a:t>, 2019), affecting credibility. Member checking was employed to enhance authenticity, though strategic narratives remain partial representations. The study </a:t>
            </a:r>
            <a:r>
              <a:rPr lang="en-US" sz="2200" dirty="0" err="1">
                <a:latin typeface="+mn-lt"/>
              </a:rPr>
              <a:t>prioritises</a:t>
            </a:r>
            <a:r>
              <a:rPr lang="en-US" sz="2200" dirty="0">
                <a:latin typeface="+mn-lt"/>
              </a:rPr>
              <a:t> depth of executive perspective over breadth. Transferability requires contextual adaptation - findings illuminate mechanisms potentially operative in similar contexts (manufacturing SMEs undergoing digital transformation) but are not statistically </a:t>
            </a:r>
            <a:r>
              <a:rPr lang="en-US" sz="2200" dirty="0" err="1">
                <a:latin typeface="+mn-lt"/>
              </a:rPr>
              <a:t>generalisable</a:t>
            </a:r>
            <a:r>
              <a:rPr lang="en-US" sz="2200" dirty="0">
                <a:latin typeface="+mn-lt"/>
              </a:rPr>
              <a:t>. Future research incorporating operational-level perspectives would provide more complete understanding.'</a:t>
            </a:r>
          </a:p>
        </p:txBody>
      </p:sp>
      <p:sp>
        <p:nvSpPr>
          <p:cNvPr id="6" name="Footer Placeholder 5">
            <a:extLst>
              <a:ext uri="{FF2B5EF4-FFF2-40B4-BE49-F238E27FC236}">
                <a16:creationId xmlns:a16="http://schemas.microsoft.com/office/drawing/2014/main" id="{4E2431A8-FD20-12A1-E657-C0E73299EE2F}"/>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A770504B-D86F-DE75-D679-CAEAB0F70838}"/>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39</a:t>
            </a:fld>
            <a:endParaRPr lang="en-US"/>
          </a:p>
        </p:txBody>
      </p:sp>
      <p:sp>
        <p:nvSpPr>
          <p:cNvPr id="5" name="TextBox 4"/>
          <p:cNvSpPr txBox="1"/>
          <p:nvPr/>
        </p:nvSpPr>
        <p:spPr>
          <a:xfrm>
            <a:off x="2255520" y="5486401"/>
            <a:ext cx="6084230" cy="307777"/>
          </a:xfrm>
          <a:prstGeom prst="rect">
            <a:avLst/>
          </a:prstGeom>
          <a:noFill/>
        </p:spPr>
        <p:txBody>
          <a:bodyPr wrap="square">
            <a:spAutoFit/>
          </a:bodyPr>
          <a:lstStyle/>
          <a:p>
            <a:pPr>
              <a:spcAft>
                <a:spcPts val="600"/>
              </a:spcAft>
              <a:defRPr sz="1400" i="1">
                <a:solidFill>
                  <a:srgbClr val="505050"/>
                </a:solidFill>
              </a:defRPr>
            </a:pPr>
            <a:r>
              <a:rPr sz="1400" dirty="0"/>
              <a:t>Note: 'Credibility', 'transferability', 'authenticity'</a:t>
            </a:r>
            <a:r>
              <a:rPr lang="en-GB" sz="1400" dirty="0"/>
              <a:t>-</a:t>
            </a:r>
            <a:r>
              <a:rPr sz="1400" dirty="0"/>
              <a:t>correct qualitative terminology</a:t>
            </a:r>
            <a:endParaRPr lang="en-GB" sz="14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200" kern="1200">
                <a:solidFill>
                  <a:schemeClr val="tx1"/>
                </a:solidFill>
                <a:latin typeface="+mj-lt"/>
                <a:ea typeface="+mj-ea"/>
                <a:cs typeface="+mj-cs"/>
              </a:rPr>
              <a:t>Qualitative Example: Case Study Transferability</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'This three-firm case study prioritises analytical depth over statistical generalisation. Following Yin (2018), findings illuminate change management mechanisms potentially operative in similar contexts but require contextual adaptation rather than direct transfer. Thick description of organisational contexts, industry dynamics, and implementation processes enables readers to assess transferability to their specific situations. The theoretical insights developed are analytically generalisable to broader propositions about organisational change, though empirical patterns are bounded by the manufacturing sector context studied. Comparative research across service sectors would extend transferability understanding.'</a:t>
            </a:r>
          </a:p>
        </p:txBody>
      </p:sp>
      <p:sp>
        <p:nvSpPr>
          <p:cNvPr id="6" name="Footer Placeholder 5">
            <a:extLst>
              <a:ext uri="{FF2B5EF4-FFF2-40B4-BE49-F238E27FC236}">
                <a16:creationId xmlns:a16="http://schemas.microsoft.com/office/drawing/2014/main" id="{B6A9EE01-9E62-CA2B-7170-45782C94F5B6}"/>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46CD3CC6-7005-1B1A-7B2D-82CA81A85608}"/>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40</a:t>
            </a:fld>
            <a:endParaRPr lang="en-US"/>
          </a:p>
        </p:txBody>
      </p:sp>
      <p:sp>
        <p:nvSpPr>
          <p:cNvPr id="5" name="TextBox 4"/>
          <p:cNvSpPr txBox="1"/>
          <p:nvPr/>
        </p:nvSpPr>
        <p:spPr>
          <a:xfrm>
            <a:off x="2255520" y="5486401"/>
            <a:ext cx="5699894" cy="307777"/>
          </a:xfrm>
          <a:prstGeom prst="rect">
            <a:avLst/>
          </a:prstGeom>
          <a:noFill/>
        </p:spPr>
        <p:txBody>
          <a:bodyPr wrap="square">
            <a:spAutoFit/>
          </a:bodyPr>
          <a:lstStyle/>
          <a:p>
            <a:pPr>
              <a:spcAft>
                <a:spcPts val="600"/>
              </a:spcAft>
              <a:defRPr sz="1400" i="1">
                <a:solidFill>
                  <a:srgbClr val="505050"/>
                </a:solidFill>
              </a:defRPr>
            </a:pPr>
            <a:r>
              <a:rPr sz="1400" dirty="0"/>
              <a:t>Note: 'Transferability' and 'analytical</a:t>
            </a:r>
            <a:r>
              <a:rPr sz="1400" dirty="0" err="1"/>
              <a:t>generalisation</a:t>
            </a:r>
            <a:r>
              <a:rPr sz="1400" dirty="0"/>
              <a:t>'</a:t>
            </a:r>
            <a:r>
              <a:rPr lang="en-GB" sz="1400" dirty="0"/>
              <a:t>-</a:t>
            </a:r>
            <a:r>
              <a:rPr sz="1400" dirty="0"/>
              <a:t>NOT '</a:t>
            </a:r>
            <a:r>
              <a:rPr sz="1400" dirty="0" err="1"/>
              <a:t>generalisability</a:t>
            </a:r>
            <a:r>
              <a:rPr sz="1400" dirty="0"/>
              <a:t>'</a:t>
            </a:r>
            <a:endParaRPr lang="en-GB" sz="14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200" kern="1200">
                <a:solidFill>
                  <a:schemeClr val="tx1"/>
                </a:solidFill>
                <a:latin typeface="+mj-lt"/>
                <a:ea typeface="+mj-ea"/>
                <a:cs typeface="+mj-cs"/>
              </a:rPr>
              <a:t>What NOT to Do: Common Communication Errors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 'This qualitative study has generalisability limitations' → Use 'transferability'</a:t>
            </a:r>
          </a:p>
          <a:p>
            <a:pPr indent="-228600" eaLnBrk="1" hangingPunct="1">
              <a:lnSpc>
                <a:spcPct val="90000"/>
              </a:lnSpc>
              <a:buFont typeface="Arial" panose="020B0604020202020204" pitchFamily="34" charset="0"/>
              <a:buChar char="•"/>
            </a:pPr>
            <a:r>
              <a:rPr lang="en-US" sz="2200">
                <a:latin typeface="+mn-lt"/>
              </a:rPr>
              <a:t>❌ 'Quantitative findings demonstrate credibility' → Use 'validity'</a:t>
            </a:r>
          </a:p>
          <a:p>
            <a:pPr indent="-228600" eaLnBrk="1" hangingPunct="1">
              <a:lnSpc>
                <a:spcPct val="90000"/>
              </a:lnSpc>
              <a:buFont typeface="Arial" panose="020B0604020202020204" pitchFamily="34" charset="0"/>
              <a:buChar char="•"/>
            </a:pPr>
            <a:r>
              <a:rPr lang="en-US" sz="2200">
                <a:latin typeface="+mn-lt"/>
              </a:rPr>
              <a:t>❌ 'Survey validity enhanced through member checking' → Use quantitative validation techniques</a:t>
            </a:r>
          </a:p>
          <a:p>
            <a:pPr indent="-228600" eaLnBrk="1" hangingPunct="1">
              <a:lnSpc>
                <a:spcPct val="90000"/>
              </a:lnSpc>
              <a:buFont typeface="Arial" panose="020B0604020202020204" pitchFamily="34" charset="0"/>
              <a:buChar char="•"/>
            </a:pPr>
            <a:r>
              <a:rPr lang="en-US" sz="2200">
                <a:latin typeface="+mn-lt"/>
              </a:rPr>
              <a:t>❌ 'The research's reliability was ensured...' (for qualitative) → Use 'dependability'</a:t>
            </a:r>
          </a:p>
          <a:p>
            <a:pPr indent="-228600" eaLnBrk="1" hangingPunct="1">
              <a:lnSpc>
                <a:spcPct val="90000"/>
              </a:lnSpc>
              <a:buFont typeface="Arial" panose="020B0604020202020204" pitchFamily="34" charset="0"/>
              <a:buChar char="•"/>
            </a:pPr>
            <a:r>
              <a:rPr lang="en-US" sz="2200">
                <a:latin typeface="+mn-lt"/>
              </a:rPr>
              <a:t>❌ Listing limitations without discussing implications</a:t>
            </a:r>
          </a:p>
          <a:p>
            <a:pPr indent="-228600" eaLnBrk="1" hangingPunct="1">
              <a:lnSpc>
                <a:spcPct val="90000"/>
              </a:lnSpc>
              <a:buFont typeface="Arial" panose="020B0604020202020204" pitchFamily="34" charset="0"/>
              <a:buChar char="•"/>
            </a:pPr>
            <a:r>
              <a:rPr lang="en-US" sz="2200">
                <a:latin typeface="+mn-lt"/>
              </a:rPr>
              <a:t>❌ Excessive apology undermining entire contribution</a:t>
            </a:r>
          </a:p>
          <a:p>
            <a:pPr indent="-228600" eaLnBrk="1" hangingPunct="1">
              <a:lnSpc>
                <a:spcPct val="90000"/>
              </a:lnSpc>
              <a:buFont typeface="Arial" panose="020B0604020202020204" pitchFamily="34" charset="0"/>
              <a:buChar char="•"/>
            </a:pPr>
            <a:r>
              <a:rPr lang="en-US" sz="2200">
                <a:latin typeface="+mn-lt"/>
              </a:rPr>
              <a:t>❌ Vague statements ('sample was small') without specifics</a:t>
            </a:r>
          </a:p>
        </p:txBody>
      </p:sp>
      <p:sp>
        <p:nvSpPr>
          <p:cNvPr id="6" name="Footer Placeholder 5">
            <a:extLst>
              <a:ext uri="{FF2B5EF4-FFF2-40B4-BE49-F238E27FC236}">
                <a16:creationId xmlns:a16="http://schemas.microsoft.com/office/drawing/2014/main" id="{610F2E4D-1AFA-D084-666A-9D08E4BD3629}"/>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1C3AF9D3-9F9A-1AC9-565C-5568446EA559}"/>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41</a:t>
            </a:fld>
            <a:endParaRPr lang="en-US"/>
          </a:p>
        </p:txBody>
      </p:sp>
      <p:sp>
        <p:nvSpPr>
          <p:cNvPr id="5" name="TextBox 4"/>
          <p:cNvSpPr txBox="1"/>
          <p:nvPr/>
        </p:nvSpPr>
        <p:spPr>
          <a:xfrm>
            <a:off x="2255521" y="5486401"/>
            <a:ext cx="3078087" cy="307777"/>
          </a:xfrm>
          <a:prstGeom prst="rect">
            <a:avLst/>
          </a:prstGeom>
          <a:noFill/>
        </p:spPr>
        <p:txBody>
          <a:bodyPr wrap="square">
            <a:spAutoFit/>
          </a:bodyPr>
          <a:lstStyle/>
          <a:p>
            <a:pPr>
              <a:spcAft>
                <a:spcPts val="600"/>
              </a:spcAft>
              <a:defRPr sz="1400" i="1">
                <a:solidFill>
                  <a:srgbClr val="505050"/>
                </a:solidFill>
              </a:defRPr>
            </a:pPr>
            <a:r>
              <a:rPr sz="1400"/>
              <a:t>Bryman (2021, p. 386); Bell et al. (2022)</a:t>
            </a:r>
            <a:endParaRPr lang="en-GB" sz="14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Writing Effective Limitations Sections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1200"/>
              </a:spcAft>
              <a:buFont typeface="Arial" panose="020B0604020202020204" pitchFamily="34" charset="0"/>
              <a:buChar char="•"/>
              <a:defRPr sz="1800"/>
            </a:pPr>
            <a:r>
              <a:rPr lang="en-US" sz="2200">
                <a:latin typeface="+mn-lt"/>
              </a:rPr>
              <a:t>DO: ✓ Use terminology matching paradigm | ✓ Be specific and concrete (not 'sample was small' but 'N=156 limits power for interaction detection') | ✓ Explain implications for interpretation | ✓ Connect to future research | ✓ Distinguish avoidable from unavoidable</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DON'T: ✗ Mix quantitative/qualitative terminology | ✗ List without discussion | ✗ Apologise excessively | ✗ Undermine contribution | ✗ Use vague language</a:t>
            </a:r>
          </a:p>
          <a:p>
            <a:pPr indent="-228600" eaLnBrk="1" hangingPunct="1">
              <a:lnSpc>
                <a:spcPct val="90000"/>
              </a:lnSpc>
              <a:buFont typeface="Arial" panose="020B0604020202020204" pitchFamily="34" charset="0"/>
              <a:buChar char="•"/>
            </a:pPr>
            <a:endParaRPr lang="en-US" sz="2200">
              <a:latin typeface="+mn-lt"/>
            </a:endParaRPr>
          </a:p>
          <a:p>
            <a:pPr indent="-228600" eaLnBrk="1" hangingPunct="1">
              <a:lnSpc>
                <a:spcPct val="90000"/>
              </a:lnSpc>
              <a:buFont typeface="Arial" panose="020B0604020202020204" pitchFamily="34" charset="0"/>
              <a:buChar char="•"/>
            </a:pPr>
            <a:r>
              <a:rPr lang="en-US" sz="2200">
                <a:latin typeface="+mn-lt"/>
              </a:rPr>
              <a:t>BALANCE: Transparent acknowledgement whilst maintaining confidence in core contribution.</a:t>
            </a:r>
          </a:p>
        </p:txBody>
      </p:sp>
      <p:sp>
        <p:nvSpPr>
          <p:cNvPr id="6" name="Footer Placeholder 5">
            <a:extLst>
              <a:ext uri="{FF2B5EF4-FFF2-40B4-BE49-F238E27FC236}">
                <a16:creationId xmlns:a16="http://schemas.microsoft.com/office/drawing/2014/main" id="{E060C2BF-44D2-B51E-1FF7-3B48942B5825}"/>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6C433517-99E3-08B6-609B-757F2505C9CE}"/>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42</a:t>
            </a:fld>
            <a:endParaRPr lang="en-US"/>
          </a:p>
        </p:txBody>
      </p:sp>
      <p:sp>
        <p:nvSpPr>
          <p:cNvPr id="5" name="TextBox 4"/>
          <p:cNvSpPr txBox="1"/>
          <p:nvPr/>
        </p:nvSpPr>
        <p:spPr>
          <a:xfrm>
            <a:off x="2255520" y="5486401"/>
            <a:ext cx="3306354" cy="307777"/>
          </a:xfrm>
          <a:prstGeom prst="rect">
            <a:avLst/>
          </a:prstGeom>
          <a:noFill/>
        </p:spPr>
        <p:txBody>
          <a:bodyPr wrap="square">
            <a:spAutoFit/>
          </a:bodyPr>
          <a:lstStyle/>
          <a:p>
            <a:pPr>
              <a:spcAft>
                <a:spcPts val="600"/>
              </a:spcAft>
              <a:defRPr sz="1400" i="1">
                <a:solidFill>
                  <a:srgbClr val="505050"/>
                </a:solidFill>
              </a:defRPr>
            </a:pPr>
            <a:r>
              <a:rPr sz="1400"/>
              <a:t>Bell et al. (2022); Aguinis &amp; Solarino (2019)</a:t>
            </a:r>
            <a:endParaRPr lang="en-GB" sz="140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000" kern="1200">
                <a:solidFill>
                  <a:schemeClr val="tx1"/>
                </a:solidFill>
                <a:latin typeface="+mj-lt"/>
                <a:ea typeface="+mj-ea"/>
                <a:cs typeface="+mj-cs"/>
              </a:rPr>
              <a:t>Case Examples: Limitations Across Fields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a:latin typeface="+mn-lt"/>
              </a:rPr>
              <a:t>The next slides provide concrete examples of how limitations manifest differently across business and management research fields and paradigms. Each example shows how appropriate terminology and framing depends on methodological approach. Understanding field-specific patterns helps doctoral researchers anticipate common limitation types and communication strategies.</a:t>
            </a:r>
          </a:p>
        </p:txBody>
      </p:sp>
      <p:sp>
        <p:nvSpPr>
          <p:cNvPr id="6" name="Footer Placeholder 5">
            <a:extLst>
              <a:ext uri="{FF2B5EF4-FFF2-40B4-BE49-F238E27FC236}">
                <a16:creationId xmlns:a16="http://schemas.microsoft.com/office/drawing/2014/main" id="{4F366DB5-62E2-4101-7579-37F182F0ACC1}"/>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F748F1AF-49DF-22B8-6BDF-D463CB0BB013}"/>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43</a:t>
            </a:fld>
            <a:endParaRPr lang="en-US"/>
          </a:p>
        </p:txBody>
      </p:sp>
      <p:sp>
        <p:nvSpPr>
          <p:cNvPr id="5" name="TextBox 4"/>
          <p:cNvSpPr txBox="1"/>
          <p:nvPr/>
        </p:nvSpPr>
        <p:spPr>
          <a:xfrm>
            <a:off x="2255521" y="5486401"/>
            <a:ext cx="6929589" cy="307777"/>
          </a:xfrm>
          <a:prstGeom prst="rect">
            <a:avLst/>
          </a:prstGeom>
          <a:noFill/>
        </p:spPr>
        <p:txBody>
          <a:bodyPr wrap="square">
            <a:spAutoFit/>
          </a:bodyPr>
          <a:lstStyle/>
          <a:p>
            <a:pPr>
              <a:spcAft>
                <a:spcPts val="600"/>
              </a:spcAft>
              <a:defRPr sz="1400" i="1">
                <a:solidFill>
                  <a:srgbClr val="505050"/>
                </a:solidFill>
              </a:defRPr>
            </a:pPr>
            <a:r>
              <a:rPr sz="1400"/>
              <a:t>Examples drawn from: Strategy, Organisational Behaviour, Marketing, International Business</a:t>
            </a:r>
            <a:endParaRPr lang="en-GB" sz="14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000" kern="1200">
                <a:solidFill>
                  <a:schemeClr val="tx1"/>
                </a:solidFill>
                <a:latin typeface="+mj-lt"/>
                <a:ea typeface="+mj-ea"/>
                <a:cs typeface="+mj-cs"/>
              </a:rPr>
              <a:t>Strategy Research: Quantitative Example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a:latin typeface="+mn-lt"/>
              </a:rPr>
              <a:t>CONTEXT: Large-sample survey testing relationships between strategic orientation and firm performance.</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LIMITATIONS: Cross-sectional design limits causal inference (internal validity). Performance measured at single timepoint cannot establish whether strategy causes performance or performance enables strategic choices. Single-industry sample (technology) restricts external validity and generalisability to other sectors. Common method bias possible as same managers reported both strategy and performance.</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FRAMING: Findings establish correlational relationships requiring longitudinal validation for causal claims.</a:t>
            </a:r>
          </a:p>
        </p:txBody>
      </p:sp>
      <p:sp>
        <p:nvSpPr>
          <p:cNvPr id="6" name="Footer Placeholder 5">
            <a:extLst>
              <a:ext uri="{FF2B5EF4-FFF2-40B4-BE49-F238E27FC236}">
                <a16:creationId xmlns:a16="http://schemas.microsoft.com/office/drawing/2014/main" id="{974B8219-7EA8-3BC7-B493-1AF533F9C3BB}"/>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50AB53D9-7D4E-F104-99BB-AF0EC8B240C3}"/>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44</a:t>
            </a:fld>
            <a:endParaRPr lang="en-US"/>
          </a:p>
        </p:txBody>
      </p:sp>
      <p:sp>
        <p:nvSpPr>
          <p:cNvPr id="5" name="TextBox 4"/>
          <p:cNvSpPr txBox="1"/>
          <p:nvPr/>
        </p:nvSpPr>
        <p:spPr>
          <a:xfrm>
            <a:off x="2255521" y="5486401"/>
            <a:ext cx="6876883" cy="307777"/>
          </a:xfrm>
          <a:prstGeom prst="rect">
            <a:avLst/>
          </a:prstGeom>
          <a:noFill/>
        </p:spPr>
        <p:txBody>
          <a:bodyPr wrap="square">
            <a:spAutoFit/>
          </a:bodyPr>
          <a:lstStyle/>
          <a:p>
            <a:pPr>
              <a:spcAft>
                <a:spcPts val="600"/>
              </a:spcAft>
              <a:defRPr sz="1400" i="1">
                <a:solidFill>
                  <a:srgbClr val="505050"/>
                </a:solidFill>
              </a:defRPr>
            </a:pPr>
            <a:r>
              <a:rPr sz="1400"/>
              <a:t>Richard et al. (2009, p. 765): 'Variable time lags between strategic actions and performance'</a:t>
            </a:r>
            <a:endParaRPr lang="en-GB" sz="14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000" kern="1200">
                <a:solidFill>
                  <a:schemeClr val="tx1"/>
                </a:solidFill>
                <a:latin typeface="+mj-lt"/>
                <a:ea typeface="+mj-ea"/>
                <a:cs typeface="+mj-cs"/>
              </a:rPr>
              <a:t>Strategy Research: Qualitative Example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dirty="0">
                <a:latin typeface="+mn-lt"/>
              </a:rPr>
              <a:t>CONTEXT: Case study of strategic decision-making in three firms.</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LIMITATIONS: Retrospective accounts subject to post-hoc</a:t>
            </a:r>
            <a:r>
              <a:rPr lang="en-US" sz="2200" dirty="0" err="1">
                <a:latin typeface="+mn-lt"/>
              </a:rPr>
              <a:t>rationalisation</a:t>
            </a:r>
            <a:r>
              <a:rPr lang="en-US" sz="2200" dirty="0">
                <a:latin typeface="+mn-lt"/>
              </a:rPr>
              <a:t>, affecting credibility. Elite interviews capture strategic-level perspective but miss implementation challenges at operational levels. Three-firm design </a:t>
            </a:r>
            <a:r>
              <a:rPr lang="en-US" sz="2200" dirty="0" err="1">
                <a:latin typeface="+mn-lt"/>
              </a:rPr>
              <a:t>prioritisesan</a:t>
            </a:r>
            <a:r>
              <a:rPr lang="en-US" sz="2200" dirty="0">
                <a:latin typeface="+mn-lt"/>
              </a:rPr>
              <a:t> </a:t>
            </a:r>
            <a:r>
              <a:rPr lang="en-US" sz="2200" dirty="0" err="1">
                <a:latin typeface="+mn-lt"/>
              </a:rPr>
              <a:t>alytical</a:t>
            </a:r>
            <a:r>
              <a:rPr lang="en-US" sz="2200" dirty="0">
                <a:latin typeface="+mn-lt"/>
              </a:rPr>
              <a:t> depth over statistical </a:t>
            </a:r>
            <a:r>
              <a:rPr lang="en-US" sz="2200" dirty="0" err="1">
                <a:latin typeface="+mn-lt"/>
              </a:rPr>
              <a:t>generalisation</a:t>
            </a:r>
            <a:r>
              <a:rPr lang="en-US" sz="2200" dirty="0">
                <a:latin typeface="+mn-lt"/>
              </a:rPr>
              <a:t>- transferability depends on contextual similarity (technology SMEs) not population representativeness.</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FRAMING: Findings provide analytical generalization to theoretical propositions about decision processes, with thick description enabling transferability assessment.</a:t>
            </a:r>
          </a:p>
        </p:txBody>
      </p:sp>
      <p:sp>
        <p:nvSpPr>
          <p:cNvPr id="6" name="Footer Placeholder 5">
            <a:extLst>
              <a:ext uri="{FF2B5EF4-FFF2-40B4-BE49-F238E27FC236}">
                <a16:creationId xmlns:a16="http://schemas.microsoft.com/office/drawing/2014/main" id="{9BBA4754-18CE-376D-5DA7-DCF56CC0EAA9}"/>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8FB1762E-3F99-F435-1E8B-13A3DAEC4A19}"/>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45</a:t>
            </a:fld>
            <a:endParaRPr lang="en-US"/>
          </a:p>
        </p:txBody>
      </p:sp>
      <p:sp>
        <p:nvSpPr>
          <p:cNvPr id="5" name="TextBox 4"/>
          <p:cNvSpPr txBox="1"/>
          <p:nvPr/>
        </p:nvSpPr>
        <p:spPr>
          <a:xfrm>
            <a:off x="2255521" y="5486401"/>
            <a:ext cx="2747355" cy="307777"/>
          </a:xfrm>
          <a:prstGeom prst="rect">
            <a:avLst/>
          </a:prstGeom>
          <a:noFill/>
        </p:spPr>
        <p:txBody>
          <a:bodyPr wrap="square">
            <a:spAutoFit/>
          </a:bodyPr>
          <a:lstStyle/>
          <a:p>
            <a:pPr>
              <a:spcAft>
                <a:spcPts val="600"/>
              </a:spcAft>
              <a:defRPr sz="1400" i="1">
                <a:solidFill>
                  <a:srgbClr val="505050"/>
                </a:solidFill>
              </a:defRPr>
            </a:pPr>
            <a:r>
              <a:rPr sz="1400"/>
              <a:t>Yin (2018, p. 86); Eisenhardt (1989)</a:t>
            </a:r>
            <a:endParaRPr lang="en-GB" sz="14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200" kern="1200">
                <a:solidFill>
                  <a:schemeClr val="tx1"/>
                </a:solidFill>
                <a:latin typeface="+mj-lt"/>
                <a:ea typeface="+mj-ea"/>
                <a:cs typeface="+mj-cs"/>
              </a:rPr>
              <a:t>Organisational Behaviour: Quantitative Example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a:latin typeface="+mn-lt"/>
              </a:rPr>
              <a:t>CONTEXT: Survey of employee attitudes and behaviours.</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LIMITATIONS: Self-report measures for both independent (leadership perceptions) and dependent (engagement) variables create common method bias, potentially inflating correlations through shared method variance, threatening construct and criterion validity. Cross-sectional design limits causal inference. Response rate (34%) raises non-response bias concerns affecting generalisability.</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FRAMING: Relationships should be interpreted as associations pending longitudinal verification. Statistical remedies applied (Harman's test, CFA).</a:t>
            </a:r>
          </a:p>
        </p:txBody>
      </p:sp>
      <p:sp>
        <p:nvSpPr>
          <p:cNvPr id="6" name="Footer Placeholder 5">
            <a:extLst>
              <a:ext uri="{FF2B5EF4-FFF2-40B4-BE49-F238E27FC236}">
                <a16:creationId xmlns:a16="http://schemas.microsoft.com/office/drawing/2014/main" id="{D5EF1631-6A1D-C53D-5A57-3BC683056C71}"/>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91A1621A-5F3E-8D47-5707-A62251B7A631}"/>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46</a:t>
            </a:fld>
            <a:endParaRPr lang="en-US"/>
          </a:p>
        </p:txBody>
      </p:sp>
      <p:sp>
        <p:nvSpPr>
          <p:cNvPr id="5" name="TextBox 4"/>
          <p:cNvSpPr txBox="1"/>
          <p:nvPr/>
        </p:nvSpPr>
        <p:spPr>
          <a:xfrm>
            <a:off x="2255521" y="5486401"/>
            <a:ext cx="2354491" cy="307777"/>
          </a:xfrm>
          <a:prstGeom prst="rect">
            <a:avLst/>
          </a:prstGeom>
          <a:noFill/>
        </p:spPr>
        <p:txBody>
          <a:bodyPr wrap="square">
            <a:spAutoFit/>
          </a:bodyPr>
          <a:lstStyle/>
          <a:p>
            <a:pPr>
              <a:spcAft>
                <a:spcPts val="600"/>
              </a:spcAft>
              <a:defRPr sz="1400" i="1">
                <a:solidFill>
                  <a:srgbClr val="505050"/>
                </a:solidFill>
              </a:defRPr>
            </a:pPr>
            <a:r>
              <a:rPr sz="1400"/>
              <a:t>Podsakoff et al. (2003, p. 885)</a:t>
            </a:r>
            <a:endParaRPr lang="en-GB" sz="14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200" kern="1200">
                <a:solidFill>
                  <a:schemeClr val="tx1"/>
                </a:solidFill>
                <a:latin typeface="+mj-lt"/>
                <a:ea typeface="+mj-ea"/>
                <a:cs typeface="+mj-cs"/>
              </a:rPr>
              <a:t>Organisational Behaviour: Qualitative Example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dirty="0">
                <a:latin typeface="+mn-lt"/>
              </a:rPr>
              <a:t>CONTEXT: Ethnographic study of workplace culture.</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LIMITATIONS: Six-month immersion provides depth but limited temporal scope may miss seasonal or cyclical patterns, affecting dependability. Researcher presence influences </a:t>
            </a:r>
            <a:r>
              <a:rPr lang="en-US" sz="2200" dirty="0" err="1">
                <a:latin typeface="+mn-lt"/>
              </a:rPr>
              <a:t>behaviour</a:t>
            </a:r>
            <a:r>
              <a:rPr lang="en-US" sz="2200" dirty="0">
                <a:latin typeface="+mn-lt"/>
              </a:rPr>
              <a:t> (Hawthorne effects), affecting credibility. Single-site design limits transferability. Researcher positionality (former manager in similar industry) shapes interpretation, affecting confirmability - though also enables insider understanding.</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FRAMING: Reflexive journalling documents positionality influence. Findings transferable to similar professional service contexts, with reader assessment required.</a:t>
            </a:r>
          </a:p>
        </p:txBody>
      </p:sp>
      <p:sp>
        <p:nvSpPr>
          <p:cNvPr id="6" name="Footer Placeholder 5">
            <a:extLst>
              <a:ext uri="{FF2B5EF4-FFF2-40B4-BE49-F238E27FC236}">
                <a16:creationId xmlns:a16="http://schemas.microsoft.com/office/drawing/2014/main" id="{6BCA933E-86BF-7137-1E09-EA6263F9F68B}"/>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BF590050-9AA4-5C64-DC29-04F2326E5E39}"/>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47</a:t>
            </a:fld>
            <a:endParaRPr lang="en-US"/>
          </a:p>
        </p:txBody>
      </p:sp>
      <p:sp>
        <p:nvSpPr>
          <p:cNvPr id="5" name="TextBox 4"/>
          <p:cNvSpPr txBox="1"/>
          <p:nvPr/>
        </p:nvSpPr>
        <p:spPr>
          <a:xfrm>
            <a:off x="2255520" y="5486401"/>
            <a:ext cx="2554738" cy="307777"/>
          </a:xfrm>
          <a:prstGeom prst="rect">
            <a:avLst/>
          </a:prstGeom>
          <a:noFill/>
        </p:spPr>
        <p:txBody>
          <a:bodyPr wrap="square">
            <a:spAutoFit/>
          </a:bodyPr>
          <a:lstStyle/>
          <a:p>
            <a:pPr>
              <a:spcAft>
                <a:spcPts val="600"/>
              </a:spcAft>
              <a:defRPr sz="1400" i="1">
                <a:solidFill>
                  <a:srgbClr val="505050"/>
                </a:solidFill>
              </a:defRPr>
            </a:pPr>
            <a:r>
              <a:rPr sz="1400"/>
              <a:t>Flick (2018); Van Maanen (2011)</a:t>
            </a:r>
            <a:endParaRPr lang="en-GB" sz="140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600" kern="1200">
                <a:solidFill>
                  <a:schemeClr val="tx1"/>
                </a:solidFill>
                <a:latin typeface="+mj-lt"/>
                <a:ea typeface="+mj-ea"/>
                <a:cs typeface="+mj-cs"/>
              </a:rPr>
              <a:t>Marketing Research: Quantitative Example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a:latin typeface="+mn-lt"/>
              </a:rPr>
              <a:t>CONTEXT: Experimental study testing advertising effectiveness.</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LIMITATIONS: Laboratory setting creates artificial environment, limiting external validity (ecological validity). Student convenience sample restricts generalisability to target consumer population. Immediate post-exposure measurement may not capture delayed effects. Controlled stimuli may not reflect real-world advertising complexity, affecting construct validity of 'advertising effectiveness' operationalisation.</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FRAMING: Internal validity high due to experimental control. Field experiment replication needed for generalisability claims.</a:t>
            </a:r>
          </a:p>
        </p:txBody>
      </p:sp>
      <p:sp>
        <p:nvSpPr>
          <p:cNvPr id="6" name="Footer Placeholder 5">
            <a:extLst>
              <a:ext uri="{FF2B5EF4-FFF2-40B4-BE49-F238E27FC236}">
                <a16:creationId xmlns:a16="http://schemas.microsoft.com/office/drawing/2014/main" id="{DAFD227C-CB3C-67F0-B781-C76603F816B7}"/>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134030B3-5F3E-6CB9-1829-FB56A55BBF6D}"/>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48</a:t>
            </a:fld>
            <a:endParaRPr lang="en-US"/>
          </a:p>
        </p:txBody>
      </p:sp>
      <p:sp>
        <p:nvSpPr>
          <p:cNvPr id="5" name="TextBox 4"/>
          <p:cNvSpPr txBox="1"/>
          <p:nvPr/>
        </p:nvSpPr>
        <p:spPr>
          <a:xfrm>
            <a:off x="2255520" y="5486401"/>
            <a:ext cx="2779992" cy="307777"/>
          </a:xfrm>
          <a:prstGeom prst="rect">
            <a:avLst/>
          </a:prstGeom>
          <a:noFill/>
        </p:spPr>
        <p:txBody>
          <a:bodyPr wrap="square">
            <a:spAutoFit/>
          </a:bodyPr>
          <a:lstStyle/>
          <a:p>
            <a:pPr>
              <a:spcAft>
                <a:spcPts val="600"/>
              </a:spcAft>
              <a:defRPr sz="1400" i="1">
                <a:solidFill>
                  <a:srgbClr val="505050"/>
                </a:solidFill>
              </a:defRPr>
            </a:pPr>
            <a:r>
              <a:rPr sz="1400"/>
              <a:t>Lynch (1999); Simmons et al. (2011)</a:t>
            </a:r>
            <a:endParaRPr lang="en-GB" sz="14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000" kern="1200">
                <a:solidFill>
                  <a:schemeClr val="tx1"/>
                </a:solidFill>
                <a:latin typeface="+mj-lt"/>
                <a:ea typeface="+mj-ea"/>
                <a:cs typeface="+mj-cs"/>
              </a:rPr>
              <a:t>Marketing Research: Qualitative Example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a:latin typeface="+mn-lt"/>
              </a:rPr>
              <a:t>CONTEXT: Consumer ethnography of online shopping behaviour.</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LIMITATIONS: Stated behaviour in interviews may diverge from actual behaviour, affecting credibility. Researcher cannot observe private online shopping contexts directly. Participants may perform 'ideal' consumer identities rather than reveal actual practices. Twenty-participant sample enables depth but limits transferability beyond young urban consumers studied.</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FRAMING: Findings provide insight into meaning-making processes. Thick description of consumer contexts enables transferability assessment. Triangulation with behavioural data recommended.</a:t>
            </a:r>
          </a:p>
        </p:txBody>
      </p:sp>
      <p:sp>
        <p:nvSpPr>
          <p:cNvPr id="6" name="Footer Placeholder 5">
            <a:extLst>
              <a:ext uri="{FF2B5EF4-FFF2-40B4-BE49-F238E27FC236}">
                <a16:creationId xmlns:a16="http://schemas.microsoft.com/office/drawing/2014/main" id="{00489110-8CFC-B069-BE67-1903DABA736B}"/>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07170A56-DED0-B018-8E0A-22B2D6B3640B}"/>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49</a:t>
            </a:fld>
            <a:endParaRPr lang="en-US"/>
          </a:p>
        </p:txBody>
      </p:sp>
      <p:sp>
        <p:nvSpPr>
          <p:cNvPr id="5" name="TextBox 4"/>
          <p:cNvSpPr txBox="1"/>
          <p:nvPr/>
        </p:nvSpPr>
        <p:spPr>
          <a:xfrm>
            <a:off x="2255521" y="5486401"/>
            <a:ext cx="2611805" cy="307777"/>
          </a:xfrm>
          <a:prstGeom prst="rect">
            <a:avLst/>
          </a:prstGeom>
          <a:noFill/>
        </p:spPr>
        <p:txBody>
          <a:bodyPr wrap="square">
            <a:spAutoFit/>
          </a:bodyPr>
          <a:lstStyle/>
          <a:p>
            <a:pPr>
              <a:spcAft>
                <a:spcPts val="600"/>
              </a:spcAft>
              <a:defRPr sz="1400" i="1">
                <a:solidFill>
                  <a:srgbClr val="505050"/>
                </a:solidFill>
              </a:defRPr>
            </a:pPr>
            <a:r>
              <a:rPr sz="1400"/>
              <a:t>Belk et al. (2013); Kozinets (2015)</a:t>
            </a:r>
            <a:endParaRPr lang="en-GB" sz="140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600" kern="1200">
                <a:solidFill>
                  <a:schemeClr val="tx1"/>
                </a:solidFill>
                <a:latin typeface="+mj-lt"/>
                <a:ea typeface="+mj-ea"/>
                <a:cs typeface="+mj-cs"/>
              </a:rPr>
              <a:t>International Business: Quantitative Example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dirty="0">
                <a:latin typeface="+mn-lt"/>
              </a:rPr>
              <a:t>CONTEXT: Cross-national survey of managerial practices.</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LIMITATIONS: Measurement equivalence concerns - scales developed in Western contexts may not demonstrate cross-cultural construct validity. Translation issues beyond language (construct meaning varies culturally). Different response styles across cultures (acquiescence, extreme response bias) threaten criterion validity. Sampling challenges create uneven country representation, limiting </a:t>
            </a:r>
            <a:r>
              <a:rPr lang="en-US" sz="2200" dirty="0" err="1">
                <a:latin typeface="+mn-lt"/>
              </a:rPr>
              <a:t>generalisability</a:t>
            </a:r>
            <a:r>
              <a:rPr lang="en-US" sz="2200" dirty="0">
                <a:latin typeface="+mn-lt"/>
              </a:rPr>
              <a:t>.</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FRAMING: Multi-group CFA assesses measurement invariance. Findings interpreted within cultural clusters.</a:t>
            </a:r>
          </a:p>
        </p:txBody>
      </p:sp>
      <p:sp>
        <p:nvSpPr>
          <p:cNvPr id="6" name="Footer Placeholder 5">
            <a:extLst>
              <a:ext uri="{FF2B5EF4-FFF2-40B4-BE49-F238E27FC236}">
                <a16:creationId xmlns:a16="http://schemas.microsoft.com/office/drawing/2014/main" id="{A423082B-5519-F6B6-EE19-17857B8EB540}"/>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233FEF09-8397-59B9-B50B-6402360AE4F1}"/>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50</a:t>
            </a:fld>
            <a:endParaRPr lang="en-US"/>
          </a:p>
        </p:txBody>
      </p:sp>
      <p:sp>
        <p:nvSpPr>
          <p:cNvPr id="5" name="TextBox 4"/>
          <p:cNvSpPr txBox="1"/>
          <p:nvPr/>
        </p:nvSpPr>
        <p:spPr>
          <a:xfrm>
            <a:off x="2255521" y="5486401"/>
            <a:ext cx="3174587" cy="307777"/>
          </a:xfrm>
          <a:prstGeom prst="rect">
            <a:avLst/>
          </a:prstGeom>
          <a:noFill/>
        </p:spPr>
        <p:txBody>
          <a:bodyPr wrap="square">
            <a:spAutoFit/>
          </a:bodyPr>
          <a:lstStyle/>
          <a:p>
            <a:pPr>
              <a:spcAft>
                <a:spcPts val="600"/>
              </a:spcAft>
              <a:defRPr sz="1400" i="1">
                <a:solidFill>
                  <a:srgbClr val="505050"/>
                </a:solidFill>
              </a:defRPr>
            </a:pPr>
            <a:r>
              <a:rPr sz="1400"/>
              <a:t>Tsui (2007, p. 1358); Usunier et al. (2017)</a:t>
            </a:r>
            <a:endParaRPr lang="en-GB" sz="140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600" kern="1200">
                <a:solidFill>
                  <a:schemeClr val="tx1"/>
                </a:solidFill>
                <a:latin typeface="+mj-lt"/>
                <a:ea typeface="+mj-ea"/>
                <a:cs typeface="+mj-cs"/>
              </a:rPr>
              <a:t>International Business: Qualitative Example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dirty="0">
                <a:latin typeface="+mn-lt"/>
              </a:rPr>
              <a:t>CONTEXT: Comparative case study across four countries.</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LIMITATIONS: Emic vs. etic construct challenges - locally meaningful concepts may not translate across cultures, affecting credibility. Researcher's cultural lens shapes interpretation of culturally-embedded practices, affecting confirmability. Translation challenges in interview transcripts. Four-country design provides breadth but limits within-country depth. Western theoretical frameworks may impose inappropriate</a:t>
            </a:r>
            <a:r>
              <a:rPr lang="en-US" sz="2200" dirty="0" err="1">
                <a:latin typeface="+mn-lt"/>
              </a:rPr>
              <a:t>categorisations</a:t>
            </a:r>
            <a:r>
              <a:rPr lang="en-US" sz="2200" dirty="0">
                <a:latin typeface="+mn-lt"/>
              </a:rPr>
              <a:t>.</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FRAMING: Reflexive attention to cultural positionality. Findings</a:t>
            </a:r>
            <a:r>
              <a:rPr lang="en-US" sz="2200" dirty="0" err="1">
                <a:latin typeface="+mn-lt"/>
              </a:rPr>
              <a:t>emphasise</a:t>
            </a:r>
            <a:r>
              <a:rPr lang="en-US" sz="2200" dirty="0">
                <a:latin typeface="+mn-lt"/>
              </a:rPr>
              <a:t>context-specific patterns rather than universal claims. Local collaborators enhance cultural credibility.</a:t>
            </a:r>
          </a:p>
        </p:txBody>
      </p:sp>
      <p:sp>
        <p:nvSpPr>
          <p:cNvPr id="6" name="Footer Placeholder 5">
            <a:extLst>
              <a:ext uri="{FF2B5EF4-FFF2-40B4-BE49-F238E27FC236}">
                <a16:creationId xmlns:a16="http://schemas.microsoft.com/office/drawing/2014/main" id="{67D04976-5FA6-C202-964F-05B8DB549114}"/>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E776A464-27B0-0FE5-71DD-6317CA612993}"/>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51</a:t>
            </a:fld>
            <a:endParaRPr lang="en-US"/>
          </a:p>
        </p:txBody>
      </p:sp>
      <p:sp>
        <p:nvSpPr>
          <p:cNvPr id="5" name="TextBox 4"/>
          <p:cNvSpPr txBox="1"/>
          <p:nvPr/>
        </p:nvSpPr>
        <p:spPr>
          <a:xfrm>
            <a:off x="2255521" y="5486401"/>
            <a:ext cx="2805127" cy="307777"/>
          </a:xfrm>
          <a:prstGeom prst="rect">
            <a:avLst/>
          </a:prstGeom>
          <a:noFill/>
        </p:spPr>
        <p:txBody>
          <a:bodyPr wrap="square">
            <a:spAutoFit/>
          </a:bodyPr>
          <a:lstStyle/>
          <a:p>
            <a:pPr>
              <a:spcAft>
                <a:spcPts val="600"/>
              </a:spcAft>
              <a:defRPr sz="1400" i="1">
                <a:solidFill>
                  <a:srgbClr val="505050"/>
                </a:solidFill>
              </a:defRPr>
            </a:pPr>
            <a:r>
              <a:rPr sz="1400"/>
              <a:t>Piekkari &amp; Welch (2011); Tsui (2007)</a:t>
            </a:r>
            <a:endParaRPr lang="en-GB" sz="14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200" kern="1200">
                <a:solidFill>
                  <a:schemeClr val="tx1"/>
                </a:solidFill>
                <a:latin typeface="+mj-lt"/>
                <a:ea typeface="+mj-ea"/>
                <a:cs typeface="+mj-cs"/>
              </a:rPr>
              <a:t>Mixed Methods: Unique Integration Limitations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dirty="0">
                <a:latin typeface="+mn-lt"/>
              </a:rPr>
              <a:t>Must address limitations for BOTH quantitative and qualitative components using appropriate terminology for each. Additional integration-specific limitations:</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PARADIGM TENSIONS: Ontological contradictions between objective (quantitative) and constructed (qualitative) reality assumptions. Epistemological tensions between measurement and interpretation.</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TIMING &amp; SEQUENCING: Time lags between phases mean contexts shift. Sequential findings may not align neatly.</a:t>
            </a:r>
          </a:p>
          <a:p>
            <a:pPr indent="-228600" eaLnBrk="1" hangingPunct="1">
              <a:lnSpc>
                <a:spcPct val="90000"/>
              </a:lnSpc>
              <a:spcAft>
                <a:spcPts val="600"/>
              </a:spcAft>
              <a:buFont typeface="Arial" panose="020B0604020202020204" pitchFamily="34" charset="0"/>
              <a:buChar char="•"/>
            </a:pPr>
            <a:endParaRPr lang="en-US" sz="2200" dirty="0">
              <a:latin typeface="+mn-lt"/>
            </a:endParaRPr>
          </a:p>
          <a:p>
            <a:pPr indent="-228600" eaLnBrk="1" hangingPunct="1">
              <a:lnSpc>
                <a:spcPct val="90000"/>
              </a:lnSpc>
              <a:spcAft>
                <a:spcPts val="600"/>
              </a:spcAft>
              <a:buFont typeface="Arial" panose="020B0604020202020204" pitchFamily="34" charset="0"/>
              <a:buChar char="•"/>
            </a:pPr>
            <a:r>
              <a:rPr lang="en-US" sz="2200" dirty="0">
                <a:latin typeface="+mn-lt"/>
              </a:rPr>
              <a:t>INTEGRATION QUALITY: Often 'parallel findings' rather than genuine synthesis. One component may be tokenistic.</a:t>
            </a:r>
          </a:p>
        </p:txBody>
      </p:sp>
      <p:sp>
        <p:nvSpPr>
          <p:cNvPr id="6" name="Footer Placeholder 5">
            <a:extLst>
              <a:ext uri="{FF2B5EF4-FFF2-40B4-BE49-F238E27FC236}">
                <a16:creationId xmlns:a16="http://schemas.microsoft.com/office/drawing/2014/main" id="{7A255742-889D-C2C3-4F6F-A614F02E7940}"/>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718B7ABF-B387-C30A-ECFC-DF30C91171DA}"/>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52</a:t>
            </a:fld>
            <a:endParaRPr lang="en-US"/>
          </a:p>
        </p:txBody>
      </p:sp>
      <p:sp>
        <p:nvSpPr>
          <p:cNvPr id="5" name="TextBox 4"/>
          <p:cNvSpPr txBox="1"/>
          <p:nvPr/>
        </p:nvSpPr>
        <p:spPr>
          <a:xfrm>
            <a:off x="2255520" y="5486401"/>
            <a:ext cx="4039824" cy="307777"/>
          </a:xfrm>
          <a:prstGeom prst="rect">
            <a:avLst/>
          </a:prstGeom>
          <a:noFill/>
        </p:spPr>
        <p:txBody>
          <a:bodyPr wrap="square">
            <a:spAutoFit/>
          </a:bodyPr>
          <a:lstStyle/>
          <a:p>
            <a:pPr>
              <a:spcAft>
                <a:spcPts val="600"/>
              </a:spcAft>
              <a:defRPr sz="1400" i="1">
                <a:solidFill>
                  <a:srgbClr val="505050"/>
                </a:solidFill>
              </a:defRPr>
            </a:pPr>
            <a:r>
              <a:rPr sz="1400"/>
              <a:t>Bryman (2021, p. 639); Creswell &amp; Plano Clark (2018)</a:t>
            </a:r>
            <a:endParaRPr lang="en-GB" sz="14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Evolving Perspectives on Limitations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a:latin typeface="+mn-lt"/>
              </a:rPr>
              <a:t>TECHNOLOGICAL ADVANCES create new limitation types: Big data algorithmic limitations (transparency, bias), AI/ML 'black box' interpretability challenges, digital trace data privacy and consent issues.</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ETHICAL TRANSPARENCY demands are increasing: Open science movement, pre-registration requirements, data sharing expectations create new standards for limitation disclosure.</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INTERDISCIPLINARY approaches require navigating multiple paradigms: Breaking down siloed research traditions whilst maintaining methodological coherence.</a:t>
            </a:r>
          </a:p>
        </p:txBody>
      </p:sp>
      <p:sp>
        <p:nvSpPr>
          <p:cNvPr id="6" name="Footer Placeholder 5">
            <a:extLst>
              <a:ext uri="{FF2B5EF4-FFF2-40B4-BE49-F238E27FC236}">
                <a16:creationId xmlns:a16="http://schemas.microsoft.com/office/drawing/2014/main" id="{724E4B71-2603-7118-5EDC-61D10A4280EB}"/>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6B7D4C08-AA1A-E7F2-DFFB-589E414AB275}"/>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53</a:t>
            </a:fld>
            <a:endParaRPr lang="en-US"/>
          </a:p>
        </p:txBody>
      </p:sp>
      <p:sp>
        <p:nvSpPr>
          <p:cNvPr id="5" name="TextBox 4"/>
          <p:cNvSpPr txBox="1"/>
          <p:nvPr/>
        </p:nvSpPr>
        <p:spPr>
          <a:xfrm>
            <a:off x="2255521" y="5486401"/>
            <a:ext cx="4820487" cy="307777"/>
          </a:xfrm>
          <a:prstGeom prst="rect">
            <a:avLst/>
          </a:prstGeom>
          <a:noFill/>
        </p:spPr>
        <p:txBody>
          <a:bodyPr wrap="square">
            <a:spAutoFit/>
          </a:bodyPr>
          <a:lstStyle/>
          <a:p>
            <a:pPr>
              <a:spcAft>
                <a:spcPts val="600"/>
              </a:spcAft>
              <a:defRPr sz="1400" i="1">
                <a:solidFill>
                  <a:srgbClr val="505050"/>
                </a:solidFill>
              </a:defRPr>
            </a:pPr>
            <a:r>
              <a:rPr sz="1400"/>
              <a:t>George et al. (2016); Aguinis et al. (2018); Shrestha et al. (2021)</a:t>
            </a:r>
            <a:endParaRPr lang="en-GB" sz="140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000" kern="1200">
                <a:solidFill>
                  <a:schemeClr val="tx1"/>
                </a:solidFill>
                <a:latin typeface="+mj-lt"/>
                <a:ea typeface="+mj-ea"/>
                <a:cs typeface="+mj-cs"/>
              </a:rPr>
              <a:t>Key Takeaways for Doctoral Researchers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6" name="Footer Placeholder 5">
            <a:extLst>
              <a:ext uri="{FF2B5EF4-FFF2-40B4-BE49-F238E27FC236}">
                <a16:creationId xmlns:a16="http://schemas.microsoft.com/office/drawing/2014/main" id="{8253C53A-3046-FE5C-FF2B-6B9731CCA4BE}"/>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6C1E3DF2-A054-4FCA-EA7A-B6DF4F9B49EE}"/>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54</a:t>
            </a:fld>
            <a:endParaRPr lang="en-US"/>
          </a:p>
        </p:txBody>
      </p:sp>
      <p:sp>
        <p:nvSpPr>
          <p:cNvPr id="5" name="TextBox 4"/>
          <p:cNvSpPr txBox="1"/>
          <p:nvPr/>
        </p:nvSpPr>
        <p:spPr>
          <a:xfrm>
            <a:off x="2255521" y="5486401"/>
            <a:ext cx="6184835" cy="307777"/>
          </a:xfrm>
          <a:prstGeom prst="rect">
            <a:avLst/>
          </a:prstGeom>
          <a:noFill/>
        </p:spPr>
        <p:txBody>
          <a:bodyPr wrap="square">
            <a:spAutoFit/>
          </a:bodyPr>
          <a:lstStyle/>
          <a:p>
            <a:pPr>
              <a:spcAft>
                <a:spcPts val="600"/>
              </a:spcAft>
              <a:defRPr sz="1400" i="1">
                <a:solidFill>
                  <a:srgbClr val="505050"/>
                </a:solidFill>
              </a:defRPr>
            </a:pPr>
            <a:r>
              <a:rPr sz="1400"/>
              <a:t>Bell et al. (2022); Lincoln &amp; Guba (1985); Bryman (2021); Aguinis &amp; Solarino (2019)</a:t>
            </a:r>
            <a:endParaRPr lang="en-GB" sz="1400"/>
          </a:p>
        </p:txBody>
      </p:sp>
      <p:graphicFrame>
        <p:nvGraphicFramePr>
          <p:cNvPr id="16" name="TextBox 3">
            <a:extLst>
              <a:ext uri="{FF2B5EF4-FFF2-40B4-BE49-F238E27FC236}">
                <a16:creationId xmlns:a16="http://schemas.microsoft.com/office/drawing/2014/main" id="{3283F6AF-047B-0AE1-EAAA-00A457EB48D7}"/>
              </a:ext>
            </a:extLst>
          </p:cNvPr>
          <p:cNvGraphicFramePr/>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Key Resources: Quantitative Methods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a:latin typeface="+mn-lt"/>
              </a:rPr>
              <a:t>Hair, J.F., Black, W.C., Babin, B.J. &amp; Anderson, R.E. (2019) Multivariate Data Analysis. 8th edn. (Comprehensive coverage of validity, reliability, measurement)</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Podsakoff, P.M., MacKenzie, S.B., Lee, J.Y. &amp; Podsakoff, N.P. (2003) 'Common method biases in behavioural research', Journal of Applied Psychology, 88(5), pp. 879-903.</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Podsakoff, P.M. et al. (2012) 'Sources of method bias in social science research', Annual Review of Psychology, 63, pp. 539-569.</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Baruch, Y. &amp; Holtom, B.C. (2008) 'Survey response rate levels and trends', Human Relations, 61(8), pp. 1139-1160.</a:t>
            </a:r>
          </a:p>
        </p:txBody>
      </p:sp>
      <p:sp>
        <p:nvSpPr>
          <p:cNvPr id="5" name="Footer Placeholder 4">
            <a:extLst>
              <a:ext uri="{FF2B5EF4-FFF2-40B4-BE49-F238E27FC236}">
                <a16:creationId xmlns:a16="http://schemas.microsoft.com/office/drawing/2014/main" id="{33DF9260-DB24-41B8-9349-76948157AA98}"/>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6" name="Slide Number Placeholder 5">
            <a:extLst>
              <a:ext uri="{FF2B5EF4-FFF2-40B4-BE49-F238E27FC236}">
                <a16:creationId xmlns:a16="http://schemas.microsoft.com/office/drawing/2014/main" id="{BC9B43CD-0362-8405-BF84-817E7699F3AD}"/>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55</a:t>
            </a:fld>
            <a:endParaRPr lang="en-US"/>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400" kern="1200">
                <a:solidFill>
                  <a:schemeClr val="tx1"/>
                </a:solidFill>
                <a:latin typeface="+mj-lt"/>
                <a:ea typeface="+mj-ea"/>
                <a:cs typeface="+mj-cs"/>
              </a:rPr>
              <a:t>Key Resources: Qualitative Methods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000">
                <a:latin typeface="+mn-lt"/>
              </a:rPr>
              <a:t>Lincoln, Y.S. &amp; Guba, E.G. (1985) Naturalistic Inquiry. (Foundational trustworthiness criteria)</a:t>
            </a:r>
          </a:p>
          <a:p>
            <a:pPr indent="-228600" eaLnBrk="1" hangingPunct="1">
              <a:lnSpc>
                <a:spcPct val="90000"/>
              </a:lnSpc>
              <a:spcAft>
                <a:spcPts val="600"/>
              </a:spcAft>
              <a:buFont typeface="Arial" panose="020B0604020202020204" pitchFamily="34" charset="0"/>
              <a:buChar char="•"/>
            </a:pPr>
            <a:endParaRPr lang="en-US" sz="2000">
              <a:latin typeface="+mn-lt"/>
            </a:endParaRPr>
          </a:p>
          <a:p>
            <a:pPr indent="-228600" eaLnBrk="1" hangingPunct="1">
              <a:lnSpc>
                <a:spcPct val="90000"/>
              </a:lnSpc>
              <a:spcAft>
                <a:spcPts val="600"/>
              </a:spcAft>
              <a:buFont typeface="Arial" panose="020B0604020202020204" pitchFamily="34" charset="0"/>
              <a:buChar char="•"/>
            </a:pPr>
            <a:r>
              <a:rPr lang="en-US" sz="2000">
                <a:latin typeface="+mn-lt"/>
              </a:rPr>
              <a:t>Flick, U. (2018) Managing Quality in Qualitative Research. 2nd edn.</a:t>
            </a:r>
          </a:p>
          <a:p>
            <a:pPr indent="-228600" eaLnBrk="1" hangingPunct="1">
              <a:lnSpc>
                <a:spcPct val="90000"/>
              </a:lnSpc>
              <a:spcAft>
                <a:spcPts val="600"/>
              </a:spcAft>
              <a:buFont typeface="Arial" panose="020B0604020202020204" pitchFamily="34" charset="0"/>
              <a:buChar char="•"/>
            </a:pPr>
            <a:endParaRPr lang="en-US" sz="2000">
              <a:latin typeface="+mn-lt"/>
            </a:endParaRPr>
          </a:p>
          <a:p>
            <a:pPr indent="-228600" eaLnBrk="1" hangingPunct="1">
              <a:lnSpc>
                <a:spcPct val="90000"/>
              </a:lnSpc>
              <a:spcAft>
                <a:spcPts val="600"/>
              </a:spcAft>
              <a:buFont typeface="Arial" panose="020B0604020202020204" pitchFamily="34" charset="0"/>
              <a:buChar char="•"/>
            </a:pPr>
            <a:r>
              <a:rPr lang="en-US" sz="2000">
                <a:latin typeface="+mn-lt"/>
              </a:rPr>
              <a:t>Yin, R.K. (2018) Case Study Research and Applications. 6th edn.</a:t>
            </a:r>
          </a:p>
          <a:p>
            <a:pPr indent="-228600" eaLnBrk="1" hangingPunct="1">
              <a:lnSpc>
                <a:spcPct val="90000"/>
              </a:lnSpc>
              <a:spcAft>
                <a:spcPts val="600"/>
              </a:spcAft>
              <a:buFont typeface="Arial" panose="020B0604020202020204" pitchFamily="34" charset="0"/>
              <a:buChar char="•"/>
            </a:pPr>
            <a:endParaRPr lang="en-US" sz="2000">
              <a:latin typeface="+mn-lt"/>
            </a:endParaRPr>
          </a:p>
          <a:p>
            <a:pPr indent="-228600" eaLnBrk="1" hangingPunct="1">
              <a:lnSpc>
                <a:spcPct val="90000"/>
              </a:lnSpc>
              <a:spcAft>
                <a:spcPts val="600"/>
              </a:spcAft>
              <a:buFont typeface="Arial" panose="020B0604020202020204" pitchFamily="34" charset="0"/>
              <a:buChar char="•"/>
            </a:pPr>
            <a:r>
              <a:rPr lang="en-US" sz="2000">
                <a:latin typeface="+mn-lt"/>
              </a:rPr>
              <a:t>Aguinis, H. &amp; Solarino, A.M. (2019) 'Transparency and replicability in qualitative research: Elite informants', Strategic Management Journal, 40(8), pp. 1291-1315.</a:t>
            </a:r>
          </a:p>
          <a:p>
            <a:pPr indent="-228600" eaLnBrk="1" hangingPunct="1">
              <a:lnSpc>
                <a:spcPct val="90000"/>
              </a:lnSpc>
              <a:spcAft>
                <a:spcPts val="600"/>
              </a:spcAft>
              <a:buFont typeface="Arial" panose="020B0604020202020204" pitchFamily="34" charset="0"/>
              <a:buChar char="•"/>
            </a:pPr>
            <a:endParaRPr lang="en-US" sz="2000">
              <a:latin typeface="+mn-lt"/>
            </a:endParaRPr>
          </a:p>
          <a:p>
            <a:pPr indent="-228600" eaLnBrk="1" hangingPunct="1">
              <a:lnSpc>
                <a:spcPct val="90000"/>
              </a:lnSpc>
              <a:spcAft>
                <a:spcPts val="600"/>
              </a:spcAft>
              <a:buFont typeface="Arial" panose="020B0604020202020204" pitchFamily="34" charset="0"/>
              <a:buChar char="•"/>
            </a:pPr>
            <a:r>
              <a:rPr lang="en-US" sz="2000">
                <a:latin typeface="+mn-lt"/>
              </a:rPr>
              <a:t>Johnson, P. &amp; Duberley, J. (2015) 'Reflexivity: Sources, facets and enactments', Advances in Critical Management Studies, 17(1), pp. 85-113.</a:t>
            </a:r>
          </a:p>
        </p:txBody>
      </p:sp>
      <p:sp>
        <p:nvSpPr>
          <p:cNvPr id="5" name="Footer Placeholder 4">
            <a:extLst>
              <a:ext uri="{FF2B5EF4-FFF2-40B4-BE49-F238E27FC236}">
                <a16:creationId xmlns:a16="http://schemas.microsoft.com/office/drawing/2014/main" id="{2FA4CAD4-C7BC-1AA3-0DE2-FAF638E0C587}"/>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6" name="Slide Number Placeholder 5">
            <a:extLst>
              <a:ext uri="{FF2B5EF4-FFF2-40B4-BE49-F238E27FC236}">
                <a16:creationId xmlns:a16="http://schemas.microsoft.com/office/drawing/2014/main" id="{6C3D9BF1-F908-0BD4-6C05-8EAC2B50D7D5}"/>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56</a:t>
            </a:fld>
            <a:endParaRPr lang="en-US"/>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4600" kern="1200">
                <a:solidFill>
                  <a:schemeClr val="tx1"/>
                </a:solidFill>
                <a:latin typeface="+mj-lt"/>
                <a:ea typeface="+mj-ea"/>
                <a:cs typeface="+mj-cs"/>
              </a:rPr>
              <a:t>Key Resources: General Research Methods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a:latin typeface="+mn-lt"/>
              </a:rPr>
              <a:t>Bell, E., Bryman, A. &amp; Harley, B. (2022) Business Research Methods. 6th edn. Oxford: Oxford University Press.</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Bryman, A. (2021) Social Research Methods. 6th edn. Oxford: Oxford University Press.</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Saunders, M.N.K., Lewis, P. &amp; Thornhill, A. (2019) Research Methods for Business Students. 8th edn. Harlow: Pearson.</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Creswell, J.W. &amp; Plano Clark, V.L. (2018) Designing and Conducting Mixed Methods Research. 3rd edn. Thousand Oaks, CA: SAGE.</a:t>
            </a:r>
          </a:p>
        </p:txBody>
      </p:sp>
      <p:sp>
        <p:nvSpPr>
          <p:cNvPr id="5" name="Footer Placeholder 4">
            <a:extLst>
              <a:ext uri="{FF2B5EF4-FFF2-40B4-BE49-F238E27FC236}">
                <a16:creationId xmlns:a16="http://schemas.microsoft.com/office/drawing/2014/main" id="{30A3D784-8A19-4C49-6B11-ED3E8D4612D1}"/>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6" name="Slide Number Placeholder 5">
            <a:extLst>
              <a:ext uri="{FF2B5EF4-FFF2-40B4-BE49-F238E27FC236}">
                <a16:creationId xmlns:a16="http://schemas.microsoft.com/office/drawing/2014/main" id="{71815C11-B80F-F379-5DB0-1115C63C30B0}"/>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57</a:t>
            </a:fld>
            <a:endParaRPr lang="en-US"/>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000" kern="1200">
                <a:solidFill>
                  <a:schemeClr val="tx1"/>
                </a:solidFill>
                <a:latin typeface="+mj-lt"/>
                <a:ea typeface="+mj-ea"/>
                <a:cs typeface="+mj-cs"/>
              </a:rPr>
              <a:t>Key Resources: Specific Limitation Topics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a:latin typeface="+mn-lt"/>
              </a:rPr>
              <a:t>PUBLICATION BIAS: Franco, A., Malhotra, N. &amp; Simonovits, G. (2014) 'Publication bias in the social sciences', Science, 345(6203), pp. 1502-1505.</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THEORETICAL BLINDNESS: Alvesson, M. &amp; Sandberg, J. (2020) 'The problematising review', Journal of Management Studies, 57(6), pp. 1290-1304.</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CROSS-CULTURAL: Tsui, A.S. (2007) 'From homogenisation to pluralism', Academy of Management Journal, 50(6), pp. 1353-1364.</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THEORETICAL CONTRIBUTION: Whetten, D.A. (1989) 'What constitutes a theoretical contribution?', Academy of Management Review, 14(4), pp. 490-495.</a:t>
            </a:r>
          </a:p>
        </p:txBody>
      </p:sp>
      <p:sp>
        <p:nvSpPr>
          <p:cNvPr id="5" name="Footer Placeholder 4">
            <a:extLst>
              <a:ext uri="{FF2B5EF4-FFF2-40B4-BE49-F238E27FC236}">
                <a16:creationId xmlns:a16="http://schemas.microsoft.com/office/drawing/2014/main" id="{26AC8A3B-FCFB-D452-28CE-59C24E5B8D65}"/>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6" name="Slide Number Placeholder 5">
            <a:extLst>
              <a:ext uri="{FF2B5EF4-FFF2-40B4-BE49-F238E27FC236}">
                <a16:creationId xmlns:a16="http://schemas.microsoft.com/office/drawing/2014/main" id="{65C36C49-DD62-440B-7037-BC6F2C49D493}"/>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58</a:t>
            </a:fld>
            <a:endParaRPr lang="en-US"/>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wrap="square" lIns="91440" tIns="45720" rIns="91440" bIns="45720" rtlCol="0" anchor="ctr">
            <a:normAutofit/>
          </a:bodyPr>
          <a:lstStyle/>
          <a:p>
            <a:pPr eaLnBrk="1" hangingPunct="1">
              <a:defRPr sz="3200" b="1">
                <a:solidFill>
                  <a:srgbClr val="003366"/>
                </a:solidFill>
              </a:defRPr>
            </a:pPr>
            <a:r>
              <a:rPr lang="en-US" sz="5000" kern="1200">
                <a:solidFill>
                  <a:schemeClr val="tx1"/>
                </a:solidFill>
                <a:latin typeface="+mj-lt"/>
                <a:ea typeface="+mj-ea"/>
                <a:cs typeface="+mj-cs"/>
              </a:rPr>
              <a:t>Final Reflection: Embracing Limitations</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wrap="square" lIns="91440" tIns="45720" rIns="91440" bIns="45720" rtlCol="0">
            <a:normAutofit/>
          </a:bodyPr>
          <a:lstStyle/>
          <a:p>
            <a:pPr indent="-228600" eaLnBrk="1" hangingPunct="1">
              <a:lnSpc>
                <a:spcPct val="90000"/>
              </a:lnSpc>
              <a:spcAft>
                <a:spcPts val="600"/>
              </a:spcAft>
              <a:buFont typeface="Arial" panose="020B0604020202020204" pitchFamily="34" charset="0"/>
              <a:buChar char="•"/>
              <a:defRPr sz="1800"/>
            </a:pPr>
            <a:r>
              <a:rPr lang="en-US" sz="2200">
                <a:latin typeface="+mn-lt"/>
              </a:rPr>
              <a:t>Comprehensive, honest acknowledgement of limitations is not defensive necessity but scholarly contribution. It demonstrates methodological sophistication, establishes appropriate knowledge boundaries, and creates opportunities for theoretical advancement and methodological innovation.</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Transparent limitation communication builds rather than diminishes scholarly credibility. Examiners expect paradigm-appropriate terminology, systematic identification, and thoughtful integration into your research narrative.</a:t>
            </a:r>
          </a:p>
          <a:p>
            <a:pPr indent="-228600" eaLnBrk="1" hangingPunct="1">
              <a:lnSpc>
                <a:spcPct val="90000"/>
              </a:lnSpc>
              <a:spcAft>
                <a:spcPts val="600"/>
              </a:spcAft>
              <a:buFont typeface="Arial" panose="020B0604020202020204" pitchFamily="34" charset="0"/>
              <a:buChar char="•"/>
            </a:pPr>
            <a:endParaRPr lang="en-US" sz="2200">
              <a:latin typeface="+mn-lt"/>
            </a:endParaRPr>
          </a:p>
          <a:p>
            <a:pPr indent="-228600" eaLnBrk="1" hangingPunct="1">
              <a:lnSpc>
                <a:spcPct val="90000"/>
              </a:lnSpc>
              <a:spcAft>
                <a:spcPts val="600"/>
              </a:spcAft>
              <a:buFont typeface="Arial" panose="020B0604020202020204" pitchFamily="34" charset="0"/>
              <a:buChar char="•"/>
            </a:pPr>
            <a:r>
              <a:rPr lang="en-US" sz="2200">
                <a:latin typeface="+mn-lt"/>
              </a:rPr>
              <a:t>Your doctoral thesis is strengthened, not weakened, by rigorous engagement with its limitations.</a:t>
            </a:r>
          </a:p>
        </p:txBody>
      </p:sp>
      <p:sp>
        <p:nvSpPr>
          <p:cNvPr id="6" name="Footer Placeholder 5">
            <a:extLst>
              <a:ext uri="{FF2B5EF4-FFF2-40B4-BE49-F238E27FC236}">
                <a16:creationId xmlns:a16="http://schemas.microsoft.com/office/drawing/2014/main" id="{CDF7B083-ABBD-BE13-6971-2659730534EC}"/>
              </a:ext>
            </a:extLst>
          </p:cNvPr>
          <p:cNvSpPr>
            <a:spLocks noGrp="1"/>
          </p:cNvSpPr>
          <p:nvPr>
            <p:ph type="ftr" sz="quarter" idx="11"/>
          </p:nvPr>
        </p:nvSpPr>
        <p:spPr>
          <a:xfrm>
            <a:off x="4038600" y="6356350"/>
            <a:ext cx="4114800" cy="365125"/>
          </a:xfrm>
        </p:spPr>
        <p:txBody>
          <a:bodyPr vert="horz" wrap="square" lIns="91440" tIns="45720" rIns="91440" bIns="45720" rtlCol="0" anchor="ctr">
            <a:normAutofit/>
          </a:bodyPr>
          <a:lstStyle/>
          <a:p>
            <a:pPr>
              <a:spcAft>
                <a:spcPts val="600"/>
              </a:spcAft>
              <a:defRPr/>
            </a:pPr>
            <a:r>
              <a:rPr lang="en-US" kern="1200">
                <a:solidFill>
                  <a:schemeClr val="tx1">
                    <a:tint val="75000"/>
                  </a:schemeClr>
                </a:solidFill>
                <a:latin typeface="+mn-lt"/>
                <a:ea typeface="+mn-ea"/>
                <a:cs typeface="+mn-cs"/>
              </a:rPr>
              <a:t>Dr Caroline Jawad RPP</a:t>
            </a:r>
          </a:p>
        </p:txBody>
      </p:sp>
      <p:sp>
        <p:nvSpPr>
          <p:cNvPr id="7" name="Slide Number Placeholder 6">
            <a:extLst>
              <a:ext uri="{FF2B5EF4-FFF2-40B4-BE49-F238E27FC236}">
                <a16:creationId xmlns:a16="http://schemas.microsoft.com/office/drawing/2014/main" id="{0B279F5B-D80A-5E93-9B0D-FC521A1D42E1}"/>
              </a:ext>
            </a:extLst>
          </p:cNvPr>
          <p:cNvSpPr>
            <a:spLocks noGrp="1"/>
          </p:cNvSpPr>
          <p:nvPr>
            <p:ph type="sldNum" sz="quarter" idx="12"/>
          </p:nvPr>
        </p:nvSpPr>
        <p:spPr>
          <a:xfrm>
            <a:off x="8610600" y="6356350"/>
            <a:ext cx="2743200" cy="365125"/>
          </a:xfrm>
        </p:spPr>
        <p:txBody>
          <a:bodyPr vert="horz" wrap="square" lIns="91440" tIns="45720" rIns="91440" bIns="45720" rtlCol="0" anchor="ctr">
            <a:normAutofit/>
          </a:bodyPr>
          <a:lstStyle/>
          <a:p>
            <a:pPr>
              <a:spcAft>
                <a:spcPts val="600"/>
              </a:spcAft>
              <a:defRPr/>
            </a:pPr>
            <a:fld id="{80A92101-96C1-4C31-B11E-C4F65C4C4263}" type="slidenum">
              <a:rPr lang="en-US" smtClean="0"/>
              <a:pPr>
                <a:spcAft>
                  <a:spcPts val="600"/>
                </a:spcAft>
                <a:defRPr/>
              </a:pPr>
              <a:t>59</a:t>
            </a:fld>
            <a:endParaRPr lang="en-US"/>
          </a:p>
        </p:txBody>
      </p:sp>
      <p:sp>
        <p:nvSpPr>
          <p:cNvPr id="5" name="TextBox 4"/>
          <p:cNvSpPr txBox="1"/>
          <p:nvPr/>
        </p:nvSpPr>
        <p:spPr>
          <a:xfrm>
            <a:off x="2255521" y="5486401"/>
            <a:ext cx="5439951" cy="307777"/>
          </a:xfrm>
          <a:prstGeom prst="rect">
            <a:avLst/>
          </a:prstGeom>
          <a:noFill/>
        </p:spPr>
        <p:txBody>
          <a:bodyPr wrap="square">
            <a:spAutoFit/>
          </a:bodyPr>
          <a:lstStyle/>
          <a:p>
            <a:pPr>
              <a:spcAft>
                <a:spcPts val="600"/>
              </a:spcAft>
              <a:defRPr sz="1400" i="1">
                <a:solidFill>
                  <a:srgbClr val="505050"/>
                </a:solidFill>
              </a:defRPr>
            </a:pPr>
            <a:r>
              <a:rPr sz="1400"/>
              <a:t>Aguinis &amp; Solarino (2019); Bell et al. (2022); Alvesson &amp; Sandberg (2020)</a:t>
            </a:r>
            <a:endParaRPr lang="en-GB" sz="140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F0BFFB-E0F2-4FE6-A3DC-E4C13FC3C29D}">
  <we:reference id="wa200001396" version="5.1.1.0" store="en-GB" storeType="OMEX"/>
  <we:alternateReferences>
    <we:reference id="wa200001396" version="5.1.1.0" store="WA20000139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2FCF20-489D-4AF6-809F-96418694F0CD}">
  <ds:schemaRefs>
    <ds:schemaRef ds:uri="http://schemas.microsoft.com/sharepoint/v3/contenttype/forms"/>
  </ds:schemaRefs>
</ds:datastoreItem>
</file>

<file path=customXml/itemProps2.xml><?xml version="1.0" encoding="utf-8"?>
<ds:datastoreItem xmlns:ds="http://schemas.openxmlformats.org/officeDocument/2006/customXml" ds:itemID="{821D773F-62D7-45FD-85E2-79DD03C78F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5882</Words>
  <Application>Microsoft Office PowerPoint</Application>
  <PresentationFormat>Widescreen</PresentationFormat>
  <Paragraphs>502</Paragraphs>
  <Slides>59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59</vt:i4>
      </vt:variant>
    </vt:vector>
  </HeadingPairs>
  <TitlesOfParts>
    <vt:vector size="64" baseType="lpstr">
      <vt:lpstr>Arial</vt:lpstr>
      <vt:lpstr>Calibri</vt:lpstr>
      <vt:lpstr>Calibri Light</vt:lpstr>
      <vt:lpstr>Segoe UI</vt:lpstr>
      <vt:lpstr>Office Theme</vt:lpstr>
      <vt:lpstr>DBA RESEARCH PRINCIPLES AND PHILOSOPHY DR CAROLINE JAWAD  RESEARCH LIMITATIONS IN DOCTORAL RESEARCH </vt:lpstr>
      <vt:lpstr>Please note</vt:lpstr>
      <vt:lpstr>Overview</vt:lpstr>
      <vt:lpstr>Learning Outcomes</vt:lpstr>
      <vt:lpstr>PowerPoint Presentation</vt:lpstr>
      <vt:lpstr>Research Scope vs. Research Limitations</vt:lpstr>
      <vt:lpstr>Examples of scope and limitation issues</vt:lpstr>
      <vt:lpstr>How Scope and Limitations Relate</vt:lpstr>
      <vt:lpstr>Scope: Controlled Choices vs. Uncontrolled Constraints</vt:lpstr>
      <vt:lpstr>Articulating Scope and Limitations in Your Thesis</vt:lpstr>
      <vt:lpstr>What Are Research Limitations?</vt:lpstr>
      <vt:lpstr>Why Limitations Matter</vt:lpstr>
      <vt:lpstr>Quality Criteria Differ by Paradigms </vt:lpstr>
      <vt:lpstr>Common Doctoral Terminology Errors</vt:lpstr>
      <vt:lpstr>Reframing: Limitations as Research Opportunities</vt:lpstr>
      <vt:lpstr>Two Sources of Limitations</vt:lpstr>
      <vt:lpstr>Design-Stage Limitations Overview</vt:lpstr>
      <vt:lpstr>Theoretical Framework Limitations (ALL PARADIGMS)</vt:lpstr>
      <vt:lpstr>Quantitative Design Limitations</vt:lpstr>
      <vt:lpstr>Qualitative Design Limitations</vt:lpstr>
      <vt:lpstr>Mixed Methods Integration Challenges</vt:lpstr>
      <vt:lpstr>Literature Review Limitations (ALL PARADIGMS)</vt:lpstr>
      <vt:lpstr>Research Question &amp; Scope Limitations</vt:lpstr>
      <vt:lpstr>Fieldwork-Stage Limitations Overview</vt:lpstr>
      <vt:lpstr>Quantitative Data Collection: Response Rate Decline</vt:lpstr>
      <vt:lpstr>Qualitative Data Collection: Access and Power</vt:lpstr>
      <vt:lpstr>https://www.moneysavingexpert.com/family/make-money-surveys/</vt:lpstr>
      <vt:lpstr>Common Method Bias (QUANTITATIVE ONLY)</vt:lpstr>
      <vt:lpstr>Researcher Reflexivity (QUALITATIVE ONLY)</vt:lpstr>
      <vt:lpstr>Measurement &amp; Interpretation Limitations</vt:lpstr>
      <vt:lpstr>Environmental &amp; Contextual Limitations (ALL)</vt:lpstr>
      <vt:lpstr>Triangulation for Limitation Mitigation (ALL)</vt:lpstr>
      <vt:lpstr>Quantitative Mitigation: Statistical Remedies</vt:lpstr>
      <vt:lpstr>Qualitative Rigour Enhancement Techniques</vt:lpstr>
      <vt:lpstr>Pilot Studies &amp; Pre-testing (ALL PARADIGMS)</vt:lpstr>
      <vt:lpstr>Communicating Limitations: Scholarly Balance</vt:lpstr>
      <vt:lpstr>Quantitative Example: Cross-Sectional Design</vt:lpstr>
      <vt:lpstr>Quantitative Example: Generalisability Limitation</vt:lpstr>
      <vt:lpstr>Qualitative Example: Elite Interviews</vt:lpstr>
      <vt:lpstr>Qualitative Example: Case Study Transferability</vt:lpstr>
      <vt:lpstr>What NOT to Do: Common Communication Errors</vt:lpstr>
      <vt:lpstr>Writing Effective Limitations Sections</vt:lpstr>
      <vt:lpstr>Case Examples: Limitations Across Fields</vt:lpstr>
      <vt:lpstr>Strategy Research: Quantitative Example</vt:lpstr>
      <vt:lpstr>Strategy Research: Qualitative Example</vt:lpstr>
      <vt:lpstr>Organisational Behaviour: Quantitative Example</vt:lpstr>
      <vt:lpstr>Organisational Behaviour: Qualitative Example</vt:lpstr>
      <vt:lpstr>Marketing Research: Quantitative Example</vt:lpstr>
      <vt:lpstr>Marketing Research: Qualitative Example</vt:lpstr>
      <vt:lpstr>International Business: Quantitative Example</vt:lpstr>
      <vt:lpstr>International Business: Qualitative Example</vt:lpstr>
      <vt:lpstr>Mixed Methods: Unique Integration Limitations</vt:lpstr>
      <vt:lpstr>Evolving Perspectives on Limitations</vt:lpstr>
      <vt:lpstr>Key Takeaways for Doctoral Researchers</vt:lpstr>
      <vt:lpstr>Key Resources: Quantitative Methods</vt:lpstr>
      <vt:lpstr>Key Resources: Qualitative Methods</vt:lpstr>
      <vt:lpstr>Key Resources: General Research Methods</vt:lpstr>
      <vt:lpstr>Key Resources: Specific Limitation Topics</vt:lpstr>
      <vt:lpstr>Final Reflection: Embracing Limitations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IDENTITY AND APPROACHES TO APPLIED BUSINESS RESEARCH</dc:title>
  <dc:creator>Caroline Jawad</dc:creator>
  <cp:lastModifiedBy>Caroline Jawad</cp:lastModifiedBy>
  <cp:revision>15</cp:revision>
  <dcterms:created xsi:type="dcterms:W3CDTF">2021-03-01T18:50:26Z</dcterms:created>
  <dcterms:modified xsi:type="dcterms:W3CDTF">2026-05-09T16:50:58Z</dcterms:modified>
</cp:coreProperties>
</file>