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 /><Relationship Id="rId2" Type="http://schemas.openxmlformats.org/package/2006/relationships/metadata/thumbnail" Target="docProps/thumbnail.jpeg" /><Relationship Id="rId1" Type="http://schemas.openxmlformats.org/officeDocument/2006/relationships/officeDocument" Target="ppt/presentation.xml" /><Relationship Id="rId4" Type="http://schemas.openxmlformats.org/officeDocument/2006/relationships/extended-properties" Target="docProps/app.xml" 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3" r:id="rId8"/>
    <p:sldId id="262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19" autoAdjust="0"/>
    <p:restoredTop sz="94660"/>
  </p:normalViewPr>
  <p:slideViewPr>
    <p:cSldViewPr snapToGrid="0">
      <p:cViewPr varScale="1">
        <p:scale>
          <a:sx n="92" d="100"/>
          <a:sy n="92" d="100"/>
        </p:scale>
        <p:origin x="90" y="9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 /><Relationship Id="rId13" Type="http://schemas.openxmlformats.org/officeDocument/2006/relationships/slide" Target="slides/slide12.xml" /><Relationship Id="rId18" Type="http://schemas.openxmlformats.org/officeDocument/2006/relationships/slide" Target="slides/slide17.xml" /><Relationship Id="rId3" Type="http://schemas.openxmlformats.org/officeDocument/2006/relationships/slide" Target="slides/slide2.xml" /><Relationship Id="rId21" Type="http://schemas.openxmlformats.org/officeDocument/2006/relationships/presProps" Target="presProps.xml" /><Relationship Id="rId7" Type="http://schemas.openxmlformats.org/officeDocument/2006/relationships/slide" Target="slides/slide6.xml" /><Relationship Id="rId12" Type="http://schemas.openxmlformats.org/officeDocument/2006/relationships/slide" Target="slides/slide11.xml" /><Relationship Id="rId17" Type="http://schemas.openxmlformats.org/officeDocument/2006/relationships/slide" Target="slides/slide16.xml" /><Relationship Id="rId2" Type="http://schemas.openxmlformats.org/officeDocument/2006/relationships/slide" Target="slides/slide1.xml" /><Relationship Id="rId16" Type="http://schemas.openxmlformats.org/officeDocument/2006/relationships/slide" Target="slides/slide15.xml" /><Relationship Id="rId20" Type="http://schemas.openxmlformats.org/officeDocument/2006/relationships/slide" Target="slides/slide19.xml" /><Relationship Id="rId1" Type="http://schemas.openxmlformats.org/officeDocument/2006/relationships/slideMaster" Target="slideMasters/slideMaster1.xml" /><Relationship Id="rId6" Type="http://schemas.openxmlformats.org/officeDocument/2006/relationships/slide" Target="slides/slide5.xml" /><Relationship Id="rId11" Type="http://schemas.openxmlformats.org/officeDocument/2006/relationships/slide" Target="slides/slide10.xml" /><Relationship Id="rId24" Type="http://schemas.openxmlformats.org/officeDocument/2006/relationships/tableStyles" Target="tableStyles.xml" /><Relationship Id="rId5" Type="http://schemas.openxmlformats.org/officeDocument/2006/relationships/slide" Target="slides/slide4.xml" /><Relationship Id="rId15" Type="http://schemas.openxmlformats.org/officeDocument/2006/relationships/slide" Target="slides/slide14.xml" /><Relationship Id="rId23" Type="http://schemas.openxmlformats.org/officeDocument/2006/relationships/theme" Target="theme/theme1.xml" /><Relationship Id="rId10" Type="http://schemas.openxmlformats.org/officeDocument/2006/relationships/slide" Target="slides/slide9.xml" /><Relationship Id="rId19" Type="http://schemas.openxmlformats.org/officeDocument/2006/relationships/slide" Target="slides/slide18.xml" /><Relationship Id="rId4" Type="http://schemas.openxmlformats.org/officeDocument/2006/relationships/slide" Target="slides/slide3.xml" /><Relationship Id="rId9" Type="http://schemas.openxmlformats.org/officeDocument/2006/relationships/slide" Target="slides/slide8.xml" /><Relationship Id="rId14" Type="http://schemas.openxmlformats.org/officeDocument/2006/relationships/slide" Target="slides/slide13.xml" /><Relationship Id="rId22" Type="http://schemas.openxmlformats.org/officeDocument/2006/relationships/viewProps" Target="viewProps.xml" /></Relationship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 /><Relationship Id="rId2" Type="http://schemas.openxmlformats.org/officeDocument/2006/relationships/image" Target="../media/image2.png" /><Relationship Id="rId1" Type="http://schemas.openxmlformats.org/officeDocument/2006/relationships/slideMaster" Target="../slideMasters/slideMaster1.xml" 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 /><Relationship Id="rId2" Type="http://schemas.openxmlformats.org/officeDocument/2006/relationships/image" Target="../media/image2.png" /><Relationship Id="rId1" Type="http://schemas.openxmlformats.org/officeDocument/2006/relationships/slideMaster" Target="../slideMasters/slideMaster1.xml" 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 /><Relationship Id="rId2" Type="http://schemas.openxmlformats.org/officeDocument/2006/relationships/image" Target="../media/image2.png" /><Relationship Id="rId1" Type="http://schemas.openxmlformats.org/officeDocument/2006/relationships/slideMaster" Target="../slideMasters/slideMaster1.xml" /></Relationships>
</file>

<file path=ppt/slideLayouts/_rels/slideLayout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 /><Relationship Id="rId2" Type="http://schemas.openxmlformats.org/officeDocument/2006/relationships/image" Target="../media/image2.png" /><Relationship Id="rId1" Type="http://schemas.openxmlformats.org/officeDocument/2006/relationships/slideMaster" Target="../slideMasters/slideMaster1.xml" /></Relationships>
</file>

<file path=ppt/slideLayouts/_rels/slideLayout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 /><Relationship Id="rId2" Type="http://schemas.openxmlformats.org/officeDocument/2006/relationships/image" Target="../media/image2.png" /><Relationship Id="rId1" Type="http://schemas.openxmlformats.org/officeDocument/2006/relationships/slideMaster" Target="../slideMasters/slideMaster1.xml" /></Relationships>
</file>

<file path=ppt/slideLayouts/_rels/slideLayout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 /><Relationship Id="rId2" Type="http://schemas.openxmlformats.org/officeDocument/2006/relationships/image" Target="../media/image2.png" /><Relationship Id="rId1" Type="http://schemas.openxmlformats.org/officeDocument/2006/relationships/slideMaster" Target="../slideMasters/slideMaster1.xml" 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 /><Relationship Id="rId1" Type="http://schemas.openxmlformats.org/officeDocument/2006/relationships/slideMaster" Target="../slideMasters/slideMaster1.xml" 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 /><Relationship Id="rId2" Type="http://schemas.openxmlformats.org/officeDocument/2006/relationships/image" Target="../media/image2.png" /><Relationship Id="rId1" Type="http://schemas.openxmlformats.org/officeDocument/2006/relationships/slideMaster" Target="../slideMasters/slideMaster1.xml" 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 /><Relationship Id="rId2" Type="http://schemas.openxmlformats.org/officeDocument/2006/relationships/image" Target="../media/image2.png" /><Relationship Id="rId1" Type="http://schemas.openxmlformats.org/officeDocument/2006/relationships/slideMaster" Target="../slideMasters/slideMaster1.xml" /></Relationships>
</file>

<file path=ppt/slideLayouts/_rels/slideLayout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 /><Relationship Id="rId2" Type="http://schemas.openxmlformats.org/officeDocument/2006/relationships/image" Target="../media/image2.png" /><Relationship Id="rId1" Type="http://schemas.openxmlformats.org/officeDocument/2006/relationships/slideMaster" Target="../slideMasters/slideMaster1.xml" /></Relationships>
</file>

<file path=ppt/slideLayouts/_rels/slideLayout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 /><Relationship Id="rId2" Type="http://schemas.openxmlformats.org/officeDocument/2006/relationships/image" Target="../media/image2.png" /><Relationship Id="rId1" Type="http://schemas.openxmlformats.org/officeDocument/2006/relationships/slideMaster" Target="../slideMasters/slideMaster1.xml" /></Relationships>
</file>

<file path=ppt/slideLayouts/_rels/slideLayout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 /><Relationship Id="rId2" Type="http://schemas.openxmlformats.org/officeDocument/2006/relationships/image" Target="../media/image2.png" /><Relationship Id="rId1" Type="http://schemas.openxmlformats.org/officeDocument/2006/relationships/slideMaster" Target="../slideMasters/slideMaster1.xml" /></Relationships>
</file>

<file path=ppt/slideLayouts/_rels/slideLayout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 /><Relationship Id="rId2" Type="http://schemas.openxmlformats.org/officeDocument/2006/relationships/image" Target="../media/image2.png" /><Relationship Id="rId1" Type="http://schemas.openxmlformats.org/officeDocument/2006/relationships/slideMaster" Target="../slideMasters/slideMaster1.xml" /></Relationships>
</file>

<file path=ppt/slideLayouts/_rels/slideLayout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 /><Relationship Id="rId2" Type="http://schemas.openxmlformats.org/officeDocument/2006/relationships/image" Target="../media/image2.png" /><Relationship Id="rId1" Type="http://schemas.openxmlformats.org/officeDocument/2006/relationships/slideMaster" Target="../slideMasters/slideMaster1.xml" /></Relationships>
</file>

<file path=ppt/slideLayouts/_rels/slideLayout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 /><Relationship Id="rId2" Type="http://schemas.openxmlformats.org/officeDocument/2006/relationships/image" Target="../media/image2.png" /><Relationship Id="rId1" Type="http://schemas.openxmlformats.org/officeDocument/2006/relationships/slideMaster" Target="../slideMasters/slideMaster1.xml" /></Relationships>
</file>

<file path=ppt/slideLayouts/_rels/slideLayout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 /><Relationship Id="rId2" Type="http://schemas.openxmlformats.org/officeDocument/2006/relationships/image" Target="../media/image2.png" /><Relationship Id="rId1" Type="http://schemas.openxmlformats.org/officeDocument/2006/relationships/slideMaster" Target="../slideMasters/slideMaster1.xml" 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4242851"/>
            <a:ext cx="8968084" cy="275942"/>
          </a:xfrm>
          <a:prstGeom prst="rect">
            <a:avLst/>
          </a:prstGeom>
        </p:spPr>
      </p:pic>
      <p:pic>
        <p:nvPicPr>
          <p:cNvPr id="8" name="Picture 7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11716" y="4243845"/>
            <a:ext cx="3077108" cy="276940"/>
          </a:xfrm>
          <a:prstGeom prst="rect">
            <a:avLst/>
          </a:prstGeom>
        </p:spPr>
      </p:pic>
      <p:sp>
        <p:nvSpPr>
          <p:cNvPr id="9" name="Rectangle 8"/>
          <p:cNvSpPr/>
          <p:nvPr/>
        </p:nvSpPr>
        <p:spPr bwMode="ltGray">
          <a:xfrm>
            <a:off x="0" y="2590078"/>
            <a:ext cx="8968085" cy="1660332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Rectangle 9"/>
          <p:cNvSpPr/>
          <p:nvPr/>
        </p:nvSpPr>
        <p:spPr>
          <a:xfrm>
            <a:off x="9111715" y="2590078"/>
            <a:ext cx="3077109" cy="166033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0322" y="2733709"/>
            <a:ext cx="8144134" cy="1373070"/>
          </a:xfrm>
        </p:spPr>
        <p:txBody>
          <a:bodyPr anchor="b">
            <a:noAutofit/>
          </a:bodyPr>
          <a:lstStyle>
            <a:lvl1pPr algn="r"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0322" y="4394039"/>
            <a:ext cx="8144134" cy="1117687"/>
          </a:xfrm>
        </p:spPr>
        <p:txBody>
          <a:bodyPr>
            <a:normAutofit/>
          </a:bodyPr>
          <a:lstStyle>
            <a:lvl1pPr marL="0" indent="0" algn="r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CDB900-F492-49F1-BC62-BAAC619AA49B}" type="datetimeFigureOut">
              <a:rPr lang="en-GB" smtClean="0"/>
              <a:t>25/05/2023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255346" y="2750337"/>
            <a:ext cx="1171888" cy="1356442"/>
          </a:xfrm>
        </p:spPr>
        <p:txBody>
          <a:bodyPr/>
          <a:lstStyle/>
          <a:p>
            <a:fld id="{65A2DA21-76A6-486C-9DA3-FE5E40A8FC5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0811136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14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16" name="Picture 15" descr="HD-ShadowShort.png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7" name="Rectangle 16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8" name="Rectangle 17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CDB900-F492-49F1-BC62-BAAC619AA49B}" type="datetimeFigureOut">
              <a:rPr lang="en-GB" smtClean="0"/>
              <a:t>25/05/2023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A2DA21-76A6-486C-9DA3-FE5E40A8FC5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8351797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4086907"/>
            <a:ext cx="10437812" cy="321164"/>
          </a:xfrm>
          <a:prstGeom prst="rect">
            <a:avLst/>
          </a:prstGeom>
        </p:spPr>
      </p:pic>
      <p:pic>
        <p:nvPicPr>
          <p:cNvPr id="8" name="Picture 7" descr="HD-ShadowShort.png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4" y="4087901"/>
            <a:ext cx="1602997" cy="144270"/>
          </a:xfrm>
          <a:prstGeom prst="rect">
            <a:avLst/>
          </a:prstGeom>
        </p:spPr>
      </p:pic>
      <p:sp>
        <p:nvSpPr>
          <p:cNvPr id="9" name="Rectangle 8"/>
          <p:cNvSpPr/>
          <p:nvPr/>
        </p:nvSpPr>
        <p:spPr bwMode="ltGray">
          <a:xfrm>
            <a:off x="-2" y="2726267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Rectangle 9"/>
          <p:cNvSpPr/>
          <p:nvPr/>
        </p:nvSpPr>
        <p:spPr>
          <a:xfrm>
            <a:off x="10585825" y="2726267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22" y="2869895"/>
            <a:ext cx="9613860" cy="1090788"/>
          </a:xfrm>
        </p:spPr>
        <p:txBody>
          <a:bodyPr anchor="ctr">
            <a:normAutofit/>
          </a:bodyPr>
          <a:lstStyle>
            <a:lvl1pPr algn="r"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0322" y="4232171"/>
            <a:ext cx="9613860" cy="1704017"/>
          </a:xfrm>
        </p:spPr>
        <p:txBody>
          <a:bodyPr>
            <a:normAutofit/>
          </a:bodyPr>
          <a:lstStyle>
            <a:lvl1pPr marL="0" indent="0" algn="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CDB900-F492-49F1-BC62-BAAC619AA49B}" type="datetimeFigureOut">
              <a:rPr lang="en-GB" smtClean="0"/>
              <a:t>25/05/2023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729455" y="2869895"/>
            <a:ext cx="1154151" cy="1090789"/>
          </a:xfrm>
        </p:spPr>
        <p:txBody>
          <a:bodyPr/>
          <a:lstStyle/>
          <a:p>
            <a:fld id="{65A2DA21-76A6-486C-9DA3-FE5E40A8FC5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3064121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9" name="Picture 8" descr="HD-ShadowShort.png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0320" y="2336873"/>
            <a:ext cx="4698358" cy="359931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594123" y="2336873"/>
            <a:ext cx="4700058" cy="359931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CDB900-F492-49F1-BC62-BAAC619AA49B}" type="datetimeFigureOut">
              <a:rPr lang="en-GB" smtClean="0"/>
              <a:t>25/05/2023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A2DA21-76A6-486C-9DA3-FE5E40A8FC5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0840449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11" name="Picture 10" descr="HD-ShadowShort.png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2" name="Rectangle 11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3" name="Rectangle 12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19" y="753229"/>
            <a:ext cx="9613863" cy="108093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06350" y="2336873"/>
            <a:ext cx="4472327" cy="693135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0322" y="3030008"/>
            <a:ext cx="4698355" cy="290617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820154" y="2336873"/>
            <a:ext cx="4474028" cy="692076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594123" y="3030008"/>
            <a:ext cx="4700059" cy="290617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CDB900-F492-49F1-BC62-BAAC619AA49B}" type="datetimeFigureOut">
              <a:rPr lang="en-GB" smtClean="0"/>
              <a:t>25/05/2023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A2DA21-76A6-486C-9DA3-FE5E40A8FC5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8773054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7" name="Picture 6" descr="HD-ShadowShort.png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8" name="Rectangle 7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CDB900-F492-49F1-BC62-BAAC619AA49B}" type="datetimeFigureOut">
              <a:rPr lang="en-GB" smtClean="0"/>
              <a:t>25/05/2023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A2DA21-76A6-486C-9DA3-FE5E40A8FC5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6006235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HD-ShadowShort.png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6" name="Rectangle 5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CDB900-F492-49F1-BC62-BAAC619AA49B}" type="datetimeFigureOut">
              <a:rPr lang="en-GB" smtClean="0"/>
              <a:t>25/05/2023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A2DA21-76A6-486C-9DA3-FE5E40A8FC5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1371523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9" name="Picture 8" descr="HD-ShadowShort.png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21" y="753227"/>
            <a:ext cx="9613859" cy="1080940"/>
          </a:xfrm>
        </p:spPr>
        <p:txBody>
          <a:bodyPr anchor="ctr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85846" y="2336873"/>
            <a:ext cx="5608336" cy="359931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22" y="2336872"/>
            <a:ext cx="3790078" cy="3599317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CDB900-F492-49F1-BC62-BAAC619AA49B}" type="datetimeFigureOut">
              <a:rPr lang="en-GB" smtClean="0"/>
              <a:t>25/05/2023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A2DA21-76A6-486C-9DA3-FE5E40A8FC5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477809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9" name="Picture 8" descr="HD-ShadowShort.png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23" y="753228"/>
            <a:ext cx="9613857" cy="1080938"/>
          </a:xfrm>
        </p:spPr>
        <p:txBody>
          <a:bodyPr anchor="ctr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4868333" y="2336874"/>
            <a:ext cx="5425849" cy="3599312"/>
          </a:xfrm>
          <a:noFill/>
          <a:ln>
            <a:noFill/>
          </a:ln>
          <a:effectLst>
            <a:outerShdw blurRad="76200" dist="63500" dir="5040000" algn="tl" rotWithShape="0">
              <a:srgbClr val="000000">
                <a:alpha val="41000"/>
              </a:srgbClr>
            </a:outerShdw>
          </a:effectLst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23" y="2336873"/>
            <a:ext cx="3876256" cy="3599315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CDB900-F492-49F1-BC62-BAAC619AA49B}" type="datetimeFigureOut">
              <a:rPr lang="en-GB" smtClean="0"/>
              <a:t>25/05/2023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A2DA21-76A6-486C-9DA3-FE5E40A8FC5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30241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5928628"/>
            <a:ext cx="10437812" cy="321164"/>
          </a:xfrm>
          <a:prstGeom prst="rect">
            <a:avLst/>
          </a:prstGeom>
        </p:spPr>
      </p:pic>
      <p:pic>
        <p:nvPicPr>
          <p:cNvPr id="9" name="Picture 8" descr="HD-ShadowShort.png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5929622"/>
            <a:ext cx="1602997" cy="144270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 bwMode="ltGray">
          <a:xfrm>
            <a:off x="0" y="4567988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10585827" y="4567988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22" y="4711616"/>
            <a:ext cx="9613859" cy="453051"/>
          </a:xfrm>
        </p:spPr>
        <p:txBody>
          <a:bodyPr anchor="b">
            <a:normAutofit/>
          </a:bodyPr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80322" y="609597"/>
            <a:ext cx="9613859" cy="3589575"/>
          </a:xfrm>
          <a:noFill/>
          <a:ln>
            <a:noFill/>
          </a:ln>
          <a:effectLst>
            <a:outerShdw blurRad="76200" dist="63500" dir="5040000" algn="tl" rotWithShape="0">
              <a:srgbClr val="000000">
                <a:alpha val="41000"/>
              </a:srgbClr>
            </a:outerShdw>
          </a:effectLst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19" y="5169583"/>
            <a:ext cx="9613862" cy="622971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CDB900-F492-49F1-BC62-BAAC619AA49B}" type="datetimeFigureOut">
              <a:rPr lang="en-GB" smtClean="0"/>
              <a:t>25/05/2023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729455" y="4711309"/>
            <a:ext cx="1154151" cy="1090789"/>
          </a:xfrm>
        </p:spPr>
        <p:txBody>
          <a:bodyPr/>
          <a:lstStyle/>
          <a:p>
            <a:fld id="{65A2DA21-76A6-486C-9DA3-FE5E40A8FC5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1958453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5928628"/>
            <a:ext cx="10437812" cy="321164"/>
          </a:xfrm>
          <a:prstGeom prst="rect">
            <a:avLst/>
          </a:prstGeom>
        </p:spPr>
      </p:pic>
      <p:pic>
        <p:nvPicPr>
          <p:cNvPr id="9" name="Picture 8" descr="HD-ShadowShort.png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5929622"/>
            <a:ext cx="1602997" cy="144270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 bwMode="ltGray">
          <a:xfrm>
            <a:off x="0" y="4567988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10585827" y="4567988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22" y="609597"/>
            <a:ext cx="9613858" cy="3592750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22" y="4711615"/>
            <a:ext cx="9613859" cy="1090789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CDB900-F492-49F1-BC62-BAAC619AA49B}" type="datetimeFigureOut">
              <a:rPr lang="en-GB" smtClean="0"/>
              <a:t>25/05/2023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729455" y="4711615"/>
            <a:ext cx="1154151" cy="1090789"/>
          </a:xfrm>
        </p:spPr>
        <p:txBody>
          <a:bodyPr/>
          <a:lstStyle/>
          <a:p>
            <a:fld id="{65A2DA21-76A6-486C-9DA3-FE5E40A8FC5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4394395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5928628"/>
            <a:ext cx="10437812" cy="321164"/>
          </a:xfrm>
          <a:prstGeom prst="rect">
            <a:avLst/>
          </a:prstGeom>
        </p:spPr>
      </p:pic>
      <p:pic>
        <p:nvPicPr>
          <p:cNvPr id="13" name="Picture 12" descr="HD-ShadowShort.png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5929622"/>
            <a:ext cx="1602997" cy="14427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 bwMode="ltGray">
          <a:xfrm>
            <a:off x="0" y="4567988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5" name="Rectangle 14"/>
          <p:cNvSpPr/>
          <p:nvPr/>
        </p:nvSpPr>
        <p:spPr>
          <a:xfrm>
            <a:off x="10585827" y="4567988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27856" y="609598"/>
            <a:ext cx="8718877" cy="3036061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402288" y="3653379"/>
            <a:ext cx="8156579" cy="54896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22" y="4711615"/>
            <a:ext cx="9613859" cy="1090789"/>
          </a:xfrm>
        </p:spPr>
        <p:txBody>
          <a:bodyPr anchor="ctr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CDB900-F492-49F1-BC62-BAAC619AA49B}" type="datetimeFigureOut">
              <a:rPr lang="en-GB" smtClean="0"/>
              <a:t>25/05/2023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729455" y="4709925"/>
            <a:ext cx="1154151" cy="1090789"/>
          </a:xfrm>
        </p:spPr>
        <p:txBody>
          <a:bodyPr/>
          <a:lstStyle/>
          <a:p>
            <a:fld id="{65A2DA21-76A6-486C-9DA3-FE5E40A8FC5B}" type="slidenum">
              <a:rPr lang="en-GB" smtClean="0"/>
              <a:t>‹#›</a:t>
            </a:fld>
            <a:endParaRPr lang="en-GB"/>
          </a:p>
        </p:txBody>
      </p:sp>
      <p:sp>
        <p:nvSpPr>
          <p:cNvPr id="16" name="TextBox 15"/>
          <p:cNvSpPr txBox="1"/>
          <p:nvPr/>
        </p:nvSpPr>
        <p:spPr>
          <a:xfrm>
            <a:off x="583572" y="74811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72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7" name="TextBox 16"/>
          <p:cNvSpPr txBox="1"/>
          <p:nvPr/>
        </p:nvSpPr>
        <p:spPr>
          <a:xfrm>
            <a:off x="9662809" y="3033524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72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14153526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5928628"/>
            <a:ext cx="10437812" cy="321164"/>
          </a:xfrm>
          <a:prstGeom prst="rect">
            <a:avLst/>
          </a:prstGeom>
        </p:spPr>
      </p:pic>
      <p:pic>
        <p:nvPicPr>
          <p:cNvPr id="10" name="Picture 9" descr="HD-ShadowShort.png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5929622"/>
            <a:ext cx="1602997" cy="144270"/>
          </a:xfrm>
          <a:prstGeom prst="rect">
            <a:avLst/>
          </a:prstGeom>
        </p:spPr>
      </p:pic>
      <p:sp>
        <p:nvSpPr>
          <p:cNvPr id="11" name="Rectangle 10"/>
          <p:cNvSpPr/>
          <p:nvPr/>
        </p:nvSpPr>
        <p:spPr bwMode="ltGray">
          <a:xfrm>
            <a:off x="0" y="4567988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2" name="Rectangle 11"/>
          <p:cNvSpPr/>
          <p:nvPr/>
        </p:nvSpPr>
        <p:spPr>
          <a:xfrm>
            <a:off x="10585827" y="4567988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19" y="4711615"/>
            <a:ext cx="9613862" cy="588535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20" y="5300149"/>
            <a:ext cx="9613862" cy="502255"/>
          </a:xfrm>
        </p:spPr>
        <p:txBody>
          <a:bodyPr anchor="t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CDB900-F492-49F1-BC62-BAAC619AA49B}" type="datetimeFigureOut">
              <a:rPr lang="en-GB" smtClean="0"/>
              <a:t>25/05/2023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729455" y="4709925"/>
            <a:ext cx="1154151" cy="1090789"/>
          </a:xfrm>
        </p:spPr>
        <p:txBody>
          <a:bodyPr/>
          <a:lstStyle/>
          <a:p>
            <a:fld id="{65A2DA21-76A6-486C-9DA3-FE5E40A8FC5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8805980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14" name="Picture 13" descr="HD-ShadowShort.png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6" name="Rectangle 15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7" name="Rectangle 16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669222" y="753228"/>
            <a:ext cx="9624960" cy="1080938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660946" y="2336873"/>
            <a:ext cx="3070034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680322" y="3022673"/>
            <a:ext cx="3049702" cy="291351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956025" y="2336873"/>
            <a:ext cx="306324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3945470" y="3022673"/>
            <a:ext cx="3063240" cy="291351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224156" y="2336873"/>
            <a:ext cx="30700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224156" y="3022673"/>
            <a:ext cx="3070025" cy="291351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CDB900-F492-49F1-BC62-BAAC619AA49B}" type="datetimeFigureOut">
              <a:rPr lang="en-GB" smtClean="0"/>
              <a:t>25/05/2023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A2DA21-76A6-486C-9DA3-FE5E40A8FC5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4688592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14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16" name="Picture 15" descr="HD-ShadowShort.png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7" name="Rectangle 16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8" name="Rectangle 17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680322" y="753228"/>
            <a:ext cx="9613860" cy="1080938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680318" y="4297503"/>
            <a:ext cx="304970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80318" y="2336873"/>
            <a:ext cx="3049705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680318" y="4873765"/>
            <a:ext cx="3049705" cy="106242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945471" y="4297503"/>
            <a:ext cx="306324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945470" y="2336873"/>
            <a:ext cx="3063240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3944117" y="4873764"/>
            <a:ext cx="3067297" cy="106242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230678" y="4297503"/>
            <a:ext cx="306350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230677" y="2336873"/>
            <a:ext cx="3063505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230553" y="4873762"/>
            <a:ext cx="3067563" cy="106242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CDB900-F492-49F1-BC62-BAAC619AA49B}" type="datetimeFigureOut">
              <a:rPr lang="en-GB" smtClean="0"/>
              <a:t>25/05/2023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A2DA21-76A6-486C-9DA3-FE5E40A8FC5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1420565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8" name="Picture 7" descr="HD-ShadowShort.png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9" name="Rectangle 8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Rectangle 9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r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CDB900-F492-49F1-BC62-BAAC619AA49B}" type="datetimeFigureOut">
              <a:rPr lang="en-GB" smtClean="0"/>
              <a:t>25/05/2023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A2DA21-76A6-486C-9DA3-FE5E40A8FC5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30921898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 bwMode="ltGray">
          <a:xfrm rot="5400000">
            <a:off x="8116207" y="1869395"/>
            <a:ext cx="5106988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 rot="5400000">
            <a:off x="9868202" y="5372403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0129231" y="609597"/>
            <a:ext cx="1073802" cy="435376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0322" y="609597"/>
            <a:ext cx="8870004" cy="5326589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807126" y="5936187"/>
            <a:ext cx="2743200" cy="365125"/>
          </a:xfrm>
        </p:spPr>
        <p:txBody>
          <a:bodyPr/>
          <a:lstStyle/>
          <a:p>
            <a:fld id="{66CDB900-F492-49F1-BC62-BAAC619AA49B}" type="datetimeFigureOut">
              <a:rPr lang="en-GB" smtClean="0"/>
              <a:t>25/05/2023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80321" y="5936188"/>
            <a:ext cx="6126805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097550" y="5398633"/>
            <a:ext cx="1154151" cy="1090789"/>
          </a:xfrm>
        </p:spPr>
        <p:txBody>
          <a:bodyPr anchor="t"/>
          <a:lstStyle>
            <a:lvl1pPr algn="ctr">
              <a:defRPr/>
            </a:lvl1pPr>
          </a:lstStyle>
          <a:p>
            <a:fld id="{65A2DA21-76A6-486C-9DA3-FE5E40A8FC5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2012767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 /><Relationship Id="rId13" Type="http://schemas.openxmlformats.org/officeDocument/2006/relationships/slideLayout" Target="../slideLayouts/slideLayout13.xml" /><Relationship Id="rId18" Type="http://schemas.openxmlformats.org/officeDocument/2006/relationships/theme" Target="../theme/theme1.xml" /><Relationship Id="rId3" Type="http://schemas.openxmlformats.org/officeDocument/2006/relationships/slideLayout" Target="../slideLayouts/slideLayout3.xml" /><Relationship Id="rId7" Type="http://schemas.openxmlformats.org/officeDocument/2006/relationships/slideLayout" Target="../slideLayouts/slideLayout7.xml" /><Relationship Id="rId12" Type="http://schemas.openxmlformats.org/officeDocument/2006/relationships/slideLayout" Target="../slideLayouts/slideLayout12.xml" /><Relationship Id="rId17" Type="http://schemas.openxmlformats.org/officeDocument/2006/relationships/slideLayout" Target="../slideLayouts/slideLayout17.xml" /><Relationship Id="rId2" Type="http://schemas.openxmlformats.org/officeDocument/2006/relationships/slideLayout" Target="../slideLayouts/slideLayout2.xml" /><Relationship Id="rId16" Type="http://schemas.openxmlformats.org/officeDocument/2006/relationships/slideLayout" Target="../slideLayouts/slideLayout16.xml" /><Relationship Id="rId1" Type="http://schemas.openxmlformats.org/officeDocument/2006/relationships/slideLayout" Target="../slideLayouts/slideLayout1.xml" /><Relationship Id="rId6" Type="http://schemas.openxmlformats.org/officeDocument/2006/relationships/slideLayout" Target="../slideLayouts/slideLayout6.xml" /><Relationship Id="rId11" Type="http://schemas.openxmlformats.org/officeDocument/2006/relationships/slideLayout" Target="../slideLayouts/slideLayout11.xml" /><Relationship Id="rId5" Type="http://schemas.openxmlformats.org/officeDocument/2006/relationships/slideLayout" Target="../slideLayouts/slideLayout5.xml" /><Relationship Id="rId15" Type="http://schemas.openxmlformats.org/officeDocument/2006/relationships/slideLayout" Target="../slideLayouts/slideLayout15.xml" /><Relationship Id="rId10" Type="http://schemas.openxmlformats.org/officeDocument/2006/relationships/slideLayout" Target="../slideLayouts/slideLayout10.xml" /><Relationship Id="rId19" Type="http://schemas.openxmlformats.org/officeDocument/2006/relationships/image" Target="../media/image1.png" /><Relationship Id="rId4" Type="http://schemas.openxmlformats.org/officeDocument/2006/relationships/slideLayout" Target="../slideLayouts/slideLayout4.xml" /><Relationship Id="rId9" Type="http://schemas.openxmlformats.org/officeDocument/2006/relationships/slideLayout" Target="../slideLayouts/slideLayout9.xml" /><Relationship Id="rId14" Type="http://schemas.openxmlformats.org/officeDocument/2006/relationships/slideLayout" Target="../slideLayouts/slideLayout14.xml" 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ashOverlay-FullResolve.png"/>
          <p:cNvPicPr>
            <a:picLocks noChangeAspect="1"/>
          </p:cNvPicPr>
          <p:nvPr/>
        </p:nvPicPr>
        <p:blipFill>
          <a:blip r:embed="rId19">
            <a:alphaModFix amt="1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0321" y="753228"/>
            <a:ext cx="9613861" cy="108093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0321" y="2336873"/>
            <a:ext cx="9613861" cy="359931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550981" y="5936187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6CDB900-F492-49F1-BC62-BAAC619AA49B}" type="datetimeFigureOut">
              <a:rPr lang="en-GB" smtClean="0"/>
              <a:t>25/05/2023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0321" y="5936188"/>
            <a:ext cx="687066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729455" y="753227"/>
            <a:ext cx="1154151" cy="109078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36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5A2DA21-76A6-486C-9DA3-FE5E40A8FC5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5787055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 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 /><Relationship Id="rId1" Type="http://schemas.openxmlformats.org/officeDocument/2006/relationships/slideLayout" Target="../slideLayouts/slideLayout2.xml" 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 /><Relationship Id="rId1" Type="http://schemas.openxmlformats.org/officeDocument/2006/relationships/slideLayout" Target="../slideLayouts/slideLayout2.xml" 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 /><Relationship Id="rId1" Type="http://schemas.openxmlformats.org/officeDocument/2006/relationships/slideLayout" Target="../slideLayouts/slideLayout7.xml" 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 /><Relationship Id="rId2" Type="http://schemas.openxmlformats.org/officeDocument/2006/relationships/image" Target="../media/image7.jpeg" /><Relationship Id="rId1" Type="http://schemas.openxmlformats.org/officeDocument/2006/relationships/slideLayout" Target="../slideLayouts/slideLayout7.xml" 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 /><Relationship Id="rId2" Type="http://schemas.openxmlformats.org/officeDocument/2006/relationships/image" Target="../media/image9.jpeg" /><Relationship Id="rId1" Type="http://schemas.openxmlformats.org/officeDocument/2006/relationships/slideLayout" Target="../slideLayouts/slideLayout7.xml" /><Relationship Id="rId4" Type="http://schemas.openxmlformats.org/officeDocument/2006/relationships/image" Target="../media/image11.jpeg" 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 /><Relationship Id="rId2" Type="http://schemas.openxmlformats.org/officeDocument/2006/relationships/image" Target="../media/image12.jpeg" /><Relationship Id="rId1" Type="http://schemas.openxmlformats.org/officeDocument/2006/relationships/slideLayout" Target="../slideLayouts/slideLayout7.xml" /><Relationship Id="rId4" Type="http://schemas.openxmlformats.org/officeDocument/2006/relationships/image" Target="../media/image14.jpeg" 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 /><Relationship Id="rId2" Type="http://schemas.openxmlformats.org/officeDocument/2006/relationships/image" Target="../media/image15.jpeg" /><Relationship Id="rId1" Type="http://schemas.openxmlformats.org/officeDocument/2006/relationships/slideLayout" Target="../slideLayouts/slideLayout7.xml" /><Relationship Id="rId4" Type="http://schemas.openxmlformats.org/officeDocument/2006/relationships/image" Target="../media/image17.jpeg" 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 /><Relationship Id="rId2" Type="http://schemas.openxmlformats.org/officeDocument/2006/relationships/image" Target="../media/image18.jpeg" /><Relationship Id="rId1" Type="http://schemas.openxmlformats.org/officeDocument/2006/relationships/slideLayout" Target="../slideLayouts/slideLayout7.xml" 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eg" /><Relationship Id="rId2" Type="http://schemas.openxmlformats.org/officeDocument/2006/relationships/image" Target="../media/image20.jpeg" /><Relationship Id="rId1" Type="http://schemas.openxmlformats.org/officeDocument/2006/relationships/slideLayout" Target="../slideLayouts/slideLayout7.xml" 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 /><Relationship Id="rId1" Type="http://schemas.openxmlformats.org/officeDocument/2006/relationships/slideLayout" Target="../slideLayouts/slideLayout7.xml" 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 /><Relationship Id="rId1" Type="http://schemas.openxmlformats.org/officeDocument/2006/relationships/slideLayout" Target="../slideLayouts/slideLayout7.xml" 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jpeg" /><Relationship Id="rId1" Type="http://schemas.openxmlformats.org/officeDocument/2006/relationships/slideLayout" Target="../slideLayouts/slideLayout7.xml" 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 /><Relationship Id="rId1" Type="http://schemas.openxmlformats.org/officeDocument/2006/relationships/slideLayout" Target="../slideLayouts/slideLayout7.xml" 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jpeg" /><Relationship Id="rId1" Type="http://schemas.openxmlformats.org/officeDocument/2006/relationships/slideLayout" Target="../slideLayouts/slideLayout7.xml" 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b="1" dirty="0" err="1">
                <a:solidFill>
                  <a:schemeClr val="bg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Kimpton</a:t>
            </a:r>
            <a:r>
              <a:rPr lang="en-GB" b="1" dirty="0">
                <a:solidFill>
                  <a:schemeClr val="bg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Hotel 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0321" y="4394039"/>
            <a:ext cx="11061405" cy="1117687"/>
          </a:xfrm>
        </p:spPr>
        <p:txBody>
          <a:bodyPr>
            <a:noAutofit/>
          </a:bodyPr>
          <a:lstStyle/>
          <a:p>
            <a:pPr algn="l">
              <a:lnSpc>
                <a:spcPct val="100000"/>
              </a:lnSpc>
            </a:pPr>
            <a:r>
              <a:rPr lang="en-US" sz="16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Student name: </a:t>
            </a:r>
            <a:r>
              <a:rPr lang="en-GB" sz="1600" dirty="0" err="1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Alexandru</a:t>
            </a:r>
            <a:r>
              <a:rPr lang="en-GB" sz="16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1600" dirty="0" err="1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Alin</a:t>
            </a:r>
            <a:r>
              <a:rPr lang="en-GB" sz="16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1600" dirty="0" err="1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Minea</a:t>
            </a:r>
            <a:endParaRPr lang="en-US" sz="16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l">
              <a:lnSpc>
                <a:spcPct val="100000"/>
              </a:lnSpc>
            </a:pPr>
            <a:r>
              <a:rPr lang="en-US" sz="16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Student ID: </a:t>
            </a:r>
            <a:r>
              <a:rPr lang="en-GB" sz="16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2215123</a:t>
            </a:r>
          </a:p>
          <a:p>
            <a:pPr algn="l">
              <a:lnSpc>
                <a:spcPct val="100000"/>
              </a:lnSpc>
            </a:pPr>
            <a:r>
              <a:rPr lang="en-GB" sz="16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Module name : Hospitality and Guest </a:t>
            </a:r>
            <a:r>
              <a:rPr lang="en-GB" sz="160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service Management BMIH4003</a:t>
            </a:r>
            <a:endParaRPr lang="en-GB" sz="16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l">
              <a:lnSpc>
                <a:spcPct val="100000"/>
              </a:lnSpc>
            </a:pPr>
            <a:r>
              <a:rPr lang="en-GB" sz="16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Lecturer’s name : Luciana </a:t>
            </a:r>
            <a:r>
              <a:rPr lang="en-GB" sz="1600" dirty="0" err="1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Suardi</a:t>
            </a:r>
            <a:r>
              <a:rPr lang="en-GB" sz="16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endParaRPr lang="en-US" sz="16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855289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3200" b="1" dirty="0">
                <a:solidFill>
                  <a:schemeClr val="bg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Contents</a:t>
            </a:r>
            <a:r>
              <a:rPr lang="en-GB" sz="3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en-GB" sz="2000" b="1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GB" sz="2000" b="1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20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Executive Summary</a:t>
            </a:r>
          </a:p>
          <a:p>
            <a:r>
              <a:rPr lang="en-GB" sz="2000" b="1" dirty="0" err="1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Introducton</a:t>
            </a:r>
            <a:r>
              <a:rPr lang="en-GB" sz="20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</a:p>
          <a:p>
            <a:r>
              <a:rPr lang="en-GB" sz="20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Main Body - </a:t>
            </a:r>
            <a:r>
              <a:rPr lang="en-GB" sz="2000" b="1" dirty="0" err="1">
                <a:solidFill>
                  <a:schemeClr val="bg1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Kimpton</a:t>
            </a:r>
            <a:r>
              <a:rPr lang="en-GB" sz="2000" b="1" dirty="0">
                <a:solidFill>
                  <a:schemeClr val="bg1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Hotel – Services and Guest Experience</a:t>
            </a:r>
          </a:p>
          <a:p>
            <a:r>
              <a:rPr lang="en-GB" sz="20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Conclusion </a:t>
            </a:r>
          </a:p>
        </p:txBody>
      </p:sp>
    </p:spTree>
    <p:extLst>
      <p:ext uri="{BB962C8B-B14F-4D97-AF65-F5344CB8AC3E}">
        <p14:creationId xmlns:p14="http://schemas.microsoft.com/office/powerpoint/2010/main" val="64046566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marL="0" marR="0" algn="ctr">
              <a:lnSpc>
                <a:spcPct val="200000"/>
              </a:lnSpc>
              <a:spcBef>
                <a:spcPts val="0"/>
              </a:spcBef>
              <a:spcAft>
                <a:spcPts val="0"/>
              </a:spcAft>
            </a:pPr>
            <a:r>
              <a:rPr lang="en-GB" b="1" dirty="0">
                <a:solidFill>
                  <a:schemeClr val="bg2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Executive Summary </a:t>
            </a:r>
            <a:endParaRPr lang="en-GB" dirty="0">
              <a:solidFill>
                <a:schemeClr val="bg2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342900" marR="0" lvl="0" indent="-342900" algn="just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GB" sz="1600" dirty="0">
                <a:solidFill>
                  <a:schemeClr val="bg1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The aim of the presentation is to examine the role of guest services and facilities.</a:t>
            </a:r>
            <a:endParaRPr lang="en-US" sz="1600" dirty="0">
              <a:solidFill>
                <a:schemeClr val="bg1"/>
              </a:solidFill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marR="0" lvl="0" indent="-342900" algn="just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GB" sz="1600" dirty="0">
                <a:solidFill>
                  <a:schemeClr val="bg1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The hotel brand selected for this purpose is </a:t>
            </a:r>
            <a:r>
              <a:rPr lang="en-GB" sz="1600" dirty="0" err="1">
                <a:solidFill>
                  <a:schemeClr val="bg1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Kimpton</a:t>
            </a:r>
            <a:r>
              <a:rPr lang="en-GB" sz="1600" dirty="0">
                <a:solidFill>
                  <a:schemeClr val="bg1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catering to customer needs in different parts of the world. </a:t>
            </a:r>
            <a:endParaRPr lang="en-US" sz="1600" dirty="0">
              <a:solidFill>
                <a:schemeClr val="bg1"/>
              </a:solidFill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marR="0" lvl="0" indent="-342900" algn="just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GB" sz="1600" dirty="0">
                <a:solidFill>
                  <a:schemeClr val="bg1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The brand has been in operation for several years as a boutique hotel and restaurant company. </a:t>
            </a:r>
            <a:endParaRPr lang="en-US" sz="1600" dirty="0">
              <a:solidFill>
                <a:schemeClr val="bg1"/>
              </a:solidFill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marR="0" lvl="0" indent="-342900" algn="just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GB" sz="1600" dirty="0">
                <a:solidFill>
                  <a:schemeClr val="bg1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Diverse services include spacious rooms, spas and wellness centres, pet care, events and business centres, to name a few. </a:t>
            </a:r>
            <a:endParaRPr lang="en-US" sz="1600" dirty="0">
              <a:solidFill>
                <a:schemeClr val="bg1"/>
              </a:solidFill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marR="0" lvl="0" indent="-342900" algn="just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GB" sz="1600" dirty="0">
                <a:solidFill>
                  <a:schemeClr val="bg1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Efficient hospitality is evident from positive customer reviews. </a:t>
            </a:r>
            <a:endParaRPr lang="en-US" sz="1600" dirty="0">
              <a:solidFill>
                <a:schemeClr val="bg1"/>
              </a:solidFill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0041223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marL="0" marR="0" algn="ctr">
              <a:lnSpc>
                <a:spcPct val="200000"/>
              </a:lnSpc>
              <a:spcBef>
                <a:spcPts val="0"/>
              </a:spcBef>
              <a:spcAft>
                <a:spcPts val="0"/>
              </a:spcAft>
            </a:pPr>
            <a:r>
              <a:rPr lang="en-GB" b="1" dirty="0">
                <a:solidFill>
                  <a:schemeClr val="bg2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Introduction</a:t>
            </a:r>
            <a:r>
              <a:rPr lang="en-GB" b="1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342900" marR="0" lvl="0" indent="-342900" algn="just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GB" sz="1600" dirty="0" err="1">
                <a:solidFill>
                  <a:schemeClr val="bg1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Kimpton</a:t>
            </a:r>
            <a:r>
              <a:rPr lang="en-GB" sz="1600" dirty="0">
                <a:solidFill>
                  <a:schemeClr val="bg1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Hotel has been selected as the brand selected from the IHG portfolio. </a:t>
            </a:r>
            <a:endParaRPr lang="en-US" sz="1600" dirty="0">
              <a:solidFill>
                <a:schemeClr val="bg1"/>
              </a:solidFill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marR="0" lvl="0" indent="-342900" algn="just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GB" sz="1600" dirty="0">
                <a:solidFill>
                  <a:schemeClr val="bg1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The presentation provides insight into the brand, its consumers and its services. </a:t>
            </a:r>
            <a:endParaRPr lang="en-US" sz="1600" dirty="0">
              <a:solidFill>
                <a:schemeClr val="bg1"/>
              </a:solidFill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marR="0" lvl="0" indent="-342900" algn="just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GB" sz="1600" dirty="0">
                <a:solidFill>
                  <a:schemeClr val="bg1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The presentation will further highlight the importance of hospitality and how </a:t>
            </a:r>
            <a:r>
              <a:rPr lang="en-GB" sz="1600" dirty="0" err="1">
                <a:solidFill>
                  <a:schemeClr val="bg1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Kimpton</a:t>
            </a:r>
            <a:r>
              <a:rPr lang="en-GB" sz="1600" dirty="0">
                <a:solidFill>
                  <a:schemeClr val="bg1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Hotel is meeting expectations. </a:t>
            </a:r>
            <a:endParaRPr lang="en-US" sz="1600" dirty="0">
              <a:solidFill>
                <a:schemeClr val="bg1"/>
              </a:solidFill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GB" sz="1600" dirty="0"/>
          </a:p>
        </p:txBody>
      </p:sp>
      <p:pic>
        <p:nvPicPr>
          <p:cNvPr id="1026" name="Picture 2" descr="historic stone building and hotel entrance with double decker bus driving by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74473" y="4213021"/>
            <a:ext cx="4312227" cy="24305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/>
          <p:cNvSpPr txBox="1"/>
          <p:nvPr/>
        </p:nvSpPr>
        <p:spPr>
          <a:xfrm>
            <a:off x="8666018" y="5303594"/>
            <a:ext cx="2899064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Source: </a:t>
            </a:r>
            <a:r>
              <a:rPr lang="en-GB" sz="1600" dirty="0" err="1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Kimpton</a:t>
            </a:r>
            <a:r>
              <a:rPr lang="en-GB" sz="16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Hotel (2023a)</a:t>
            </a:r>
          </a:p>
        </p:txBody>
      </p:sp>
    </p:spTree>
    <p:extLst>
      <p:ext uri="{BB962C8B-B14F-4D97-AF65-F5344CB8AC3E}">
        <p14:creationId xmlns:p14="http://schemas.microsoft.com/office/powerpoint/2010/main" val="59738158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marL="0" marR="0" algn="ctr">
              <a:lnSpc>
                <a:spcPct val="200000"/>
              </a:lnSpc>
              <a:spcBef>
                <a:spcPts val="0"/>
              </a:spcBef>
              <a:spcAft>
                <a:spcPts val="0"/>
              </a:spcAft>
            </a:pPr>
            <a:r>
              <a:rPr lang="en-GB" b="1" dirty="0" err="1">
                <a:solidFill>
                  <a:schemeClr val="bg2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Kimpton</a:t>
            </a:r>
            <a:r>
              <a:rPr lang="en-GB" b="1" dirty="0">
                <a:solidFill>
                  <a:schemeClr val="bg2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Hotel – Services and Guest Experience</a:t>
            </a:r>
            <a:endParaRPr lang="en-GB" dirty="0">
              <a:solidFill>
                <a:schemeClr val="bg2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342900" marR="0" lvl="0" indent="-342900" algn="just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GB" sz="1600" dirty="0" err="1">
                <a:solidFill>
                  <a:schemeClr val="bg1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Kimpton</a:t>
            </a:r>
            <a:r>
              <a:rPr lang="en-GB" sz="1600" dirty="0">
                <a:solidFill>
                  <a:schemeClr val="bg1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Hotel is established as a brand located in 59 cities </a:t>
            </a:r>
            <a:endParaRPr lang="en-US" sz="1600" dirty="0">
              <a:solidFill>
                <a:schemeClr val="bg1"/>
              </a:solidFill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marR="0" lvl="0" indent="-342900" algn="just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GB" sz="1600" dirty="0">
                <a:solidFill>
                  <a:schemeClr val="bg1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The brand has around 77 hotels as a part of its portfolio </a:t>
            </a:r>
            <a:endParaRPr lang="en-US" sz="1600" dirty="0">
              <a:solidFill>
                <a:schemeClr val="bg1"/>
              </a:solidFill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marR="0" lvl="0" indent="-342900" algn="just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GB" sz="1600" dirty="0">
                <a:solidFill>
                  <a:schemeClr val="bg1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The brand has a wide portfolio, mainly comprising boutique hotels and restaurants </a:t>
            </a:r>
            <a:endParaRPr lang="en-US" sz="1600" dirty="0">
              <a:solidFill>
                <a:schemeClr val="bg1"/>
              </a:solidFill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marR="0" lvl="0" indent="-342900" algn="just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GB" sz="1600" dirty="0">
                <a:solidFill>
                  <a:schemeClr val="bg1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The hotel covers some major beach and coastal destinations in Asia. Europe, North America and the Caribbean (</a:t>
            </a:r>
            <a:r>
              <a:rPr lang="en-GB" sz="1600" dirty="0" err="1">
                <a:solidFill>
                  <a:schemeClr val="bg1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Kimpton</a:t>
            </a:r>
            <a:r>
              <a:rPr lang="en-GB" sz="1600" dirty="0">
                <a:solidFill>
                  <a:schemeClr val="bg1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Hotel, 2023a)</a:t>
            </a:r>
            <a:endParaRPr lang="en-US" sz="1600" dirty="0">
              <a:solidFill>
                <a:schemeClr val="bg1"/>
              </a:solidFill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GB" sz="1600" dirty="0"/>
          </a:p>
        </p:txBody>
      </p:sp>
      <p:pic>
        <p:nvPicPr>
          <p:cNvPr id="2050" name="Picture 2" descr="white sand beach with one palm tree and row of cabanas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63894" y="4488873"/>
            <a:ext cx="3827669" cy="21574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Rectangle 3"/>
          <p:cNvSpPr/>
          <p:nvPr/>
        </p:nvSpPr>
        <p:spPr>
          <a:xfrm>
            <a:off x="8653322" y="5921906"/>
            <a:ext cx="2794355" cy="338554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16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Source: </a:t>
            </a:r>
            <a:r>
              <a:rPr lang="en-GB" sz="1600" dirty="0" err="1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Kimpton</a:t>
            </a:r>
            <a:r>
              <a:rPr lang="en-GB" sz="16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Hotel (2023a)</a:t>
            </a:r>
          </a:p>
        </p:txBody>
      </p:sp>
    </p:spTree>
    <p:extLst>
      <p:ext uri="{BB962C8B-B14F-4D97-AF65-F5344CB8AC3E}">
        <p14:creationId xmlns:p14="http://schemas.microsoft.com/office/powerpoint/2010/main" val="377179522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491836" y="1416501"/>
            <a:ext cx="6792191" cy="403187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marR="0" lvl="0" indent="-342900" algn="just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GB" sz="16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Individually designed and positioned boutique hotels provide a unique guest experience. </a:t>
            </a:r>
            <a:endParaRPr lang="en-US" sz="1600" dirty="0">
              <a:solidFill>
                <a:schemeClr val="bg1"/>
              </a:solidFill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marR="0" lvl="0" indent="-342900" algn="just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GB" sz="16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Segmentation is carried out in accordance with demographic, behavioural and psychographic features (Turner, 2021)</a:t>
            </a:r>
            <a:endParaRPr lang="en-US" sz="1600" dirty="0">
              <a:solidFill>
                <a:schemeClr val="bg1"/>
              </a:solidFill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marR="0" lvl="0" indent="-342900" algn="just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GB" sz="16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The hotel brand mainly targets business travellers and even families, which is evident from the incorporation of uniqueness and distinctiveness. </a:t>
            </a:r>
            <a:endParaRPr lang="en-US" sz="1600" dirty="0">
              <a:solidFill>
                <a:schemeClr val="bg1"/>
              </a:solidFill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marR="0" lvl="0" indent="-342900" algn="just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GB" sz="16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With hotels situated at beaches and coastal areas, the hotel is also targeting those travelling for leisure (</a:t>
            </a:r>
            <a:r>
              <a:rPr lang="en-GB" sz="1600" dirty="0" err="1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Nastasoiu</a:t>
            </a:r>
            <a:r>
              <a:rPr lang="en-GB" sz="16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and </a:t>
            </a:r>
            <a:r>
              <a:rPr lang="en-GB" sz="1600" dirty="0" err="1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Vandenbosch</a:t>
            </a:r>
            <a:r>
              <a:rPr lang="en-GB" sz="16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2019)</a:t>
            </a:r>
            <a:endParaRPr lang="en-US" sz="1600" dirty="0">
              <a:solidFill>
                <a:schemeClr val="bg1"/>
              </a:solidFill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pic>
        <p:nvPicPr>
          <p:cNvPr id="3076" name="Picture 4" descr="balcony with views overlooking the island of mallorca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97485" y="2337956"/>
            <a:ext cx="3673197" cy="24487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Rectangle 4"/>
          <p:cNvSpPr/>
          <p:nvPr/>
        </p:nvSpPr>
        <p:spPr>
          <a:xfrm>
            <a:off x="8076605" y="4979615"/>
            <a:ext cx="2794355" cy="338554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16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Source: </a:t>
            </a:r>
            <a:r>
              <a:rPr lang="en-GB" sz="1600" dirty="0" err="1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Kimpton</a:t>
            </a:r>
            <a:r>
              <a:rPr lang="en-GB" sz="16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Hotel (2023a)</a:t>
            </a:r>
          </a:p>
        </p:txBody>
      </p:sp>
    </p:spTree>
    <p:extLst>
      <p:ext uri="{BB962C8B-B14F-4D97-AF65-F5344CB8AC3E}">
        <p14:creationId xmlns:p14="http://schemas.microsoft.com/office/powerpoint/2010/main" val="387875356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4270663" y="1845886"/>
            <a:ext cx="6941128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marR="0" lvl="0" indent="-342900" algn="just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GB" sz="1600" dirty="0" err="1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Kimpton</a:t>
            </a:r>
            <a:r>
              <a:rPr lang="en-GB" sz="16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Hotel brand has claimed to offer unique properties and experiences </a:t>
            </a:r>
            <a:endParaRPr lang="en-US" sz="1600" dirty="0">
              <a:solidFill>
                <a:schemeClr val="bg1"/>
              </a:solidFill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marR="0" lvl="0" indent="-342900" algn="just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GB" sz="1600" dirty="0" err="1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Kimpton</a:t>
            </a:r>
            <a:r>
              <a:rPr lang="en-GB" sz="16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Hotel takes customer experience personally, inspiring and delighting them in exceptional ways </a:t>
            </a:r>
            <a:endParaRPr lang="en-GB" sz="1600" dirty="0">
              <a:solidFill>
                <a:schemeClr val="bg1"/>
              </a:solidFill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marR="0" lvl="0" indent="-342900" algn="just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GB" sz="16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The playful design and award-winning dining with perks of amenities provide a standard experience </a:t>
            </a:r>
            <a:endParaRPr lang="en-US" sz="1600" dirty="0">
              <a:solidFill>
                <a:schemeClr val="bg1"/>
              </a:solidFill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marR="0" lvl="0" indent="-342900" algn="just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GB" sz="16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Accommodations at </a:t>
            </a:r>
            <a:r>
              <a:rPr lang="en-GB" sz="1600" dirty="0" err="1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Kimpton</a:t>
            </a:r>
            <a:r>
              <a:rPr lang="en-GB" sz="16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Hotel offer a selection of stylish rooms with luxe liners designed to meet customer needs </a:t>
            </a:r>
            <a:r>
              <a:rPr lang="en-GB" sz="1600" dirty="0">
                <a:solidFill>
                  <a:schemeClr val="bg1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(</a:t>
            </a:r>
            <a:r>
              <a:rPr lang="en-GB" sz="1600" dirty="0" err="1">
                <a:solidFill>
                  <a:schemeClr val="bg1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Kimpton</a:t>
            </a:r>
            <a:r>
              <a:rPr lang="en-GB" sz="1600" dirty="0">
                <a:solidFill>
                  <a:schemeClr val="bg1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Hotel, 2023a)</a:t>
            </a:r>
            <a:endParaRPr lang="en-US" sz="1600" dirty="0">
              <a:solidFill>
                <a:schemeClr val="bg1"/>
              </a:solidFill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pic>
        <p:nvPicPr>
          <p:cNvPr id="4100" name="Picture 4" descr="urban guestroom with city views and luxury feel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3800" y="4060838"/>
            <a:ext cx="3613182" cy="20869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2" name="Picture 6" descr="crisp white bed with rustic carved wood side tables and gray headboard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76731" y="439219"/>
            <a:ext cx="2313277" cy="30692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Rectangle 3"/>
          <p:cNvSpPr/>
          <p:nvPr/>
        </p:nvSpPr>
        <p:spPr>
          <a:xfrm>
            <a:off x="615380" y="3615601"/>
            <a:ext cx="2794355" cy="338554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16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Source: </a:t>
            </a:r>
            <a:r>
              <a:rPr lang="en-GB" sz="1600" dirty="0" err="1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Kimpton</a:t>
            </a:r>
            <a:r>
              <a:rPr lang="en-GB" sz="16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Hotel (2023a)</a:t>
            </a:r>
          </a:p>
        </p:txBody>
      </p:sp>
      <p:sp>
        <p:nvSpPr>
          <p:cNvPr id="5" name="Rectangle 4"/>
          <p:cNvSpPr/>
          <p:nvPr/>
        </p:nvSpPr>
        <p:spPr>
          <a:xfrm>
            <a:off x="615380" y="6223703"/>
            <a:ext cx="2805576" cy="338554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16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Source: </a:t>
            </a:r>
            <a:r>
              <a:rPr lang="en-GB" sz="1600" dirty="0" err="1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Kimpton</a:t>
            </a:r>
            <a:r>
              <a:rPr lang="en-GB" sz="16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Hotel (2023b)</a:t>
            </a:r>
          </a:p>
        </p:txBody>
      </p:sp>
    </p:spTree>
    <p:extLst>
      <p:ext uri="{BB962C8B-B14F-4D97-AF65-F5344CB8AC3E}">
        <p14:creationId xmlns:p14="http://schemas.microsoft.com/office/powerpoint/2010/main" val="160323038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471055" y="616400"/>
            <a:ext cx="6096000" cy="5632311"/>
          </a:xfrm>
          <a:prstGeom prst="rect">
            <a:avLst/>
          </a:prstGeom>
        </p:spPr>
        <p:txBody>
          <a:bodyPr>
            <a:spAutoFit/>
          </a:bodyPr>
          <a:lstStyle/>
          <a:p>
            <a:pPr marL="342900" marR="0" lvl="0" indent="-342900" algn="just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GB" sz="16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Complimentary Wi-Fi, hair dryers, steam irons, cell phone chargers, hygiene products, coffee makers, and humidifiers are available in rooms. </a:t>
            </a:r>
            <a:endParaRPr lang="en-US" sz="1600" dirty="0">
              <a:solidFill>
                <a:schemeClr val="bg1"/>
              </a:solidFill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marR="0" lvl="0" indent="-342900" algn="just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GB" sz="16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The hotel properties offer full-service spas; an in-room service can also be booked to treat (</a:t>
            </a:r>
            <a:r>
              <a:rPr lang="en-GB" sz="1600" dirty="0" err="1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Kimpton</a:t>
            </a:r>
            <a:r>
              <a:rPr lang="en-GB" sz="16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Hotel, 2023b)</a:t>
            </a:r>
            <a:endParaRPr lang="en-US" sz="1600" dirty="0">
              <a:solidFill>
                <a:schemeClr val="bg1"/>
              </a:solidFill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marR="0" lvl="0" indent="-342900" algn="just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GB" sz="1600" dirty="0" err="1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Kimpton</a:t>
            </a:r>
            <a:r>
              <a:rPr lang="en-GB" sz="16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also offers refreshing ways of relaxation and recharging with thoughtful perks and programs. </a:t>
            </a:r>
            <a:endParaRPr lang="en-US" sz="1600" dirty="0">
              <a:solidFill>
                <a:schemeClr val="bg1"/>
              </a:solidFill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marR="0" lvl="0" indent="-342900" algn="just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GB" sz="16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Yoga mats and plants are all available in rooms to provide a soothing atmosphere (Turner, 2021)</a:t>
            </a:r>
            <a:endParaRPr lang="en-US" sz="1600" dirty="0">
              <a:solidFill>
                <a:schemeClr val="bg1"/>
              </a:solidFill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marR="0" lvl="0" indent="-342900" algn="just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GB" sz="16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Bike fleet and micro kickboard scooters are also introduced for children and families (</a:t>
            </a:r>
            <a:r>
              <a:rPr lang="en-GB" sz="1600" dirty="0" err="1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Kimpton</a:t>
            </a:r>
            <a:r>
              <a:rPr lang="en-GB" sz="16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Hotel, 2023c)</a:t>
            </a:r>
            <a:endParaRPr lang="en-US" sz="1600" dirty="0">
              <a:solidFill>
                <a:schemeClr val="bg1"/>
              </a:solidFill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pic>
        <p:nvPicPr>
          <p:cNvPr id="6146" name="Picture 2" descr="marble vanity with view of the crisp white guestbed in the mirror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05757" y="467591"/>
            <a:ext cx="1909838" cy="25339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8" name="Picture 4" descr="candles adding ambiance to the room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320358" y="2567452"/>
            <a:ext cx="2120034" cy="28084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0" name="Picture 6" descr="two yoga mats set on a pool deck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46762" y="3477871"/>
            <a:ext cx="1768833" cy="27708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Rectangle 3"/>
          <p:cNvSpPr/>
          <p:nvPr/>
        </p:nvSpPr>
        <p:spPr>
          <a:xfrm>
            <a:off x="8948247" y="6064045"/>
            <a:ext cx="2805576" cy="338554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16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Source: </a:t>
            </a:r>
            <a:r>
              <a:rPr lang="en-GB" sz="1600" dirty="0" err="1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Kimpton</a:t>
            </a:r>
            <a:r>
              <a:rPr lang="en-GB" sz="16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Hotel (2023b)</a:t>
            </a:r>
          </a:p>
        </p:txBody>
      </p:sp>
    </p:spTree>
    <p:extLst>
      <p:ext uri="{BB962C8B-B14F-4D97-AF65-F5344CB8AC3E}">
        <p14:creationId xmlns:p14="http://schemas.microsoft.com/office/powerpoint/2010/main" val="383024795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428452" y="982176"/>
            <a:ext cx="6096000" cy="4524315"/>
          </a:xfrm>
          <a:prstGeom prst="rect">
            <a:avLst/>
          </a:prstGeom>
        </p:spPr>
        <p:txBody>
          <a:bodyPr>
            <a:spAutoFit/>
          </a:bodyPr>
          <a:lstStyle/>
          <a:p>
            <a:pPr marL="342900" marR="0" lvl="0" indent="-342900" algn="just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GB" sz="16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The sparkling swimming pool enables visitors and customers to enjoy a leisurely swim. </a:t>
            </a:r>
            <a:endParaRPr lang="en-US" sz="1600" dirty="0">
              <a:solidFill>
                <a:schemeClr val="bg1"/>
              </a:solidFill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marR="0" lvl="0" indent="-342900" algn="just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GB" sz="1600" dirty="0" err="1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Kimpton</a:t>
            </a:r>
            <a:r>
              <a:rPr lang="en-GB" sz="16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also allows pets, cats and dogs, with no extra charge and irrespective of weight, size and breed. </a:t>
            </a:r>
            <a:endParaRPr lang="en-US" sz="1600" dirty="0">
              <a:solidFill>
                <a:schemeClr val="bg1"/>
              </a:solidFill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marR="0" lvl="0" indent="-342900" algn="just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GB" sz="16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The hotel also offers goodies for pets to keep them pampered, including a plush pet bed, mats, water bowls, food and courtesy bags. </a:t>
            </a:r>
            <a:endParaRPr lang="en-US" sz="1600" dirty="0">
              <a:solidFill>
                <a:schemeClr val="bg1"/>
              </a:solidFill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marR="0" lvl="0" indent="-342900" algn="just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GB" sz="16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A concierge list of pet-friendly restaurants, parks and groomers is also provided (</a:t>
            </a:r>
            <a:r>
              <a:rPr lang="en-GB" sz="1600" dirty="0" err="1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Kimpton</a:t>
            </a:r>
            <a:r>
              <a:rPr lang="en-GB" sz="16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Hotel, 2023c)</a:t>
            </a:r>
            <a:endParaRPr lang="en-US" sz="1600" dirty="0">
              <a:solidFill>
                <a:schemeClr val="bg1"/>
              </a:solidFill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pic>
        <p:nvPicPr>
          <p:cNvPr id="3" name="Picture 2" descr="striped pillows on chaise lounges overlook aqua pool water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75392" y="428612"/>
            <a:ext cx="2645353" cy="14910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Rectangle 3"/>
          <p:cNvSpPr/>
          <p:nvPr/>
        </p:nvSpPr>
        <p:spPr>
          <a:xfrm>
            <a:off x="7573100" y="2059770"/>
            <a:ext cx="2794355" cy="338554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16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Source: </a:t>
            </a:r>
            <a:r>
              <a:rPr lang="en-GB" sz="1600" dirty="0" err="1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Kimpton</a:t>
            </a:r>
            <a:r>
              <a:rPr lang="en-GB" sz="16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Hotel (2023a)</a:t>
            </a:r>
          </a:p>
        </p:txBody>
      </p:sp>
      <p:pic>
        <p:nvPicPr>
          <p:cNvPr id="5122" name="Picture 2" descr="cute dog looking up with pretty tile floor below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73100" y="2538464"/>
            <a:ext cx="3911914" cy="15523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4" name="Picture 4" descr="A woman and her dog cuddling on the bed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38212" y="4393984"/>
            <a:ext cx="3846802" cy="16693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Rectangle 4"/>
          <p:cNvSpPr/>
          <p:nvPr/>
        </p:nvSpPr>
        <p:spPr>
          <a:xfrm>
            <a:off x="8148146" y="6181858"/>
            <a:ext cx="2805576" cy="338554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16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Source: </a:t>
            </a:r>
            <a:r>
              <a:rPr lang="en-GB" sz="1600" dirty="0" err="1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Kimpton</a:t>
            </a:r>
            <a:r>
              <a:rPr lang="en-GB" sz="16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Hotel (2023c)</a:t>
            </a:r>
          </a:p>
        </p:txBody>
      </p:sp>
    </p:spTree>
    <p:extLst>
      <p:ext uri="{BB962C8B-B14F-4D97-AF65-F5344CB8AC3E}">
        <p14:creationId xmlns:p14="http://schemas.microsoft.com/office/powerpoint/2010/main" val="388575578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394565" y="482711"/>
            <a:ext cx="9237518" cy="403187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marR="0" lvl="0" indent="-342900" algn="just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GB" sz="1600" dirty="0" err="1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Kimpton</a:t>
            </a:r>
            <a:r>
              <a:rPr lang="en-GB" sz="16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also offers the world's largest hotel loyalty programme, "The Reward Club."</a:t>
            </a:r>
            <a:endParaRPr lang="en-US" sz="1600" dirty="0">
              <a:solidFill>
                <a:schemeClr val="bg1"/>
              </a:solidFill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marR="0" lvl="0" indent="-342900" algn="just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GB" sz="16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For instance, </a:t>
            </a:r>
            <a:r>
              <a:rPr lang="en-GB" sz="1600" dirty="0" err="1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Kimpton</a:t>
            </a:r>
            <a:r>
              <a:rPr lang="en-GB" sz="16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Inner Circle is an invite-only status offering perks at hotels and restaurants. </a:t>
            </a:r>
            <a:endParaRPr lang="en-US" sz="1600" dirty="0">
              <a:solidFill>
                <a:schemeClr val="bg1"/>
              </a:solidFill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marR="0" lvl="0" indent="-342900" algn="just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GB" sz="16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For receiving an invite, it is crucial to be an IHG reward spire elite and show loyalty by meeting unpublished criteria. </a:t>
            </a:r>
            <a:endParaRPr lang="en-US" sz="1600" dirty="0">
              <a:solidFill>
                <a:schemeClr val="bg1"/>
              </a:solidFill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marR="0" lvl="0" indent="-342900" algn="just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GB" sz="16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To get elite status, one must earn 75,000 elite-qualifying points or complete 75 elite-qualifying nights (</a:t>
            </a:r>
            <a:r>
              <a:rPr lang="en-GB" sz="1600" dirty="0" err="1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Genter</a:t>
            </a:r>
            <a:r>
              <a:rPr lang="en-GB" sz="16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2022)</a:t>
            </a:r>
            <a:endParaRPr lang="en-US" sz="1600" dirty="0">
              <a:solidFill>
                <a:schemeClr val="bg1"/>
              </a:solidFill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marR="0" lvl="0" indent="-342900" algn="just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GB" sz="16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Perks for loyal customers include snacks and drinks as in-room amenities, complimentary chef’s taste, free might, and early check-ins and outs as well.  </a:t>
            </a:r>
            <a:endParaRPr lang="en-US" sz="1600" dirty="0">
              <a:solidFill>
                <a:schemeClr val="bg1"/>
              </a:solidFill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pic>
        <p:nvPicPr>
          <p:cNvPr id="8194" name="Picture 2" descr="On Wednesdays we'll donate $1 from each pink drink to breast cancer research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4565" y="4685533"/>
            <a:ext cx="3341925" cy="18988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6" name="Picture 4" descr="Deep End Rose All Day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39841" y="4685533"/>
            <a:ext cx="3368877" cy="18988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8" name="Picture 6" descr="Always June Memorial Day Weekend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97769" y="4741718"/>
            <a:ext cx="3169508" cy="17864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Rectangle 2"/>
          <p:cNvSpPr/>
          <p:nvPr/>
        </p:nvSpPr>
        <p:spPr>
          <a:xfrm>
            <a:off x="9571185" y="6526679"/>
            <a:ext cx="2620815" cy="30777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14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Source: </a:t>
            </a:r>
            <a:r>
              <a:rPr lang="en-GB" sz="1400" dirty="0" err="1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Kimpton</a:t>
            </a:r>
            <a:r>
              <a:rPr lang="en-GB" sz="14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Hotel (2023e)</a:t>
            </a:r>
          </a:p>
        </p:txBody>
      </p:sp>
    </p:spTree>
    <p:extLst>
      <p:ext uri="{BB962C8B-B14F-4D97-AF65-F5344CB8AC3E}">
        <p14:creationId xmlns:p14="http://schemas.microsoft.com/office/powerpoint/2010/main" val="230186299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616527" y="893400"/>
            <a:ext cx="6096000" cy="5016758"/>
          </a:xfrm>
          <a:prstGeom prst="rect">
            <a:avLst/>
          </a:prstGeom>
        </p:spPr>
        <p:txBody>
          <a:bodyPr>
            <a:spAutoFit/>
          </a:bodyPr>
          <a:lstStyle/>
          <a:p>
            <a:pPr marL="342900" marR="0" lvl="0" indent="-342900" algn="just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GB" sz="1600" dirty="0" err="1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Kimpton</a:t>
            </a:r>
            <a:r>
              <a:rPr lang="en-GB" sz="16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Hotel brand also has more than 80 restaurants, bars and lounges worldwide. </a:t>
            </a:r>
            <a:endParaRPr lang="en-US" sz="1600" dirty="0">
              <a:solidFill>
                <a:schemeClr val="bg1"/>
              </a:solidFill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marR="0" lvl="0" indent="-342900" algn="just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GB" sz="16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Rooftop venues offer social dining and some mesmerising views while showcasing the beauty of cuisines. </a:t>
            </a:r>
            <a:endParaRPr lang="en-US" sz="1600" dirty="0">
              <a:solidFill>
                <a:schemeClr val="bg1"/>
              </a:solidFill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marR="0" lvl="0" indent="-342900" algn="just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GB" sz="16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Chef-driven fresh, local and seasonal food is the restaurant's speciality (</a:t>
            </a:r>
            <a:r>
              <a:rPr lang="en-GB" sz="1600" dirty="0" err="1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Kimpton</a:t>
            </a:r>
            <a:r>
              <a:rPr lang="en-GB" sz="16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Hotel, 2023d)</a:t>
            </a:r>
            <a:endParaRPr lang="en-US" sz="1600" dirty="0">
              <a:solidFill>
                <a:schemeClr val="bg1"/>
              </a:solidFill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marR="0" lvl="0" indent="-342900" algn="just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GB" sz="16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The brand also offers fine-tuning cocktail classics made of uber-fresh ingredients. </a:t>
            </a:r>
            <a:endParaRPr lang="en-US" sz="1600" dirty="0">
              <a:solidFill>
                <a:schemeClr val="bg1"/>
              </a:solidFill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marR="0" lvl="0" indent="-342900" algn="just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GB" sz="16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Chefs who specialised in different types of cuisines are hired for restaurants (</a:t>
            </a:r>
            <a:r>
              <a:rPr lang="en-GB" sz="1600" dirty="0" err="1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Ozdemir</a:t>
            </a:r>
            <a:r>
              <a:rPr lang="en-GB" sz="16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and </a:t>
            </a:r>
            <a:r>
              <a:rPr lang="en-GB" sz="1600" dirty="0" err="1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Demirciftci</a:t>
            </a:r>
            <a:r>
              <a:rPr lang="en-GB" sz="16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2019)</a:t>
            </a:r>
            <a:endParaRPr lang="en-US" sz="1600" dirty="0">
              <a:solidFill>
                <a:schemeClr val="bg1"/>
              </a:solidFill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pic>
        <p:nvPicPr>
          <p:cNvPr id="7170" name="Picture 2" descr="overhead view of brown table with bowl and plate of fresh food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96702" y="477811"/>
            <a:ext cx="3096780" cy="17700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2" name="Picture 4" descr="Man mixing drinks into a frosted glass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525597" y="2448431"/>
            <a:ext cx="3335770" cy="19066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4" name="Picture 6" descr="Man mixing drinks into a frosted glass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12527" y="4507695"/>
            <a:ext cx="3252643" cy="18591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Rectangle 2"/>
          <p:cNvSpPr/>
          <p:nvPr/>
        </p:nvSpPr>
        <p:spPr>
          <a:xfrm>
            <a:off x="9154504" y="6423177"/>
            <a:ext cx="2805576" cy="338554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16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Source: </a:t>
            </a:r>
            <a:r>
              <a:rPr lang="en-GB" sz="1600" dirty="0" err="1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Kimpton</a:t>
            </a:r>
            <a:r>
              <a:rPr lang="en-GB" sz="16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Hotel (2023d)</a:t>
            </a:r>
          </a:p>
        </p:txBody>
      </p:sp>
    </p:spTree>
    <p:extLst>
      <p:ext uri="{BB962C8B-B14F-4D97-AF65-F5344CB8AC3E}">
        <p14:creationId xmlns:p14="http://schemas.microsoft.com/office/powerpoint/2010/main" val="255581826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429490" y="986919"/>
            <a:ext cx="6147956" cy="501675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marR="0" lvl="0" indent="-342900" algn="just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GB" sz="1600" dirty="0" err="1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Kimpton</a:t>
            </a:r>
            <a:r>
              <a:rPr lang="en-GB" sz="16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provides a one-stop shop of immersive and memorable events in different regions. </a:t>
            </a:r>
            <a:endParaRPr lang="en-US" sz="1600" dirty="0">
              <a:solidFill>
                <a:schemeClr val="bg1"/>
              </a:solidFill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marR="0" lvl="0" indent="-342900" algn="just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GB" sz="16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Events range from rooftop dinners and bonfires to live music under the sky </a:t>
            </a:r>
            <a:endParaRPr lang="en-US" sz="1600" dirty="0">
              <a:solidFill>
                <a:schemeClr val="bg1"/>
              </a:solidFill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marR="0" lvl="0" indent="-342900" algn="just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GB" sz="16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From weekday happy hours to brunches, each event has its own speciality (</a:t>
            </a:r>
            <a:r>
              <a:rPr lang="en-GB" sz="1600" dirty="0" err="1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Kimpton</a:t>
            </a:r>
            <a:r>
              <a:rPr lang="en-GB" sz="16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Hotel, 2023e)</a:t>
            </a:r>
            <a:endParaRPr lang="en-US" sz="1600" dirty="0">
              <a:solidFill>
                <a:schemeClr val="bg1"/>
              </a:solidFill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marR="0" lvl="0" indent="-342900" algn="just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GB" sz="1600" dirty="0" err="1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Kimpton</a:t>
            </a:r>
            <a:r>
              <a:rPr lang="en-GB" sz="16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Hotel has business centres and, therefore, offers travellers exclusive offers and corporate rates</a:t>
            </a:r>
            <a:endParaRPr lang="en-US" sz="1600" dirty="0">
              <a:solidFill>
                <a:schemeClr val="bg1"/>
              </a:solidFill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marR="0" lvl="0" indent="-342900" algn="just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GB" sz="16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Complimentary tea and coffee are also served to those interested (</a:t>
            </a:r>
            <a:r>
              <a:rPr lang="en-GB" sz="1600" dirty="0" err="1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Kimpton</a:t>
            </a:r>
            <a:r>
              <a:rPr lang="en-GB" sz="16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Hotel, 2023a)</a:t>
            </a:r>
            <a:endParaRPr lang="en-US" sz="1600" dirty="0">
              <a:solidFill>
                <a:schemeClr val="bg1"/>
              </a:solidFill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pic>
        <p:nvPicPr>
          <p:cNvPr id="9218" name="Picture 2" descr="outdoor restaurant patio wtih tile floor and firepit beyond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78783" y="1090653"/>
            <a:ext cx="3252354" cy="18331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20" name="Picture 4" descr="rooftop bar with inviting lounge seating, lush plants, overlooking barcelona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133322" y="3175290"/>
            <a:ext cx="2345662" cy="31073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Rectangle 2"/>
          <p:cNvSpPr/>
          <p:nvPr/>
        </p:nvSpPr>
        <p:spPr>
          <a:xfrm>
            <a:off x="8011904" y="6364818"/>
            <a:ext cx="2794355" cy="338554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16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Source: </a:t>
            </a:r>
            <a:r>
              <a:rPr lang="en-GB" sz="1600" dirty="0" err="1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Kimpton</a:t>
            </a:r>
            <a:r>
              <a:rPr lang="en-GB" sz="16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Hotel (2023a)</a:t>
            </a:r>
          </a:p>
        </p:txBody>
      </p:sp>
    </p:spTree>
    <p:extLst>
      <p:ext uri="{BB962C8B-B14F-4D97-AF65-F5344CB8AC3E}">
        <p14:creationId xmlns:p14="http://schemas.microsoft.com/office/powerpoint/2010/main" val="53494450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290946" y="702791"/>
            <a:ext cx="9694717" cy="403187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marR="0" lvl="0" indent="-342900" algn="just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GB" sz="16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The brand offers on-site valet parking, which is further dependent on properties and location. </a:t>
            </a:r>
            <a:endParaRPr lang="en-US" sz="1600" dirty="0">
              <a:solidFill>
                <a:schemeClr val="bg1"/>
              </a:solidFill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marR="0" lvl="0" indent="-342900" algn="just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GB" sz="16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Daytime parking is available without hotels' validation, while the overnight fee is often charged, which is also subject to change ($49 or more)</a:t>
            </a:r>
            <a:endParaRPr lang="en-US" sz="1600" dirty="0">
              <a:solidFill>
                <a:schemeClr val="bg1"/>
              </a:solidFill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marR="0" lvl="0" indent="-342900" algn="just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GB" sz="16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Making direct bookings with hotels offer guaranteed best prices and additional perks (Kishore, 2019)</a:t>
            </a:r>
            <a:endParaRPr lang="en-US" sz="1600" dirty="0">
              <a:solidFill>
                <a:schemeClr val="bg1"/>
              </a:solidFill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marR="0" lvl="0" indent="-342900" algn="just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GB" sz="16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Travelling comes much easier when bookings are made through websites, with perks including custom stay preferences, credit towards reward nights, spa credit for members and upgrade room discounts. </a:t>
            </a:r>
            <a:endParaRPr lang="en-US" sz="1600" dirty="0">
              <a:solidFill>
                <a:schemeClr val="bg1"/>
              </a:solidFill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marR="0" lvl="0" indent="-342900" algn="just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GB" sz="16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Reservations can also be made using the </a:t>
            </a:r>
            <a:r>
              <a:rPr lang="en-GB" sz="1600" dirty="0" err="1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Kimpton</a:t>
            </a:r>
            <a:r>
              <a:rPr lang="en-GB" sz="16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Hotels and Restaurants app available on the app store (</a:t>
            </a:r>
            <a:r>
              <a:rPr lang="en-GB" sz="1600" dirty="0" err="1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Kimpton</a:t>
            </a:r>
            <a:r>
              <a:rPr lang="en-GB" sz="16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Hotel, 2023f)</a:t>
            </a:r>
            <a:endParaRPr lang="en-US" sz="1600" dirty="0">
              <a:solidFill>
                <a:schemeClr val="bg1"/>
              </a:solidFill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81122" y="4734664"/>
            <a:ext cx="6764482" cy="1784782"/>
          </a:xfrm>
          <a:prstGeom prst="rect">
            <a:avLst/>
          </a:prstGeom>
        </p:spPr>
      </p:pic>
      <p:sp>
        <p:nvSpPr>
          <p:cNvPr id="6" name="Rectangle 5"/>
          <p:cNvSpPr/>
          <p:nvPr/>
        </p:nvSpPr>
        <p:spPr>
          <a:xfrm>
            <a:off x="9245604" y="6519446"/>
            <a:ext cx="2771913" cy="338554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16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Source: </a:t>
            </a:r>
            <a:r>
              <a:rPr lang="en-GB" sz="1600" dirty="0" err="1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Kimpton</a:t>
            </a:r>
            <a:r>
              <a:rPr lang="en-GB" sz="16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Hotel (2023f)</a:t>
            </a:r>
          </a:p>
        </p:txBody>
      </p:sp>
    </p:spTree>
    <p:extLst>
      <p:ext uri="{BB962C8B-B14F-4D97-AF65-F5344CB8AC3E}">
        <p14:creationId xmlns:p14="http://schemas.microsoft.com/office/powerpoint/2010/main" val="4866512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270164" y="841721"/>
            <a:ext cx="7148946" cy="550920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marR="0" lvl="0" indent="-342900" algn="just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GB" sz="16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The hotel follows standard check-in and out times of 3 PM and 12 PM, respectively. </a:t>
            </a:r>
            <a:endParaRPr lang="en-US" sz="1600" dirty="0">
              <a:solidFill>
                <a:schemeClr val="bg1"/>
              </a:solidFill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marR="0" lvl="0" indent="-342900" algn="just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GB" sz="16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Hotels are expected to handle in-person guest complaints efficiently (</a:t>
            </a:r>
            <a:r>
              <a:rPr lang="en-GB" sz="1600" dirty="0" err="1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Argenti</a:t>
            </a:r>
            <a:r>
              <a:rPr lang="en-GB" sz="16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2022)</a:t>
            </a:r>
            <a:endParaRPr lang="en-US" sz="1600" dirty="0">
              <a:solidFill>
                <a:schemeClr val="bg1"/>
              </a:solidFill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marR="0" lvl="0" indent="-342900" algn="just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GB" sz="16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On the visit, a customer care contact form is provided to register any complaint. </a:t>
            </a:r>
            <a:endParaRPr lang="en-US" sz="1600" dirty="0">
              <a:solidFill>
                <a:schemeClr val="bg1"/>
              </a:solidFill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marR="0" lvl="0" indent="-342900" algn="just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GB" sz="16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Complaints can also be made through social media platforms, such as Twitter, which are directed to the complaint-handling department directly.</a:t>
            </a:r>
            <a:endParaRPr lang="en-US" sz="1600" dirty="0">
              <a:solidFill>
                <a:schemeClr val="bg1"/>
              </a:solidFill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marR="0" lvl="0" indent="-342900" algn="just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GB" sz="16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In this manner, the emphasis is on addressing and resolving complaints as soon as possible. </a:t>
            </a:r>
            <a:endParaRPr lang="en-US" sz="1600" dirty="0">
              <a:solidFill>
                <a:schemeClr val="bg1"/>
              </a:solidFill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marR="0" lvl="0" indent="-342900" algn="just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GB" sz="16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For addressing complaints, vouchers, complimentary services and even refunds are provided (</a:t>
            </a:r>
            <a:r>
              <a:rPr lang="en-GB" sz="1600" dirty="0" err="1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Kimpton</a:t>
            </a:r>
            <a:r>
              <a:rPr lang="en-GB" sz="16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Hotel, 2023e)</a:t>
            </a:r>
            <a:endParaRPr lang="en-US" sz="1600" dirty="0">
              <a:solidFill>
                <a:schemeClr val="bg1"/>
              </a:solidFill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595755" y="2362834"/>
            <a:ext cx="4364181" cy="3092393"/>
          </a:xfrm>
          <a:prstGeom prst="rect">
            <a:avLst/>
          </a:prstGeom>
        </p:spPr>
      </p:pic>
      <p:sp>
        <p:nvSpPr>
          <p:cNvPr id="5" name="Rectangle 4"/>
          <p:cNvSpPr/>
          <p:nvPr/>
        </p:nvSpPr>
        <p:spPr>
          <a:xfrm>
            <a:off x="8873837" y="5727761"/>
            <a:ext cx="2509148" cy="338554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en-GB" sz="16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Source: Trip Advisor (2023)</a:t>
            </a:r>
          </a:p>
        </p:txBody>
      </p:sp>
    </p:spTree>
    <p:extLst>
      <p:ext uri="{BB962C8B-B14F-4D97-AF65-F5344CB8AC3E}">
        <p14:creationId xmlns:p14="http://schemas.microsoft.com/office/powerpoint/2010/main" val="235531203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270163" y="1326537"/>
            <a:ext cx="7813964" cy="403187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marR="0" lvl="0" indent="-342900" algn="just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GB" sz="16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Excellent hospitality for hotels means better customer experience and growth. </a:t>
            </a:r>
            <a:endParaRPr lang="en-US" sz="1600" dirty="0">
              <a:solidFill>
                <a:schemeClr val="bg1"/>
              </a:solidFill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marR="0" lvl="0" indent="-342900" algn="just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GB" sz="1600" dirty="0" err="1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Kimpton’s</a:t>
            </a:r>
            <a:r>
              <a:rPr lang="en-GB" sz="16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approach to catering to customers is no exception </a:t>
            </a:r>
            <a:endParaRPr lang="en-US" sz="1600" dirty="0">
              <a:solidFill>
                <a:schemeClr val="bg1"/>
              </a:solidFill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marR="0" lvl="0" indent="-342900" algn="just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GB" sz="16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The manager of the hotel is assigned with the responsibility of ensuring high customers satisfaction based on effective staff management (Weber </a:t>
            </a:r>
            <a:r>
              <a:rPr lang="en-GB" sz="1600" i="1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et al.,</a:t>
            </a:r>
            <a:r>
              <a:rPr lang="en-GB" sz="16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2020)</a:t>
            </a:r>
            <a:endParaRPr lang="en-US" sz="1600" dirty="0">
              <a:solidFill>
                <a:schemeClr val="bg1"/>
              </a:solidFill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marR="0" lvl="0" indent="-342900" algn="just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GB" sz="16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Properties provide treatment, considering a laid-back and original experience without any fuss by arranging training programmes for the staff </a:t>
            </a:r>
            <a:endParaRPr lang="en-US" sz="1600" dirty="0">
              <a:solidFill>
                <a:schemeClr val="bg1"/>
              </a:solidFill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marR="0" lvl="0" indent="-342900" algn="just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GB" sz="16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Hotel's commitment to delivering heartfelt and quality care in surprising ways offers an experience which is treasured forever </a:t>
            </a:r>
            <a:endParaRPr lang="en-US" sz="1600" dirty="0">
              <a:solidFill>
                <a:schemeClr val="bg1"/>
              </a:solidFill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pic>
        <p:nvPicPr>
          <p:cNvPr id="10244" name="Picture 4" descr="A hotel cafe with a group of professional staff members smiling at the camera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46474" y="2775849"/>
            <a:ext cx="3740728" cy="21286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Rectangle 3"/>
          <p:cNvSpPr/>
          <p:nvPr/>
        </p:nvSpPr>
        <p:spPr>
          <a:xfrm>
            <a:off x="8551846" y="4989078"/>
            <a:ext cx="2805576" cy="338554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16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Source: </a:t>
            </a:r>
            <a:r>
              <a:rPr lang="en-GB" sz="1600" dirty="0" err="1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Kimpton</a:t>
            </a:r>
            <a:r>
              <a:rPr lang="en-GB" sz="16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Hotel (2023g)</a:t>
            </a:r>
          </a:p>
        </p:txBody>
      </p:sp>
    </p:spTree>
    <p:extLst>
      <p:ext uri="{BB962C8B-B14F-4D97-AF65-F5344CB8AC3E}">
        <p14:creationId xmlns:p14="http://schemas.microsoft.com/office/powerpoint/2010/main" val="1409417514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311727" y="893409"/>
            <a:ext cx="10110355" cy="332398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marR="0" lvl="0" indent="-342900" algn="just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GB" sz="1500" dirty="0" err="1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Kimpton</a:t>
            </a:r>
            <a:r>
              <a:rPr lang="en-GB" sz="15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Hotel is exceeding guest expectations with a major focus on sustainability and extended care to communities. </a:t>
            </a:r>
            <a:endParaRPr lang="en-US" sz="1500" dirty="0">
              <a:solidFill>
                <a:schemeClr val="bg1"/>
              </a:solidFill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marR="0" lvl="0" indent="-342900" algn="just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GB" sz="15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The hotel prioritises IHG green engage certification across its portfolio for tracking data consumption and installing energy-efficient lighting (</a:t>
            </a:r>
            <a:r>
              <a:rPr lang="en-GB" sz="1500" dirty="0" err="1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Kimpton</a:t>
            </a:r>
            <a:r>
              <a:rPr lang="en-GB" sz="15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Hotel, 2023d)</a:t>
            </a:r>
            <a:endParaRPr lang="en-US" sz="1500" dirty="0">
              <a:solidFill>
                <a:schemeClr val="bg1"/>
              </a:solidFill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marR="0" lvl="0" indent="-342900" algn="just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GB" sz="15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Non-toxic cleaning supplies, extensive recycling and usage of faucets and showerheads, which utilise less amount of water, are used. </a:t>
            </a:r>
            <a:endParaRPr lang="en-US" sz="1500" dirty="0">
              <a:solidFill>
                <a:schemeClr val="bg1"/>
              </a:solidFill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marR="0" lvl="0" indent="-342900" algn="just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GB" sz="1500" dirty="0" err="1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Kimpton</a:t>
            </a:r>
            <a:r>
              <a:rPr lang="en-GB" sz="15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has also emphasised removing the use of plastic straws in restaurants to minimise the amount of chemicals released.  </a:t>
            </a:r>
            <a:endParaRPr lang="en-US" sz="1500" dirty="0">
              <a:solidFill>
                <a:schemeClr val="bg1"/>
              </a:solidFill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marR="0" lvl="0" indent="-342900" algn="just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GB" sz="15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Gold-level LEED certification is further an indication of improved environmental performance (Tiwari and Thakur, 2021). </a:t>
            </a:r>
            <a:endParaRPr lang="en-US" sz="1500" dirty="0">
              <a:solidFill>
                <a:schemeClr val="bg1"/>
              </a:solidFill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30136" y="4499264"/>
            <a:ext cx="7533409" cy="1948492"/>
          </a:xfrm>
          <a:prstGeom prst="rect">
            <a:avLst/>
          </a:prstGeom>
        </p:spPr>
      </p:pic>
      <p:sp>
        <p:nvSpPr>
          <p:cNvPr id="4" name="Rectangle 3"/>
          <p:cNvSpPr/>
          <p:nvPr/>
        </p:nvSpPr>
        <p:spPr>
          <a:xfrm>
            <a:off x="4845597" y="6466801"/>
            <a:ext cx="2805576" cy="338554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16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Source: </a:t>
            </a:r>
            <a:r>
              <a:rPr lang="en-GB" sz="1600" dirty="0" err="1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Kimpton</a:t>
            </a:r>
            <a:r>
              <a:rPr lang="en-GB" sz="16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Hotel (2023d)</a:t>
            </a:r>
          </a:p>
        </p:txBody>
      </p:sp>
    </p:spTree>
    <p:extLst>
      <p:ext uri="{BB962C8B-B14F-4D97-AF65-F5344CB8AC3E}">
        <p14:creationId xmlns:p14="http://schemas.microsoft.com/office/powerpoint/2010/main" val="1088469182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marL="228600" marR="0" algn="ctr">
              <a:lnSpc>
                <a:spcPct val="200000"/>
              </a:lnSpc>
              <a:spcBef>
                <a:spcPts val="0"/>
              </a:spcBef>
              <a:spcAft>
                <a:spcPts val="0"/>
              </a:spcAft>
            </a:pPr>
            <a:r>
              <a:rPr lang="en-GB" b="1" dirty="0">
                <a:solidFill>
                  <a:schemeClr val="bg2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Conclusion</a:t>
            </a:r>
            <a:r>
              <a:rPr lang="en-GB" b="1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342900" marR="0" lvl="0" indent="-342900" algn="just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GB" sz="1600" dirty="0" err="1">
                <a:solidFill>
                  <a:schemeClr val="bg1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Kimpton</a:t>
            </a:r>
            <a:r>
              <a:rPr lang="en-GB" sz="1600" dirty="0">
                <a:solidFill>
                  <a:schemeClr val="bg1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Hotel is committed to providing a welcoming environment to the guests, indicating an inclusive work culture. </a:t>
            </a:r>
            <a:endParaRPr lang="en-US" sz="1600" dirty="0">
              <a:solidFill>
                <a:schemeClr val="bg1"/>
              </a:solidFill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marR="0" lvl="0" indent="-342900" algn="just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GB" sz="1600" dirty="0" err="1">
                <a:solidFill>
                  <a:schemeClr val="bg1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Kimpton</a:t>
            </a:r>
            <a:r>
              <a:rPr lang="en-GB" sz="1600" dirty="0">
                <a:solidFill>
                  <a:schemeClr val="bg1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was the first boutique hotel and restaurant company inclined towards offering beautiful and liveable homes. </a:t>
            </a:r>
            <a:endParaRPr lang="en-US" sz="1600" dirty="0">
              <a:solidFill>
                <a:schemeClr val="bg1"/>
              </a:solidFill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marR="0" lvl="0" indent="-342900" algn="just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GB" sz="1600" dirty="0">
                <a:solidFill>
                  <a:schemeClr val="bg1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The hotel has always been dedicated to the creation of an exceptional guest experience. </a:t>
            </a:r>
            <a:endParaRPr lang="en-US" sz="1600" dirty="0">
              <a:solidFill>
                <a:schemeClr val="bg1"/>
              </a:solidFill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marR="0" lvl="0" indent="-342900" algn="just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GB" sz="1600" dirty="0">
                <a:solidFill>
                  <a:schemeClr val="bg1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Among the hotel's distinguishing features include complimentary room services, amenities, and loyalty programmes. </a:t>
            </a:r>
            <a:endParaRPr lang="en-US" sz="1600" dirty="0">
              <a:solidFill>
                <a:schemeClr val="bg1"/>
              </a:solidFill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02368805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292" name="Picture 4" descr="How To Write A Thank You Note In Five Easy Steps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32520" y="1963744"/>
            <a:ext cx="5590598" cy="31501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3999800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>
                <a:solidFill>
                  <a:schemeClr val="bg2"/>
                </a:solidFill>
                <a:latin typeface="Times New Roman" panose="02020603050405020304" pitchFamily="18" charset="0"/>
                <a:ea typeface="Calibri" panose="020F0502020204030204" pitchFamily="34" charset="0"/>
              </a:rPr>
              <a:t>References</a:t>
            </a:r>
            <a:r>
              <a:rPr lang="en-GB" b="1" dirty="0">
                <a:latin typeface="Times New Roman" panose="02020603050405020304" pitchFamily="18" charset="0"/>
                <a:ea typeface="Calibri" panose="020F0502020204030204" pitchFamily="34" charset="0"/>
              </a:rPr>
              <a:t>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0321" y="2160227"/>
            <a:ext cx="10843197" cy="3599316"/>
          </a:xfrm>
        </p:spPr>
        <p:txBody>
          <a:bodyPr>
            <a:noAutofit/>
          </a:bodyPr>
          <a:lstStyle/>
          <a:p>
            <a:pPr algn="just"/>
            <a:r>
              <a:rPr lang="en-GB" sz="1100" dirty="0" err="1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Argenti</a:t>
            </a:r>
            <a:r>
              <a:rPr lang="en-GB" sz="11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P.A., 2022. Integrating multiple voices when crafting a corporate brand narrative. In </a:t>
            </a:r>
            <a:r>
              <a:rPr lang="en-GB" sz="1100" i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The Routledge Companion to Corporate Branding</a:t>
            </a:r>
            <a:r>
              <a:rPr lang="en-GB" sz="11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 (pp. 259-280). Routledge.</a:t>
            </a:r>
            <a:endParaRPr lang="en-US" sz="11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/>
            <a:r>
              <a:rPr lang="en-GB" sz="1100" dirty="0" err="1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Genter</a:t>
            </a:r>
            <a:r>
              <a:rPr lang="en-GB" sz="11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K., 2022. </a:t>
            </a:r>
            <a:r>
              <a:rPr lang="en-GB" sz="1100" i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8 perks of </a:t>
            </a:r>
            <a:r>
              <a:rPr lang="en-GB" sz="1100" i="1" dirty="0" err="1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Kimpton</a:t>
            </a:r>
            <a:r>
              <a:rPr lang="en-GB" sz="1100" i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Inner Circle - and how to get an invite</a:t>
            </a:r>
            <a:r>
              <a:rPr lang="en-GB" sz="11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 [online] The Points Guy. Available at: [Accessed 23 May 2023]. </a:t>
            </a:r>
            <a:endParaRPr lang="en-US" sz="11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/>
            <a:r>
              <a:rPr lang="en-GB" sz="1100" dirty="0" err="1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Kimpton</a:t>
            </a:r>
            <a:r>
              <a:rPr lang="en-GB" sz="11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hotel, 2023a. [online] Best Boutique Hotels in </a:t>
            </a:r>
            <a:r>
              <a:rPr lang="en-GB" sz="1100" dirty="0" err="1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Roatán</a:t>
            </a:r>
            <a:r>
              <a:rPr lang="en-GB" sz="11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Honduras | </a:t>
            </a:r>
            <a:r>
              <a:rPr lang="en-GB" sz="1100" dirty="0" err="1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Kimpton</a:t>
            </a:r>
            <a:r>
              <a:rPr lang="en-GB" sz="11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hotels - IHG. Available at: [Accessed 23 May 2023]. </a:t>
            </a:r>
            <a:endParaRPr lang="en-US" sz="11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/>
            <a:r>
              <a:rPr lang="en-GB" sz="1100" dirty="0" err="1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Kimpton</a:t>
            </a:r>
            <a:r>
              <a:rPr lang="en-GB" sz="11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Hotel, 2023b. </a:t>
            </a:r>
            <a:r>
              <a:rPr lang="en-GB" sz="1100" i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Award-winning Boutique Hotels + restaurants: </a:t>
            </a:r>
            <a:r>
              <a:rPr lang="en-GB" sz="1100" i="1" dirty="0" err="1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Kimpton</a:t>
            </a:r>
            <a:r>
              <a:rPr lang="en-GB" sz="1100" i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Hotels</a:t>
            </a:r>
            <a:r>
              <a:rPr lang="en-GB" sz="11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 [online] IHG. Available at: [Accessed 23 May 2023]. </a:t>
            </a:r>
            <a:endParaRPr lang="en-US" sz="11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/>
            <a:r>
              <a:rPr lang="en-GB" sz="1100" dirty="0" err="1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Kimpton</a:t>
            </a:r>
            <a:r>
              <a:rPr lang="en-GB" sz="11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Hotel, 2023d. </a:t>
            </a:r>
            <a:r>
              <a:rPr lang="en-GB" sz="1100" i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Award-winning restaurants &amp; bars: Eat + drink with </a:t>
            </a:r>
            <a:r>
              <a:rPr lang="en-GB" sz="1100" i="1" dirty="0" err="1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Kimpton</a:t>
            </a:r>
            <a:r>
              <a:rPr lang="en-GB" sz="11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 [online] IHG. Available at: [Accessed 23 May 2023]. </a:t>
            </a:r>
            <a:endParaRPr lang="en-US" sz="11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/>
            <a:r>
              <a:rPr lang="en-GB" sz="1100" dirty="0" err="1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Kimpton</a:t>
            </a:r>
            <a:r>
              <a:rPr lang="en-GB" sz="11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Hotel, 2023d. </a:t>
            </a:r>
            <a:r>
              <a:rPr lang="en-GB" sz="1100" i="1" dirty="0" err="1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Kimpton</a:t>
            </a:r>
            <a:r>
              <a:rPr lang="en-GB" sz="1100" i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Boutique Hotels + restaurants: </a:t>
            </a:r>
            <a:r>
              <a:rPr lang="en-GB" sz="1100" i="1" dirty="0" err="1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Kimpton</a:t>
            </a:r>
            <a:r>
              <a:rPr lang="en-GB" sz="1100" i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Hotels</a:t>
            </a:r>
            <a:r>
              <a:rPr lang="en-GB" sz="11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 [online] IHG. Available at: [Accessed 23 May 2023]. </a:t>
            </a:r>
            <a:endParaRPr lang="en-US" sz="11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/>
            <a:r>
              <a:rPr lang="en-GB" sz="1100" dirty="0" err="1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Kimpton</a:t>
            </a:r>
            <a:r>
              <a:rPr lang="en-GB" sz="11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Hotel, 2023e. </a:t>
            </a:r>
            <a:r>
              <a:rPr lang="en-GB" sz="1100" i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Forgot it? we’ve got it!: </a:t>
            </a:r>
            <a:r>
              <a:rPr lang="en-GB" sz="1100" i="1" dirty="0" err="1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Kimpton</a:t>
            </a:r>
            <a:r>
              <a:rPr lang="en-GB" sz="1100" i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Boutique Hotel Travel Amenities</a:t>
            </a:r>
            <a:r>
              <a:rPr lang="en-GB" sz="11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 [online] IHG. Available at: [Accessed 23 May 2023]. </a:t>
            </a:r>
            <a:endParaRPr lang="en-US" sz="11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/>
            <a:r>
              <a:rPr lang="en-GB" sz="1100" dirty="0" err="1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Kimpton</a:t>
            </a:r>
            <a:r>
              <a:rPr lang="en-GB" sz="11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Hotel, 2023f. </a:t>
            </a:r>
            <a:r>
              <a:rPr lang="en-GB" sz="1100" i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Calendar of events</a:t>
            </a:r>
            <a:r>
              <a:rPr lang="en-GB" sz="11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 [online] IHG. Available at: [Accessed 23 May 2023]. </a:t>
            </a:r>
          </a:p>
          <a:p>
            <a:pPr algn="just"/>
            <a:r>
              <a:rPr lang="en-GB" sz="1100" dirty="0" err="1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Kimpton</a:t>
            </a:r>
            <a:r>
              <a:rPr lang="en-GB" sz="11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Hotel, 2023g. </a:t>
            </a:r>
            <a:r>
              <a:rPr lang="en-GB" sz="1100" i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Our executive team: </a:t>
            </a:r>
            <a:r>
              <a:rPr lang="en-GB" sz="1100" i="1" dirty="0" err="1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Kimpton</a:t>
            </a:r>
            <a:r>
              <a:rPr lang="en-GB" sz="1100" i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Hotel &amp; Restaurant Group, LLC</a:t>
            </a:r>
            <a:r>
              <a:rPr lang="en-GB" sz="11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 [online] IHG. Available at: [Accessed 23 May 2023]. </a:t>
            </a:r>
            <a:endParaRPr lang="en-US" sz="11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/>
            <a:r>
              <a:rPr lang="en-GB" sz="11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Kishore, S., 2019. Characterizing Generation Z and its Implications to Booking Practices in the Hotel Industry.</a:t>
            </a:r>
            <a:r>
              <a:rPr lang="en-GB" sz="1100" i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25</a:t>
            </a:r>
            <a:r>
              <a:rPr lang="en-GB" sz="11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(5), pp.572-582.</a:t>
            </a:r>
            <a:endParaRPr lang="en-US" sz="11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/>
            <a:r>
              <a:rPr lang="en-GB" sz="1100" dirty="0" err="1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Nastasoiu</a:t>
            </a:r>
            <a:r>
              <a:rPr lang="en-GB" sz="11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A. and </a:t>
            </a:r>
            <a:r>
              <a:rPr lang="en-GB" sz="1100" dirty="0" err="1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Vandenbosch</a:t>
            </a:r>
            <a:r>
              <a:rPr lang="en-GB" sz="11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M., 2019. Competing with loyalty: How to design successful customer loyalty reward programs. </a:t>
            </a:r>
            <a:r>
              <a:rPr lang="en-GB" sz="1100" i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Business Horizons</a:t>
            </a:r>
            <a:r>
              <a:rPr lang="en-GB" sz="11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 </a:t>
            </a:r>
            <a:r>
              <a:rPr lang="en-GB" sz="1100" i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62</a:t>
            </a:r>
            <a:r>
              <a:rPr lang="en-GB" sz="11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(2), pp.207-214.</a:t>
            </a:r>
            <a:endParaRPr lang="en-US" sz="11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/>
            <a:r>
              <a:rPr lang="en-GB" sz="1100" dirty="0" err="1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Özdemir</a:t>
            </a:r>
            <a:r>
              <a:rPr lang="en-GB" sz="11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Ö. and </a:t>
            </a:r>
            <a:r>
              <a:rPr lang="en-GB" sz="1100" dirty="0" err="1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Demirçiftçi</a:t>
            </a:r>
            <a:r>
              <a:rPr lang="en-GB" sz="11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T., 2019. Sustainable tourism development: Issues and applications in the Mediterranean region. </a:t>
            </a:r>
            <a:r>
              <a:rPr lang="en-GB" sz="1100" i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Sustainable Tourism Practices in the Mediterranean</a:t>
            </a:r>
            <a:r>
              <a:rPr lang="en-GB" sz="11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pp.11-23.</a:t>
            </a:r>
            <a:endParaRPr lang="en-US" sz="11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/>
            <a:r>
              <a:rPr lang="en-GB" sz="11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Tiwari, V. and Thakur, S., 2021. Environment sustainability through sustainability innovations. </a:t>
            </a:r>
            <a:r>
              <a:rPr lang="en-GB" sz="1100" i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Environment, Development and Sustainability</a:t>
            </a:r>
            <a:r>
              <a:rPr lang="en-GB" sz="11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 </a:t>
            </a:r>
            <a:r>
              <a:rPr lang="en-GB" sz="1100" i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23</a:t>
            </a:r>
            <a:r>
              <a:rPr lang="en-GB" sz="11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pp.6941-6965.</a:t>
            </a:r>
            <a:endParaRPr lang="en-US" sz="11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/>
            <a:r>
              <a:rPr lang="en-GB" sz="11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Trip Advisor, 2023. </a:t>
            </a:r>
            <a:r>
              <a:rPr lang="en-GB" sz="1100" i="1" dirty="0" err="1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Kimpton</a:t>
            </a:r>
            <a:r>
              <a:rPr lang="en-GB" sz="1100" i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1100" i="1" dirty="0" err="1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fitzroy</a:t>
            </a:r>
            <a:r>
              <a:rPr lang="en-GB" sz="1100" i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London - updated 2023 reviews</a:t>
            </a:r>
            <a:r>
              <a:rPr lang="en-GB" sz="11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 [online] </a:t>
            </a:r>
            <a:r>
              <a:rPr lang="en-GB" sz="1100" dirty="0" err="1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Tripadvisor</a:t>
            </a:r>
            <a:r>
              <a:rPr lang="en-GB" sz="11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 Available at: [Accessed 23 May 2023]. </a:t>
            </a:r>
            <a:endParaRPr lang="en-US" sz="11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/>
            <a:r>
              <a:rPr lang="en-GB" sz="11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Turner, S., 2021. </a:t>
            </a:r>
            <a:r>
              <a:rPr lang="en-GB" sz="1100" i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10 of Britain’s best hotels for Spas and beauty treatments</a:t>
            </a:r>
            <a:r>
              <a:rPr lang="en-GB" sz="11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 [online] The Guardian. Available at: [Accessed 23 May 2023]. </a:t>
            </a:r>
            <a:endParaRPr lang="en-US" sz="11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457200" marR="0" indent="-457200" algn="just">
              <a:lnSpc>
                <a:spcPct val="150000"/>
              </a:lnSpc>
              <a:spcBef>
                <a:spcPts val="0"/>
              </a:spcBef>
              <a:spcAft>
                <a:spcPts val="0"/>
              </a:spcAft>
            </a:pPr>
            <a:endParaRPr lang="en-US" sz="1100" dirty="0">
              <a:solidFill>
                <a:schemeClr val="bg1"/>
              </a:solidFill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GB" sz="1100" dirty="0">
              <a:solidFill>
                <a:schemeClr val="bg1"/>
              </a:solidFill>
            </a:endParaRPr>
          </a:p>
          <a:p>
            <a:pPr algn="just"/>
            <a:endParaRPr lang="en-US" sz="11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30325883"/>
      </p:ext>
    </p:extLst>
  </p:cSld>
  <p:clrMapOvr>
    <a:masterClrMapping/>
  </p:clrMapOvr>
</p:sld>
</file>

<file path=ppt/theme/theme1.xml><?xml version="1.0" encoding="utf-8"?>
<a:theme xmlns:a="http://schemas.openxmlformats.org/drawingml/2006/main" name="Berlin">
  <a:themeElements>
    <a:clrScheme name="Berlin">
      <a:dk1>
        <a:sysClr val="windowText" lastClr="000000"/>
      </a:dk1>
      <a:lt1>
        <a:sysClr val="window" lastClr="FFFFFF"/>
      </a:lt1>
      <a:dk2>
        <a:srgbClr val="9D360E"/>
      </a:dk2>
      <a:lt2>
        <a:srgbClr val="E7E6E6"/>
      </a:lt2>
      <a:accent1>
        <a:srgbClr val="F09415"/>
      </a:accent1>
      <a:accent2>
        <a:srgbClr val="C1B56B"/>
      </a:accent2>
      <a:accent3>
        <a:srgbClr val="4BAF73"/>
      </a:accent3>
      <a:accent4>
        <a:srgbClr val="5AA6C0"/>
      </a:accent4>
      <a:accent5>
        <a:srgbClr val="D17DF9"/>
      </a:accent5>
      <a:accent6>
        <a:srgbClr val="FA7E5C"/>
      </a:accent6>
      <a:hlink>
        <a:srgbClr val="FFAE3E"/>
      </a:hlink>
      <a:folHlink>
        <a:srgbClr val="FCC77E"/>
      </a:folHlink>
    </a:clrScheme>
    <a:fontScheme name="Berlin">
      <a:majorFont>
        <a:latin typeface="Trebuchet MS" panose="020B0603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Berlin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100000"/>
                <a:lumMod val="110000"/>
              </a:schemeClr>
            </a:gs>
            <a:gs pos="100000">
              <a:schemeClr val="phClr">
                <a:tint val="70000"/>
                <a:satMod val="10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6000"/>
                <a:shade val="100000"/>
                <a:hueMod val="270000"/>
                <a:satMod val="200000"/>
                <a:lumMod val="128000"/>
              </a:schemeClr>
            </a:gs>
            <a:gs pos="50000">
              <a:schemeClr val="phClr">
                <a:shade val="100000"/>
                <a:hueMod val="100000"/>
                <a:satMod val="110000"/>
                <a:lumMod val="130000"/>
              </a:schemeClr>
            </a:gs>
            <a:gs pos="100000">
              <a:schemeClr val="phClr">
                <a:shade val="78000"/>
                <a:hueMod val="44000"/>
                <a:satMod val="200000"/>
                <a:lumMod val="69000"/>
              </a:schemeClr>
            </a:gs>
          </a:gsLst>
          <a:lin ang="252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Berlin" id="{7B5DBA9E-B069-418E-9360-A61BDD0615A4}" vid="{C0CBE056-4EF4-4D92-969E-947779DA7AA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Berlin</Template>
  <TotalTime>68</TotalTime>
  <Words>1413</Words>
  <Application>Microsoft Office PowerPoint</Application>
  <PresentationFormat>Widescreen</PresentationFormat>
  <Paragraphs>115</Paragraphs>
  <Slides>19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size="20" baseType="lpstr">
      <vt:lpstr>Berlin</vt:lpstr>
      <vt:lpstr>Kimpton Hotel </vt:lpstr>
      <vt:lpstr>Contents </vt:lpstr>
      <vt:lpstr>Executive Summary </vt:lpstr>
      <vt:lpstr>Introduction </vt:lpstr>
      <vt:lpstr>Kimpton Hotel – Services and Guest Experience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Conclusion </vt:lpstr>
      <vt:lpstr>PowerPoint Presentation</vt:lpstr>
      <vt:lpstr>References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Office</dc:creator>
  <cp:lastModifiedBy>Alexandru Mine</cp:lastModifiedBy>
  <cp:revision>11</cp:revision>
  <dcterms:created xsi:type="dcterms:W3CDTF">2023-05-23T07:09:28Z</dcterms:created>
  <dcterms:modified xsi:type="dcterms:W3CDTF">2023-05-25T15:42:38Z</dcterms:modified>
</cp:coreProperties>
</file>