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Lst>
  <p:notesMasterIdLst>
    <p:notesMasterId r:id="rId7"/>
  </p:notesMasterIdLst>
  <p:sldIdLst>
    <p:sldId id="316" r:id="rId2"/>
    <p:sldId id="317" r:id="rId3"/>
    <p:sldId id="318" r:id="rId4"/>
    <p:sldId id="323" r:id="rId5"/>
    <p:sldId id="324"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55374"/>
  </p:normalViewPr>
  <p:slideViewPr>
    <p:cSldViewPr snapToGrid="0">
      <p:cViewPr varScale="1">
        <p:scale>
          <a:sx n="67" d="100"/>
          <a:sy n="67" d="100"/>
        </p:scale>
        <p:origin x="282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A46F8C-D738-7F41-8C9D-8FE4E30AAAF3}" type="datetimeFigureOut">
              <a:rPr lang="en-US" smtClean="0"/>
              <a:t>10/18/23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15356C-1DE3-064D-9C60-AA84057AC03B}" type="slidenum">
              <a:rPr lang="en-US" smtClean="0"/>
              <a:t>‹#›</a:t>
            </a:fld>
            <a:endParaRPr lang="en-US"/>
          </a:p>
        </p:txBody>
      </p:sp>
    </p:spTree>
    <p:extLst>
      <p:ext uri="{BB962C8B-B14F-4D97-AF65-F5344CB8AC3E}">
        <p14:creationId xmlns:p14="http://schemas.microsoft.com/office/powerpoint/2010/main" val="2162503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Media framing plays a significant role in shaping public perception of terrorism and terrorist acts. The way media outlets choose to frame a story can influence how the audience interprets the event, the individuals involved, and the broader implications.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Framing Terrorism as Political or Ideological:</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Example:</a:t>
            </a:r>
            <a:r>
              <a:rPr lang="en-GB" b="0" i="0" u="none" strike="noStrike" dirty="0">
                <a:solidFill>
                  <a:srgbClr val="374151"/>
                </a:solidFill>
                <a:effectLst/>
                <a:latin typeface="Calibri" panose="020F0502020204030204" pitchFamily="34" charset="0"/>
                <a:cs typeface="Calibri" panose="020F0502020204030204" pitchFamily="34" charset="0"/>
              </a:rPr>
              <a:t> If the media portrays a terrorist act as a political struggle or a manifestation of ideological extremism, it can lead the public to perceive the event as part of a larger conflict. For instance, the Palestinian-Israeli conflict is often framed in terms of terrorism, insurgency, or </a:t>
            </a:r>
            <a:r>
              <a:rPr lang="en-GB" b="0" i="0" u="none" strike="noStrike" dirty="0" err="1">
                <a:solidFill>
                  <a:srgbClr val="374151"/>
                </a:solidFill>
                <a:effectLst/>
                <a:latin typeface="Calibri" panose="020F0502020204030204" pitchFamily="34" charset="0"/>
                <a:cs typeface="Calibri" panose="020F0502020204030204" pitchFamily="34" charset="0"/>
              </a:rPr>
              <a:t>self-defense</a:t>
            </a:r>
            <a:r>
              <a:rPr lang="en-GB" b="0" i="0" u="none" strike="noStrike" dirty="0">
                <a:solidFill>
                  <a:srgbClr val="374151"/>
                </a:solidFill>
                <a:effectLst/>
                <a:latin typeface="Calibri" panose="020F0502020204030204" pitchFamily="34" charset="0"/>
                <a:cs typeface="Calibri" panose="020F0502020204030204" pitchFamily="34" charset="0"/>
              </a:rPr>
              <a:t>, depending on the media outlet's perspective.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Framing Terrorism as Religious or Cultural Conflict: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Example:</a:t>
            </a:r>
            <a:r>
              <a:rPr lang="en-GB" b="0" i="0" u="none" strike="noStrike" dirty="0">
                <a:solidFill>
                  <a:srgbClr val="374151"/>
                </a:solidFill>
                <a:effectLst/>
                <a:latin typeface="Calibri" panose="020F0502020204030204" pitchFamily="34" charset="0"/>
                <a:cs typeface="Calibri" panose="020F0502020204030204" pitchFamily="34" charset="0"/>
              </a:rPr>
              <a:t> If media frames emphasize religious or cultural aspects, it can lead to a perception that the terrorist act is rooted in deep-seated religious or cultural tensions. The media's framing of conflicts in India, such as the Babri Masjid demolition and subsequent communal violence, can reflect this.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Framing Terrorism as Acts of Criminality: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Example:</a:t>
            </a:r>
            <a:r>
              <a:rPr lang="en-GB" b="0" i="0" u="none" strike="noStrike" dirty="0">
                <a:solidFill>
                  <a:srgbClr val="374151"/>
                </a:solidFill>
                <a:effectLst/>
                <a:latin typeface="Calibri" panose="020F0502020204030204" pitchFamily="34" charset="0"/>
                <a:cs typeface="Calibri" panose="020F0502020204030204" pitchFamily="34" charset="0"/>
              </a:rPr>
              <a:t> Portraying terrorist acts as criminal actions may lead the public to perceive the perpetrators as ordinary criminals rather than political actors. Media framing of acts by groups like the Basque separatist organization ETA sometimes takes this angle.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Framing Terrorism as a Response to State Actions: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Example:</a:t>
            </a:r>
            <a:r>
              <a:rPr lang="en-GB" b="0" i="0" u="none" strike="noStrike" dirty="0">
                <a:solidFill>
                  <a:srgbClr val="374151"/>
                </a:solidFill>
                <a:effectLst/>
                <a:latin typeface="Calibri" panose="020F0502020204030204" pitchFamily="34" charset="0"/>
                <a:cs typeface="Calibri" panose="020F0502020204030204" pitchFamily="34" charset="0"/>
              </a:rPr>
              <a:t> If the media emphasizes the historical or geopolitical context in which a terrorist act occurs, it can lead the public to view the act as a response to perceived injustices. The framing of the 9/11 attacks as a response to U.S. foreign policy decisions is one such example.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Framing the Perpetrators as Heroes or Villains: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Example:</a:t>
            </a:r>
            <a:r>
              <a:rPr lang="en-GB" b="0" i="0" u="none" strike="noStrike" dirty="0">
                <a:solidFill>
                  <a:srgbClr val="374151"/>
                </a:solidFill>
                <a:effectLst/>
                <a:latin typeface="Calibri" panose="020F0502020204030204" pitchFamily="34" charset="0"/>
                <a:cs typeface="Calibri" panose="020F0502020204030204" pitchFamily="34" charset="0"/>
              </a:rPr>
              <a:t> The media's portrayal of individuals involved in terrorist acts can greatly impact public perception. They may be framed as freedom fighters, martyrs, or villains, depending on the narrative. Osama bin Laden, the leader of Al-Qaeda, has been framed in various ways in the media.</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Framing Terrorism as a Global Threat: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Example:</a:t>
            </a:r>
            <a:r>
              <a:rPr lang="en-GB" b="0" i="0" u="none" strike="noStrike" dirty="0">
                <a:solidFill>
                  <a:srgbClr val="374151"/>
                </a:solidFill>
                <a:effectLst/>
                <a:latin typeface="Calibri" panose="020F0502020204030204" pitchFamily="34" charset="0"/>
                <a:cs typeface="Calibri" panose="020F0502020204030204" pitchFamily="34" charset="0"/>
              </a:rPr>
              <a:t> Emphasizing the global nature of terrorism can lead to a perception that it is an omnipresent, existential threat. Media narratives on international terrorism, such as those covering ISIS or Al-Qaeda, often focus on the global implications.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Framing Terrorism as an Isolated Incident: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Example:</a:t>
            </a:r>
            <a:r>
              <a:rPr lang="en-GB" b="0" i="0" u="none" strike="noStrike" dirty="0">
                <a:solidFill>
                  <a:srgbClr val="374151"/>
                </a:solidFill>
                <a:effectLst/>
                <a:latin typeface="Calibri" panose="020F0502020204030204" pitchFamily="34" charset="0"/>
                <a:cs typeface="Calibri" panose="020F0502020204030204" pitchFamily="34" charset="0"/>
              </a:rPr>
              <a:t> Presenting a terrorist act as an isolated incident rather than part of a broader pattern can influence public perceptions. The media's framing of the 1995 Oklahoma City bombing, initially seen as a standalone incident, is an example.</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It's important to note that different media outlets may employ varying frames based on their editorial stances, biases, and agendas. Therefore, public perception of terrorism and terrorist acts can vary significantly depending on the sources people rely on for information. </a:t>
            </a:r>
            <a:endParaRPr lang="en-US"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2515356C-1DE3-064D-9C60-AA84057AC03B}" type="slidenum">
              <a:rPr lang="en-US" smtClean="0"/>
              <a:t>1</a:t>
            </a:fld>
            <a:endParaRPr lang="en-US"/>
          </a:p>
        </p:txBody>
      </p:sp>
    </p:spTree>
    <p:extLst>
      <p:ext uri="{BB962C8B-B14F-4D97-AF65-F5344CB8AC3E}">
        <p14:creationId xmlns:p14="http://schemas.microsoft.com/office/powerpoint/2010/main" val="10469843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The advent of social media has significantly transformed the landscape of terrorism and extremist propaganda. It has provided new avenues for recruitment, radicalization, and the dissemination of extremist ideologies. Addressing the challenge of online radicalization while respecting freedom of expression and privacy is a complex issue. </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Here are some ways in which social media has influenced this landscape and potential strategies for addressing these challenges:</a:t>
            </a:r>
          </a:p>
          <a:p>
            <a:pPr algn="l"/>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Transformation by Social Media:</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Global Reach:</a:t>
            </a:r>
            <a:r>
              <a:rPr lang="en-GB" b="0" i="0" u="none" strike="noStrike" dirty="0">
                <a:solidFill>
                  <a:srgbClr val="374151"/>
                </a:solidFill>
                <a:effectLst/>
                <a:latin typeface="+mn-lt"/>
              </a:rPr>
              <a:t> Extremists can reach a global audience instantaneously, making it easier to disseminate propaganda and recruit individuals from different parts of the world.</a:t>
            </a:r>
          </a:p>
          <a:p>
            <a:pPr algn="l">
              <a:buFont typeface="+mj-lt"/>
              <a:buAutoNum type="arabicPeriod"/>
            </a:pPr>
            <a:r>
              <a:rPr lang="en-GB" b="1" i="0" u="none" strike="noStrike" dirty="0">
                <a:solidFill>
                  <a:srgbClr val="374151"/>
                </a:solidFill>
                <a:effectLst/>
                <a:latin typeface="+mn-lt"/>
              </a:rPr>
              <a:t>Anonymity:</a:t>
            </a:r>
            <a:r>
              <a:rPr lang="en-GB" b="0" i="0" u="none" strike="noStrike" dirty="0">
                <a:solidFill>
                  <a:srgbClr val="374151"/>
                </a:solidFill>
                <a:effectLst/>
                <a:latin typeface="+mn-lt"/>
              </a:rPr>
              <a:t> Social media platforms provide a degree of anonymity, allowing individuals to engage with extremist content and communities without revealing their identities.</a:t>
            </a:r>
          </a:p>
          <a:p>
            <a:pPr algn="l">
              <a:buFont typeface="+mj-lt"/>
              <a:buAutoNum type="arabicPeriod"/>
            </a:pPr>
            <a:r>
              <a:rPr lang="en-GB" b="1" i="0" u="none" strike="noStrike" dirty="0">
                <a:solidFill>
                  <a:srgbClr val="374151"/>
                </a:solidFill>
                <a:effectLst/>
                <a:latin typeface="+mn-lt"/>
              </a:rPr>
              <a:t>Engagement:</a:t>
            </a:r>
            <a:r>
              <a:rPr lang="en-GB" b="0" i="0" u="none" strike="noStrike" dirty="0">
                <a:solidFill>
                  <a:srgbClr val="374151"/>
                </a:solidFill>
                <a:effectLst/>
                <a:latin typeface="+mn-lt"/>
              </a:rPr>
              <a:t> Interactive features such as comments, likes, and shares facilitate engagement and reinforce extremist ideologies.</a:t>
            </a:r>
          </a:p>
          <a:p>
            <a:pPr algn="l">
              <a:buFont typeface="+mj-lt"/>
              <a:buAutoNum type="arabicPeriod"/>
            </a:pPr>
            <a:r>
              <a:rPr lang="en-GB" b="1" i="0" u="none" strike="noStrike" dirty="0">
                <a:solidFill>
                  <a:srgbClr val="374151"/>
                </a:solidFill>
                <a:effectLst/>
                <a:latin typeface="+mn-lt"/>
              </a:rPr>
              <a:t>Echo Chambers:</a:t>
            </a:r>
            <a:r>
              <a:rPr lang="en-GB" b="0" i="0" u="none" strike="noStrike" dirty="0">
                <a:solidFill>
                  <a:srgbClr val="374151"/>
                </a:solidFill>
                <a:effectLst/>
                <a:latin typeface="+mn-lt"/>
              </a:rPr>
              <a:t> Algorithms often reinforce users' existing beliefs, creating echo chambers where extremist views can go unchallenged.</a:t>
            </a:r>
          </a:p>
          <a:p>
            <a:pPr algn="l">
              <a:buFont typeface="+mj-lt"/>
              <a:buAutoNum type="arabicPeriod"/>
            </a:pPr>
            <a:r>
              <a:rPr lang="en-GB" b="1" i="0" u="none" strike="noStrike" dirty="0">
                <a:solidFill>
                  <a:srgbClr val="374151"/>
                </a:solidFill>
                <a:effectLst/>
                <a:latin typeface="+mn-lt"/>
              </a:rPr>
              <a:t>Recruitment:</a:t>
            </a:r>
            <a:r>
              <a:rPr lang="en-GB" b="0" i="0" u="none" strike="noStrike" dirty="0">
                <a:solidFill>
                  <a:srgbClr val="374151"/>
                </a:solidFill>
                <a:effectLst/>
                <a:latin typeface="+mn-lt"/>
              </a:rPr>
              <a:t> Extremist groups use social media for recruitment and radicalization, targeting vulnerable individuals.</a:t>
            </a:r>
          </a:p>
          <a:p>
            <a:pPr algn="l">
              <a:buFont typeface="+mj-lt"/>
              <a:buAutoNum type="arabicPeriod"/>
            </a:pPr>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Addressing Online Radicalization:</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Content Moderation:</a:t>
            </a:r>
            <a:r>
              <a:rPr lang="en-GB" b="0" i="0" u="none" strike="noStrike" dirty="0">
                <a:solidFill>
                  <a:srgbClr val="374151"/>
                </a:solidFill>
                <a:effectLst/>
                <a:latin typeface="+mn-lt"/>
              </a:rPr>
              <a:t> Social media companies should implement strict content moderation policies to identify and remove extremist content promptly.</a:t>
            </a:r>
          </a:p>
          <a:p>
            <a:pPr algn="l">
              <a:buFont typeface="+mj-lt"/>
              <a:buAutoNum type="arabicPeriod"/>
            </a:pPr>
            <a:r>
              <a:rPr lang="en-GB" b="1" i="0" u="none" strike="noStrike" dirty="0">
                <a:solidFill>
                  <a:srgbClr val="374151"/>
                </a:solidFill>
                <a:effectLst/>
                <a:latin typeface="+mn-lt"/>
              </a:rPr>
              <a:t>User Reporting:</a:t>
            </a:r>
            <a:r>
              <a:rPr lang="en-GB" b="0" i="0" u="none" strike="noStrike" dirty="0">
                <a:solidFill>
                  <a:srgbClr val="374151"/>
                </a:solidFill>
                <a:effectLst/>
                <a:latin typeface="+mn-lt"/>
              </a:rPr>
              <a:t> Encourage users to report extremist content or accounts to the platform, making them active participants in content monitoring.</a:t>
            </a:r>
          </a:p>
          <a:p>
            <a:pPr algn="l">
              <a:buFont typeface="+mj-lt"/>
              <a:buAutoNum type="arabicPeriod"/>
            </a:pPr>
            <a:r>
              <a:rPr lang="en-GB" b="1" i="0" u="none" strike="noStrike" dirty="0">
                <a:solidFill>
                  <a:srgbClr val="374151"/>
                </a:solidFill>
                <a:effectLst/>
                <a:latin typeface="+mn-lt"/>
              </a:rPr>
              <a:t>Transparency:</a:t>
            </a:r>
            <a:r>
              <a:rPr lang="en-GB" b="0" i="0" u="none" strike="noStrike" dirty="0">
                <a:solidFill>
                  <a:srgbClr val="374151"/>
                </a:solidFill>
                <a:effectLst/>
                <a:latin typeface="+mn-lt"/>
              </a:rPr>
              <a:t> Platforms should be transparent about their content removal processes and policies.</a:t>
            </a:r>
          </a:p>
          <a:p>
            <a:pPr algn="l">
              <a:buFont typeface="+mj-lt"/>
              <a:buAutoNum type="arabicPeriod"/>
            </a:pPr>
            <a:r>
              <a:rPr lang="en-GB" b="1" i="0" u="none" strike="noStrike" dirty="0">
                <a:solidFill>
                  <a:srgbClr val="374151"/>
                </a:solidFill>
                <a:effectLst/>
                <a:latin typeface="+mn-lt"/>
              </a:rPr>
              <a:t>Counter-Narratives:</a:t>
            </a:r>
            <a:r>
              <a:rPr lang="en-GB" b="0" i="0" u="none" strike="noStrike" dirty="0">
                <a:solidFill>
                  <a:srgbClr val="374151"/>
                </a:solidFill>
                <a:effectLst/>
                <a:latin typeface="+mn-lt"/>
              </a:rPr>
              <a:t> Develop and promote counter-narratives that challenge extremist ideologies.</a:t>
            </a:r>
          </a:p>
          <a:p>
            <a:pPr algn="l">
              <a:buFont typeface="+mj-lt"/>
              <a:buAutoNum type="arabicPeriod"/>
            </a:pPr>
            <a:r>
              <a:rPr lang="en-GB" b="1" i="0" u="none" strike="noStrike" dirty="0">
                <a:solidFill>
                  <a:srgbClr val="374151"/>
                </a:solidFill>
                <a:effectLst/>
                <a:latin typeface="+mn-lt"/>
              </a:rPr>
              <a:t>Education:</a:t>
            </a:r>
            <a:r>
              <a:rPr lang="en-GB" b="0" i="0" u="none" strike="noStrike" dirty="0">
                <a:solidFill>
                  <a:srgbClr val="374151"/>
                </a:solidFill>
                <a:effectLst/>
                <a:latin typeface="+mn-lt"/>
              </a:rPr>
              <a:t> Implement educational programs to inform individuals about the dangers of online radicalization and how to critically assess information.</a:t>
            </a:r>
          </a:p>
          <a:p>
            <a:pPr algn="l">
              <a:buFont typeface="+mj-lt"/>
              <a:buAutoNum type="arabicPeriod"/>
            </a:pPr>
            <a:r>
              <a:rPr lang="en-GB" b="1" i="0" u="none" strike="noStrike" dirty="0">
                <a:solidFill>
                  <a:srgbClr val="374151"/>
                </a:solidFill>
                <a:effectLst/>
                <a:latin typeface="+mn-lt"/>
              </a:rPr>
              <a:t>Partnerships:</a:t>
            </a:r>
            <a:r>
              <a:rPr lang="en-GB" b="0" i="0" u="none" strike="noStrike" dirty="0">
                <a:solidFill>
                  <a:srgbClr val="374151"/>
                </a:solidFill>
                <a:effectLst/>
                <a:latin typeface="+mn-lt"/>
              </a:rPr>
              <a:t> Collaborate with governments, civil society organizations, and tech companies to develop comprehensive strategies to combat online extremism.</a:t>
            </a:r>
          </a:p>
          <a:p>
            <a:pPr algn="l">
              <a:buFont typeface="+mj-lt"/>
              <a:buAutoNum type="arabicPeriod"/>
            </a:pPr>
            <a:r>
              <a:rPr lang="en-GB" b="1" i="0" u="none" strike="noStrike" dirty="0">
                <a:solidFill>
                  <a:srgbClr val="374151"/>
                </a:solidFill>
                <a:effectLst/>
                <a:latin typeface="+mn-lt"/>
              </a:rPr>
              <a:t>Privacy and Freedom of Expression:</a:t>
            </a:r>
            <a:r>
              <a:rPr lang="en-GB" b="0" i="0" u="none" strike="noStrike" dirty="0">
                <a:solidFill>
                  <a:srgbClr val="374151"/>
                </a:solidFill>
                <a:effectLst/>
                <a:latin typeface="+mn-lt"/>
              </a:rPr>
              <a:t> Balance the need for security with the protection of privacy and freedom of expression. This may involve legal frameworks that allow for monitoring of extremist content while safeguarding individual rights.</a:t>
            </a:r>
          </a:p>
          <a:p>
            <a:pPr algn="l">
              <a:buFont typeface="+mj-lt"/>
              <a:buAutoNum type="arabicPeriod"/>
            </a:pPr>
            <a:r>
              <a:rPr lang="en-GB" b="1" i="0" u="none" strike="noStrike" dirty="0">
                <a:solidFill>
                  <a:srgbClr val="374151"/>
                </a:solidFill>
                <a:effectLst/>
                <a:latin typeface="+mn-lt"/>
              </a:rPr>
              <a:t>Research and Analysis:</a:t>
            </a:r>
            <a:r>
              <a:rPr lang="en-GB" b="0" i="0" u="none" strike="noStrike" dirty="0">
                <a:solidFill>
                  <a:srgbClr val="374151"/>
                </a:solidFill>
                <a:effectLst/>
                <a:latin typeface="+mn-lt"/>
              </a:rPr>
              <a:t> Continuously research and </a:t>
            </a:r>
            <a:r>
              <a:rPr lang="en-GB" b="0" i="0" u="none" strike="noStrike" dirty="0" err="1">
                <a:solidFill>
                  <a:srgbClr val="374151"/>
                </a:solidFill>
                <a:effectLst/>
                <a:latin typeface="+mn-lt"/>
              </a:rPr>
              <a:t>analyze</a:t>
            </a:r>
            <a:r>
              <a:rPr lang="en-GB" b="0" i="0" u="none" strike="noStrike" dirty="0">
                <a:solidFill>
                  <a:srgbClr val="374151"/>
                </a:solidFill>
                <a:effectLst/>
                <a:latin typeface="+mn-lt"/>
              </a:rPr>
              <a:t> emerging trends in online extremism to inform policy and strategy development.</a:t>
            </a:r>
          </a:p>
          <a:p>
            <a:pPr algn="l">
              <a:buFont typeface="+mj-lt"/>
              <a:buAutoNum type="arabicPeriod"/>
            </a:pPr>
            <a:r>
              <a:rPr lang="en-GB" b="1" i="0" u="none" strike="noStrike" dirty="0">
                <a:solidFill>
                  <a:srgbClr val="374151"/>
                </a:solidFill>
                <a:effectLst/>
                <a:latin typeface="+mn-lt"/>
              </a:rPr>
              <a:t>De-radicalization Programs:</a:t>
            </a:r>
            <a:r>
              <a:rPr lang="en-GB" b="0" i="0" u="none" strike="noStrike" dirty="0">
                <a:solidFill>
                  <a:srgbClr val="374151"/>
                </a:solidFill>
                <a:effectLst/>
                <a:latin typeface="+mn-lt"/>
              </a:rPr>
              <a:t> Develop and promote programs that help individuals disengage from extremist ideologies and communities.</a:t>
            </a:r>
          </a:p>
          <a:p>
            <a:pPr algn="l">
              <a:buFont typeface="+mj-lt"/>
              <a:buAutoNum type="arabicPeriod"/>
            </a:pPr>
            <a:r>
              <a:rPr lang="en-GB" b="1" i="0" u="none" strike="noStrike" dirty="0">
                <a:solidFill>
                  <a:srgbClr val="374151"/>
                </a:solidFill>
                <a:effectLst/>
                <a:latin typeface="+mn-lt"/>
              </a:rPr>
              <a:t>International Cooperation:</a:t>
            </a:r>
            <a:r>
              <a:rPr lang="en-GB" b="0" i="0" u="none" strike="noStrike" dirty="0">
                <a:solidFill>
                  <a:srgbClr val="374151"/>
                </a:solidFill>
                <a:effectLst/>
                <a:latin typeface="+mn-lt"/>
              </a:rPr>
              <a:t> Promote international cooperation to combat the global nature of online extremism.</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Balancing the need to address online radicalization with respect for freedom of expression and privacy is a complex task that requires careful consideration of legal, ethical, and technical aspects. It involves a multi-stakeholder approach that includes governments, tech companies, civil society, and individuals. Additionally, strategies should be adaptive, recognizing that the online landscape and tactics used by extremist groups are constantly evolving.</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a:t>
            </a:fld>
            <a:endParaRPr lang="en-US"/>
          </a:p>
        </p:txBody>
      </p:sp>
    </p:spTree>
    <p:extLst>
      <p:ext uri="{BB962C8B-B14F-4D97-AF65-F5344CB8AC3E}">
        <p14:creationId xmlns:p14="http://schemas.microsoft.com/office/powerpoint/2010/main" val="1634873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extent to which media outlets should be held responsible for the potential amplification and sensationalism of terrorist attacks is a complex and debated issue. Media outlets play a crucial role in informing the public, but they also face ethical considerations when reporting on sensitive topics like terrorism.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Responsibility of Media Outlets:</a:t>
            </a:r>
          </a:p>
          <a:p>
            <a:pPr algn="l">
              <a:buFont typeface="+mj-lt"/>
              <a:buAutoNum type="arabicPeriod"/>
            </a:pPr>
            <a:endParaRPr lang="en-GB" b="1"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Public Interest vs. Sensationalism:</a:t>
            </a:r>
            <a:r>
              <a:rPr lang="en-GB" b="0" i="0" u="none" strike="noStrike" dirty="0">
                <a:solidFill>
                  <a:srgbClr val="374151"/>
                </a:solidFill>
                <a:effectLst/>
                <a:latin typeface="Calibri" panose="020F0502020204030204" pitchFamily="34" charset="0"/>
                <a:cs typeface="Calibri" panose="020F0502020204030204" pitchFamily="34" charset="0"/>
              </a:rPr>
              <a:t> Media outlets have a responsibility to report on terrorist attacks in the public interest. However, sensationalism, such as over-emphasizing graphic details or repeatedly airing distressing images, can contribute to fear and panic. Media should balance the need for information with responsible reporting.</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Responsible Reporting:</a:t>
            </a:r>
            <a:r>
              <a:rPr lang="en-GB" b="0" i="0" u="none" strike="noStrike" dirty="0">
                <a:solidFill>
                  <a:srgbClr val="374151"/>
                </a:solidFill>
                <a:effectLst/>
                <a:latin typeface="Calibri" panose="020F0502020204030204" pitchFamily="34" charset="0"/>
                <a:cs typeface="Calibri" panose="020F0502020204030204" pitchFamily="34" charset="0"/>
              </a:rPr>
              <a:t> Responsible reporting includes verifying information before dissemination, not speculating on motives, and avoiding unnecessary graphic details or images that may traumatize the audience. Media should prioritize facts over sensationalism.</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Avoiding the Spread of Propaganda:</a:t>
            </a:r>
            <a:r>
              <a:rPr lang="en-GB" b="0" i="0" u="none" strike="noStrike" dirty="0">
                <a:solidFill>
                  <a:srgbClr val="374151"/>
                </a:solidFill>
                <a:effectLst/>
                <a:latin typeface="Calibri" panose="020F0502020204030204" pitchFamily="34" charset="0"/>
                <a:cs typeface="Calibri" panose="020F0502020204030204" pitchFamily="34" charset="0"/>
              </a:rPr>
              <a:t> Media should be cautious not to inadvertently become a conduit for terrorist propaganda. Publishing graphic content produced by terrorists can amplify their message and serve their goals.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Impact on Communities:</a:t>
            </a:r>
            <a:r>
              <a:rPr lang="en-GB" b="0" i="0" u="none" strike="noStrike" dirty="0">
                <a:solidFill>
                  <a:srgbClr val="374151"/>
                </a:solidFill>
                <a:effectLst/>
                <a:latin typeface="Calibri" panose="020F0502020204030204" pitchFamily="34" charset="0"/>
                <a:cs typeface="Calibri" panose="020F0502020204030204" pitchFamily="34" charset="0"/>
              </a:rPr>
              <a:t> Media outlets should be aware of the potential impact of their reporting on affected communities. Sensationalism can further traumatize victims and their families.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Ethical Guidelines:</a:t>
            </a:r>
            <a:r>
              <a:rPr lang="en-GB" b="0" i="0" u="none" strike="noStrike" dirty="0">
                <a:solidFill>
                  <a:srgbClr val="374151"/>
                </a:solidFill>
                <a:effectLst/>
                <a:latin typeface="Calibri" panose="020F0502020204030204" pitchFamily="34" charset="0"/>
                <a:cs typeface="Calibri" panose="020F0502020204030204" pitchFamily="34" charset="0"/>
              </a:rPr>
              <a:t> Many media organizations have established ethical guidelines for reporting on sensitive topics. These guidelines often include principles like minimizing harm, respecting privacy, and avoiding gratuitous violence.</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Ethical Considerations: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Minimizing Harm:</a:t>
            </a:r>
            <a:r>
              <a:rPr lang="en-GB" b="0" i="0" u="none" strike="noStrike" dirty="0">
                <a:solidFill>
                  <a:srgbClr val="374151"/>
                </a:solidFill>
                <a:effectLst/>
                <a:latin typeface="Calibri" panose="020F0502020204030204" pitchFamily="34" charset="0"/>
                <a:cs typeface="Calibri" panose="020F0502020204030204" pitchFamily="34" charset="0"/>
              </a:rPr>
              <a:t> The principle of minimizing harm is central to ethical reporting. Media should consider the potential harm their reporting may cause to individuals and communities. This includes avoiding excessive graphic content.</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Informed Consent:</a:t>
            </a:r>
            <a:r>
              <a:rPr lang="en-GB" b="0" i="0" u="none" strike="noStrike" dirty="0">
                <a:solidFill>
                  <a:srgbClr val="374151"/>
                </a:solidFill>
                <a:effectLst/>
                <a:latin typeface="Calibri" panose="020F0502020204030204" pitchFamily="34" charset="0"/>
                <a:cs typeface="Calibri" panose="020F0502020204030204" pitchFamily="34" charset="0"/>
              </a:rPr>
              <a:t> When dealing with sensitive interviews or graphic images, obtaining informed consent from those involved is an ethical practice. This allows individuals to have some control over their stories and images.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Respect for Victims:</a:t>
            </a:r>
            <a:r>
              <a:rPr lang="en-GB" b="0" i="0" u="none" strike="noStrike" dirty="0">
                <a:solidFill>
                  <a:srgbClr val="374151"/>
                </a:solidFill>
                <a:effectLst/>
                <a:latin typeface="Calibri" panose="020F0502020204030204" pitchFamily="34" charset="0"/>
                <a:cs typeface="Calibri" panose="020F0502020204030204" pitchFamily="34" charset="0"/>
              </a:rPr>
              <a:t> Media should be respectful of victims and their families by not exploiting their suffering for ratings or circulation.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Balancing Public Interest:</a:t>
            </a:r>
            <a:r>
              <a:rPr lang="en-GB" b="0" i="0" u="none" strike="noStrike" dirty="0">
                <a:solidFill>
                  <a:srgbClr val="374151"/>
                </a:solidFill>
                <a:effectLst/>
                <a:latin typeface="Calibri" panose="020F0502020204030204" pitchFamily="34" charset="0"/>
                <a:cs typeface="Calibri" panose="020F0502020204030204" pitchFamily="34" charset="0"/>
              </a:rPr>
              <a:t> Ethical reporting should balance the public's right to know with the potential harm that excessive coverage may cause. Decisions should be made carefully with this balance in mind.</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Avoiding Stereotyping:</a:t>
            </a:r>
            <a:r>
              <a:rPr lang="en-GB" b="0" i="0" u="none" strike="noStrike" dirty="0">
                <a:solidFill>
                  <a:srgbClr val="374151"/>
                </a:solidFill>
                <a:effectLst/>
                <a:latin typeface="Calibri" panose="020F0502020204030204" pitchFamily="34" charset="0"/>
                <a:cs typeface="Calibri" panose="020F0502020204030204" pitchFamily="34" charset="0"/>
              </a:rPr>
              <a:t> Media should be careful not to perpetuate stereotypes or prejudice, especially when reporting on incidents involving individuals from specific ethnic or religious backgrounds.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Transparency:</a:t>
            </a:r>
            <a:r>
              <a:rPr lang="en-GB" b="0" i="0" u="none" strike="noStrike" dirty="0">
                <a:solidFill>
                  <a:srgbClr val="374151"/>
                </a:solidFill>
                <a:effectLst/>
                <a:latin typeface="Calibri" panose="020F0502020204030204" pitchFamily="34" charset="0"/>
                <a:cs typeface="Calibri" panose="020F0502020204030204" pitchFamily="34" charset="0"/>
              </a:rPr>
              <a:t> Being transparent about editorial decisions and acknowledging the responsibility of media in reporting is an important ethical consideration.</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The responsibility of media outlets in reporting on terrorist attacks should be guided by a commitment to ethical journalism that serves the public interest while minimizing harm. It's essential for media organizations to have clear ethical guidelines and practices in place to ensure that their reporting does not contribute to the amplification or sensationalism of terrorist attacks. Public awareness and discussion of these issues can also influence media </a:t>
            </a:r>
            <a:r>
              <a:rPr lang="en-GB" b="0" i="0" u="none" strike="noStrike" dirty="0" err="1">
                <a:solidFill>
                  <a:srgbClr val="374151"/>
                </a:solidFill>
                <a:effectLst/>
                <a:latin typeface="Calibri" panose="020F0502020204030204" pitchFamily="34" charset="0"/>
                <a:cs typeface="Calibri" panose="020F0502020204030204" pitchFamily="34" charset="0"/>
              </a:rPr>
              <a:t>behavior</a:t>
            </a:r>
            <a:r>
              <a:rPr lang="en-GB" b="0" i="0" u="none" strike="noStrike" dirty="0">
                <a:solidFill>
                  <a:srgbClr val="374151"/>
                </a:solidFill>
                <a:effectLst/>
                <a:latin typeface="Calibri" panose="020F0502020204030204" pitchFamily="34" charset="0"/>
                <a:cs typeface="Calibri" panose="020F0502020204030204" pitchFamily="34" charset="0"/>
              </a:rPr>
              <a:t> and hold outlets accountable for their reporting decisions.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3</a:t>
            </a:fld>
            <a:endParaRPr lang="en-US"/>
          </a:p>
        </p:txBody>
      </p:sp>
    </p:spTree>
    <p:extLst>
      <p:ext uri="{BB962C8B-B14F-4D97-AF65-F5344CB8AC3E}">
        <p14:creationId xmlns:p14="http://schemas.microsoft.com/office/powerpoint/2010/main" val="14283114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4</a:t>
            </a:fld>
            <a:endParaRPr lang="en-US"/>
          </a:p>
        </p:txBody>
      </p:sp>
    </p:spTree>
    <p:extLst>
      <p:ext uri="{BB962C8B-B14F-4D97-AF65-F5344CB8AC3E}">
        <p14:creationId xmlns:p14="http://schemas.microsoft.com/office/powerpoint/2010/main" val="28825862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5</a:t>
            </a:fld>
            <a:endParaRPr lang="en-US"/>
          </a:p>
        </p:txBody>
      </p:sp>
    </p:spTree>
    <p:extLst>
      <p:ext uri="{BB962C8B-B14F-4D97-AF65-F5344CB8AC3E}">
        <p14:creationId xmlns:p14="http://schemas.microsoft.com/office/powerpoint/2010/main" val="1644955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10/18/23</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93097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10/18/23</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92171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10/18/23</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716529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10/18/23</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44077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10/18/23</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39502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10/18/23</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91629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10/18/23</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730326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10/18/23</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82920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10/18/23</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2309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10/18/23</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529771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10/18/23</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04635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10/18/23</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41172666"/>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51" r:id="rId6"/>
    <p:sldLayoutId id="2147483746" r:id="rId7"/>
    <p:sldLayoutId id="2147483747" r:id="rId8"/>
    <p:sldLayoutId id="2147483748" r:id="rId9"/>
    <p:sldLayoutId id="2147483750" r:id="rId10"/>
    <p:sldLayoutId id="2147483749"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77426" y="723901"/>
            <a:ext cx="5465148" cy="835927"/>
          </a:xfrm>
        </p:spPr>
        <p:txBody>
          <a:bodyPr anchor="ctr">
            <a:normAutofit/>
          </a:bodyPr>
          <a:lstStyle/>
          <a:p>
            <a:pPr algn="ctr"/>
            <a:r>
              <a:rPr lang="en-GB" b="1" dirty="0">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342900" y="2607876"/>
            <a:ext cx="6934200" cy="3232826"/>
          </a:xfrm>
        </p:spPr>
        <p:txBody>
          <a:bodyPr anchor="ctr">
            <a:noAutofit/>
          </a:bodyPr>
          <a:lstStyle/>
          <a:p>
            <a:pPr algn="ctr">
              <a:lnSpc>
                <a:spcPct val="100000"/>
              </a:lnSpc>
            </a:pPr>
            <a:r>
              <a:rPr lang="en-GB" sz="2400" b="0" i="0" u="none" strike="noStrike" dirty="0">
                <a:solidFill>
                  <a:srgbClr val="374151"/>
                </a:solidFill>
                <a:effectLst/>
                <a:latin typeface="Calibri" panose="020F0502020204030204" pitchFamily="34" charset="0"/>
                <a:cs typeface="Calibri" panose="020F0502020204030204" pitchFamily="34" charset="0"/>
              </a:rPr>
              <a:t>How does media framing influence public perception of terrorism and terrorist acts? Can you provide examples of how different media narratives shape our understanding of these events?</a:t>
            </a:r>
          </a:p>
          <a:p>
            <a:pPr marL="0" indent="0" algn="ctr">
              <a:lnSpc>
                <a:spcPct val="100000"/>
              </a:lnSpc>
              <a:buNone/>
            </a:pPr>
            <a:endParaRPr lang="en-GB" sz="2400" dirty="0">
              <a:latin typeface="Calibri" panose="020F0502020204030204" pitchFamily="34" charset="0"/>
              <a:cs typeface="Calibri" panose="020F0502020204030204" pitchFamily="34" charset="0"/>
            </a:endParaRPr>
          </a:p>
        </p:txBody>
      </p:sp>
      <p:pic>
        <p:nvPicPr>
          <p:cNvPr id="5" name="Picture 4" descr="Front steps and columns of a majestic city building">
            <a:extLst>
              <a:ext uri="{FF2B5EF4-FFF2-40B4-BE49-F238E27FC236}">
                <a16:creationId xmlns:a16="http://schemas.microsoft.com/office/drawing/2014/main" id="{81A6C045-BE53-830E-1C56-62F3822C9B92}"/>
              </a:ext>
            </a:extLst>
          </p:cNvPr>
          <p:cNvPicPr>
            <a:picLocks noChangeAspect="1"/>
          </p:cNvPicPr>
          <p:nvPr/>
        </p:nvPicPr>
        <p:blipFill rotWithShape="1">
          <a:blip r:embed="rId3">
            <a:alphaModFix/>
          </a:blip>
          <a:srcRect l="26575" r="28924" b="-1"/>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436816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98"/>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BCCC9F5B-C636-5273-8C2F-07BE33F254D2}"/>
              </a:ext>
            </a:extLst>
          </p:cNvPr>
          <p:cNvPicPr>
            <a:picLocks noChangeAspect="1"/>
          </p:cNvPicPr>
          <p:nvPr/>
        </p:nvPicPr>
        <p:blipFill rotWithShape="1">
          <a:blip r:embed="rId3"/>
          <a:srcRect t="24936"/>
          <a:stretch/>
        </p:blipFill>
        <p:spPr>
          <a:xfrm>
            <a:off x="20" y="-5798"/>
            <a:ext cx="12191980" cy="6863798"/>
          </a:xfrm>
          <a:prstGeom prst="rect">
            <a:avLst/>
          </a:prstGeom>
        </p:spPr>
      </p:pic>
      <p:sp>
        <p:nvSpPr>
          <p:cNvPr id="56" name="Rectangle 55">
            <a:extLst>
              <a:ext uri="{FF2B5EF4-FFF2-40B4-BE49-F238E27FC236}">
                <a16:creationId xmlns:a16="http://schemas.microsoft.com/office/drawing/2014/main" id="{EA7FD6EC-4D99-4AB0-9AC8-CFBD9D47C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1" y="723900"/>
            <a:ext cx="10744199" cy="5398604"/>
          </a:xfrm>
          <a:prstGeom prst="rect">
            <a:avLst/>
          </a:pr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776215" y="626067"/>
            <a:ext cx="8476343" cy="1033077"/>
          </a:xfrm>
        </p:spPr>
        <p:txBody>
          <a:bodyPr anchor="b">
            <a:normAutofit/>
          </a:bodyPr>
          <a:lstStyle/>
          <a:p>
            <a:pPr algn="ctr"/>
            <a:r>
              <a:rPr lang="en-GB" b="1" dirty="0">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908986" y="2453849"/>
            <a:ext cx="10210800" cy="2447703"/>
          </a:xfrm>
        </p:spPr>
        <p:txBody>
          <a:bodyPr anchor="ctr">
            <a:noAutofit/>
          </a:bodyPr>
          <a:lstStyle/>
          <a:p>
            <a:pPr algn="ctr">
              <a:lnSpc>
                <a:spcPct val="100000"/>
              </a:lnSpc>
            </a:pPr>
            <a:r>
              <a:rPr lang="en-GB" sz="2800" b="0" i="0" u="none" strike="noStrike" dirty="0">
                <a:solidFill>
                  <a:srgbClr val="374151"/>
                </a:solidFill>
                <a:effectLst/>
                <a:latin typeface="Calibri" panose="020F0502020204030204" pitchFamily="34" charset="0"/>
                <a:cs typeface="Calibri" panose="020F0502020204030204" pitchFamily="34" charset="0"/>
              </a:rPr>
              <a:t>In what ways has social media transformed the landscape of terrorism and extremist propaganda? How can we address the challenge of online radicalization while respecting freedom of expression and privacy?</a:t>
            </a:r>
          </a:p>
          <a:p>
            <a:pPr marL="0" indent="0" algn="ctr">
              <a:lnSpc>
                <a:spcPct val="100000"/>
              </a:lnSpc>
              <a:buNone/>
            </a:pPr>
            <a:endParaRPr lang="en-GB" sz="2400" dirty="0">
              <a:latin typeface="Calibri" panose="020F0502020204030204" pitchFamily="34" charset="0"/>
              <a:cs typeface="Calibri" panose="020F0502020204030204" pitchFamily="34" charset="0"/>
            </a:endParaRPr>
          </a:p>
        </p:txBody>
      </p:sp>
      <p:grpSp>
        <p:nvGrpSpPr>
          <p:cNvPr id="58" name="Group 57">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357309"/>
            <a:ext cx="867485" cy="115439"/>
            <a:chOff x="8910933" y="1861308"/>
            <a:chExt cx="867485" cy="115439"/>
          </a:xfrm>
        </p:grpSpPr>
        <p:sp>
          <p:nvSpPr>
            <p:cNvPr id="59" name="Rectangle 58">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0" name="Straight Connector 59">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180940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ont steps and columns of a majestic city building">
            <a:extLst>
              <a:ext uri="{FF2B5EF4-FFF2-40B4-BE49-F238E27FC236}">
                <a16:creationId xmlns:a16="http://schemas.microsoft.com/office/drawing/2014/main" id="{2CB77421-E63A-FB84-074A-3EC8529B915C}"/>
              </a:ext>
            </a:extLst>
          </p:cNvPr>
          <p:cNvPicPr>
            <a:picLocks noChangeAspect="1"/>
          </p:cNvPicPr>
          <p:nvPr/>
        </p:nvPicPr>
        <p:blipFill rotWithShape="1">
          <a:blip r:embed="rId3">
            <a:alphaModFix amt="40000"/>
          </a:blip>
          <a:srcRect b="15587"/>
          <a:stretch/>
        </p:blipFill>
        <p:spPr>
          <a:xfrm>
            <a:off x="20" y="10"/>
            <a:ext cx="12191979" cy="6869638"/>
          </a:xfrm>
          <a:prstGeom prst="rect">
            <a:avLst/>
          </a:prstGeom>
        </p:spPr>
      </p:pic>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chor="ctr">
            <a:normAutofit/>
          </a:bodyPr>
          <a:lstStyle/>
          <a:p>
            <a:pPr algn="ctr"/>
            <a:r>
              <a:rPr lang="en-GB" b="1" dirty="0">
                <a:solidFill>
                  <a:schemeClr val="tx1"/>
                </a:solidFill>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352549" y="2161903"/>
            <a:ext cx="9102665" cy="3416512"/>
          </a:xfrm>
          <a:effectLst>
            <a:outerShdw blurRad="50800" dist="12700" dir="2700000" algn="tl" rotWithShape="0">
              <a:prstClr val="black">
                <a:alpha val="40000"/>
              </a:prstClr>
            </a:outerShdw>
          </a:effectLst>
        </p:spPr>
        <p:txBody>
          <a:bodyPr anchor="ctr">
            <a:noAutofit/>
          </a:bodyPr>
          <a:lstStyle/>
          <a:p>
            <a:pPr algn="ctr">
              <a:lnSpc>
                <a:spcPct val="100000"/>
              </a:lnSpc>
            </a:pPr>
            <a:r>
              <a:rPr lang="en-GB" sz="2800" b="0" i="0" u="none" strike="noStrike" dirty="0">
                <a:solidFill>
                  <a:schemeClr val="tx1"/>
                </a:solidFill>
                <a:effectLst/>
                <a:latin typeface="Calibri" panose="020F0502020204030204" pitchFamily="34" charset="0"/>
                <a:cs typeface="Calibri" panose="020F0502020204030204" pitchFamily="34" charset="0"/>
              </a:rPr>
              <a:t>To what extent should media outlets be held responsible for the potential amplification and sensationalism of terrorist attacks? What ethical considerations should guide their reporting, especially when dealing with graphic content?</a:t>
            </a:r>
          </a:p>
          <a:p>
            <a:pPr algn="ctr">
              <a:lnSpc>
                <a:spcPct val="100000"/>
              </a:lnSpc>
            </a:pPr>
            <a:endParaRPr lang="en-GB" sz="2400" dirty="0">
              <a:solidFill>
                <a:schemeClr val="tx1"/>
              </a:solidFill>
              <a:latin typeface="Calibri" panose="020F0502020204030204" pitchFamily="34" charset="0"/>
              <a:cs typeface="Calibri" panose="020F0502020204030204" pitchFamily="34" charset="0"/>
            </a:endParaRPr>
          </a:p>
        </p:txBody>
      </p:sp>
      <p:grpSp>
        <p:nvGrpSpPr>
          <p:cNvPr id="13" name="Group 12">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4" name="Rectangle 13">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5" name="Straight Connector 14">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000297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E2C89-EAE4-791A-9E88-3DFBED02B95D}"/>
              </a:ext>
            </a:extLst>
          </p:cNvPr>
          <p:cNvSpPr>
            <a:spLocks noGrp="1"/>
          </p:cNvSpPr>
          <p:nvPr>
            <p:ph type="title"/>
          </p:nvPr>
        </p:nvSpPr>
        <p:spPr>
          <a:xfrm>
            <a:off x="934909" y="2519762"/>
            <a:ext cx="3995397" cy="1239627"/>
          </a:xfrm>
        </p:spPr>
        <p:txBody>
          <a:bodyPr anchor="b">
            <a:normAutofit/>
          </a:bodyPr>
          <a:lstStyle/>
          <a:p>
            <a:pPr algn="ctr"/>
            <a:r>
              <a:rPr lang="en-GB" b="1" dirty="0">
                <a:latin typeface="Calibri" panose="020F0502020204030204" pitchFamily="34" charset="0"/>
                <a:cs typeface="Calibri" panose="020F0502020204030204" pitchFamily="34" charset="0"/>
              </a:rPr>
              <a:t>Any Questions?</a:t>
            </a:r>
          </a:p>
        </p:txBody>
      </p:sp>
      <p:pic>
        <p:nvPicPr>
          <p:cNvPr id="7" name="Graphic 6" descr="Chat">
            <a:extLst>
              <a:ext uri="{FF2B5EF4-FFF2-40B4-BE49-F238E27FC236}">
                <a16:creationId xmlns:a16="http://schemas.microsoft.com/office/drawing/2014/main" id="{C61355F7-516E-B2BE-0CCB-625C10F55E4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15653" y="723900"/>
            <a:ext cx="5494694" cy="5494694"/>
          </a:xfrm>
          <a:prstGeom prst="rect">
            <a:avLst/>
          </a:prstGeom>
        </p:spPr>
      </p:pic>
      <p:grpSp>
        <p:nvGrpSpPr>
          <p:cNvPr id="16" name="Group 15">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7" name="Rectangle 16">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70439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54F6C-6466-AA72-A2FD-08AFC94C5680}"/>
              </a:ext>
            </a:extLst>
          </p:cNvPr>
          <p:cNvSpPr>
            <a:spLocks noGrp="1"/>
          </p:cNvSpPr>
          <p:nvPr>
            <p:ph type="title"/>
          </p:nvPr>
        </p:nvSpPr>
        <p:spPr>
          <a:xfrm>
            <a:off x="630936" y="639520"/>
            <a:ext cx="3429000" cy="1719072"/>
          </a:xfrm>
        </p:spPr>
        <p:txBody>
          <a:bodyPr anchor="b">
            <a:normAutofit/>
          </a:bodyPr>
          <a:lstStyle/>
          <a:p>
            <a:pPr algn="ctr"/>
            <a:r>
              <a:rPr lang="en-GB" sz="4800" b="1">
                <a:latin typeface="Calibri" panose="020F0502020204030204" pitchFamily="34" charset="0"/>
                <a:cs typeface="Calibri" panose="020F0502020204030204" pitchFamily="34" charset="0"/>
              </a:rPr>
              <a:t>Week 3 </a:t>
            </a:r>
            <a:r>
              <a:rPr lang="en-GB" sz="4800" b="1" dirty="0">
                <a:latin typeface="Calibri" panose="020F0502020204030204" pitchFamily="34" charset="0"/>
                <a:cs typeface="Calibri" panose="020F0502020204030204" pitchFamily="34" charset="0"/>
              </a:rPr>
              <a:t>Complete!</a:t>
            </a:r>
          </a:p>
        </p:txBody>
      </p:sp>
      <p:sp>
        <p:nvSpPr>
          <p:cNvPr id="3" name="Content Placeholder 2">
            <a:extLst>
              <a:ext uri="{FF2B5EF4-FFF2-40B4-BE49-F238E27FC236}">
                <a16:creationId xmlns:a16="http://schemas.microsoft.com/office/drawing/2014/main" id="{92CB4A25-46D7-61A6-E3D4-089E998732D3}"/>
              </a:ext>
            </a:extLst>
          </p:cNvPr>
          <p:cNvSpPr>
            <a:spLocks noGrp="1"/>
          </p:cNvSpPr>
          <p:nvPr>
            <p:ph idx="1"/>
          </p:nvPr>
        </p:nvSpPr>
        <p:spPr>
          <a:xfrm>
            <a:off x="630936" y="3226308"/>
            <a:ext cx="3429000" cy="3410712"/>
          </a:xfrm>
        </p:spPr>
        <p:txBody>
          <a:bodyPr anchor="t">
            <a:normAutofit/>
          </a:bodyPr>
          <a:lstStyle/>
          <a:p>
            <a:pPr algn="ctr"/>
            <a:r>
              <a:rPr lang="en-GB" sz="2800" b="1" dirty="0">
                <a:latin typeface="Calibri" panose="020F0502020204030204" pitchFamily="34" charset="0"/>
                <a:cs typeface="Calibri" panose="020F0502020204030204" pitchFamily="34" charset="0"/>
              </a:rPr>
              <a:t>Thanks for listening!</a:t>
            </a:r>
          </a:p>
          <a:p>
            <a:pPr algn="ctr"/>
            <a:endParaRPr lang="en-GB" sz="2800" b="1" dirty="0">
              <a:latin typeface="Calibri" panose="020F0502020204030204" pitchFamily="34" charset="0"/>
              <a:cs typeface="Calibri" panose="020F0502020204030204" pitchFamily="34" charset="0"/>
            </a:endParaRPr>
          </a:p>
          <a:p>
            <a:pPr algn="ctr"/>
            <a:r>
              <a:rPr lang="en-GB" sz="2800" b="1" dirty="0">
                <a:latin typeface="Calibri" panose="020F0502020204030204" pitchFamily="34" charset="0"/>
                <a:cs typeface="Calibri" panose="020F0502020204030204" pitchFamily="34" charset="0"/>
              </a:rPr>
              <a:t>See you next week!</a:t>
            </a:r>
          </a:p>
          <a:p>
            <a:endParaRPr lang="en-GB" sz="2200" dirty="0"/>
          </a:p>
        </p:txBody>
      </p:sp>
      <p:pic>
        <p:nvPicPr>
          <p:cNvPr id="4" name="Picture 2" descr="Great Job Memes - Usameme">
            <a:extLst>
              <a:ext uri="{FF2B5EF4-FFF2-40B4-BE49-F238E27FC236}">
                <a16:creationId xmlns:a16="http://schemas.microsoft.com/office/drawing/2014/main" id="{0690CFF6-6DD3-3B02-8B6D-03441E2BB1E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212906"/>
            <a:ext cx="6903720" cy="4432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3221549"/>
      </p:ext>
    </p:extLst>
  </p:cSld>
  <p:clrMapOvr>
    <a:masterClrMapping/>
  </p:clrMapOvr>
</p:sld>
</file>

<file path=ppt/theme/theme1.xml><?xml version="1.0" encoding="utf-8"?>
<a:theme xmlns:a="http://schemas.openxmlformats.org/drawingml/2006/main" name="AdornVTI">
  <a:themeElements>
    <a:clrScheme name="AnalogousFromDarkSeedLeftStep">
      <a:dk1>
        <a:srgbClr val="000000"/>
      </a:dk1>
      <a:lt1>
        <a:srgbClr val="FFFFFF"/>
      </a:lt1>
      <a:dk2>
        <a:srgbClr val="1C2031"/>
      </a:dk2>
      <a:lt2>
        <a:srgbClr val="F0F3F1"/>
      </a:lt2>
      <a:accent1>
        <a:srgbClr val="D040B9"/>
      </a:accent1>
      <a:accent2>
        <a:srgbClr val="9A2EBE"/>
      </a:accent2>
      <a:accent3>
        <a:srgbClr val="6F40D0"/>
      </a:accent3>
      <a:accent4>
        <a:srgbClr val="3440C0"/>
      </a:accent4>
      <a:accent5>
        <a:srgbClr val="4088D0"/>
      </a:accent5>
      <a:accent6>
        <a:srgbClr val="2EB3BE"/>
      </a:accent6>
      <a:hlink>
        <a:srgbClr val="3F6ABF"/>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1676</TotalTime>
  <Words>1580</Words>
  <Application>Microsoft Macintosh PowerPoint</Application>
  <PresentationFormat>Widescreen</PresentationFormat>
  <Paragraphs>80</Paragraphs>
  <Slides>5</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Bembo</vt:lpstr>
      <vt:lpstr>Calibri</vt:lpstr>
      <vt:lpstr>AdornVTI</vt:lpstr>
      <vt:lpstr>Workshop Discussion</vt:lpstr>
      <vt:lpstr>Workshop Discussion</vt:lpstr>
      <vt:lpstr>Workshop Discussion</vt:lpstr>
      <vt:lpstr>Any Questions?</vt:lpstr>
      <vt:lpstr>Week 3 Complete!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Contemporary Terrorism </dc:title>
  <dc:creator>Sarah Jones (IMH)</dc:creator>
  <cp:lastModifiedBy>Sarah Jones (IMH)</cp:lastModifiedBy>
  <cp:revision>72</cp:revision>
  <dcterms:created xsi:type="dcterms:W3CDTF">2023-08-16T18:24:07Z</dcterms:created>
  <dcterms:modified xsi:type="dcterms:W3CDTF">2023-10-18T11:24:22Z</dcterms:modified>
</cp:coreProperties>
</file>