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363" r:id="rId2"/>
    <p:sldId id="331" r:id="rId3"/>
    <p:sldId id="366" r:id="rId4"/>
    <p:sldId id="430" r:id="rId5"/>
    <p:sldId id="423" r:id="rId6"/>
    <p:sldId id="426" r:id="rId7"/>
    <p:sldId id="427" r:id="rId8"/>
    <p:sldId id="425" r:id="rId9"/>
    <p:sldId id="428" r:id="rId10"/>
    <p:sldId id="429" r:id="rId11"/>
    <p:sldId id="432" r:id="rId12"/>
    <p:sldId id="431" r:id="rId13"/>
    <p:sldId id="433" r:id="rId14"/>
    <p:sldId id="325" r:id="rId15"/>
    <p:sldId id="405" r:id="rId16"/>
    <p:sldId id="434" r:id="rId17"/>
    <p:sldId id="435" r:id="rId18"/>
    <p:sldId id="384" r:id="rId19"/>
    <p:sldId id="367" r:id="rId20"/>
    <p:sldId id="422" r:id="rId21"/>
    <p:sldId id="410" r:id="rId22"/>
    <p:sldId id="369" r:id="rId2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66435" autoAdjust="0"/>
  </p:normalViewPr>
  <p:slideViewPr>
    <p:cSldViewPr>
      <p:cViewPr varScale="1">
        <p:scale>
          <a:sx n="77" d="100"/>
          <a:sy n="77" d="100"/>
        </p:scale>
        <p:origin x="1194" y="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12610994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914400" lvl="1" indent="-457200" eaLnBrk="1" hangingPunct="1">
              <a:buFont typeface="Arial" panose="020B0604020202020204" pitchFamily="34" charset="0"/>
              <a:buChar char="•"/>
            </a:pPr>
            <a:r>
              <a:rPr lang="en-US" altLang="en-US" sz="1200" dirty="0"/>
              <a:t>Authoritarian</a:t>
            </a:r>
          </a:p>
          <a:p>
            <a:pPr marL="914400" lvl="1" indent="-457200" eaLnBrk="1" hangingPunct="1">
              <a:buFont typeface="Arial" panose="020B0604020202020204" pitchFamily="34" charset="0"/>
              <a:buChar char="•"/>
            </a:pPr>
            <a:r>
              <a:rPr lang="en-US" altLang="en-US" sz="1200" dirty="0"/>
              <a:t>Democratic</a:t>
            </a:r>
          </a:p>
          <a:p>
            <a:pPr marL="914400" lvl="1" indent="-457200" eaLnBrk="1" hangingPunct="1">
              <a:buFont typeface="Arial" panose="020B0604020202020204" pitchFamily="34" charset="0"/>
              <a:buChar char="•"/>
            </a:pPr>
            <a:r>
              <a:rPr lang="en-US" altLang="en-US" sz="1200" dirty="0"/>
              <a:t>Laissez-faire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241054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1351630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Any </a:t>
            </a:r>
            <a:r>
              <a:rPr lang="en-US" b="1" dirty="0"/>
              <a:t>philosophy of leadership </a:t>
            </a:r>
            <a:r>
              <a:rPr lang="en-US" dirty="0"/>
              <a:t>is based on ones unique set of beliefs abo</a:t>
            </a:r>
            <a:r>
              <a:rPr lang="en-US" sz="1200" kern="1200" dirty="0">
                <a:solidFill>
                  <a:schemeClr val="tx1"/>
                </a:solidFill>
                <a:effectLst/>
                <a:latin typeface="+mn-lt"/>
                <a:ea typeface="+mn-ea"/>
                <a:cs typeface="+mn-cs"/>
              </a:rPr>
              <a:t>ut the nature of people and the nature of work.</a:t>
            </a:r>
            <a:r>
              <a:rPr lang="en-US" sz="1200" b="0" kern="1200" dirty="0">
                <a:solidFill>
                  <a:schemeClr val="tx1"/>
                </a:solidFill>
                <a:effectLst/>
                <a:latin typeface="+mn-lt"/>
                <a:ea typeface="+mn-ea"/>
                <a:cs typeface="+mn-cs"/>
              </a:rPr>
              <a:t> </a:t>
            </a:r>
            <a:endParaRPr lang="en-US" b="0"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McGregor’s belief and interest: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central question addressed in McGregor’s book is: </a:t>
            </a:r>
            <a:r>
              <a:rPr lang="en-US" sz="1200" kern="1200" dirty="0">
                <a:solidFill>
                  <a:schemeClr val="tx1"/>
                </a:solidFill>
                <a:effectLst/>
                <a:latin typeface="+mn-lt"/>
                <a:ea typeface="+mn-ea"/>
                <a:cs typeface="+mn-cs"/>
              </a:rPr>
              <a:t>“Do you think people like work, or do you think people find work unpleasant?”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 believed that understanding the motivations and attitudes of workers was central to knowing how to become an effective manager. McGregor was interested in how managers view the motivations of workers and their attitudes toward work. He believed that understanding these motivations was central to knowing how to become an effective manager.</a:t>
            </a:r>
            <a:endParaRPr lang="en-IN" sz="1200" kern="1200" dirty="0">
              <a:solidFill>
                <a:schemeClr val="tx1"/>
              </a:solidFill>
              <a:effectLst/>
              <a:latin typeface="+mn-lt"/>
              <a:ea typeface="+mn-ea"/>
              <a:cs typeface="+mn-cs"/>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Theory X and Theory Y: </a:t>
            </a:r>
            <a:r>
              <a:rPr lang="en-US" sz="1200" kern="1200" dirty="0">
                <a:solidFill>
                  <a:schemeClr val="tx1"/>
                </a:solidFill>
                <a:effectLst/>
                <a:latin typeface="+mn-lt"/>
                <a:ea typeface="+mn-ea"/>
                <a:cs typeface="+mn-cs"/>
              </a:rPr>
              <a:t>To explain the ways that managers approach workers, McGregor proposed two general theories—Theory X and Theory Y. McGregor believed that by exploring the major assumptions of each of these theories people could develop a better understanding of their own viewpoints on human behavior and the relationship of these viewpoints to their leadership style.</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20332007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b="1" dirty="0"/>
              <a:t>People dislike work</a:t>
            </a:r>
            <a:r>
              <a:rPr lang="en-US" dirty="0"/>
              <a:t>: </a:t>
            </a:r>
            <a:r>
              <a:rPr lang="en-US" sz="1200" kern="1200" dirty="0">
                <a:solidFill>
                  <a:schemeClr val="tx1"/>
                </a:solidFill>
                <a:effectLst/>
                <a:latin typeface="+mn-lt"/>
                <a:ea typeface="+mn-ea"/>
                <a:cs typeface="+mn-cs"/>
              </a:rPr>
              <a:t>This assumption argues that people do not like work; they view it as unpleasant, distasteful, or simply a necessary evil. According to this assumption, if given the chance, people would choose not to work.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Need direction and control</a:t>
            </a:r>
            <a:r>
              <a:rPr lang="en-US" sz="1200" kern="1200" dirty="0">
                <a:solidFill>
                  <a:schemeClr val="tx1"/>
                </a:solidFill>
                <a:effectLst/>
                <a:latin typeface="+mn-lt"/>
                <a:ea typeface="+mn-ea"/>
                <a:cs typeface="+mn-cs"/>
              </a:rPr>
              <a:t>: Since people naturally do not like work, management needs to set up a system of incentives and rewards regarding work that needs to be accomplished because workers are often unwilling or unable to motivate themselves. This assumption says that without external directions and incentives people would be unmotivated to work. </a:t>
            </a:r>
          </a:p>
          <a:p>
            <a:pPr lvl="0"/>
            <a:r>
              <a:rPr lang="en-US" sz="1200" kern="1200" dirty="0">
                <a:solidFill>
                  <a:schemeClr val="tx1"/>
                </a:solidFill>
                <a:effectLst/>
                <a:latin typeface="+mn-lt"/>
                <a:ea typeface="+mn-ea"/>
                <a:cs typeface="+mn-cs"/>
              </a:rPr>
              <a:t>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Leaders play significant role</a:t>
            </a:r>
            <a:r>
              <a:rPr lang="en-US" dirty="0"/>
              <a:t>: </a:t>
            </a:r>
            <a:r>
              <a:rPr lang="en-US" sz="1200" kern="1200" dirty="0">
                <a:solidFill>
                  <a:schemeClr val="tx1"/>
                </a:solidFill>
                <a:effectLst/>
                <a:latin typeface="+mn-lt"/>
                <a:ea typeface="+mn-ea"/>
                <a:cs typeface="+mn-cs"/>
              </a:rPr>
              <a:t>From the perspective of Theory X, leaders play a significant role in encouraging others to accomplish their work.</a:t>
            </a:r>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Want security, not responsibility</a:t>
            </a:r>
            <a:r>
              <a:rPr lang="en-US" sz="1200" kern="1200" dirty="0">
                <a:solidFill>
                  <a:schemeClr val="tx1"/>
                </a:solidFill>
                <a:effectLst/>
                <a:latin typeface="+mn-lt"/>
                <a:ea typeface="+mn-ea"/>
                <a:cs typeface="+mn-cs"/>
              </a:rPr>
              <a:t>:</a:t>
            </a:r>
            <a:r>
              <a:rPr lang="en-US" sz="1200" kern="1200" baseline="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picture this assumption paints is of workers who want their leaders to take care of them, protect them, and make them feel safe. Because it is too difficult to set their own goals, workers want management to do it for them. This can only happen when managers establish the guidelines for workers.</a:t>
            </a: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Followers need leaders</a:t>
            </a:r>
            <a:r>
              <a:rPr lang="en-US" sz="1200" kern="1200" baseline="0" dirty="0">
                <a:solidFill>
                  <a:schemeClr val="tx1"/>
                </a:solidFill>
                <a:effectLst/>
                <a:latin typeface="+mn-lt"/>
                <a:ea typeface="+mn-ea"/>
                <a:cs typeface="+mn-cs"/>
              </a:rPr>
              <a:t>: T</a:t>
            </a:r>
            <a:r>
              <a:rPr lang="en-US" sz="1200" kern="1200" dirty="0">
                <a:solidFill>
                  <a:schemeClr val="tx1"/>
                </a:solidFill>
                <a:effectLst/>
                <a:latin typeface="+mn-lt"/>
                <a:ea typeface="+mn-ea"/>
                <a:cs typeface="+mn-cs"/>
              </a:rPr>
              <a:t>heory X leaders believe it is their role to motivate followers because these workers have little self-motivation. Because of this belief, these leaders take on the responsibility for their followers’ actions. From the Theory X perspective, it is clear that followers have a </a:t>
            </a:r>
            <a:r>
              <a:rPr lang="en-US" sz="1200" i="1" kern="1200" dirty="0">
                <a:solidFill>
                  <a:schemeClr val="tx1"/>
                </a:solidFill>
                <a:effectLst/>
                <a:latin typeface="+mn-lt"/>
                <a:ea typeface="+mn-ea"/>
                <a:cs typeface="+mn-cs"/>
              </a:rPr>
              <a:t>need</a:t>
            </a:r>
            <a:r>
              <a:rPr lang="en-US" sz="1200" kern="1200" dirty="0">
                <a:solidFill>
                  <a:schemeClr val="tx1"/>
                </a:solidFill>
                <a:effectLst/>
                <a:latin typeface="+mn-lt"/>
                <a:ea typeface="+mn-ea"/>
                <a:cs typeface="+mn-cs"/>
              </a:rPr>
              <a:t> for leadership.</a:t>
            </a:r>
            <a:endParaRPr lang="en-US"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1187139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a:endParaRPr lang="en-US" sz="1200" kern="1200" dirty="0">
              <a:solidFill>
                <a:schemeClr val="tx1"/>
              </a:solidFill>
              <a:effectLst/>
              <a:latin typeface="+mn-lt"/>
              <a:ea typeface="+mn-ea"/>
              <a:cs typeface="+mn-cs"/>
            </a:endParaRPr>
          </a:p>
          <a:p>
            <a:pPr lvl="0"/>
            <a:r>
              <a:rPr lang="en-US" sz="1200" b="1" kern="1200" dirty="0">
                <a:solidFill>
                  <a:schemeClr val="tx1"/>
                </a:solidFill>
                <a:effectLst/>
                <a:latin typeface="+mn-lt"/>
                <a:ea typeface="+mn-ea"/>
                <a:cs typeface="+mn-cs"/>
              </a:rPr>
              <a:t>People like work</a:t>
            </a:r>
            <a:r>
              <a:rPr lang="en-US" sz="1200" kern="1200" dirty="0">
                <a:solidFill>
                  <a:schemeClr val="tx1"/>
                </a:solidFill>
                <a:effectLst/>
                <a:latin typeface="+mn-lt"/>
                <a:ea typeface="+mn-ea"/>
                <a:cs typeface="+mn-cs"/>
              </a:rPr>
              <a:t>: This assumption suggests people see work as satisfying and not as a punishment. It is a natural activity for them. In fact, given the chance, people are happy to work. Some people view work as a natural part of their lives.</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effectLst/>
                <a:latin typeface="+mn-lt"/>
                <a:ea typeface="+mn-ea"/>
                <a:cs typeface="+mn-cs"/>
              </a:rPr>
              <a:t>People are self motivated</a:t>
            </a:r>
            <a:r>
              <a:rPr lang="en-US" sz="1200" kern="1200" dirty="0">
                <a:solidFill>
                  <a:schemeClr val="tx1"/>
                </a:solidFill>
                <a:effectLst/>
                <a:latin typeface="+mn-lt"/>
                <a:ea typeface="+mn-ea"/>
                <a:cs typeface="+mn-cs"/>
              </a:rPr>
              <a:t>: Theory Y suggests that people can and will make a conscious choice to work on their own. People can be committed to the objectives of their work.</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The commitment factor</a:t>
            </a:r>
            <a:r>
              <a:rPr lang="en-US" dirty="0"/>
              <a:t>: </a:t>
            </a:r>
            <a:r>
              <a:rPr lang="en-US" sz="1200" kern="1200" dirty="0">
                <a:solidFill>
                  <a:schemeClr val="tx1"/>
                </a:solidFill>
                <a:effectLst/>
                <a:latin typeface="+mn-lt"/>
                <a:ea typeface="+mn-ea"/>
                <a:cs typeface="+mn-cs"/>
              </a:rPr>
              <a:t>When people can find commitment in their work, they will work without needing leaders to motivate or entice them.</a:t>
            </a:r>
            <a:endParaRPr lang="en-US" dirty="0"/>
          </a:p>
          <a:p>
            <a:pPr lvl="0"/>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People will show responsibility and self-control toward goals to which they are committed.</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Accept and seek responsibility</a:t>
            </a:r>
            <a:r>
              <a:rPr lang="en-US" dirty="0"/>
              <a:t>: </a:t>
            </a:r>
            <a:r>
              <a:rPr lang="en-US" sz="1200" kern="1200" dirty="0">
                <a:solidFill>
                  <a:schemeClr val="tx1"/>
                </a:solidFill>
                <a:effectLst/>
                <a:latin typeface="+mn-lt"/>
                <a:ea typeface="+mn-ea"/>
                <a:cs typeface="+mn-cs"/>
              </a:rPr>
              <a:t>Theory Y assumes that the average person is inherently resourceful and, if given the chance, will seek to take responsibility.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Capacity for self-directed activities</a:t>
            </a:r>
            <a:r>
              <a:rPr lang="en-US" dirty="0"/>
              <a:t>:</a:t>
            </a:r>
            <a:r>
              <a:rPr lang="en-US" sz="1200" kern="1200" dirty="0">
                <a:solidFill>
                  <a:schemeClr val="tx1"/>
                </a:solidFill>
                <a:effectLst/>
                <a:latin typeface="+mn-lt"/>
                <a:ea typeface="+mn-ea"/>
                <a:cs typeface="+mn-cs"/>
              </a:rPr>
              <a:t> If given the chance, people have the capacity to engage in a wide range of goal-setting and creative problem-solving activities.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Independent and productive</a:t>
            </a:r>
            <a:r>
              <a:rPr lang="en-US" dirty="0"/>
              <a:t>: </a:t>
            </a:r>
            <a:r>
              <a:rPr lang="en-US" sz="1200" kern="1200" dirty="0">
                <a:solidFill>
                  <a:schemeClr val="tx1"/>
                </a:solidFill>
                <a:effectLst/>
                <a:latin typeface="+mn-lt"/>
                <a:ea typeface="+mn-ea"/>
                <a:cs typeface="+mn-cs"/>
              </a:rPr>
              <a:t>Theory Y argues that, given the opportunity, people will act independently and be productive. </a:t>
            </a:r>
          </a:p>
          <a:p>
            <a:pPr lvl="0"/>
            <a:endParaRPr lang="en-US" sz="1200" kern="1200" dirty="0">
              <a:solidFill>
                <a:schemeClr val="tx1"/>
              </a:solidFill>
              <a:effectLst/>
              <a:latin typeface="+mn-lt"/>
              <a:ea typeface="+mn-ea"/>
              <a:cs typeface="+mn-cs"/>
            </a:endParaRPr>
          </a:p>
          <a:p>
            <a:pPr lvl="0"/>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dirty="0"/>
          </a:p>
        </p:txBody>
      </p:sp>
    </p:spTree>
    <p:extLst>
      <p:ext uri="{BB962C8B-B14F-4D97-AF65-F5344CB8AC3E}">
        <p14:creationId xmlns:p14="http://schemas.microsoft.com/office/powerpoint/2010/main" val="2336625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dirty="0"/>
          </a:p>
        </p:txBody>
      </p:sp>
    </p:spTree>
    <p:extLst>
      <p:ext uri="{BB962C8B-B14F-4D97-AF65-F5344CB8AC3E}">
        <p14:creationId xmlns:p14="http://schemas.microsoft.com/office/powerpoint/2010/main" val="4085068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Theory Z: </a:t>
            </a:r>
            <a:r>
              <a:rPr lang="en-US" dirty="0"/>
              <a:t>This theory was developed by William </a:t>
            </a:r>
            <a:r>
              <a:rPr lang="en-US" dirty="0" err="1"/>
              <a:t>Ouchi</a:t>
            </a:r>
            <a:r>
              <a:rPr lang="en-US" dirty="0"/>
              <a:t> in the late 1970s and 1980s.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theory contrasts the collectivistic culture of Japanese</a:t>
            </a:r>
            <a:r>
              <a:rPr lang="en-US" baseline="0" dirty="0"/>
              <a:t> companies with the individualism stressed in American organizations. It emphasizes common cultural values, beliefs, and objectives with a focus on communication, collaboration, and consensual decision making, while incorporating American individualistic values.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a:t>Theory Z organizations maintain formal authority structures, recognizing individual contributions and achievements. The individual decision making of the leader, found in X and Y theories, is not a characteristic of a Theory Z organization.</a:t>
            </a:r>
            <a:endParaRPr lang="en-US" dirty="0"/>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3281841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a:r>
              <a:rPr lang="en-US" dirty="0"/>
              <a:t>Behaviors of leaders: </a:t>
            </a:r>
            <a:r>
              <a:rPr lang="en-US" b="1" dirty="0"/>
              <a:t>Le</a:t>
            </a:r>
            <a:r>
              <a:rPr lang="en-IN" b="1" dirty="0" err="1"/>
              <a:t>adership</a:t>
            </a:r>
            <a:r>
              <a:rPr lang="en-IN" b="1" dirty="0"/>
              <a:t> style </a:t>
            </a:r>
            <a:r>
              <a:rPr lang="en-IN" dirty="0"/>
              <a:t>is </a:t>
            </a:r>
            <a:r>
              <a:rPr lang="en-US" sz="1200" kern="1200" dirty="0">
                <a:solidFill>
                  <a:schemeClr val="tx1"/>
                </a:solidFill>
                <a:effectLst/>
                <a:latin typeface="+mn-lt"/>
                <a:ea typeface="+mn-ea"/>
                <a:cs typeface="+mn-cs"/>
              </a:rPr>
              <a:t>the behaviors of leaders, focusing on what leaders do and how they act. This includes leaders’ actions toward followers in a variety of contexts. </a:t>
            </a:r>
          </a:p>
          <a:p>
            <a:pPr lvl="0"/>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Study by Lewin and colleagues</a:t>
            </a:r>
            <a:r>
              <a:rPr lang="en-US" dirty="0"/>
              <a:t>: </a:t>
            </a:r>
            <a:r>
              <a:rPr lang="en-US" sz="1200" kern="1200" dirty="0">
                <a:solidFill>
                  <a:schemeClr val="tx1"/>
                </a:solidFill>
                <a:effectLst/>
                <a:latin typeface="+mn-lt"/>
                <a:ea typeface="+mn-ea"/>
                <a:cs typeface="+mn-cs"/>
              </a:rPr>
              <a:t>The outcome of the study by Lewin and colleagues was a detailed description of the nature of the leadership behaviors used for each of the three styles. They also described the impact each of these three styles had on group members.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The three styles identified</a:t>
            </a:r>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The most commonly observed leadership styles associated with Theory X and Theory Y are authoritarian, democratic, and laissez-faire.</a:t>
            </a: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dirty="0"/>
          </a:p>
        </p:txBody>
      </p:sp>
    </p:spTree>
    <p:extLst>
      <p:ext uri="{BB962C8B-B14F-4D97-AF65-F5344CB8AC3E}">
        <p14:creationId xmlns:p14="http://schemas.microsoft.com/office/powerpoint/2010/main" val="4285754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Authoritarian leadership style</a:t>
            </a:r>
            <a:r>
              <a:rPr lang="en-US" dirty="0"/>
              <a:t>: It is very similar to Theory X in that the leaders perceive followers as needing direction.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r>
              <a:rPr lang="en-US" b="1" baseline="0" dirty="0"/>
              <a:t>Negative view</a:t>
            </a:r>
            <a:r>
              <a:rPr lang="en-US" baseline="0" dirty="0"/>
              <a:t>: </a:t>
            </a:r>
          </a:p>
          <a:p>
            <a:r>
              <a:rPr lang="en-US" sz="1200" kern="1200" dirty="0">
                <a:solidFill>
                  <a:schemeClr val="tx1"/>
                </a:solidFill>
                <a:effectLst/>
                <a:latin typeface="+mn-lt"/>
                <a:ea typeface="+mn-ea"/>
                <a:cs typeface="+mn-cs"/>
              </a:rPr>
              <a:t>Recent research on authoritarian leadership says that it uses a domineering style that generally has negative outcomes. There is also evidence that situational and personality factors can make authoritarian leadership more likely, including uncertain or negative circumstances where strong leadership is perceived to be a solution to problems, such as when a group is performing poorly, under time pressure or facing an external threat. </a:t>
            </a:r>
            <a:r>
              <a:rPr lang="en-IN"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Some have argued that authoritarian leadership represents a rather pessimistic, negative, and discouraging view of others.</a:t>
            </a: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i="1" dirty="0"/>
              <a:t>Outcomes</a:t>
            </a:r>
            <a:r>
              <a:rPr lang="en-US" b="1" dirty="0"/>
              <a:t> of authoritarian leadership</a:t>
            </a:r>
            <a:r>
              <a:rPr lang="en-US"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a:t>
            </a:r>
            <a:r>
              <a:rPr lang="en-US" sz="1200" kern="1200" dirty="0">
                <a:solidFill>
                  <a:schemeClr val="tx1"/>
                </a:solidFill>
                <a:effectLst/>
                <a:latin typeface="+mn-lt"/>
                <a:ea typeface="+mn-ea"/>
                <a:cs typeface="+mn-cs"/>
              </a:rPr>
              <a:t>uthoritarian leadership has both pluses and minuses. On the positive side, it is efficient and productive. Authoritarian leaders give direction and clarity to people’s work and accomplish more in a shorter period. On the negative side, it fosters dependence, submissiveness, and a loss of individuality. The creativity and personal growth of followers may be hindered. It can become abusive leadership, where these leaders use their influence, power, and control for their personal interests or to coerce followers to engage in unethical or immoral activities.</a:t>
            </a:r>
            <a:endParaRPr lang="en-US" dirty="0"/>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dirty="0"/>
          </a:p>
        </p:txBody>
      </p:sp>
    </p:spTree>
    <p:extLst>
      <p:ext uri="{BB962C8B-B14F-4D97-AF65-F5344CB8AC3E}">
        <p14:creationId xmlns:p14="http://schemas.microsoft.com/office/powerpoint/2010/main" val="15774174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Aft>
                <a:spcPct val="25000"/>
              </a:spcAft>
              <a:buFont typeface="Arial" panose="020B0604020202020204" pitchFamily="34" charset="0"/>
              <a:buChar char="•"/>
            </a:pPr>
            <a:r>
              <a:rPr lang="en-US" altLang="en-US" dirty="0"/>
              <a:t>Authoritarian leaders exert influence and control over group members</a:t>
            </a:r>
          </a:p>
          <a:p>
            <a:pPr marL="171450" indent="-171450" eaLnBrk="1" hangingPunct="1">
              <a:spcAft>
                <a:spcPct val="25000"/>
              </a:spcAft>
              <a:buFont typeface="Arial" panose="020B0604020202020204" pitchFamily="34" charset="0"/>
              <a:buChar char="•"/>
            </a:pPr>
            <a:r>
              <a:rPr lang="en-US" altLang="en-US" dirty="0"/>
              <a:t>Communication is top-down.</a:t>
            </a:r>
          </a:p>
          <a:p>
            <a:pPr marL="171450" indent="-171450" eaLnBrk="1" hangingPunct="1">
              <a:spcAft>
                <a:spcPct val="25000"/>
              </a:spcAft>
              <a:buFont typeface="Arial" panose="020B0604020202020204" pitchFamily="34" charset="0"/>
              <a:buChar char="•"/>
            </a:pPr>
            <a:r>
              <a:rPr lang="en-US" altLang="en-US" dirty="0"/>
              <a:t>The agenda is set by the leaders.</a:t>
            </a:r>
          </a:p>
          <a:p>
            <a:pPr marL="171450" indent="-171450" eaLnBrk="1" hangingPunct="1">
              <a:spcAft>
                <a:spcPct val="25000"/>
              </a:spcAft>
              <a:buFont typeface="Arial" panose="020B0604020202020204" pitchFamily="34" charset="0"/>
              <a:buChar char="•"/>
            </a:pPr>
            <a:r>
              <a:rPr lang="en-US" altLang="en-US" dirty="0"/>
              <a:t>Praise/criticism is given freely, but it is based on personal standards</a:t>
            </a: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dirty="0"/>
          </a:p>
        </p:txBody>
      </p:sp>
    </p:spTree>
    <p:extLst>
      <p:ext uri="{BB962C8B-B14F-4D97-AF65-F5344CB8AC3E}">
        <p14:creationId xmlns:p14="http://schemas.microsoft.com/office/powerpoint/2010/main" val="17593630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spcAft>
                <a:spcPct val="25000"/>
              </a:spcAft>
              <a:buFont typeface="Arial" panose="020B0604020202020204" pitchFamily="34" charset="0"/>
              <a:buChar char="•"/>
            </a:pPr>
            <a:r>
              <a:rPr lang="en-US" altLang="en-US" dirty="0"/>
              <a:t>Authoritarian leaders exert influence and control over group members</a:t>
            </a:r>
          </a:p>
          <a:p>
            <a:pPr marL="171450" indent="-171450" eaLnBrk="1" hangingPunct="1">
              <a:spcAft>
                <a:spcPct val="25000"/>
              </a:spcAft>
              <a:buFont typeface="Arial" panose="020B0604020202020204" pitchFamily="34" charset="0"/>
              <a:buChar char="•"/>
            </a:pPr>
            <a:r>
              <a:rPr lang="en-US" altLang="en-US" dirty="0"/>
              <a:t>Communication is top-down.</a:t>
            </a:r>
          </a:p>
          <a:p>
            <a:pPr marL="171450" indent="-171450" eaLnBrk="1" hangingPunct="1">
              <a:spcAft>
                <a:spcPct val="25000"/>
              </a:spcAft>
              <a:buFont typeface="Arial" panose="020B0604020202020204" pitchFamily="34" charset="0"/>
              <a:buChar char="•"/>
            </a:pPr>
            <a:r>
              <a:rPr lang="en-US" altLang="en-US" dirty="0"/>
              <a:t>The agenda is set by the leaders.</a:t>
            </a:r>
          </a:p>
          <a:p>
            <a:pPr marL="171450" indent="-171450" eaLnBrk="1" hangingPunct="1">
              <a:spcAft>
                <a:spcPct val="25000"/>
              </a:spcAft>
              <a:buFont typeface="Arial" panose="020B0604020202020204" pitchFamily="34" charset="0"/>
              <a:buChar char="•"/>
            </a:pPr>
            <a:r>
              <a:rPr lang="en-US" altLang="en-US" dirty="0"/>
              <a:t>Praise/criticism is given freely, but it is based on personal standards</a:t>
            </a:r>
          </a:p>
          <a:p>
            <a:endParaRPr lang="en-US" altLang="en-US" baseline="0" dirty="0"/>
          </a:p>
          <a:p>
            <a:endParaRPr lang="en-US" altLang="en-US" baseline="0"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dirty="0"/>
          </a:p>
        </p:txBody>
      </p:sp>
    </p:spTree>
    <p:extLst>
      <p:ext uri="{BB962C8B-B14F-4D97-AF65-F5344CB8AC3E}">
        <p14:creationId xmlns:p14="http://schemas.microsoft.com/office/powerpoint/2010/main" val="19392210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6B30A66B-8C95-4300-9EC9-EE39DB0AA46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22FE6D5B-30EB-4502-BE9B-DB5D4D52ED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4988C2C4-3F4D-4CFB-AE3F-1A4E9BAAEAC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09ECBB7-850F-40E1-B96C-9F8E4252E987}" type="slidenum">
              <a:rPr lang="en-GB" altLang="en-US"/>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Democratic leadership style</a:t>
            </a:r>
            <a:r>
              <a:rPr lang="en-US" dirty="0"/>
              <a:t> strongly resembles the assumptions</a:t>
            </a:r>
            <a:r>
              <a:rPr lang="en-US" baseline="0" dirty="0"/>
              <a:t> of Theory Y.</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Guides rather than directors</a:t>
            </a:r>
            <a:r>
              <a:rPr lang="en-US" dirty="0"/>
              <a:t>: </a:t>
            </a:r>
            <a:r>
              <a:rPr lang="en-US" sz="1200" kern="1200" dirty="0">
                <a:solidFill>
                  <a:schemeClr val="tx1"/>
                </a:solidFill>
                <a:effectLst/>
                <a:latin typeface="+mn-lt"/>
                <a:ea typeface="+mn-ea"/>
                <a:cs typeface="+mn-cs"/>
              </a:rPr>
              <a:t>Democratic leaders see themselves as guides rather than as directors. They give suggestions to others, but never with any intention of changing them. Helping each follower reach personal goals is important to a democratic leader.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Speak on same level</a:t>
            </a:r>
            <a:r>
              <a:rPr lang="en-US" dirty="0"/>
              <a:t>: D</a:t>
            </a:r>
            <a:r>
              <a:rPr lang="en-US" baseline="0" dirty="0"/>
              <a:t>emocratic leaders </a:t>
            </a:r>
            <a:r>
              <a:rPr lang="en-US" sz="1200" kern="1200" dirty="0">
                <a:solidFill>
                  <a:schemeClr val="tx1"/>
                </a:solidFill>
                <a:effectLst/>
                <a:latin typeface="+mn-lt"/>
                <a:ea typeface="+mn-ea"/>
                <a:cs typeface="+mn-cs"/>
              </a:rPr>
              <a:t>speak on the same level as their followers. Making sure everyone is heard is a priority. They listen to followers in supportive ways and assist them in becoming self-directed.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Promote communication</a:t>
            </a:r>
            <a:r>
              <a:rPr lang="en-US" baseline="0" dirty="0"/>
              <a:t>: They promote communication among group members and give suggestions without seeming to give orders or applying pressure.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baseline="0" dirty="0"/>
              <a:t>Objective feedback</a:t>
            </a:r>
            <a:r>
              <a:rPr lang="en-US" baseline="0" dirty="0"/>
              <a:t>: In their evaluation, democratic leaders give objective praise and criticism.</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7735168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b="1" dirty="0"/>
              <a:t>Positive outcomes: </a:t>
            </a:r>
          </a:p>
          <a:p>
            <a:pPr marL="228600" indent="-228600">
              <a:buFont typeface="+mj-lt"/>
              <a:buAutoNum type="arabicPeriod"/>
            </a:pPr>
            <a:endParaRPr lang="en-US" dirty="0"/>
          </a:p>
          <a:p>
            <a:pPr marL="228600" indent="-228600">
              <a:buFont typeface="+mj-lt"/>
              <a:buAutoNum type="arabicPeriod"/>
            </a:pPr>
            <a:r>
              <a:rPr lang="en-US" dirty="0"/>
              <a:t>Democratic leadership results in greater group member satisfaction, commitment, and cohesiveness.</a:t>
            </a:r>
          </a:p>
          <a:p>
            <a:pPr marL="228600" indent="-228600">
              <a:buFont typeface="+mj-lt"/>
              <a:buAutoNum type="arabicPeriod"/>
            </a:pPr>
            <a:r>
              <a:rPr lang="en-US" dirty="0"/>
              <a:t>There is more friendliness, mutual praise, and group mindedness.</a:t>
            </a:r>
          </a:p>
          <a:p>
            <a:pPr marL="228600" indent="-228600">
              <a:buFont typeface="+mj-lt"/>
              <a:buAutoNum type="arabicPeriod"/>
            </a:pPr>
            <a:r>
              <a:rPr lang="en-US" dirty="0"/>
              <a:t>It results in stronger worker motivation and greater creativity. People are motivated to pursue their own talents under the supportive structure of democratic leadership.</a:t>
            </a:r>
          </a:p>
          <a:p>
            <a:pPr marL="228600" indent="-228600">
              <a:buFont typeface="+mj-lt"/>
              <a:buAutoNum type="arabicPeriod"/>
            </a:pPr>
            <a:r>
              <a:rPr lang="en-US" dirty="0"/>
              <a:t>Under a democratic leader, group members participate more and are more committed to group decisions.</a:t>
            </a:r>
          </a:p>
          <a:p>
            <a:endParaRPr lang="en-US" dirty="0"/>
          </a:p>
          <a:p>
            <a:r>
              <a:rPr lang="en-US" b="1" dirty="0"/>
              <a:t>Downside</a:t>
            </a:r>
            <a:r>
              <a:rPr lang="en-US" dirty="0"/>
              <a:t>: Time and effort: The downside of democratic leadership is that it takes more time and commitment from the leader. </a:t>
            </a:r>
            <a:r>
              <a:rPr lang="en-US" sz="1200" kern="1200" dirty="0">
                <a:solidFill>
                  <a:schemeClr val="tx1"/>
                </a:solidFill>
                <a:effectLst/>
                <a:latin typeface="+mn-lt"/>
                <a:ea typeface="+mn-ea"/>
                <a:cs typeface="+mn-cs"/>
              </a:rPr>
              <a:t>Work is accomplished, but not as efficiently as if the leader were authoritarian.</a:t>
            </a:r>
            <a:endParaRPr lang="en-US" dirty="0"/>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dirty="0"/>
          </a:p>
        </p:txBody>
      </p:sp>
    </p:spTree>
    <p:extLst>
      <p:ext uri="{BB962C8B-B14F-4D97-AF65-F5344CB8AC3E}">
        <p14:creationId xmlns:p14="http://schemas.microsoft.com/office/powerpoint/2010/main" val="2422953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Do not try to control followers: </a:t>
            </a:r>
            <a:r>
              <a:rPr lang="en-US" b="0" dirty="0"/>
              <a:t>The</a:t>
            </a:r>
            <a:r>
              <a:rPr lang="en-US" b="1" dirty="0"/>
              <a:t> laissez-faire leadership style</a:t>
            </a:r>
            <a:r>
              <a:rPr lang="en-US" dirty="0"/>
              <a:t> is dissimilar to both Theory X and Theory Y. Do not try to control followers as Theory X leaders do, and they do not try to nurture and guide followers as Theory Y leaders do.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Nonleadership</a:t>
            </a:r>
            <a:r>
              <a:rPr lang="en-US" dirty="0"/>
              <a:t>: This</a:t>
            </a:r>
            <a:r>
              <a:rPr lang="en-US" baseline="0" dirty="0"/>
              <a:t> is a stand alone style of leadership which some have labeled </a:t>
            </a:r>
            <a:r>
              <a:rPr lang="en-US" i="0" baseline="0" dirty="0"/>
              <a:t>“</a:t>
            </a:r>
            <a:r>
              <a:rPr lang="en-US" i="1" baseline="0" dirty="0" err="1"/>
              <a:t>nonleadership</a:t>
            </a:r>
            <a:r>
              <a:rPr lang="en-US" i="1" baseline="0"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Nominal leader: </a:t>
            </a:r>
            <a:r>
              <a:rPr lang="en-US" sz="1200" kern="1200" dirty="0">
                <a:solidFill>
                  <a:schemeClr val="tx1"/>
                </a:solidFill>
                <a:effectLst/>
                <a:latin typeface="+mn-lt"/>
                <a:ea typeface="+mn-ea"/>
                <a:cs typeface="+mn-cs"/>
              </a:rPr>
              <a:t>The laissez-faire leader is a nominal leader who engages in minimal influence. As the French phrase implies, </a:t>
            </a:r>
            <a:r>
              <a:rPr lang="en-US" sz="1200" i="1" kern="1200" dirty="0">
                <a:solidFill>
                  <a:schemeClr val="tx1"/>
                </a:solidFill>
                <a:effectLst/>
                <a:latin typeface="+mn-lt"/>
                <a:ea typeface="+mn-ea"/>
                <a:cs typeface="+mn-cs"/>
              </a:rPr>
              <a:t>laissez-faire</a:t>
            </a:r>
            <a:r>
              <a:rPr lang="en-US" sz="1200" kern="1200" dirty="0">
                <a:solidFill>
                  <a:schemeClr val="tx1"/>
                </a:solidFill>
                <a:effectLst/>
                <a:latin typeface="+mn-lt"/>
                <a:ea typeface="+mn-ea"/>
                <a:cs typeface="+mn-cs"/>
              </a:rPr>
              <a:t> leadership means the leader takes a “hands-off, let it ride” attitude toward followers.</a:t>
            </a:r>
            <a:endParaRPr lang="en-IN" sz="1200" kern="1200" dirty="0">
              <a:solidFill>
                <a:schemeClr val="tx1"/>
              </a:solidFill>
              <a:effectLst/>
              <a:latin typeface="+mn-lt"/>
              <a:ea typeface="+mn-ea"/>
              <a:cs typeface="+mn-cs"/>
            </a:endParaRPr>
          </a:p>
          <a:p>
            <a:endParaRPr lang="en-US" dirty="0"/>
          </a:p>
          <a:p>
            <a:r>
              <a:rPr lang="en-US" dirty="0"/>
              <a:t>Laid back: Laissez-faire leaders have a very</a:t>
            </a:r>
            <a:r>
              <a:rPr lang="en-US" baseline="0" dirty="0"/>
              <a:t> laid back attitude and</a:t>
            </a:r>
            <a:r>
              <a:rPr lang="en-US" dirty="0"/>
              <a:t> make no attempt to influence their followers’ activities. Laissez-faire leaders make no attempt to appraise or regulate the progress of followers.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dirty="0"/>
          </a:p>
        </p:txBody>
      </p:sp>
    </p:spTree>
    <p:extLst>
      <p:ext uri="{BB962C8B-B14F-4D97-AF65-F5344CB8AC3E}">
        <p14:creationId xmlns:p14="http://schemas.microsoft.com/office/powerpoint/2010/main" val="2019722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dirty="0"/>
          </a:p>
        </p:txBody>
      </p:sp>
    </p:spTree>
    <p:extLst>
      <p:ext uri="{BB962C8B-B14F-4D97-AF65-F5344CB8AC3E}">
        <p14:creationId xmlns:p14="http://schemas.microsoft.com/office/powerpoint/2010/main" val="27442592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10/02/2022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10/02/2022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10/02/2022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10/02/2022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10/02/2022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10/02/2022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10/02/2022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video" Target="https://www.youtube.com/embed/urrYhnaKvy4?feature=oembed" TargetMode="External"/><Relationship Id="rId5" Type="http://schemas.openxmlformats.org/officeDocument/2006/relationships/image" Target="../media/image3.jpeg"/><Relationship Id="rId4" Type="http://schemas.openxmlformats.org/officeDocument/2006/relationships/hyperlink" Target="https://www.youtube.com/watch?v=urrYhnaKvy4"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K8-LhqF4N0"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0fx7yy9-L7E"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ideo" Target="https://www.youtube.com/embed/aUYSDEYdmzw?feature=oembed" TargetMode="External"/><Relationship Id="rId5" Type="http://schemas.openxmlformats.org/officeDocument/2006/relationships/image" Target="../media/image8.jpeg"/><Relationship Id="rId4" Type="http://schemas.openxmlformats.org/officeDocument/2006/relationships/hyperlink" Target="https://www.youtube.com/watch?v=aUYSDEYdmzw"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BMSW6101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379476" y="3717032"/>
            <a:ext cx="9433048"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600" b="1" dirty="0">
                <a:solidFill>
                  <a:srgbClr val="FFFF00"/>
                </a:solidFill>
              </a:rPr>
              <a:t>Week 3</a:t>
            </a:r>
          </a:p>
          <a:p>
            <a:pPr eaLnBrk="1" hangingPunct="1"/>
            <a:r>
              <a:rPr lang="en-GB" altLang="en-US" sz="4800" dirty="0">
                <a:solidFill>
                  <a:srgbClr val="FFFF00"/>
                </a:solidFill>
              </a:rPr>
              <a:t>Leadership Philosophy &amp; Styles</a:t>
            </a:r>
            <a:endParaRPr lang="en-GB" altLang="en-US" sz="4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Emergent Leadership Skills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US" altLang="en-US" sz="3200" dirty="0"/>
              <a:t>Discuss the formation of a person’s philosophy of leadership.</a:t>
            </a:r>
          </a:p>
          <a:p>
            <a:pPr algn="just"/>
            <a:r>
              <a:rPr lang="en-US" altLang="en-US" sz="3200" dirty="0"/>
              <a:t>Differentiate between Theory X, Theory Y, and Theory Z of leadership.</a:t>
            </a:r>
          </a:p>
          <a:p>
            <a:pPr algn="just"/>
            <a:r>
              <a:rPr lang="en-US" altLang="en-US" sz="3200" dirty="0"/>
              <a:t>Examine the most commonly observed styles of leadership.</a:t>
            </a:r>
            <a:endParaRPr lang="en-US" sz="3200" dirty="0"/>
          </a:p>
          <a:p>
            <a:pPr algn="just"/>
            <a:endParaRPr lang="en-GB" dirty="0"/>
          </a:p>
          <a:p>
            <a:pPr algn="just"/>
            <a:endParaRPr lang="en-GB" dirty="0"/>
          </a:p>
          <a:p>
            <a:endParaRPr lang="en-US" sz="2800" dirty="0"/>
          </a:p>
          <a:p>
            <a:pPr marL="0" indent="0" eaLnBrk="1" hangingPunct="1">
              <a:buNone/>
              <a:defRPr/>
            </a:pPr>
            <a:endParaRPr lang="en-GB" alt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To Be A Leader</a:t>
            </a:r>
          </a:p>
        </p:txBody>
      </p:sp>
      <p:sp>
        <p:nvSpPr>
          <p:cNvPr id="7" name="TextBox 6">
            <a:extLst>
              <a:ext uri="{FF2B5EF4-FFF2-40B4-BE49-F238E27FC236}">
                <a16:creationId xmlns:a16="http://schemas.microsoft.com/office/drawing/2014/main" id="{9400E15E-9143-4409-B43F-5B15593E2BE8}"/>
              </a:ext>
            </a:extLst>
          </p:cNvPr>
          <p:cNvSpPr txBox="1"/>
          <p:nvPr/>
        </p:nvSpPr>
        <p:spPr>
          <a:xfrm>
            <a:off x="3431704" y="5453390"/>
            <a:ext cx="4536504" cy="523220"/>
          </a:xfrm>
          <a:prstGeom prst="rect">
            <a:avLst/>
          </a:prstGeom>
          <a:noFill/>
        </p:spPr>
        <p:txBody>
          <a:bodyPr wrap="square">
            <a:spAutoFit/>
          </a:bodyPr>
          <a:lstStyle/>
          <a:p>
            <a:pPr lvl="1"/>
            <a:r>
              <a:rPr lang="en-US" altLang="en-US" sz="1400" dirty="0">
                <a:hlinkClick r:id="rId4"/>
              </a:rPr>
              <a:t>https://www.youtube.com/watch?v=urrYhnaKvy4</a:t>
            </a:r>
            <a:endParaRPr lang="en-US" altLang="en-US" sz="1400" dirty="0"/>
          </a:p>
          <a:p>
            <a:pPr lvl="1"/>
            <a:endParaRPr lang="en-US" altLang="en-US" sz="1400" dirty="0"/>
          </a:p>
        </p:txBody>
      </p:sp>
      <p:pic>
        <p:nvPicPr>
          <p:cNvPr id="3" name="Online Media 2" title="HOW TO BE A LEADER  - Motivational Speech By Simon Sinek">
            <a:hlinkClick r:id="" action="ppaction://media"/>
            <a:extLst>
              <a:ext uri="{FF2B5EF4-FFF2-40B4-BE49-F238E27FC236}">
                <a16:creationId xmlns:a16="http://schemas.microsoft.com/office/drawing/2014/main" id="{6FBA8E55-E895-4DB6-9856-E962232355C1}"/>
              </a:ext>
            </a:extLst>
          </p:cNvPr>
          <p:cNvPicPr>
            <a:picLocks noRot="1" noChangeAspect="1"/>
          </p:cNvPicPr>
          <p:nvPr>
            <a:videoFile r:link="rId1"/>
          </p:nvPr>
        </p:nvPicPr>
        <p:blipFill>
          <a:blip r:embed="rId5"/>
          <a:stretch>
            <a:fillRect/>
          </a:stretch>
        </p:blipFill>
        <p:spPr>
          <a:xfrm>
            <a:off x="1199456" y="881390"/>
            <a:ext cx="9865096" cy="4597350"/>
          </a:xfrm>
          <a:prstGeom prst="rect">
            <a:avLst/>
          </a:prstGeom>
        </p:spPr>
      </p:pic>
    </p:spTree>
    <p:extLst>
      <p:ext uri="{BB962C8B-B14F-4D97-AF65-F5344CB8AC3E}">
        <p14:creationId xmlns:p14="http://schemas.microsoft.com/office/powerpoint/2010/main" val="215428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Introduction</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4" y="1556792"/>
            <a:ext cx="7020779" cy="2901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dirty="0"/>
              <a:t>It is important to recognize your personal style of leadership. This style affects how others respond to you, how they respond to their work, and, in the end, how effective you are as a leader.</a:t>
            </a:r>
          </a:p>
          <a:p>
            <a:endParaRPr lang="en-US" sz="2800" dirty="0"/>
          </a:p>
          <a:p>
            <a:pPr marL="0" indent="0" eaLnBrk="1" hangingPunct="1">
              <a:buFont typeface="Arial" panose="020B0604020202020204" pitchFamily="34" charset="0"/>
              <a:buNone/>
              <a:defRPr/>
            </a:pPr>
            <a:endParaRPr lang="en-GB" altLang="en-US" sz="2400" dirty="0"/>
          </a:p>
        </p:txBody>
      </p:sp>
      <p:pic>
        <p:nvPicPr>
          <p:cNvPr id="4" name="Picture 3">
            <a:extLst>
              <a:ext uri="{FF2B5EF4-FFF2-40B4-BE49-F238E27FC236}">
                <a16:creationId xmlns:a16="http://schemas.microsoft.com/office/drawing/2014/main" id="{4B528D42-E6D2-4101-9350-F1221A5473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6200" y="1916832"/>
            <a:ext cx="3816424" cy="2541459"/>
          </a:xfrm>
          <a:prstGeom prst="rect">
            <a:avLst/>
          </a:prstGeom>
        </p:spPr>
      </p:pic>
      <p:sp>
        <p:nvSpPr>
          <p:cNvPr id="7" name="TextBox 6">
            <a:extLst>
              <a:ext uri="{FF2B5EF4-FFF2-40B4-BE49-F238E27FC236}">
                <a16:creationId xmlns:a16="http://schemas.microsoft.com/office/drawing/2014/main" id="{9400E15E-9143-4409-B43F-5B15593E2BE8}"/>
              </a:ext>
            </a:extLst>
          </p:cNvPr>
          <p:cNvSpPr txBox="1"/>
          <p:nvPr/>
        </p:nvSpPr>
        <p:spPr>
          <a:xfrm>
            <a:off x="191344" y="4797152"/>
            <a:ext cx="11613709" cy="584775"/>
          </a:xfrm>
          <a:prstGeom prst="rect">
            <a:avLst/>
          </a:prstGeom>
          <a:noFill/>
        </p:spPr>
        <p:txBody>
          <a:bodyPr wrap="square">
            <a:spAutoFit/>
          </a:bodyPr>
          <a:lstStyle/>
          <a:p>
            <a:pPr lvl="1">
              <a:buFont typeface="Wingdings" panose="05000000000000000000" pitchFamily="2" charset="2"/>
              <a:buChar char="Ø"/>
            </a:pPr>
            <a:r>
              <a:rPr lang="en-US" altLang="en-US" sz="3200" dirty="0"/>
              <a:t>Are you an </a:t>
            </a:r>
            <a:r>
              <a:rPr lang="en-US" altLang="en-US" sz="3200" b="1" i="1" dirty="0"/>
              <a:t>in-charge</a:t>
            </a:r>
            <a:r>
              <a:rPr lang="en-US" altLang="en-US" sz="3200" dirty="0"/>
              <a:t> type of a leader or a </a:t>
            </a:r>
            <a:r>
              <a:rPr lang="en-US" altLang="en-US" sz="3200" b="1" i="1" dirty="0"/>
              <a:t>laid-back</a:t>
            </a:r>
            <a:r>
              <a:rPr lang="en-US" altLang="en-US" sz="3200" dirty="0"/>
              <a:t> one?</a:t>
            </a:r>
          </a:p>
        </p:txBody>
      </p:sp>
    </p:spTree>
    <p:extLst>
      <p:ext uri="{BB962C8B-B14F-4D97-AF65-F5344CB8AC3E}">
        <p14:creationId xmlns:p14="http://schemas.microsoft.com/office/powerpoint/2010/main" val="1662402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Philosophy Explained (1 of 8)</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pPr>
            <a:r>
              <a:rPr lang="en-GB" dirty="0"/>
              <a:t>Philosophy of leadership.</a:t>
            </a:r>
          </a:p>
          <a:p>
            <a:pPr algn="just">
              <a:buClr>
                <a:schemeClr val="tx1"/>
              </a:buClr>
            </a:pPr>
            <a:r>
              <a:rPr lang="en-GB" dirty="0"/>
              <a:t>Fundamental question of human behaviour: Do people like to work or do they try to avoid it?</a:t>
            </a:r>
          </a:p>
          <a:p>
            <a:pPr algn="just">
              <a:buClr>
                <a:schemeClr val="tx1"/>
              </a:buClr>
            </a:pPr>
            <a:r>
              <a:rPr lang="en-GB" dirty="0"/>
              <a:t>Douglas McGregor believed managers had two views of human nature:</a:t>
            </a:r>
          </a:p>
          <a:p>
            <a:pPr lvl="1" algn="just">
              <a:buClr>
                <a:schemeClr val="tx1"/>
              </a:buClr>
            </a:pPr>
            <a:r>
              <a:rPr lang="en-GB" dirty="0">
                <a:hlinkClick r:id="rId3"/>
              </a:rPr>
              <a:t>Theory X and Theory Y</a:t>
            </a:r>
            <a:endParaRPr lang="en-GB" dirty="0"/>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884146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Theory X and Theory Y (1)</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268760"/>
            <a:ext cx="10405157"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buClr>
                <a:schemeClr val="tx1"/>
              </a:buClr>
            </a:pPr>
            <a:r>
              <a:rPr lang="en-GB" b="1" dirty="0"/>
              <a:t>Theory X: Assumption 1</a:t>
            </a:r>
          </a:p>
          <a:p>
            <a:pPr lvl="1" algn="just">
              <a:spcBef>
                <a:spcPts val="600"/>
              </a:spcBef>
              <a:buClr>
                <a:schemeClr val="tx1"/>
              </a:buClr>
            </a:pPr>
            <a:r>
              <a:rPr lang="en-GB" dirty="0"/>
              <a:t>People dislike work and will try to avoid it.</a:t>
            </a:r>
          </a:p>
          <a:p>
            <a:pPr>
              <a:spcBef>
                <a:spcPts val="600"/>
              </a:spcBef>
            </a:pPr>
            <a:r>
              <a:rPr lang="en-US" b="1" dirty="0"/>
              <a:t>Theory X: Assumption 2</a:t>
            </a:r>
          </a:p>
          <a:p>
            <a:pPr lvl="1">
              <a:spcBef>
                <a:spcPts val="600"/>
              </a:spcBef>
            </a:pPr>
            <a:r>
              <a:rPr lang="en-US" dirty="0"/>
              <a:t>People need direction and control.</a:t>
            </a:r>
          </a:p>
          <a:p>
            <a:pPr lvl="1">
              <a:spcBef>
                <a:spcPts val="600"/>
              </a:spcBef>
            </a:pPr>
            <a:r>
              <a:rPr lang="en-US" dirty="0"/>
              <a:t>Leaders play significant role.</a:t>
            </a:r>
          </a:p>
          <a:p>
            <a:pPr>
              <a:spcBef>
                <a:spcPts val="600"/>
              </a:spcBef>
            </a:pPr>
            <a:r>
              <a:rPr lang="en-US" b="1" dirty="0"/>
              <a:t>Theory X: Assumption 3</a:t>
            </a:r>
          </a:p>
          <a:p>
            <a:pPr lvl="1">
              <a:spcBef>
                <a:spcPts val="600"/>
              </a:spcBef>
            </a:pPr>
            <a:r>
              <a:rPr lang="en-US" dirty="0"/>
              <a:t>People want security, not responsibility.</a:t>
            </a:r>
          </a:p>
          <a:p>
            <a:pPr lvl="1">
              <a:spcBef>
                <a:spcPts val="600"/>
              </a:spcBef>
            </a:pPr>
            <a:r>
              <a:rPr lang="en-US" dirty="0"/>
              <a:t>Followers need leaders. </a:t>
            </a:r>
          </a:p>
          <a:p>
            <a:pPr lvl="1">
              <a:spcBef>
                <a:spcPts val="0"/>
              </a:spcBef>
            </a:pPr>
            <a:endParaRPr lang="en-US"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366385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Theory X and Theory Y (2)</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908720"/>
            <a:ext cx="10405157" cy="4783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600"/>
              </a:spcBef>
              <a:buClr>
                <a:schemeClr val="tx1"/>
              </a:buClr>
            </a:pPr>
            <a:r>
              <a:rPr lang="en-GB" b="1" dirty="0"/>
              <a:t>Theory Y: Assumption 1</a:t>
            </a:r>
          </a:p>
          <a:p>
            <a:pPr lvl="1" algn="just">
              <a:spcBef>
                <a:spcPts val="600"/>
              </a:spcBef>
              <a:buClr>
                <a:schemeClr val="tx1"/>
              </a:buClr>
            </a:pPr>
            <a:r>
              <a:rPr lang="en-GB" sz="2500" dirty="0"/>
              <a:t>People like work. People don’t inherently dislike work; doing work is as natural as play.</a:t>
            </a:r>
          </a:p>
          <a:p>
            <a:pPr>
              <a:spcBef>
                <a:spcPts val="600"/>
              </a:spcBef>
            </a:pPr>
            <a:r>
              <a:rPr lang="en-US" b="1" dirty="0"/>
              <a:t>Theory Y: Assumption 2</a:t>
            </a:r>
          </a:p>
          <a:p>
            <a:pPr lvl="1">
              <a:spcBef>
                <a:spcPts val="600"/>
              </a:spcBef>
            </a:pPr>
            <a:r>
              <a:rPr lang="en-GB" sz="2500" dirty="0"/>
              <a:t>People are self-motivated.</a:t>
            </a:r>
          </a:p>
          <a:p>
            <a:pPr lvl="1">
              <a:spcBef>
                <a:spcPts val="600"/>
              </a:spcBef>
            </a:pPr>
            <a:r>
              <a:rPr lang="en-GB" sz="2500" dirty="0"/>
              <a:t>The commitment factor.</a:t>
            </a:r>
          </a:p>
          <a:p>
            <a:pPr>
              <a:spcBef>
                <a:spcPts val="600"/>
              </a:spcBef>
            </a:pPr>
            <a:r>
              <a:rPr lang="en-US" b="1" dirty="0"/>
              <a:t>Theory Y: Assumption 3</a:t>
            </a:r>
          </a:p>
          <a:p>
            <a:pPr lvl="1">
              <a:spcBef>
                <a:spcPts val="600"/>
              </a:spcBef>
            </a:pPr>
            <a:r>
              <a:rPr lang="en-GB" sz="2500" dirty="0"/>
              <a:t>People accept and seek responsibility.</a:t>
            </a:r>
          </a:p>
          <a:p>
            <a:pPr lvl="1">
              <a:spcBef>
                <a:spcPts val="600"/>
              </a:spcBef>
            </a:pPr>
            <a:r>
              <a:rPr lang="en-GB" sz="2500" dirty="0"/>
              <a:t>Capacity for self-directed activities.</a:t>
            </a:r>
          </a:p>
          <a:p>
            <a:pPr lvl="1">
              <a:spcBef>
                <a:spcPts val="600"/>
              </a:spcBef>
            </a:pPr>
            <a:r>
              <a:rPr lang="en-GB" sz="2500" dirty="0"/>
              <a:t>Independent and productive.</a:t>
            </a:r>
          </a:p>
          <a:p>
            <a:pPr lvl="1">
              <a:spcBef>
                <a:spcPts val="0"/>
              </a:spcBef>
            </a:pPr>
            <a:endParaRPr lang="en-US"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891227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Characteristics of a Theory Y Leader</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US" sz="2600" dirty="0"/>
              <a:t>A Theory Y leader views followers as capable and interested in working.</a:t>
            </a:r>
          </a:p>
          <a:p>
            <a:pPr marL="514350" indent="-514350" algn="just">
              <a:buFont typeface="+mj-lt"/>
              <a:buAutoNum type="arabicPeriod"/>
            </a:pPr>
            <a:r>
              <a:rPr lang="en-US" sz="2600" dirty="0"/>
              <a:t>Though they may define work requirements, they do not try to control workers. Further, they do not see the need to use coercion or external reinforcement.</a:t>
            </a:r>
          </a:p>
          <a:p>
            <a:pPr marL="514350" indent="-514350" algn="just">
              <a:buFont typeface="+mj-lt"/>
              <a:buAutoNum type="arabicPeriod"/>
            </a:pPr>
            <a:r>
              <a:rPr lang="en-US" sz="2600" dirty="0"/>
              <a:t>These leaders are aware of the motivation and commitment that their followers bring, and in turn, they are attuned to helping the followers find their passion for what they want to do.</a:t>
            </a:r>
          </a:p>
          <a:p>
            <a:pPr marL="514350" indent="-514350" algn="just">
              <a:buFont typeface="+mj-lt"/>
              <a:buAutoNum type="arabicPeriod"/>
            </a:pPr>
            <a:r>
              <a:rPr lang="en-US" sz="2600" dirty="0"/>
              <a:t>Theory Y leadership means supporting followers without the need to direct or control them.</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2369771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Theory Z</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800" dirty="0"/>
              <a:t>Theory Z: Emphasizes common cultural values.</a:t>
            </a:r>
          </a:p>
          <a:p>
            <a:pPr marL="514350" indent="-514350" algn="just">
              <a:buFont typeface="+mj-lt"/>
              <a:buAutoNum type="arabicPeriod"/>
            </a:pPr>
            <a:r>
              <a:rPr lang="en-GB" sz="2800" dirty="0"/>
              <a:t>Developed by William </a:t>
            </a:r>
            <a:r>
              <a:rPr lang="en-GB" sz="2800" dirty="0" err="1"/>
              <a:t>Ouchi</a:t>
            </a:r>
            <a:r>
              <a:rPr lang="en-GB" sz="2800" dirty="0"/>
              <a:t> (1981) to include the collectivist values of successful Japanese companies (automobiles, electronics)</a:t>
            </a:r>
          </a:p>
          <a:p>
            <a:pPr marL="514350" indent="-514350" algn="just">
              <a:buFont typeface="+mj-lt"/>
              <a:buAutoNum type="arabicPeriod"/>
            </a:pPr>
            <a:r>
              <a:rPr lang="en-GB" sz="2800" dirty="0"/>
              <a:t>Emphasizes communication, collaboration, and consensual decision-making</a:t>
            </a:r>
          </a:p>
          <a:p>
            <a:pPr marL="514350" indent="-514350" algn="just">
              <a:buFont typeface="+mj-lt"/>
              <a:buAutoNum type="arabicPeriod"/>
            </a:pPr>
            <a:r>
              <a:rPr lang="en-GB" sz="2800" dirty="0"/>
              <a:t>Also incorporates individualistic values such as formal authority structures, individual contributions, and recognition</a:t>
            </a:r>
          </a:p>
          <a:p>
            <a:pPr algn="just"/>
            <a:endParaRPr lang="en-GB" dirty="0"/>
          </a:p>
          <a:p>
            <a:pPr algn="just"/>
            <a:endParaRPr lang="en-GB" dirty="0"/>
          </a:p>
          <a:p>
            <a:pPr algn="just"/>
            <a:endParaRPr lang="en-US" sz="2800" dirty="0"/>
          </a:p>
          <a:p>
            <a:pPr marL="0" indent="0" algn="just"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608858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Leadership Styles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Behaviours of leaders.</a:t>
            </a:r>
          </a:p>
          <a:p>
            <a:pPr algn="just"/>
            <a:r>
              <a:rPr lang="en-GB" dirty="0"/>
              <a:t>Study by Lewin and colleagues. Lewin, Lippitt, and White (1938) conducted research on the impact of leadership styles on small-group behaviour.</a:t>
            </a:r>
          </a:p>
          <a:p>
            <a:pPr algn="just"/>
            <a:r>
              <a:rPr lang="en-GB" b="1" dirty="0">
                <a:hlinkClick r:id="rId3"/>
              </a:rPr>
              <a:t>Three styles identified</a:t>
            </a:r>
            <a:r>
              <a:rPr lang="en-GB" b="1" dirty="0"/>
              <a:t>:</a:t>
            </a:r>
          </a:p>
          <a:p>
            <a:pPr marL="1314450" lvl="2" indent="-514350" algn="just">
              <a:buFont typeface="Wingdings" panose="05000000000000000000" pitchFamily="2" charset="2"/>
              <a:buChar char="ü"/>
            </a:pPr>
            <a:r>
              <a:rPr lang="en-GB" sz="2800" dirty="0"/>
              <a:t>Authoritarian</a:t>
            </a:r>
          </a:p>
          <a:p>
            <a:pPr marL="1314450" lvl="2" indent="-514350" algn="just">
              <a:buFont typeface="Wingdings" panose="05000000000000000000" pitchFamily="2" charset="2"/>
              <a:buChar char="ü"/>
            </a:pPr>
            <a:r>
              <a:rPr lang="en-GB" sz="2800" dirty="0"/>
              <a:t>Democratic</a:t>
            </a:r>
          </a:p>
          <a:p>
            <a:pPr marL="1314450" lvl="2" indent="-514350" algn="just">
              <a:buFont typeface="Wingdings" panose="05000000000000000000" pitchFamily="2" charset="2"/>
              <a:buChar char="ü"/>
            </a:pPr>
            <a:r>
              <a:rPr lang="en-GB" sz="2800" dirty="0"/>
              <a:t>Laissez-faire</a:t>
            </a:r>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2887546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Authoritarian Leadership Style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buFont typeface="Wingdings" panose="05000000000000000000" pitchFamily="2" charset="2"/>
              <a:buChar char="§"/>
            </a:pPr>
            <a:r>
              <a:rPr lang="en-US" sz="3600" dirty="0"/>
              <a:t>Characteristics of authoritarian leaders, like Theory X, view followers as needing direction.</a:t>
            </a:r>
          </a:p>
          <a:p>
            <a:pPr algn="just">
              <a:lnSpc>
                <a:spcPct val="150000"/>
              </a:lnSpc>
              <a:buFont typeface="Wingdings" panose="05000000000000000000" pitchFamily="2" charset="2"/>
              <a:buChar char="§"/>
            </a:pPr>
            <a:r>
              <a:rPr lang="en-US" sz="3600" dirty="0"/>
              <a:t>Generally has negative outcomes.</a:t>
            </a:r>
          </a:p>
          <a:p>
            <a:pPr algn="just">
              <a:lnSpc>
                <a:spcPct val="150000"/>
              </a:lnSpc>
              <a:buFont typeface="Wingdings" panose="05000000000000000000" pitchFamily="2" charset="2"/>
              <a:buChar char="§"/>
            </a:pPr>
            <a:r>
              <a:rPr lang="en-US" sz="3600" dirty="0"/>
              <a:t>Outcomes can sometimes be positive. </a:t>
            </a:r>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2067930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Characteristics of Authoritarian Leaders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They determine tasks and procedures and exert influence and control over the group members.</a:t>
            </a:r>
          </a:p>
          <a:p>
            <a:pPr algn="just"/>
            <a:endParaRPr lang="en-GB" sz="2800" dirty="0"/>
          </a:p>
          <a:p>
            <a:pPr algn="just"/>
            <a:r>
              <a:rPr lang="en-GB" sz="2800" dirty="0"/>
              <a:t>They do not encourage communication among members; instead, they prefer that communication be directed to them.</a:t>
            </a:r>
          </a:p>
          <a:p>
            <a:pPr algn="just"/>
            <a:endParaRPr lang="en-GB" sz="2800" dirty="0"/>
          </a:p>
          <a:p>
            <a:pPr algn="just"/>
            <a:r>
              <a:rPr lang="en-GB" sz="2800" dirty="0"/>
              <a:t>They give praise and criticism freely, but is based on their personal standards and not based on objective standards.</a:t>
            </a:r>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265268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Characteristics of Authoritarian Leaders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340768"/>
            <a:ext cx="10405157"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They determine tasks and procedures and exert influence and control over the group members.</a:t>
            </a:r>
          </a:p>
          <a:p>
            <a:pPr algn="just"/>
            <a:endParaRPr lang="en-GB" sz="2800" dirty="0"/>
          </a:p>
          <a:p>
            <a:pPr algn="just"/>
            <a:r>
              <a:rPr lang="en-GB" sz="2800" dirty="0"/>
              <a:t>They do not encourage communication among members; instead, they prefer that communication be directed to them.</a:t>
            </a:r>
          </a:p>
          <a:p>
            <a:pPr algn="just"/>
            <a:endParaRPr lang="en-GB" sz="2800" dirty="0"/>
          </a:p>
          <a:p>
            <a:pPr algn="just"/>
            <a:r>
              <a:rPr lang="en-GB" sz="2800" dirty="0"/>
              <a:t>They give praise and criticism freely, but is based on their personal standards and not based on objective standards.</a:t>
            </a:r>
          </a:p>
          <a:p>
            <a:pPr algn="just"/>
            <a:endParaRPr lang="en-GB" sz="3600" dirty="0"/>
          </a:p>
          <a:p>
            <a:pPr algn="just"/>
            <a:endParaRPr lang="en-GB" sz="3600" dirty="0"/>
          </a:p>
          <a:p>
            <a:pPr algn="just"/>
            <a:endParaRPr lang="en-US" dirty="0"/>
          </a:p>
          <a:p>
            <a:pPr marL="0" indent="0" algn="just" eaLnBrk="1" hangingPunct="1">
              <a:buFont typeface="Arial" panose="020B0604020202020204" pitchFamily="34" charset="0"/>
              <a:buNone/>
              <a:defRPr/>
            </a:pPr>
            <a:endParaRPr lang="en-GB" altLang="en-US" sz="2800" dirty="0"/>
          </a:p>
        </p:txBody>
      </p:sp>
    </p:spTree>
    <p:extLst>
      <p:ext uri="{BB962C8B-B14F-4D97-AF65-F5344CB8AC3E}">
        <p14:creationId xmlns:p14="http://schemas.microsoft.com/office/powerpoint/2010/main" val="1279719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B5A49790-898D-4EB1-91D7-BF69A2AAFB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88288" y="2636912"/>
            <a:ext cx="3240360" cy="2430270"/>
          </a:xfrm>
          <a:prstGeom prst="rect">
            <a:avLst/>
          </a:prstGeom>
        </p:spPr>
      </p:pic>
      <p:sp>
        <p:nvSpPr>
          <p:cNvPr id="17412" name="Rectangle 3">
            <a:extLst>
              <a:ext uri="{FF2B5EF4-FFF2-40B4-BE49-F238E27FC236}">
                <a16:creationId xmlns:a16="http://schemas.microsoft.com/office/drawing/2014/main" id="{6A01FB56-D5A4-42E4-BAE4-DA9AE3A9BC55}"/>
              </a:ext>
            </a:extLst>
          </p:cNvPr>
          <p:cNvSpPr txBox="1">
            <a:spLocks noChangeArrowheads="1"/>
          </p:cNvSpPr>
          <p:nvPr/>
        </p:nvSpPr>
        <p:spPr bwMode="auto">
          <a:xfrm>
            <a:off x="731404" y="1628800"/>
            <a:ext cx="10729192" cy="3960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514350" indent="-514350">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chemeClr val="tx1"/>
                </a:solidFill>
                <a:latin typeface="+mn-lt"/>
              </a:rPr>
              <a:t>When do you prefer authoritarian leadership as a group member and why?</a:t>
            </a:r>
          </a:p>
          <a:p>
            <a:pPr algn="just" eaLnBrk="1" hangingPunct="1">
              <a:lnSpc>
                <a:spcPct val="150000"/>
              </a:lnSpc>
              <a:buClr>
                <a:schemeClr val="tx2">
                  <a:lumMod val="50000"/>
                </a:schemeClr>
              </a:buClr>
              <a:buFont typeface="Candara" panose="020E0502030303020204" pitchFamily="34" charset="0"/>
              <a:buAutoNum type="arabicPeriod"/>
            </a:pPr>
            <a:endParaRPr lang="en-GB" altLang="en-US" sz="3000" dirty="0">
              <a:solidFill>
                <a:schemeClr val="tx1"/>
              </a:solidFill>
              <a:latin typeface="+mn-lt"/>
            </a:endParaRPr>
          </a:p>
          <a:p>
            <a:pPr algn="just" eaLnBrk="1" hangingPunct="1">
              <a:lnSpc>
                <a:spcPct val="150000"/>
              </a:lnSpc>
              <a:buClr>
                <a:schemeClr val="tx2">
                  <a:lumMod val="50000"/>
                </a:schemeClr>
              </a:buClr>
              <a:buFont typeface="Candara" panose="020E0502030303020204" pitchFamily="34" charset="0"/>
              <a:buAutoNum type="arabicPeriod"/>
            </a:pPr>
            <a:r>
              <a:rPr lang="en-GB" altLang="en-US" sz="3000" dirty="0">
                <a:solidFill>
                  <a:schemeClr val="tx1"/>
                </a:solidFill>
                <a:latin typeface="+mn-lt"/>
              </a:rPr>
              <a:t>How often do you use this style of leadership?</a:t>
            </a:r>
          </a:p>
          <a:p>
            <a:pPr lvl="1" algn="just" eaLnBrk="1" hangingPunct="1"/>
            <a:endParaRPr lang="en-GB" altLang="en-US" b="1" dirty="0">
              <a:solidFill>
                <a:schemeClr val="tx1"/>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812F47A2-EDB3-4543-B9E4-1639FD39DEAF}"/>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17412">
                                            <p:txEl>
                                              <p:pRg st="0" end="0"/>
                                            </p:txEl>
                                          </p:spTgt>
                                        </p:tgtEl>
                                        <p:attrNameLst>
                                          <p:attrName>style.visibility</p:attrName>
                                        </p:attrNameLst>
                                      </p:cBhvr>
                                      <p:to>
                                        <p:strVal val="visible"/>
                                      </p:to>
                                    </p:set>
                                    <p:animEffect transition="in" filter="fade">
                                      <p:cBhvr>
                                        <p:cTn id="7" dur="1000"/>
                                        <p:tgtEl>
                                          <p:spTgt spid="17412">
                                            <p:txEl>
                                              <p:pRg st="0" end="0"/>
                                            </p:txEl>
                                          </p:spTgt>
                                        </p:tgtEl>
                                      </p:cBhvr>
                                    </p:animEffect>
                                    <p:anim calcmode="lin" valueType="num">
                                      <p:cBhvr>
                                        <p:cTn id="8" dur="1000" fill="hold"/>
                                        <p:tgtEl>
                                          <p:spTgt spid="174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4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412">
                                            <p:txEl>
                                              <p:pRg st="2" end="2"/>
                                            </p:txEl>
                                          </p:spTgt>
                                        </p:tgtEl>
                                        <p:attrNameLst>
                                          <p:attrName>style.visibility</p:attrName>
                                        </p:attrNameLst>
                                      </p:cBhvr>
                                      <p:to>
                                        <p:strVal val="visible"/>
                                      </p:to>
                                    </p:set>
                                    <p:animEffect transition="in" filter="fade">
                                      <p:cBhvr>
                                        <p:cTn id="14" dur="1000"/>
                                        <p:tgtEl>
                                          <p:spTgt spid="17412">
                                            <p:txEl>
                                              <p:pRg st="2" end="2"/>
                                            </p:txEl>
                                          </p:spTgt>
                                        </p:tgtEl>
                                      </p:cBhvr>
                                    </p:animEffect>
                                    <p:anim calcmode="lin" valueType="num">
                                      <p:cBhvr>
                                        <p:cTn id="15" dur="1000" fill="hold"/>
                                        <p:tgtEl>
                                          <p:spTgt spid="1741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41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Democratic Leadership Style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628800"/>
            <a:ext cx="10405157" cy="4062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buClr>
                <a:schemeClr val="tx1"/>
              </a:buClr>
              <a:buFont typeface="Wingdings" panose="05000000000000000000" pitchFamily="2" charset="2"/>
              <a:buChar char="§"/>
            </a:pPr>
            <a:r>
              <a:rPr lang="en-GB" sz="3600" dirty="0"/>
              <a:t>Guides rather than directs.</a:t>
            </a:r>
          </a:p>
          <a:p>
            <a:pPr algn="just">
              <a:lnSpc>
                <a:spcPct val="150000"/>
              </a:lnSpc>
              <a:buClr>
                <a:schemeClr val="tx1"/>
              </a:buClr>
              <a:buFont typeface="Wingdings" panose="05000000000000000000" pitchFamily="2" charset="2"/>
              <a:buChar char="§"/>
            </a:pPr>
            <a:r>
              <a:rPr lang="en-GB" sz="3600" dirty="0"/>
              <a:t>Speak on same level, egalitarian.</a:t>
            </a:r>
          </a:p>
          <a:p>
            <a:pPr algn="just">
              <a:lnSpc>
                <a:spcPct val="150000"/>
              </a:lnSpc>
              <a:buClr>
                <a:schemeClr val="tx1"/>
              </a:buClr>
              <a:buFont typeface="Wingdings" panose="05000000000000000000" pitchFamily="2" charset="2"/>
              <a:buChar char="§"/>
            </a:pPr>
            <a:r>
              <a:rPr lang="en-GB" sz="3600" dirty="0"/>
              <a:t>Promote communication.</a:t>
            </a:r>
          </a:p>
          <a:p>
            <a:pPr algn="just">
              <a:lnSpc>
                <a:spcPct val="150000"/>
              </a:lnSpc>
              <a:buClr>
                <a:schemeClr val="tx1"/>
              </a:buClr>
              <a:buFont typeface="Wingdings" panose="05000000000000000000" pitchFamily="2" charset="2"/>
              <a:buChar char="§"/>
            </a:pPr>
            <a:r>
              <a:rPr lang="en-GB" sz="3600" dirty="0"/>
              <a:t>Objective feedback.</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1793754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Democratic Leadership Style Outcomes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268760"/>
            <a:ext cx="10405157"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buClr>
                <a:schemeClr val="tx1"/>
              </a:buClr>
              <a:buFont typeface="Wingdings" panose="05000000000000000000" pitchFamily="2" charset="2"/>
              <a:buChar char="§"/>
            </a:pPr>
            <a:r>
              <a:rPr lang="en-GB" b="1" dirty="0"/>
              <a:t>Positive outcomes:</a:t>
            </a:r>
          </a:p>
          <a:p>
            <a:pPr lvl="1" algn="just">
              <a:buClr>
                <a:schemeClr val="tx1"/>
              </a:buClr>
              <a:buFont typeface="Arial" panose="020B0604020202020204" pitchFamily="34" charset="0"/>
              <a:buChar char="•"/>
            </a:pPr>
            <a:r>
              <a:rPr lang="en-GB" dirty="0"/>
              <a:t>Greater group member satisfaction</a:t>
            </a:r>
          </a:p>
          <a:p>
            <a:pPr lvl="1" algn="just">
              <a:buClr>
                <a:schemeClr val="tx1"/>
              </a:buClr>
              <a:buFont typeface="Arial" panose="020B0604020202020204" pitchFamily="34" charset="0"/>
              <a:buChar char="•"/>
            </a:pPr>
            <a:r>
              <a:rPr lang="en-GB" dirty="0"/>
              <a:t>Friendliness and mutual praise</a:t>
            </a:r>
          </a:p>
          <a:p>
            <a:pPr lvl="1" algn="just">
              <a:buClr>
                <a:schemeClr val="tx1"/>
              </a:buClr>
              <a:buFont typeface="Arial" panose="020B0604020202020204" pitchFamily="34" charset="0"/>
              <a:buChar char="•"/>
            </a:pPr>
            <a:r>
              <a:rPr lang="en-GB" dirty="0"/>
              <a:t>Stronger worker motivation &amp; originality</a:t>
            </a:r>
          </a:p>
          <a:p>
            <a:pPr algn="just">
              <a:buClr>
                <a:schemeClr val="tx1"/>
              </a:buClr>
              <a:buFont typeface="Wingdings" panose="05000000000000000000" pitchFamily="2" charset="2"/>
              <a:buChar char="§"/>
            </a:pPr>
            <a:endParaRPr lang="en-GB" dirty="0"/>
          </a:p>
          <a:p>
            <a:pPr algn="just">
              <a:buClr>
                <a:schemeClr val="tx1"/>
              </a:buClr>
              <a:buFont typeface="Wingdings" panose="05000000000000000000" pitchFamily="2" charset="2"/>
              <a:buChar char="§"/>
            </a:pPr>
            <a:r>
              <a:rPr lang="en-GB" b="1" dirty="0"/>
              <a:t>Downside: </a:t>
            </a:r>
          </a:p>
          <a:p>
            <a:pPr lvl="1" algn="just">
              <a:buClr>
                <a:schemeClr val="tx1"/>
              </a:buClr>
              <a:buFont typeface="Arial" panose="020B0604020202020204" pitchFamily="34" charset="0"/>
              <a:buChar char="•"/>
            </a:pPr>
            <a:r>
              <a:rPr lang="en-GB" dirty="0"/>
              <a:t>Time and effort</a:t>
            </a:r>
          </a:p>
          <a:p>
            <a:pPr lvl="1" algn="just">
              <a:buClr>
                <a:schemeClr val="tx1"/>
              </a:buClr>
              <a:buFont typeface="Arial" panose="020B0604020202020204" pitchFamily="34" charset="0"/>
              <a:buChar char="•"/>
            </a:pPr>
            <a:r>
              <a:rPr lang="en-GB" dirty="0"/>
              <a:t>Can result in inefficiencies and lower productivity</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961683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Effects of Laissez-Faire Leadership</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052736"/>
            <a:ext cx="10405157" cy="4639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spcBef>
                <a:spcPts val="0"/>
              </a:spcBef>
            </a:pPr>
            <a:r>
              <a:rPr lang="en-GB" sz="2800" b="1" dirty="0"/>
              <a:t>Negative outcomes:</a:t>
            </a:r>
          </a:p>
          <a:p>
            <a:pPr lvl="1" algn="just">
              <a:spcBef>
                <a:spcPts val="0"/>
              </a:spcBef>
            </a:pPr>
            <a:r>
              <a:rPr lang="en-GB" sz="2400" dirty="0"/>
              <a:t>Very little is accomplished under a laissez-faire leader. Because people are directionless and at a loss to know what to do, they tend to do nothing.</a:t>
            </a:r>
          </a:p>
          <a:p>
            <a:pPr lvl="1" algn="just">
              <a:spcBef>
                <a:spcPts val="0"/>
              </a:spcBef>
            </a:pPr>
            <a:r>
              <a:rPr lang="en-GB" sz="2400" dirty="0"/>
              <a:t>Giving complete freedom can also result in an atmosphere that most followers find chaotic. As a result, productivity goes down.</a:t>
            </a:r>
          </a:p>
          <a:p>
            <a:pPr lvl="1" algn="just">
              <a:spcBef>
                <a:spcPts val="0"/>
              </a:spcBef>
            </a:pPr>
            <a:r>
              <a:rPr lang="en-GB" sz="2400" dirty="0"/>
              <a:t>The lack of leadership from above can result in frustration that spurs followers to act and create positive outcomes.</a:t>
            </a:r>
          </a:p>
          <a:p>
            <a:pPr algn="just">
              <a:spcBef>
                <a:spcPts val="0"/>
              </a:spcBef>
            </a:pPr>
            <a:r>
              <a:rPr lang="en-GB" sz="2800" b="1" dirty="0"/>
              <a:t>Positive outcome:</a:t>
            </a:r>
          </a:p>
          <a:p>
            <a:pPr lvl="1" algn="just">
              <a:spcBef>
                <a:spcPts val="0"/>
              </a:spcBef>
            </a:pPr>
            <a:r>
              <a:rPr lang="en-GB" sz="2400" dirty="0"/>
              <a:t>People who are self-starters, who excel at individualized tasks and don’t require ongoing feedback, may prefer working under laissez-faire leaders.</a:t>
            </a:r>
          </a:p>
          <a:p>
            <a:pPr>
              <a:buClr>
                <a:schemeClr val="tx1"/>
              </a:buClr>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4112580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A09DDB6-4C54-4947-8CC9-F939B24208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45119" y="2307891"/>
            <a:ext cx="5101761" cy="2189566"/>
          </a:xfrm>
          <a:prstGeom prst="rect">
            <a:avLst/>
          </a:prstGeom>
        </p:spPr>
      </p:pic>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460726" y="332940"/>
            <a:ext cx="2601131" cy="2601131"/>
          </a:xfrm>
          <a:prstGeom prst="rect">
            <a:avLst/>
          </a:prstGeom>
        </p:spPr>
      </p:pic>
      <p:sp>
        <p:nvSpPr>
          <p:cNvPr id="4" name="Title 1">
            <a:extLst>
              <a:ext uri="{FF2B5EF4-FFF2-40B4-BE49-F238E27FC236}">
                <a16:creationId xmlns:a16="http://schemas.microsoft.com/office/drawing/2014/main" id="{59712811-A2AD-4DFE-B6E9-23B95896B78A}"/>
              </a:ext>
            </a:extLst>
          </p:cNvPr>
          <p:cNvSpPr txBox="1">
            <a:spLocks/>
          </p:cNvSpPr>
          <p:nvPr/>
        </p:nvSpPr>
        <p:spPr bwMode="auto">
          <a:xfrm>
            <a:off x="767408" y="1150169"/>
            <a:ext cx="8795783" cy="14104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just" eaLnBrk="1" hangingPunct="1">
              <a:lnSpc>
                <a:spcPct val="150000"/>
              </a:lnSpc>
            </a:pPr>
            <a:r>
              <a:rPr lang="en-GB" altLang="en-US" sz="3000" dirty="0"/>
              <a:t>When, if ever, do you think laissez-faire leadership is appropriate? Why?</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Question?</a:t>
            </a:r>
          </a:p>
        </p:txBody>
      </p:sp>
      <p:sp>
        <p:nvSpPr>
          <p:cNvPr id="6" name="Title 1">
            <a:extLst>
              <a:ext uri="{FF2B5EF4-FFF2-40B4-BE49-F238E27FC236}">
                <a16:creationId xmlns:a16="http://schemas.microsoft.com/office/drawing/2014/main" id="{7C259813-F62A-4862-9194-B90E0AB84763}"/>
              </a:ext>
            </a:extLst>
          </p:cNvPr>
          <p:cNvSpPr txBox="1">
            <a:spLocks/>
          </p:cNvSpPr>
          <p:nvPr/>
        </p:nvSpPr>
        <p:spPr bwMode="auto">
          <a:xfrm>
            <a:off x="772677" y="4091793"/>
            <a:ext cx="10729193" cy="1892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lnSpc>
                <a:spcPct val="150000"/>
              </a:lnSpc>
            </a:pPr>
            <a:r>
              <a:rPr lang="en-GB" altLang="en-US" sz="3000" dirty="0"/>
              <a:t>Outcomes of Laissez-Faire Style:</a:t>
            </a:r>
          </a:p>
          <a:p>
            <a:pPr marL="914400" lvl="1" indent="-457200" algn="l" eaLnBrk="1" hangingPunct="1">
              <a:buFont typeface="Wingdings" panose="05000000000000000000" pitchFamily="2" charset="2"/>
              <a:buChar char="§"/>
            </a:pPr>
            <a:r>
              <a:rPr lang="en-GB" altLang="en-US" sz="3000" dirty="0"/>
              <a:t>Group members feel directionless</a:t>
            </a:r>
          </a:p>
          <a:p>
            <a:pPr marL="914400" lvl="1" indent="-457200" algn="l" eaLnBrk="1" hangingPunct="1">
              <a:buFont typeface="Wingdings" panose="05000000000000000000" pitchFamily="2" charset="2"/>
              <a:buChar char="§"/>
            </a:pPr>
            <a:r>
              <a:rPr lang="en-GB" altLang="en-US" sz="3000" dirty="0"/>
              <a:t>Group members become unmotivated and disheartened</a:t>
            </a:r>
          </a:p>
          <a:p>
            <a:pPr marL="457200" indent="-457200" algn="l" eaLnBrk="1" hangingPunct="1">
              <a:lnSpc>
                <a:spcPct val="150000"/>
              </a:lnSpc>
              <a:buFont typeface="+mj-lt"/>
              <a:buAutoNum type="arabicPeriod"/>
            </a:pPr>
            <a:endParaRPr lang="en-GB" altLang="en-US" sz="3000" dirty="0"/>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1200" fill="hold"/>
                                        <p:tgtEl>
                                          <p:spTgt spid="6"/>
                                        </p:tgtEl>
                                        <p:attrNameLst>
                                          <p:attrName>ppt_w</p:attrName>
                                        </p:attrNameLst>
                                      </p:cBhvr>
                                      <p:tavLst>
                                        <p:tav tm="0">
                                          <p:val>
                                            <p:fltVal val="0"/>
                                          </p:val>
                                        </p:tav>
                                        <p:tav tm="100000">
                                          <p:val>
                                            <p:strVal val="#ppt_w"/>
                                          </p:val>
                                        </p:tav>
                                      </p:tavLst>
                                    </p:anim>
                                    <p:anim calcmode="lin" valueType="num">
                                      <p:cBhvr>
                                        <p:cTn id="15" dur="1200" fill="hold"/>
                                        <p:tgtEl>
                                          <p:spTgt spid="6"/>
                                        </p:tgtEl>
                                        <p:attrNameLst>
                                          <p:attrName>ppt_h</p:attrName>
                                        </p:attrNameLst>
                                      </p:cBhvr>
                                      <p:tavLst>
                                        <p:tav tm="0">
                                          <p:val>
                                            <p:fltVal val="0"/>
                                          </p:val>
                                        </p:tav>
                                        <p:tav tm="100000">
                                          <p:val>
                                            <p:strVal val="#ppt_h"/>
                                          </p:val>
                                        </p:tav>
                                      </p:tavLst>
                                    </p:anim>
                                    <p:animEffect transition="in" filter="fade">
                                      <p:cBhvr>
                                        <p:cTn id="16" dur="12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43372" y="0"/>
            <a:ext cx="11305256" cy="1143000"/>
          </a:xfrm>
        </p:spPr>
        <p:txBody>
          <a:bodyPr/>
          <a:lstStyle/>
          <a:p>
            <a:pPr eaLnBrk="1" hangingPunct="1"/>
            <a:r>
              <a:rPr lang="en-GB" altLang="en-US" sz="3600" b="1" dirty="0">
                <a:solidFill>
                  <a:schemeClr val="tx2">
                    <a:lumMod val="75000"/>
                  </a:schemeClr>
                </a:solidFill>
              </a:rPr>
              <a:t>What It Takes To Be A Great Leader</a:t>
            </a:r>
          </a:p>
        </p:txBody>
      </p:sp>
      <p:sp>
        <p:nvSpPr>
          <p:cNvPr id="8" name="TextBox 7">
            <a:extLst>
              <a:ext uri="{FF2B5EF4-FFF2-40B4-BE49-F238E27FC236}">
                <a16:creationId xmlns:a16="http://schemas.microsoft.com/office/drawing/2014/main" id="{3D8145BD-3789-4FA2-A7AC-DE70ABEE4253}"/>
              </a:ext>
            </a:extLst>
          </p:cNvPr>
          <p:cNvSpPr txBox="1"/>
          <p:nvPr/>
        </p:nvSpPr>
        <p:spPr>
          <a:xfrm>
            <a:off x="3049044" y="5479154"/>
            <a:ext cx="6093912" cy="461665"/>
          </a:xfrm>
          <a:prstGeom prst="rect">
            <a:avLst/>
          </a:prstGeom>
          <a:noFill/>
        </p:spPr>
        <p:txBody>
          <a:bodyPr wrap="square">
            <a:spAutoFit/>
          </a:bodyPr>
          <a:lstStyle/>
          <a:p>
            <a:pPr algn="ctr"/>
            <a:r>
              <a:rPr lang="en-GB" sz="1200" dirty="0">
                <a:hlinkClick r:id="rId4"/>
              </a:rPr>
              <a:t>https://www.youtube.com/watch?v=aUYSDEYdmzw</a:t>
            </a:r>
            <a:endParaRPr lang="en-GB" sz="1200" dirty="0"/>
          </a:p>
          <a:p>
            <a:pPr algn="ctr"/>
            <a:endParaRPr lang="en-GB" sz="1200" dirty="0"/>
          </a:p>
        </p:txBody>
      </p:sp>
      <p:pic>
        <p:nvPicPr>
          <p:cNvPr id="3" name="Online Media 2" title="What it takes to be a great leader | Roselinde Torres">
            <a:hlinkClick r:id="" action="ppaction://media"/>
            <a:extLst>
              <a:ext uri="{FF2B5EF4-FFF2-40B4-BE49-F238E27FC236}">
                <a16:creationId xmlns:a16="http://schemas.microsoft.com/office/drawing/2014/main" id="{6A6CFDF9-FF10-4ADF-8C84-87C48C939CD1}"/>
              </a:ext>
            </a:extLst>
          </p:cNvPr>
          <p:cNvPicPr>
            <a:picLocks noRot="1" noChangeAspect="1"/>
          </p:cNvPicPr>
          <p:nvPr>
            <a:videoFile r:link="rId1"/>
          </p:nvPr>
        </p:nvPicPr>
        <p:blipFill>
          <a:blip r:embed="rId5"/>
          <a:stretch>
            <a:fillRect/>
          </a:stretch>
        </p:blipFill>
        <p:spPr>
          <a:xfrm>
            <a:off x="1343472" y="811910"/>
            <a:ext cx="9505056" cy="4667244"/>
          </a:xfrm>
          <a:prstGeom prst="rect">
            <a:avLst/>
          </a:prstGeom>
        </p:spPr>
      </p:pic>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Class Activity 1</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536504"/>
          </a:xfrm>
        </p:spPr>
        <p:txBody>
          <a:bodyPr/>
          <a:lstStyle/>
          <a:p>
            <a:pPr marL="0" indent="0" algn="ctr">
              <a:buNone/>
            </a:pPr>
            <a:r>
              <a:rPr lang="en-GB" b="1" dirty="0"/>
              <a:t>Leadership Styles </a:t>
            </a:r>
          </a:p>
          <a:p>
            <a:pPr marL="0" indent="0" algn="just">
              <a:buNone/>
            </a:pPr>
            <a:endParaRPr lang="en-GB" dirty="0"/>
          </a:p>
          <a:p>
            <a:pPr marL="0" indent="0" algn="just">
              <a:buNone/>
            </a:pPr>
            <a:r>
              <a:rPr lang="en-GB" dirty="0"/>
              <a:t>Purpose</a:t>
            </a:r>
          </a:p>
          <a:p>
            <a:pPr marL="914400" lvl="1" indent="-514350" algn="just">
              <a:buFont typeface="+mj-lt"/>
              <a:buAutoNum type="arabicPeriod"/>
            </a:pPr>
            <a:r>
              <a:rPr lang="en-GB" dirty="0"/>
              <a:t>To identify your style of leadership</a:t>
            </a:r>
          </a:p>
          <a:p>
            <a:pPr marL="914400" lvl="1" indent="-514350" algn="just">
              <a:buFont typeface="+mj-lt"/>
              <a:buAutoNum type="arabicPeriod"/>
            </a:pPr>
            <a:r>
              <a:rPr lang="en-GB" dirty="0"/>
              <a:t>To examine how your leadership style relates to other styles of leadership</a:t>
            </a:r>
          </a:p>
          <a:p>
            <a:pPr marL="914400" lvl="1" indent="-514350" algn="just">
              <a:buFont typeface="+mj-lt"/>
              <a:buAutoNum type="arabicPeriod"/>
            </a:pPr>
            <a:endParaRPr lang="en-GB" sz="2400" dirty="0"/>
          </a:p>
          <a:p>
            <a:pPr marL="914400" lvl="1" indent="-514350" algn="just">
              <a:buFont typeface="+mj-lt"/>
              <a:buAutoNum type="arabicPeriod"/>
            </a:pPr>
            <a:endParaRPr lang="en-GB" dirty="0"/>
          </a:p>
          <a:p>
            <a:pPr marL="400050" lvl="1" indent="0" algn="ctr">
              <a:buNone/>
            </a:pPr>
            <a:r>
              <a:rPr lang="en-GB" sz="2000" dirty="0"/>
              <a:t>Please find the related information on the module page </a:t>
            </a:r>
          </a:p>
          <a:p>
            <a:pPr marL="914400" lvl="1" indent="-514350" algn="just">
              <a:buFont typeface="+mj-lt"/>
              <a:buAutoNum type="arabicPeriod"/>
            </a:pPr>
            <a:endParaRPr lang="en-GB" dirty="0"/>
          </a:p>
        </p:txBody>
      </p:sp>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172">
                                            <p:txEl>
                                              <p:pRg st="2" end="2"/>
                                            </p:txEl>
                                          </p:spTgt>
                                        </p:tgtEl>
                                        <p:attrNameLst>
                                          <p:attrName>style.visibility</p:attrName>
                                        </p:attrNameLst>
                                      </p:cBhvr>
                                      <p:to>
                                        <p:strVal val="visible"/>
                                      </p:to>
                                    </p:set>
                                    <p:animEffect transition="in" filter="fade">
                                      <p:cBhvr>
                                        <p:cTn id="14" dur="1000"/>
                                        <p:tgtEl>
                                          <p:spTgt spid="7172">
                                            <p:txEl>
                                              <p:pRg st="2" end="2"/>
                                            </p:txEl>
                                          </p:spTgt>
                                        </p:tgtEl>
                                      </p:cBhvr>
                                    </p:animEffect>
                                    <p:anim calcmode="lin" valueType="num">
                                      <p:cBhvr>
                                        <p:cTn id="15"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172">
                                            <p:txEl>
                                              <p:pRg st="7" end="7"/>
                                            </p:txEl>
                                          </p:spTgt>
                                        </p:tgtEl>
                                        <p:attrNameLst>
                                          <p:attrName>style.visibility</p:attrName>
                                        </p:attrNameLst>
                                      </p:cBhvr>
                                      <p:to>
                                        <p:strVal val="visible"/>
                                      </p:to>
                                    </p:set>
                                    <p:animEffect transition="in" filter="fade">
                                      <p:cBhvr>
                                        <p:cTn id="21" dur="1000"/>
                                        <p:tgtEl>
                                          <p:spTgt spid="7172">
                                            <p:txEl>
                                              <p:pRg st="7" end="7"/>
                                            </p:txEl>
                                          </p:spTgt>
                                        </p:tgtEl>
                                      </p:cBhvr>
                                    </p:animEffect>
                                    <p:anim calcmode="lin" valueType="num">
                                      <p:cBhvr>
                                        <p:cTn id="22"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Summary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893421" y="1772816"/>
            <a:ext cx="10405157" cy="3918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defRPr/>
            </a:pPr>
            <a:r>
              <a:rPr lang="en-US" dirty="0">
                <a:latin typeface="Arial" charset="0"/>
              </a:rPr>
              <a:t>All of us have a philosophy of leadership based on our assumptions.</a:t>
            </a:r>
          </a:p>
          <a:p>
            <a:pPr algn="just">
              <a:lnSpc>
                <a:spcPct val="90000"/>
              </a:lnSpc>
              <a:defRPr/>
            </a:pPr>
            <a:r>
              <a:rPr lang="en-US" dirty="0">
                <a:latin typeface="Arial" charset="0"/>
              </a:rPr>
              <a:t>Three styles of leadership: authoritarian, democratic, laissez-faire.</a:t>
            </a:r>
          </a:p>
          <a:p>
            <a:pPr algn="just">
              <a:lnSpc>
                <a:spcPct val="90000"/>
              </a:lnSpc>
              <a:defRPr/>
            </a:pPr>
            <a:r>
              <a:rPr lang="en-US" dirty="0">
                <a:latin typeface="Arial" charset="0"/>
              </a:rPr>
              <a:t>Understanding how our philosophy of leadership influences our style of leadership helps us become more competent leaders.</a:t>
            </a:r>
          </a:p>
          <a:p>
            <a:pPr lvl="1" algn="just">
              <a:buClr>
                <a:schemeClr val="tx1"/>
              </a:buClr>
              <a:buFont typeface="Wingdings" panose="05000000000000000000" pitchFamily="2" charset="2"/>
              <a:buChar char="§"/>
            </a:pPr>
            <a:endParaRPr lang="en-GB" sz="3200" dirty="0"/>
          </a:p>
          <a:p>
            <a:pPr marL="0" indent="0">
              <a:buClr>
                <a:schemeClr val="tx1"/>
              </a:buClr>
              <a:buNone/>
            </a:pPr>
            <a:endParaRPr lang="en-GB" dirty="0"/>
          </a:p>
          <a:p>
            <a:pPr algn="just"/>
            <a:endParaRPr lang="en-GB"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635976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3218</TotalTime>
  <Words>2469</Words>
  <Application>Microsoft Office PowerPoint</Application>
  <PresentationFormat>Widescreen</PresentationFormat>
  <Paragraphs>264</Paragraphs>
  <Slides>22</Slides>
  <Notes>22</Notes>
  <HiddenSlides>0</HiddenSlides>
  <MMClips>2</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Aharoni</vt:lpstr>
      <vt:lpstr>Arial</vt:lpstr>
      <vt:lpstr>Calibri</vt:lpstr>
      <vt:lpstr>Candara</vt:lpstr>
      <vt:lpstr>Myriad Pro</vt:lpstr>
      <vt:lpstr>Symbol</vt:lpstr>
      <vt:lpstr>Verdana</vt:lpstr>
      <vt:lpstr>Wingdings</vt:lpstr>
      <vt:lpstr>20140311PresentationUWTSDTemplate</vt:lpstr>
      <vt:lpstr>BMSW6101 </vt:lpstr>
      <vt:lpstr>Learning Objectives</vt:lpstr>
      <vt:lpstr>How To Be A Leader</vt:lpstr>
      <vt:lpstr>Introduction</vt:lpstr>
      <vt:lpstr>Leadership Philosophy Explained (1 of 8)</vt:lpstr>
      <vt:lpstr>Theory X and Theory Y (1)</vt:lpstr>
      <vt:lpstr>Theory X and Theory Y (2)</vt:lpstr>
      <vt:lpstr>Characteristics of a Theory Y Leader</vt:lpstr>
      <vt:lpstr>Theory Z</vt:lpstr>
      <vt:lpstr>Leadership Styles</vt:lpstr>
      <vt:lpstr>Authoritarian Leadership Style</vt:lpstr>
      <vt:lpstr>Characteristics of Authoritarian Leaders</vt:lpstr>
      <vt:lpstr>Characteristics of Authoritarian Leaders</vt:lpstr>
      <vt:lpstr>PowerPoint Presentation</vt:lpstr>
      <vt:lpstr>Democratic Leadership Style</vt:lpstr>
      <vt:lpstr>Democratic Leadership Style Outcomes</vt:lpstr>
      <vt:lpstr>Effects of Laissez-Faire Leadership</vt:lpstr>
      <vt:lpstr>PowerPoint Presentation</vt:lpstr>
      <vt:lpstr>What It Takes To Be A Great Leader</vt:lpstr>
      <vt:lpstr>Class Activity 1</vt:lpstr>
      <vt:lpstr>Summary</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Hossein Shokri</cp:lastModifiedBy>
  <cp:revision>223</cp:revision>
  <cp:lastPrinted>2018-07-09T15:27:01Z</cp:lastPrinted>
  <dcterms:created xsi:type="dcterms:W3CDTF">2002-10-07T19:43:58Z</dcterms:created>
  <dcterms:modified xsi:type="dcterms:W3CDTF">2022-02-10T12:37:05Z</dcterms:modified>
</cp:coreProperties>
</file>