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58" r:id="rId4"/>
    <p:sldId id="260" r:id="rId5"/>
    <p:sldId id="261" r:id="rId6"/>
    <p:sldId id="262" r:id="rId7"/>
    <p:sldId id="263" r:id="rId8"/>
    <p:sldId id="272" r:id="rId9"/>
    <p:sldId id="268" r:id="rId10"/>
    <p:sldId id="269" r:id="rId11"/>
    <p:sldId id="270"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D53A8-8F07-E1B9-C8B5-358046C4CC60}" v="1" dt="2024-10-15T07:42:53.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3871" autoAdjust="0"/>
  </p:normalViewPr>
  <p:slideViewPr>
    <p:cSldViewPr snapToGrid="0">
      <p:cViewPr varScale="1">
        <p:scale>
          <a:sx n="53" d="100"/>
          <a:sy n="53" d="100"/>
        </p:scale>
        <p:origin x="111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9A8782-CCF1-47B5-A97D-E3467885C704}"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70328C-795E-4774-8B18-3A727FEF09D8}" type="slidenum">
              <a:rPr lang="en-GB" smtClean="0"/>
              <a:t>‹#›</a:t>
            </a:fld>
            <a:endParaRPr lang="en-GB"/>
          </a:p>
        </p:txBody>
      </p:sp>
    </p:spTree>
    <p:extLst>
      <p:ext uri="{BB962C8B-B14F-4D97-AF65-F5344CB8AC3E}">
        <p14:creationId xmlns:p14="http://schemas.microsoft.com/office/powerpoint/2010/main" val="2495768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70328C-795E-4774-8B18-3A727FEF09D8}" type="slidenum">
              <a:rPr lang="en-GB" smtClean="0"/>
              <a:t>3</a:t>
            </a:fld>
            <a:endParaRPr lang="en-GB"/>
          </a:p>
        </p:txBody>
      </p:sp>
    </p:spTree>
    <p:extLst>
      <p:ext uri="{BB962C8B-B14F-4D97-AF65-F5344CB8AC3E}">
        <p14:creationId xmlns:p14="http://schemas.microsoft.com/office/powerpoint/2010/main" val="4011593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highlight>
                  <a:srgbClr val="F5F5F5"/>
                </a:highlight>
                <a:latin typeface="Calibri" panose="020F0502020204030204" pitchFamily="34" charset="0"/>
              </a:rPr>
              <a:t>The National Security Cyber Centre (2020) working in partnership with other agencies produced an advisory outlining how cyber criminals have exploited the coronavirus pandemic for commercial gain. The NCSC has detected more UK branded scams relating to covid-19 than any other subject. This activity has included the use of COVID-19 as bait within phishing messages.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Examples of covid-19 related phishing email subject lines include, </a:t>
            </a:r>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2020 Coronavirus updates</a:t>
            </a:r>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2019nCov: Coronavirus outbreak in your city ( emergency).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SMS phishing included the use of a trustworthy sources such as the government r the World Health </a:t>
            </a:r>
            <a:r>
              <a:rPr lang="en-US" b="0" i="0" u="none" strike="noStrike" dirty="0" err="1">
                <a:solidFill>
                  <a:srgbClr val="000000"/>
                </a:solidFill>
                <a:effectLst/>
                <a:highlight>
                  <a:srgbClr val="F5F5F5"/>
                </a:highlight>
                <a:latin typeface="Calibri" panose="020F0502020204030204" pitchFamily="34" charset="0"/>
              </a:rPr>
              <a:t>Organisation</a:t>
            </a:r>
            <a:r>
              <a:rPr lang="en-US" b="0" i="0" u="none" strike="noStrike" dirty="0">
                <a:solidFill>
                  <a:srgbClr val="000000"/>
                </a:solidFill>
                <a:effectLst/>
                <a:highlight>
                  <a:srgbClr val="F5F5F5"/>
                </a:highlight>
                <a:latin typeface="Calibri" panose="020F0502020204030204" pitchFamily="34" charset="0"/>
              </a:rPr>
              <a:t> in order to create the impression of authenticity. The image within this slide is an example of a government themed text message used during the pandemic. The use of emails, text messages, WhatsApp and other messaging services highlight the adaptability of phishing.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Offenders clearly perfected the art of deception during covid with nearly two million UK adults falling victim to scams after lockdowns were implemented.  ( Lees, 2021)</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C470328C-795E-4774-8B18-3A727FEF09D8}" type="slidenum">
              <a:rPr lang="en-GB" smtClean="0"/>
              <a:t>5</a:t>
            </a:fld>
            <a:endParaRPr lang="en-GB"/>
          </a:p>
        </p:txBody>
      </p:sp>
    </p:spTree>
    <p:extLst>
      <p:ext uri="{BB962C8B-B14F-4D97-AF65-F5344CB8AC3E}">
        <p14:creationId xmlns:p14="http://schemas.microsoft.com/office/powerpoint/2010/main" val="561487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highlight>
                  <a:srgbClr val="F5F5F5"/>
                </a:highlight>
                <a:latin typeface="Calibri" panose="020F0502020204030204" pitchFamily="34" charset="0"/>
              </a:rPr>
              <a:t>Who is the victim of phishing?</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err="1">
                <a:solidFill>
                  <a:srgbClr val="000000"/>
                </a:solidFill>
                <a:effectLst/>
                <a:highlight>
                  <a:srgbClr val="F5F5F5"/>
                </a:highlight>
                <a:latin typeface="Calibri" panose="020F0502020204030204" pitchFamily="34" charset="0"/>
              </a:rPr>
              <a:t>Dawish</a:t>
            </a:r>
            <a:r>
              <a:rPr lang="en-US" b="0" i="0" u="none" strike="noStrike" dirty="0">
                <a:solidFill>
                  <a:srgbClr val="000000"/>
                </a:solidFill>
                <a:effectLst/>
                <a:highlight>
                  <a:srgbClr val="F5F5F5"/>
                </a:highlight>
                <a:latin typeface="Calibri" panose="020F0502020204030204" pitchFamily="34" charset="0"/>
              </a:rPr>
              <a:t>, et al (2012) argues that age correlates directly with the likelihood of an individual falling for a phishing scam, with younger individuals between the age of 18-25 are consistently more vulnerable that older computer literate individuals.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Individuals on average lose £613.22 to phishing in contrast to older individuals who average £214.70 (CIFAS, 2021).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Mental illness may also increase an individuals vulnerability to cybercrime, with victims experiencing long term psychological and financial issues as a result of an attack. Individuals with mental illness may not be aware of the risks associated with certain online behaviors, or know how to mitigate risk.  The Money and mental health policy institute (2020) found that people with mental health problems were three times more likely than the rest of the population to become a victim to scams. Symptoms associated with some mental health issues such as increased impulsivity make some individuals more susceptible to this type of offence.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Offenders take advantage of human traits such as curiosity and concern and lure them into carrying out specific actions such as clicking on a link (NCSA, 2020). </a:t>
            </a:r>
            <a:r>
              <a:rPr lang="en-US" b="0" i="0" dirty="0">
                <a:solidFill>
                  <a:srgbClr val="444444"/>
                </a:solidFill>
                <a:effectLst/>
                <a:highlight>
                  <a:srgbClr val="F5F5F5"/>
                </a:highligh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C470328C-795E-4774-8B18-3A727FEF09D8}" type="slidenum">
              <a:rPr lang="en-GB" smtClean="0"/>
              <a:t>6</a:t>
            </a:fld>
            <a:endParaRPr lang="en-GB"/>
          </a:p>
        </p:txBody>
      </p:sp>
    </p:spTree>
    <p:extLst>
      <p:ext uri="{BB962C8B-B14F-4D97-AF65-F5344CB8AC3E}">
        <p14:creationId xmlns:p14="http://schemas.microsoft.com/office/powerpoint/2010/main" val="954825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highlight>
                  <a:srgbClr val="F5F5F5"/>
                </a:highlight>
                <a:latin typeface="Calibri" panose="020F0502020204030204" pitchFamily="34" charset="0"/>
              </a:rPr>
              <a:t>Impact on the victim</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Falling victim to a phishing scam can have a wide ranging impact on the individual. Victims can feel embarrassed and stressed, some are left with debts and financial issues as a direct result of the attack.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Support for victims</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There are a number of initiatives which aim to protect and support victims of cyber-crime and to help prevent them from repeat attacks. Friends against Scams is a National Trading Standards Scam Team which aims to help victims understand how they can protect themselves, by offering scam awareness sessions which can help raise awareness throughout communities.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Students can often become victims of phishing scams around student loan payment time. </a:t>
            </a:r>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Tips for spotting these scams are: </a:t>
            </a:r>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The emails are often sent in bulk and contain both your first and last name and will commonly start with Dear Student</a:t>
            </a:r>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Poor spelling and, punctuation and grammar are common signs of bogus emails or text messages</a:t>
            </a:r>
            <a:r>
              <a:rPr lang="en-US" b="0" i="0" dirty="0">
                <a:solidFill>
                  <a:srgbClr val="444444"/>
                </a:solidFill>
                <a:effectLst/>
                <a:highlight>
                  <a:srgbClr val="F5F5F5"/>
                </a:highlight>
                <a:latin typeface="Calibri" panose="020F0502020204030204" pitchFamily="34" charset="0"/>
              </a:rPr>
              <a:t>​</a:t>
            </a:r>
          </a:p>
          <a:p>
            <a:pPr algn="l" rtl="0" fontAlgn="base"/>
            <a:r>
              <a:rPr lang="en-US" b="0" i="0" u="none" strike="noStrike" dirty="0">
                <a:solidFill>
                  <a:srgbClr val="000000"/>
                </a:solidFill>
                <a:effectLst/>
                <a:highlight>
                  <a:srgbClr val="F5F5F5"/>
                </a:highlight>
                <a:latin typeface="Calibri" panose="020F0502020204030204" pitchFamily="34" charset="0"/>
              </a:rPr>
              <a:t>Offenders will create a sense of urgency, by adding a warning to the message, which will state your account will close if you do not act now. If you think you may have been targeted you can report the scam to the student loan company email address on the slide which has been provided by the </a:t>
            </a:r>
            <a:r>
              <a:rPr lang="en-US" b="0" i="0" u="none" strike="noStrike" dirty="0" err="1">
                <a:solidFill>
                  <a:srgbClr val="000000"/>
                </a:solidFill>
                <a:effectLst/>
                <a:highlight>
                  <a:srgbClr val="F5F5F5"/>
                </a:highlight>
                <a:latin typeface="Calibri" panose="020F0502020204030204" pitchFamily="34" charset="0"/>
              </a:rPr>
              <a:t>Gov.Uk</a:t>
            </a:r>
            <a:r>
              <a:rPr lang="en-US" b="0" i="0" u="none" strike="noStrike" dirty="0">
                <a:solidFill>
                  <a:srgbClr val="000000"/>
                </a:solidFill>
                <a:effectLst/>
                <a:highlight>
                  <a:srgbClr val="F5F5F5"/>
                </a:highlight>
                <a:latin typeface="Calibri" panose="020F0502020204030204" pitchFamily="34" charset="0"/>
              </a:rPr>
              <a:t>  website, the site can then be closed. </a:t>
            </a:r>
            <a:r>
              <a:rPr lang="en-US" b="0" i="0" dirty="0">
                <a:solidFill>
                  <a:srgbClr val="444444"/>
                </a:solidFill>
                <a:effectLst/>
                <a:highlight>
                  <a:srgbClr val="F5F5F5"/>
                </a:highlight>
                <a:latin typeface="Calibri" panose="020F0502020204030204" pitchFamily="34" charset="0"/>
              </a:rPr>
              <a:t>​</a:t>
            </a:r>
          </a:p>
          <a:p>
            <a:pPr algn="l" rtl="0" fontAlgn="base"/>
            <a:r>
              <a:rPr lang="en-US" b="0" i="0" dirty="0">
                <a:solidFill>
                  <a:srgbClr val="444444"/>
                </a:solidFill>
                <a:effectLst/>
                <a:highlight>
                  <a:srgbClr val="F5F5F5"/>
                </a:highligh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C470328C-795E-4774-8B18-3A727FEF09D8}" type="slidenum">
              <a:rPr lang="en-GB" smtClean="0"/>
              <a:t>7</a:t>
            </a:fld>
            <a:endParaRPr lang="en-GB"/>
          </a:p>
        </p:txBody>
      </p:sp>
    </p:spTree>
    <p:extLst>
      <p:ext uri="{BB962C8B-B14F-4D97-AF65-F5344CB8AC3E}">
        <p14:creationId xmlns:p14="http://schemas.microsoft.com/office/powerpoint/2010/main" val="2114591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What is it?</a:t>
            </a:r>
          </a:p>
        </p:txBody>
      </p:sp>
      <p:sp>
        <p:nvSpPr>
          <p:cNvPr id="4" name="Slide Number Placeholder 3"/>
          <p:cNvSpPr>
            <a:spLocks noGrp="1"/>
          </p:cNvSpPr>
          <p:nvPr>
            <p:ph type="sldNum" sz="quarter" idx="5"/>
          </p:nvPr>
        </p:nvSpPr>
        <p:spPr/>
        <p:txBody>
          <a:bodyPr/>
          <a:lstStyle/>
          <a:p>
            <a:fld id="{C470328C-795E-4774-8B18-3A727FEF09D8}" type="slidenum">
              <a:rPr lang="en-GB" smtClean="0"/>
              <a:t>8</a:t>
            </a:fld>
            <a:endParaRPr lang="en-GB"/>
          </a:p>
        </p:txBody>
      </p:sp>
    </p:spTree>
    <p:extLst>
      <p:ext uri="{BB962C8B-B14F-4D97-AF65-F5344CB8AC3E}">
        <p14:creationId xmlns:p14="http://schemas.microsoft.com/office/powerpoint/2010/main" val="2430325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70328C-795E-4774-8B18-3A727FEF09D8}" type="slidenum">
              <a:rPr lang="en-GB" smtClean="0"/>
              <a:t>13</a:t>
            </a:fld>
            <a:endParaRPr lang="en-GB"/>
          </a:p>
        </p:txBody>
      </p:sp>
    </p:spTree>
    <p:extLst>
      <p:ext uri="{BB962C8B-B14F-4D97-AF65-F5344CB8AC3E}">
        <p14:creationId xmlns:p14="http://schemas.microsoft.com/office/powerpoint/2010/main" val="2235000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70328C-795E-4774-8B18-3A727FEF09D8}" type="slidenum">
              <a:rPr lang="en-GB" smtClean="0"/>
              <a:t>15</a:t>
            </a:fld>
            <a:endParaRPr lang="en-GB"/>
          </a:p>
        </p:txBody>
      </p:sp>
    </p:spTree>
    <p:extLst>
      <p:ext uri="{BB962C8B-B14F-4D97-AF65-F5344CB8AC3E}">
        <p14:creationId xmlns:p14="http://schemas.microsoft.com/office/powerpoint/2010/main" val="2012647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5CB75-5685-3F8C-64E1-8717281029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A5B52B-B701-FB3D-6BEA-9184344F96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6C6C32-A9C1-2B38-3235-FA4396DC1DD3}"/>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5" name="Footer Placeholder 4">
            <a:extLst>
              <a:ext uri="{FF2B5EF4-FFF2-40B4-BE49-F238E27FC236}">
                <a16:creationId xmlns:a16="http://schemas.microsoft.com/office/drawing/2014/main" id="{F05FB3F9-4791-B591-DBD1-9E86DAE4F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66E760-D808-1D23-124C-A49AEFE99025}"/>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2500006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D8DE-505A-4138-9E58-977CB3FC1A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6D5027-05F6-2B97-0143-6D091519F6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B3DF1C-0FE7-C71E-2D45-D6DE539586AF}"/>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5" name="Footer Placeholder 4">
            <a:extLst>
              <a:ext uri="{FF2B5EF4-FFF2-40B4-BE49-F238E27FC236}">
                <a16:creationId xmlns:a16="http://schemas.microsoft.com/office/drawing/2014/main" id="{E38C05B6-11B1-FF20-65F7-BF0EF32C1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50A159-9252-1676-9640-3CD3DAECBDF9}"/>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3595296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A91A-C352-6846-59E7-24DF062D51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1C4D85-3F2A-2F83-2EEC-51B33A22D3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629B06-E1D2-04B1-6521-A5B17D3CB745}"/>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5" name="Footer Placeholder 4">
            <a:extLst>
              <a:ext uri="{FF2B5EF4-FFF2-40B4-BE49-F238E27FC236}">
                <a16:creationId xmlns:a16="http://schemas.microsoft.com/office/drawing/2014/main" id="{0E9595C7-F569-0B16-C135-2C4889B53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448C36-0340-F39B-EA17-798D18CE4407}"/>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3018708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FB3CF-413C-6F36-FF1B-7B502B2F34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82C905-3FC4-DCF4-D6F0-0121763FAC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A3562F-9B7C-ABEE-62F0-074E468F74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FBAAAE-0CBF-B0F1-7F36-A5FE4C2A4B2D}"/>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6" name="Footer Placeholder 5">
            <a:extLst>
              <a:ext uri="{FF2B5EF4-FFF2-40B4-BE49-F238E27FC236}">
                <a16:creationId xmlns:a16="http://schemas.microsoft.com/office/drawing/2014/main" id="{F4A6BCCA-9899-627C-1B03-3F9BD38623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E2C198-5338-9A56-5FEC-8D7FFAF6DA30}"/>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3411704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8ECCC-673B-632E-65D9-0E93104A8A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4F21E3-47CC-9B76-10CC-57C685B0EE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D2D87A-2D5E-F18B-5F35-0731E2DE06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2DCD99-BF28-0F6D-ACA3-A815CD3EB6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8D2FFE-F409-F279-4670-E248633340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AD484F-778D-63E4-F395-E2752B2C57EE}"/>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8" name="Footer Placeholder 7">
            <a:extLst>
              <a:ext uri="{FF2B5EF4-FFF2-40B4-BE49-F238E27FC236}">
                <a16:creationId xmlns:a16="http://schemas.microsoft.com/office/drawing/2014/main" id="{9F24E984-8E91-98F6-06A4-72DCF0337C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A3234A-FAC2-D129-D6A3-835EC53E2B0B}"/>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2617660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05D9-2FE3-67B8-ADA2-9D16EF989F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8F89B9-4AE1-6C31-2DEF-CB9F1B2044E9}"/>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4" name="Footer Placeholder 3">
            <a:extLst>
              <a:ext uri="{FF2B5EF4-FFF2-40B4-BE49-F238E27FC236}">
                <a16:creationId xmlns:a16="http://schemas.microsoft.com/office/drawing/2014/main" id="{CD0942AB-9D20-5884-531A-9530FF63D7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A06321-2343-EE13-8230-3FC551376D2A}"/>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373074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A23E78-CD38-129C-47F2-23C7398E955B}"/>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3" name="Footer Placeholder 2">
            <a:extLst>
              <a:ext uri="{FF2B5EF4-FFF2-40B4-BE49-F238E27FC236}">
                <a16:creationId xmlns:a16="http://schemas.microsoft.com/office/drawing/2014/main" id="{E4B1E140-512F-E450-64B4-300C218C95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799746-1C9E-4BC8-26F8-BF9E776FA870}"/>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1655411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5E64C-AC8D-D4DF-8127-9D889B1F2E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A4B18E-77CC-E022-0FFF-85083A461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ADDA52-F284-C4C7-AA8F-0080C971B0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E50D9E-C084-2EE5-3975-6AAC94C51B79}"/>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6" name="Footer Placeholder 5">
            <a:extLst>
              <a:ext uri="{FF2B5EF4-FFF2-40B4-BE49-F238E27FC236}">
                <a16:creationId xmlns:a16="http://schemas.microsoft.com/office/drawing/2014/main" id="{3C79F587-8303-5C15-2D0F-57D5830C05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8D57EB-71C7-8161-61BE-119922C90477}"/>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1275451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233E7-057C-C540-8966-3C4EC5F4AC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32DC8E-CE2E-8187-2AE2-760BF08951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1D9939-E25E-5079-55C0-AF6859CAD3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31372D-D4B4-A516-AEEB-29B83C1D0AD4}"/>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6" name="Footer Placeholder 5">
            <a:extLst>
              <a:ext uri="{FF2B5EF4-FFF2-40B4-BE49-F238E27FC236}">
                <a16:creationId xmlns:a16="http://schemas.microsoft.com/office/drawing/2014/main" id="{60E7050A-AB28-923C-A76E-7F5C7E3CFA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B84A50-79A9-CEEA-9246-FF09DF058A79}"/>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3071860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F50FB-4B8E-2361-256B-81D294A621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B172A-3FFB-1FA1-5AA8-43A5936E54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9AAD27-71DA-0C83-024B-95EA7CE8B192}"/>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5" name="Footer Placeholder 4">
            <a:extLst>
              <a:ext uri="{FF2B5EF4-FFF2-40B4-BE49-F238E27FC236}">
                <a16:creationId xmlns:a16="http://schemas.microsoft.com/office/drawing/2014/main" id="{1F55D779-2054-4740-C852-0DD8264A75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1B702-1B35-017C-79C2-9F1A530BD667}"/>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5025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88AC59-CB3F-FFC9-E73B-D6BBCB80CA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D7222C-BFD2-F93A-B28F-0D1B6B9E4A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1045D8-4D06-B521-1E68-7D23C33C0FC1}"/>
              </a:ext>
            </a:extLst>
          </p:cNvPr>
          <p:cNvSpPr>
            <a:spLocks noGrp="1"/>
          </p:cNvSpPr>
          <p:nvPr>
            <p:ph type="dt" sz="half" idx="10"/>
          </p:nvPr>
        </p:nvSpPr>
        <p:spPr/>
        <p:txBody>
          <a:bodyPr/>
          <a:lstStyle/>
          <a:p>
            <a:fld id="{09AF23B1-6194-40FE-A3B5-F218CCDCA412}" type="datetimeFigureOut">
              <a:rPr lang="en-GB" smtClean="0"/>
              <a:t>15/10/2024</a:t>
            </a:fld>
            <a:endParaRPr lang="en-GB"/>
          </a:p>
        </p:txBody>
      </p:sp>
      <p:sp>
        <p:nvSpPr>
          <p:cNvPr id="5" name="Footer Placeholder 4">
            <a:extLst>
              <a:ext uri="{FF2B5EF4-FFF2-40B4-BE49-F238E27FC236}">
                <a16:creationId xmlns:a16="http://schemas.microsoft.com/office/drawing/2014/main" id="{A14F8B76-AF37-5B47-F4FC-50210AE702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6BCBF0-812E-E27A-E2FF-0B8542F78936}"/>
              </a:ext>
            </a:extLst>
          </p:cNvPr>
          <p:cNvSpPr>
            <a:spLocks noGrp="1"/>
          </p:cNvSpPr>
          <p:nvPr>
            <p:ph type="sldNum" sz="quarter" idx="12"/>
          </p:nvPr>
        </p:nvSpPr>
        <p:spPr/>
        <p:txBody>
          <a:bodyPr/>
          <a:lstStyle/>
          <a:p>
            <a:fld id="{A1B32C92-1C87-4216-BAA9-595122055260}" type="slidenum">
              <a:rPr lang="en-GB" smtClean="0"/>
              <a:t>‹#›</a:t>
            </a:fld>
            <a:endParaRPr lang="en-GB"/>
          </a:p>
        </p:txBody>
      </p:sp>
    </p:spTree>
    <p:extLst>
      <p:ext uri="{BB962C8B-B14F-4D97-AF65-F5344CB8AC3E}">
        <p14:creationId xmlns:p14="http://schemas.microsoft.com/office/powerpoint/2010/main" val="2143259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88963E-8CA7-3159-D86A-6D5B243A89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8AB6E-448F-B2D1-4BE0-D0B0A5B150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87C270-C6E9-07C5-9D3C-8598B5EDC1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AF23B1-6194-40FE-A3B5-F218CCDCA412}" type="datetimeFigureOut">
              <a:rPr lang="en-GB" smtClean="0"/>
              <a:t>15/10/2024</a:t>
            </a:fld>
            <a:endParaRPr lang="en-GB"/>
          </a:p>
        </p:txBody>
      </p:sp>
      <p:sp>
        <p:nvSpPr>
          <p:cNvPr id="5" name="Footer Placeholder 4">
            <a:extLst>
              <a:ext uri="{FF2B5EF4-FFF2-40B4-BE49-F238E27FC236}">
                <a16:creationId xmlns:a16="http://schemas.microsoft.com/office/drawing/2014/main" id="{F4B7A61F-6BC5-CED8-388C-42B5C81BC0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8D42F62-E75C-8B8F-5DCF-E3E720F3FB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B32C92-1C87-4216-BAA9-595122055260}" type="slidenum">
              <a:rPr lang="en-GB" smtClean="0"/>
              <a:t>‹#›</a:t>
            </a:fld>
            <a:endParaRPr lang="en-GB"/>
          </a:p>
        </p:txBody>
      </p:sp>
    </p:spTree>
    <p:extLst>
      <p:ext uri="{BB962C8B-B14F-4D97-AF65-F5344CB8AC3E}">
        <p14:creationId xmlns:p14="http://schemas.microsoft.com/office/powerpoint/2010/main" val="3412616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ncsc.gov.uk/files/Final%20Joint%20Advisory%20COVID-19%20exploited%20by%20malicious%20cyber%20actors%20v3.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ack umbrella over a piggybank">
            <a:extLst>
              <a:ext uri="{FF2B5EF4-FFF2-40B4-BE49-F238E27FC236}">
                <a16:creationId xmlns:a16="http://schemas.microsoft.com/office/drawing/2014/main" id="{EE3E9942-068D-3C55-0B56-9C474B25BA4D}"/>
              </a:ext>
            </a:extLst>
          </p:cNvPr>
          <p:cNvPicPr>
            <a:picLocks noChangeAspect="1"/>
          </p:cNvPicPr>
          <p:nvPr/>
        </p:nvPicPr>
        <p:blipFill>
          <a:blip r:embed="rId2">
            <a:alphaModFix/>
          </a:blip>
          <a:srcRect t="30124"/>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945D0-8C92-CB59-D805-640D8F9C9FD2}"/>
              </a:ext>
            </a:extLst>
          </p:cNvPr>
          <p:cNvSpPr>
            <a:spLocks noGrp="1"/>
          </p:cNvSpPr>
          <p:nvPr>
            <p:ph type="ctrTitle"/>
          </p:nvPr>
        </p:nvSpPr>
        <p:spPr>
          <a:xfrm>
            <a:off x="762000" y="1137434"/>
            <a:ext cx="7800660" cy="1520987"/>
          </a:xfrm>
        </p:spPr>
        <p:txBody>
          <a:bodyPr anchor="t">
            <a:normAutofit/>
          </a:bodyPr>
          <a:lstStyle/>
          <a:p>
            <a:pPr algn="l"/>
            <a:r>
              <a:rPr lang="en-GB" sz="4000">
                <a:solidFill>
                  <a:srgbClr val="FFFFFF"/>
                </a:solidFill>
              </a:rPr>
              <a:t>Financial Crime</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DB57BE2-C773-C5B1-E786-3DC262F3FFCD}"/>
              </a:ext>
            </a:extLst>
          </p:cNvPr>
          <p:cNvSpPr>
            <a:spLocks noGrp="1"/>
          </p:cNvSpPr>
          <p:nvPr>
            <p:ph type="subTitle" idx="1"/>
          </p:nvPr>
        </p:nvSpPr>
        <p:spPr>
          <a:xfrm>
            <a:off x="838200" y="4293441"/>
            <a:ext cx="6295332" cy="1588514"/>
          </a:xfrm>
        </p:spPr>
        <p:txBody>
          <a:bodyPr anchor="b">
            <a:normAutofit/>
          </a:bodyPr>
          <a:lstStyle/>
          <a:p>
            <a:pPr algn="l"/>
            <a:endParaRPr lang="en-GB" sz="1800" dirty="0">
              <a:solidFill>
                <a:srgbClr val="FFFFFF"/>
              </a:solidFill>
            </a:endParaRP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53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feather&#10;&#10;Description automatically generated">
            <a:extLst>
              <a:ext uri="{FF2B5EF4-FFF2-40B4-BE49-F238E27FC236}">
                <a16:creationId xmlns:a16="http://schemas.microsoft.com/office/drawing/2014/main" id="{79807785-AF5A-D8DB-0882-1751AF20FE7E}"/>
              </a:ext>
            </a:extLst>
          </p:cNvPr>
          <p:cNvPicPr>
            <a:picLocks noGrp="1" noChangeAspect="1"/>
          </p:cNvPicPr>
          <p:nvPr>
            <p:ph idx="1"/>
          </p:nvPr>
        </p:nvPicPr>
        <p:blipFill>
          <a:blip r:embed="rId2"/>
          <a:srcRect t="998" r="1" b="1"/>
          <a:stretch/>
        </p:blipFill>
        <p:spPr>
          <a:xfrm>
            <a:off x="735719" y="457200"/>
            <a:ext cx="10720562" cy="5943600"/>
          </a:xfrm>
          <a:prstGeom prst="rect">
            <a:avLst/>
          </a:prstGeom>
        </p:spPr>
      </p:pic>
    </p:spTree>
    <p:extLst>
      <p:ext uri="{BB962C8B-B14F-4D97-AF65-F5344CB8AC3E}">
        <p14:creationId xmlns:p14="http://schemas.microsoft.com/office/powerpoint/2010/main" val="2544587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CDA4E00-A4F1-495F-52A9-C06F01273865}"/>
              </a:ext>
            </a:extLst>
          </p:cNvPr>
          <p:cNvPicPr>
            <a:picLocks noGrp="1" noChangeAspect="1"/>
          </p:cNvPicPr>
          <p:nvPr>
            <p:ph idx="1"/>
          </p:nvPr>
        </p:nvPicPr>
        <p:blipFill>
          <a:blip r:embed="rId3"/>
          <a:srcRect t="461"/>
          <a:stretch/>
        </p:blipFill>
        <p:spPr>
          <a:xfrm>
            <a:off x="811816" y="457200"/>
            <a:ext cx="10568368" cy="5943600"/>
          </a:xfrm>
          <a:prstGeom prst="rect">
            <a:avLst/>
          </a:prstGeom>
        </p:spPr>
      </p:pic>
    </p:spTree>
    <p:extLst>
      <p:ext uri="{BB962C8B-B14F-4D97-AF65-F5344CB8AC3E}">
        <p14:creationId xmlns:p14="http://schemas.microsoft.com/office/powerpoint/2010/main" val="457792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158876-E9AC-8922-8FF0-0704F1C03475}"/>
              </a:ext>
            </a:extLst>
          </p:cNvPr>
          <p:cNvPicPr>
            <a:picLocks noGrp="1" noChangeAspect="1"/>
          </p:cNvPicPr>
          <p:nvPr>
            <p:ph idx="1"/>
          </p:nvPr>
        </p:nvPicPr>
        <p:blipFill>
          <a:blip r:embed="rId2"/>
          <a:srcRect l="871" r="1" b="1"/>
          <a:stretch/>
        </p:blipFill>
        <p:spPr>
          <a:xfrm>
            <a:off x="811844" y="457200"/>
            <a:ext cx="10568312" cy="5943600"/>
          </a:xfrm>
          <a:prstGeom prst="rect">
            <a:avLst/>
          </a:prstGeom>
        </p:spPr>
      </p:pic>
    </p:spTree>
    <p:extLst>
      <p:ext uri="{BB962C8B-B14F-4D97-AF65-F5344CB8AC3E}">
        <p14:creationId xmlns:p14="http://schemas.microsoft.com/office/powerpoint/2010/main" val="3897556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virus&#10;&#10;Description automatically generated">
            <a:hlinkClick r:id="rId3"/>
            <a:extLst>
              <a:ext uri="{FF2B5EF4-FFF2-40B4-BE49-F238E27FC236}">
                <a16:creationId xmlns:a16="http://schemas.microsoft.com/office/drawing/2014/main" id="{37D514EA-5627-57FF-86DD-848FFF96AAF0}"/>
              </a:ext>
            </a:extLst>
          </p:cNvPr>
          <p:cNvPicPr>
            <a:picLocks noGrp="1" noChangeAspect="1"/>
          </p:cNvPicPr>
          <p:nvPr>
            <p:ph idx="1"/>
          </p:nvPr>
        </p:nvPicPr>
        <p:blipFill>
          <a:blip r:embed="rId4"/>
          <a:srcRect b="19"/>
          <a:stretch/>
        </p:blipFill>
        <p:spPr>
          <a:xfrm>
            <a:off x="811794" y="457200"/>
            <a:ext cx="10568412" cy="5943600"/>
          </a:xfrm>
          <a:prstGeom prst="rect">
            <a:avLst/>
          </a:prstGeom>
        </p:spPr>
      </p:pic>
    </p:spTree>
    <p:extLst>
      <p:ext uri="{BB962C8B-B14F-4D97-AF65-F5344CB8AC3E}">
        <p14:creationId xmlns:p14="http://schemas.microsoft.com/office/powerpoint/2010/main" val="719038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a hooded sweatshirt&#10;&#10;Description automatically generated">
            <a:extLst>
              <a:ext uri="{FF2B5EF4-FFF2-40B4-BE49-F238E27FC236}">
                <a16:creationId xmlns:a16="http://schemas.microsoft.com/office/drawing/2014/main" id="{FF16EB68-8848-B6A9-4521-37A588CAA416}"/>
              </a:ext>
            </a:extLst>
          </p:cNvPr>
          <p:cNvPicPr>
            <a:picLocks noGrp="1" noChangeAspect="1"/>
          </p:cNvPicPr>
          <p:nvPr>
            <p:ph idx="1"/>
          </p:nvPr>
        </p:nvPicPr>
        <p:blipFill>
          <a:blip r:embed="rId3"/>
          <a:srcRect l="1315"/>
          <a:stretch/>
        </p:blipFill>
        <p:spPr>
          <a:xfrm>
            <a:off x="811818" y="457200"/>
            <a:ext cx="10568364" cy="5943600"/>
          </a:xfrm>
          <a:prstGeom prst="rect">
            <a:avLst/>
          </a:prstGeom>
        </p:spPr>
      </p:pic>
    </p:spTree>
    <p:extLst>
      <p:ext uri="{BB962C8B-B14F-4D97-AF65-F5344CB8AC3E}">
        <p14:creationId xmlns:p14="http://schemas.microsoft.com/office/powerpoint/2010/main" val="3092120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blue and white text with blue text and blue text&#10;&#10;Description automatically generated with medium confidence">
            <a:extLst>
              <a:ext uri="{FF2B5EF4-FFF2-40B4-BE49-F238E27FC236}">
                <a16:creationId xmlns:a16="http://schemas.microsoft.com/office/drawing/2014/main" id="{5E3E3DFD-6F5E-80E4-0921-49ACC2912CF7}"/>
              </a:ext>
            </a:extLst>
          </p:cNvPr>
          <p:cNvPicPr>
            <a:picLocks noGrp="1" noChangeAspect="1"/>
          </p:cNvPicPr>
          <p:nvPr>
            <p:ph idx="1"/>
          </p:nvPr>
        </p:nvPicPr>
        <p:blipFill>
          <a:blip r:embed="rId3"/>
          <a:srcRect l="426" r="-1" b="-1"/>
          <a:stretch/>
        </p:blipFill>
        <p:spPr>
          <a:xfrm>
            <a:off x="20" y="1282"/>
            <a:ext cx="12191980" cy="6856718"/>
          </a:xfrm>
          <a:prstGeom prst="rect">
            <a:avLst/>
          </a:prstGeom>
        </p:spPr>
      </p:pic>
    </p:spTree>
    <p:extLst>
      <p:ext uri="{BB962C8B-B14F-4D97-AF65-F5344CB8AC3E}">
        <p14:creationId xmlns:p14="http://schemas.microsoft.com/office/powerpoint/2010/main" val="2059041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006" y="569844"/>
            <a:ext cx="8427988" cy="5649981"/>
          </a:xfrm>
          <a:prstGeom prst="rect">
            <a:avLst/>
          </a:prstGeom>
          <a:ln>
            <a:noFill/>
          </a:ln>
          <a:effectLst>
            <a:outerShdw blurRad="317500" dist="317500" dir="7140000" sx="95000" sy="95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red heart shaped locks with white text&#10;&#10;Description automatically generated">
            <a:extLst>
              <a:ext uri="{FF2B5EF4-FFF2-40B4-BE49-F238E27FC236}">
                <a16:creationId xmlns:a16="http://schemas.microsoft.com/office/drawing/2014/main" id="{C0925FDB-B7E6-BBC0-C689-B8E87A046571}"/>
              </a:ext>
            </a:extLst>
          </p:cNvPr>
          <p:cNvPicPr>
            <a:picLocks noGrp="1" noChangeAspect="1"/>
          </p:cNvPicPr>
          <p:nvPr>
            <p:ph idx="1"/>
          </p:nvPr>
        </p:nvPicPr>
        <p:blipFill>
          <a:blip r:embed="rId3"/>
          <a:srcRect t="192" r="1" b="21"/>
          <a:stretch/>
        </p:blipFill>
        <p:spPr>
          <a:xfrm>
            <a:off x="1882006" y="569843"/>
            <a:ext cx="8450714" cy="5649981"/>
          </a:xfrm>
          <a:prstGeom prst="rect">
            <a:avLst/>
          </a:prstGeom>
        </p:spPr>
      </p:pic>
    </p:spTree>
    <p:extLst>
      <p:ext uri="{BB962C8B-B14F-4D97-AF65-F5344CB8AC3E}">
        <p14:creationId xmlns:p14="http://schemas.microsoft.com/office/powerpoint/2010/main" val="4007417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eart in a mousetrap&#10;&#10;Description automatically generated">
            <a:extLst>
              <a:ext uri="{FF2B5EF4-FFF2-40B4-BE49-F238E27FC236}">
                <a16:creationId xmlns:a16="http://schemas.microsoft.com/office/drawing/2014/main" id="{85723C81-3E09-9EC0-3F1B-A60BFE9F0194}"/>
              </a:ext>
            </a:extLst>
          </p:cNvPr>
          <p:cNvPicPr>
            <a:picLocks noChangeAspect="1"/>
          </p:cNvPicPr>
          <p:nvPr/>
        </p:nvPicPr>
        <p:blipFill>
          <a:blip r:embed="rId2"/>
          <a:srcRect t="734" b="438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20976-B407-ECAA-1F47-55C0185A99D5}"/>
              </a:ext>
            </a:extLst>
          </p:cNvPr>
          <p:cNvSpPr>
            <a:spLocks noGrp="1"/>
          </p:cNvSpPr>
          <p:nvPr>
            <p:ph type="title"/>
          </p:nvPr>
        </p:nvSpPr>
        <p:spPr>
          <a:xfrm>
            <a:off x="7531610" y="365125"/>
            <a:ext cx="3822189" cy="1899912"/>
          </a:xfrm>
        </p:spPr>
        <p:txBody>
          <a:bodyPr>
            <a:normAutofit/>
          </a:bodyPr>
          <a:lstStyle/>
          <a:p>
            <a:r>
              <a:rPr lang="en-US" sz="4000"/>
              <a:t>Romance Fraud</a:t>
            </a:r>
          </a:p>
        </p:txBody>
      </p:sp>
      <p:sp>
        <p:nvSpPr>
          <p:cNvPr id="3" name="Content Placeholder 2">
            <a:extLst>
              <a:ext uri="{FF2B5EF4-FFF2-40B4-BE49-F238E27FC236}">
                <a16:creationId xmlns:a16="http://schemas.microsoft.com/office/drawing/2014/main" id="{C60A9E2F-5707-BF25-A8FD-909CC2C877FE}"/>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t>Fake profiles are used to form relationships with the victim. </a:t>
            </a:r>
          </a:p>
          <a:p>
            <a:r>
              <a:rPr lang="en-US" sz="2000"/>
              <a:t>The aim is to obtain monies or personal information from the victim.</a:t>
            </a:r>
          </a:p>
          <a:p>
            <a:r>
              <a:rPr lang="en-US" sz="2000"/>
              <a:t>Can take place via dating sites or other social media platforms. </a:t>
            </a:r>
          </a:p>
          <a:p>
            <a:r>
              <a:rPr lang="en-US" sz="2000"/>
              <a:t>The process can take weeks with perpetrators working to achieve the victim's trust. </a:t>
            </a:r>
          </a:p>
        </p:txBody>
      </p:sp>
    </p:spTree>
    <p:extLst>
      <p:ext uri="{BB962C8B-B14F-4D97-AF65-F5344CB8AC3E}">
        <p14:creationId xmlns:p14="http://schemas.microsoft.com/office/powerpoint/2010/main" val="1627406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D2F64-6E16-4C1E-BE10-733CDB0EC022}"/>
              </a:ext>
            </a:extLst>
          </p:cNvPr>
          <p:cNvSpPr>
            <a:spLocks noGrp="1"/>
          </p:cNvSpPr>
          <p:nvPr>
            <p:ph idx="1"/>
          </p:nvPr>
        </p:nvSpPr>
        <p:spPr>
          <a:xfrm>
            <a:off x="838200" y="111125"/>
            <a:ext cx="10515600" cy="6065838"/>
          </a:xfrm>
        </p:spPr>
        <p:txBody>
          <a:bodyPr vert="horz" lIns="91440" tIns="45720" rIns="91440" bIns="45720" rtlCol="0" anchor="t">
            <a:normAutofit/>
          </a:bodyPr>
          <a:lstStyle/>
          <a:p>
            <a:pPr marL="0" indent="0">
              <a:buNone/>
            </a:pPr>
            <a:endParaRPr lang="en-US" dirty="0">
              <a:latin typeface="Arial"/>
              <a:ea typeface="+mn-lt"/>
              <a:cs typeface="+mn-lt"/>
            </a:endParaRPr>
          </a:p>
          <a:p>
            <a:pPr marL="0" indent="0">
              <a:buNone/>
            </a:pPr>
            <a:r>
              <a:rPr lang="en-US" dirty="0">
                <a:latin typeface="Arial"/>
                <a:ea typeface="+mn-lt"/>
                <a:cs typeface="+mn-lt"/>
              </a:rPr>
              <a:t>Perpetrators tactics: </a:t>
            </a:r>
            <a:endParaRPr lang="en-US" dirty="0">
              <a:latin typeface="Arial"/>
              <a:cs typeface="Arial"/>
            </a:endParaRPr>
          </a:p>
          <a:p>
            <a:pPr marL="0" indent="0">
              <a:buNone/>
            </a:pPr>
            <a:endParaRPr lang="en-US" sz="2400" dirty="0">
              <a:ea typeface="+mn-lt"/>
              <a:cs typeface="+mn-lt"/>
            </a:endParaRPr>
          </a:p>
          <a:p>
            <a:r>
              <a:rPr lang="en-US" dirty="0">
                <a:latin typeface="Arial"/>
                <a:ea typeface="+mn-lt"/>
                <a:cs typeface="+mn-lt"/>
              </a:rPr>
              <a:t> </a:t>
            </a:r>
            <a:r>
              <a:rPr lang="en-US" sz="2800" dirty="0">
                <a:latin typeface="Arial"/>
                <a:ea typeface="+mn-lt"/>
                <a:cs typeface="+mn-lt"/>
              </a:rPr>
              <a:t>access to the victim’s bank accounts.</a:t>
            </a:r>
            <a:endParaRPr lang="en-US" sz="2800" dirty="0">
              <a:latin typeface="Arial"/>
              <a:ea typeface="+mn-lt"/>
              <a:cs typeface="Arial"/>
            </a:endParaRPr>
          </a:p>
          <a:p>
            <a:pPr marL="457200" lvl="1" indent="0">
              <a:buNone/>
            </a:pPr>
            <a:endParaRPr lang="en-US" sz="2800">
              <a:latin typeface="Arial"/>
              <a:cs typeface="Arial"/>
            </a:endParaRPr>
          </a:p>
          <a:p>
            <a:pPr lvl="1"/>
            <a:r>
              <a:rPr lang="en-US" sz="2800" dirty="0">
                <a:latin typeface="Arial"/>
                <a:ea typeface="+mn-lt"/>
                <a:cs typeface="+mn-lt"/>
              </a:rPr>
              <a:t>loans to be taken out, or investments made, on their behalf.</a:t>
            </a:r>
            <a:endParaRPr lang="en-US" sz="2800" dirty="0">
              <a:latin typeface="Arial"/>
              <a:cs typeface="Arial"/>
            </a:endParaRPr>
          </a:p>
          <a:p>
            <a:pPr lvl="1"/>
            <a:endParaRPr lang="en-US" sz="2800" dirty="0">
              <a:latin typeface="Arial"/>
              <a:ea typeface="+mn-lt"/>
              <a:cs typeface="+mn-lt"/>
            </a:endParaRPr>
          </a:p>
          <a:p>
            <a:pPr lvl="1"/>
            <a:r>
              <a:rPr lang="en-US" sz="2800" dirty="0">
                <a:latin typeface="Arial"/>
                <a:ea typeface="+mn-lt"/>
                <a:cs typeface="+mn-lt"/>
              </a:rPr>
              <a:t>copies of the victim’s personal documents, like a passport.</a:t>
            </a:r>
            <a:endParaRPr lang="en-US" sz="2800" dirty="0">
              <a:latin typeface="Arial"/>
              <a:cs typeface="Arial"/>
            </a:endParaRPr>
          </a:p>
          <a:p>
            <a:pPr lvl="1"/>
            <a:endParaRPr lang="en-US" sz="2800" dirty="0">
              <a:latin typeface="Arial"/>
              <a:ea typeface="+mn-lt"/>
              <a:cs typeface="+mn-lt"/>
            </a:endParaRPr>
          </a:p>
          <a:p>
            <a:pPr lvl="1"/>
            <a:r>
              <a:rPr lang="en-US" sz="2800" dirty="0">
                <a:latin typeface="Arial"/>
                <a:ea typeface="+mn-lt"/>
                <a:cs typeface="+mn-lt"/>
              </a:rPr>
              <a:t>gift card codes.</a:t>
            </a:r>
            <a:endParaRPr lang="en-US" sz="2800" dirty="0">
              <a:latin typeface="Arial"/>
              <a:cs typeface="Arial"/>
            </a:endParaRPr>
          </a:p>
          <a:p>
            <a:pPr lvl="1"/>
            <a:endParaRPr lang="en-US" sz="2800" dirty="0">
              <a:latin typeface="Arial"/>
              <a:ea typeface="+mn-lt"/>
              <a:cs typeface="+mn-lt"/>
            </a:endParaRPr>
          </a:p>
          <a:p>
            <a:pPr lvl="1"/>
            <a:r>
              <a:rPr lang="en-US" sz="2800" dirty="0">
                <a:latin typeface="Arial"/>
                <a:ea typeface="+mn-lt"/>
                <a:cs typeface="+mn-lt"/>
              </a:rPr>
              <a:t>the victim to receive and/or send parcels (College of Policing, 2024). </a:t>
            </a:r>
            <a:endParaRPr lang="en-US" sz="2800" dirty="0">
              <a:latin typeface="Arial"/>
              <a:cs typeface="Arial"/>
            </a:endParaRPr>
          </a:p>
          <a:p>
            <a:endParaRPr lang="en-US" dirty="0"/>
          </a:p>
        </p:txBody>
      </p:sp>
    </p:spTree>
    <p:extLst>
      <p:ext uri="{BB962C8B-B14F-4D97-AF65-F5344CB8AC3E}">
        <p14:creationId xmlns:p14="http://schemas.microsoft.com/office/powerpoint/2010/main" val="1137333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9EF26-03FD-D6D2-3F47-B5F09288ECB0}"/>
              </a:ext>
            </a:extLst>
          </p:cNvPr>
          <p:cNvSpPr>
            <a:spLocks noGrp="1"/>
          </p:cNvSpPr>
          <p:nvPr>
            <p:ph type="title"/>
          </p:nvPr>
        </p:nvSpPr>
        <p:spPr>
          <a:xfrm>
            <a:off x="836679" y="723898"/>
            <a:ext cx="6002110" cy="1495425"/>
          </a:xfrm>
        </p:spPr>
        <p:txBody>
          <a:bodyPr>
            <a:normAutofit/>
          </a:bodyPr>
          <a:lstStyle/>
          <a:p>
            <a:r>
              <a:rPr lang="en-US" sz="4000"/>
              <a:t>Red flags</a:t>
            </a:r>
          </a:p>
        </p:txBody>
      </p:sp>
      <p:sp>
        <p:nvSpPr>
          <p:cNvPr id="3" name="Content Placeholder 2">
            <a:extLst>
              <a:ext uri="{FF2B5EF4-FFF2-40B4-BE49-F238E27FC236}">
                <a16:creationId xmlns:a16="http://schemas.microsoft.com/office/drawing/2014/main" id="{7C391725-B241-5FE8-4AAE-A5ED625C5D1E}"/>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2400" dirty="0">
                <a:latin typeface="Arial"/>
                <a:cs typeface="Arial"/>
              </a:rPr>
              <a:t>Excuses made not to speak to victim via video or in person.</a:t>
            </a:r>
          </a:p>
          <a:p>
            <a:r>
              <a:rPr lang="en-US" sz="2400" dirty="0">
                <a:latin typeface="Arial"/>
                <a:cs typeface="Arial"/>
              </a:rPr>
              <a:t>Claims that they work away or are abroad.</a:t>
            </a:r>
          </a:p>
          <a:p>
            <a:r>
              <a:rPr lang="en-US" sz="2400" dirty="0">
                <a:latin typeface="Arial"/>
                <a:cs typeface="Arial"/>
              </a:rPr>
              <a:t>Use of emotive issues to gain sympathy from the victim who then tries to help them. </a:t>
            </a:r>
          </a:p>
        </p:txBody>
      </p:sp>
      <p:pic>
        <p:nvPicPr>
          <p:cNvPr id="4" name="Picture 3" descr="A hand holding a red flag&#10;&#10;Description automatically generated">
            <a:extLst>
              <a:ext uri="{FF2B5EF4-FFF2-40B4-BE49-F238E27FC236}">
                <a16:creationId xmlns:a16="http://schemas.microsoft.com/office/drawing/2014/main" id="{034342CD-F511-E543-8696-1EC7B244E1D8}"/>
              </a:ext>
            </a:extLst>
          </p:cNvPr>
          <p:cNvPicPr>
            <a:picLocks noChangeAspect="1"/>
          </p:cNvPicPr>
          <p:nvPr/>
        </p:nvPicPr>
        <p:blipFill>
          <a:blip r:embed="rId2"/>
          <a:srcRect r="-1" b="10713"/>
          <a:stretch/>
        </p:blipFill>
        <p:spPr>
          <a:xfrm>
            <a:off x="7199440" y="10"/>
            <a:ext cx="4992560" cy="6857990"/>
          </a:xfrm>
          <a:prstGeom prst="rect">
            <a:avLst/>
          </a:prstGeom>
          <a:effectLst/>
        </p:spPr>
      </p:pic>
    </p:spTree>
    <p:extLst>
      <p:ext uri="{BB962C8B-B14F-4D97-AF65-F5344CB8AC3E}">
        <p14:creationId xmlns:p14="http://schemas.microsoft.com/office/powerpoint/2010/main" val="2607561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8EE3D3-012E-2625-822B-809D79CD4350}"/>
              </a:ext>
            </a:extLst>
          </p:cNvPr>
          <p:cNvPicPr>
            <a:picLocks noGrp="1" noChangeAspect="1"/>
          </p:cNvPicPr>
          <p:nvPr>
            <p:ph idx="1"/>
          </p:nvPr>
        </p:nvPicPr>
        <p:blipFill>
          <a:blip r:embed="rId3"/>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5801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D8B42CF-73A6-B8C1-471D-ED8ACD7443DF}"/>
              </a:ext>
            </a:extLst>
          </p:cNvPr>
          <p:cNvPicPr>
            <a:picLocks noGrp="1" noChangeAspect="1"/>
          </p:cNvPicPr>
          <p:nvPr>
            <p:ph idx="1"/>
          </p:nvPr>
        </p:nvPicPr>
        <p:blipFill>
          <a:blip r:embed="rId2"/>
          <a:srcRect r="425" b="-1"/>
          <a:stretch/>
        </p:blipFill>
        <p:spPr>
          <a:xfrm>
            <a:off x="811821" y="457200"/>
            <a:ext cx="10568358" cy="5943600"/>
          </a:xfrm>
          <a:prstGeom prst="rect">
            <a:avLst/>
          </a:prstGeom>
        </p:spPr>
      </p:pic>
    </p:spTree>
    <p:extLst>
      <p:ext uri="{BB962C8B-B14F-4D97-AF65-F5344CB8AC3E}">
        <p14:creationId xmlns:p14="http://schemas.microsoft.com/office/powerpoint/2010/main" val="286557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2F253D28-4DD2-DFF7-14C4-6CCF168237CF}"/>
              </a:ext>
            </a:extLst>
          </p:cNvPr>
          <p:cNvPicPr>
            <a:picLocks noGrp="1" noChangeAspect="1"/>
          </p:cNvPicPr>
          <p:nvPr>
            <p:ph idx="1"/>
          </p:nvPr>
        </p:nvPicPr>
        <p:blipFill>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811681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7264684A-9277-CE01-87F7-4A44F4329465}"/>
              </a:ext>
            </a:extLst>
          </p:cNvPr>
          <p:cNvPicPr>
            <a:picLocks noChangeAspect="1"/>
          </p:cNvPicPr>
          <p:nvPr/>
        </p:nvPicPr>
        <p:blipFill>
          <a:blip r:embed="rId2"/>
          <a:srcRect l="13991" r="2" b="2"/>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6E865-22F4-859F-BFBC-FB6A1C8D56D2}"/>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a:t>	Any Questions?</a:t>
            </a:r>
          </a:p>
        </p:txBody>
      </p:sp>
    </p:spTree>
    <p:extLst>
      <p:ext uri="{BB962C8B-B14F-4D97-AF65-F5344CB8AC3E}">
        <p14:creationId xmlns:p14="http://schemas.microsoft.com/office/powerpoint/2010/main" val="3435809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669</Words>
  <Application>Microsoft Office PowerPoint</Application>
  <PresentationFormat>Widescreen</PresentationFormat>
  <Paragraphs>42</Paragraphs>
  <Slides>15</Slides>
  <Notes>7</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Financial Crime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Romance Fraud</vt:lpstr>
      <vt:lpstr>PowerPoint Presentation</vt:lpstr>
      <vt:lpstr>Red flags</vt:lpstr>
      <vt:lpstr>PowerPoint Presentation</vt:lpstr>
      <vt:lpstr>PowerPoint Presentation</vt:lpstr>
      <vt:lpstr>PowerPoint Presentation</vt:lpstr>
      <vt:lpstr>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69</cp:revision>
  <dcterms:created xsi:type="dcterms:W3CDTF">2024-08-08T13:27:05Z</dcterms:created>
  <dcterms:modified xsi:type="dcterms:W3CDTF">2024-10-15T07:43:42Z</dcterms:modified>
</cp:coreProperties>
</file>