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8" r:id="rId3"/>
    <p:sldId id="259" r:id="rId4"/>
    <p:sldId id="452" r:id="rId5"/>
    <p:sldId id="260" r:id="rId6"/>
    <p:sldId id="493" r:id="rId7"/>
    <p:sldId id="525" r:id="rId8"/>
    <p:sldId id="527" r:id="rId9"/>
    <p:sldId id="528" r:id="rId10"/>
    <p:sldId id="531" r:id="rId11"/>
    <p:sldId id="338" r:id="rId12"/>
    <p:sldId id="327" r:id="rId13"/>
    <p:sldId id="339" r:id="rId14"/>
    <p:sldId id="532" r:id="rId15"/>
    <p:sldId id="533" r:id="rId16"/>
    <p:sldId id="534" r:id="rId17"/>
    <p:sldId id="535" r:id="rId18"/>
    <p:sldId id="536" r:id="rId19"/>
    <p:sldId id="537" r:id="rId20"/>
    <p:sldId id="546" r:id="rId21"/>
    <p:sldId id="538" r:id="rId22"/>
    <p:sldId id="545" r:id="rId23"/>
    <p:sldId id="539" r:id="rId24"/>
    <p:sldId id="540" r:id="rId25"/>
    <p:sldId id="541" r:id="rId26"/>
    <p:sldId id="542" r:id="rId27"/>
    <p:sldId id="54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225" autoAdjust="0"/>
    <p:restoredTop sz="89519" autoAdjust="0"/>
  </p:normalViewPr>
  <p:slideViewPr>
    <p:cSldViewPr snapToGrid="0">
      <p:cViewPr varScale="1">
        <p:scale>
          <a:sx n="74" d="100"/>
          <a:sy n="74" d="100"/>
        </p:scale>
        <p:origin x="48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E764F5-581A-4623-A0B0-E102223C836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1B6648C-07FE-41B9-8CFE-61EDFBAD4556}">
      <dgm:prSet/>
      <dgm:spPr/>
      <dgm:t>
        <a:bodyPr/>
        <a:lstStyle/>
        <a:p>
          <a:r>
            <a:rPr lang="en-GB"/>
            <a:t>‘Trusteeship’ – rephrasing of ‘civilising mission’ to suit new internationalist context.</a:t>
          </a:r>
          <a:endParaRPr lang="en-US"/>
        </a:p>
      </dgm:t>
    </dgm:pt>
    <dgm:pt modelId="{98296410-5863-4662-B3BB-75DF769E99F1}" type="parTrans" cxnId="{86DFF032-0CE1-4D39-8DA7-246846EB5EC5}">
      <dgm:prSet/>
      <dgm:spPr/>
      <dgm:t>
        <a:bodyPr/>
        <a:lstStyle/>
        <a:p>
          <a:endParaRPr lang="en-US"/>
        </a:p>
      </dgm:t>
    </dgm:pt>
    <dgm:pt modelId="{CB767AEB-D36A-44C5-AD1F-C355C7C36576}" type="sibTrans" cxnId="{86DFF032-0CE1-4D39-8DA7-246846EB5EC5}">
      <dgm:prSet/>
      <dgm:spPr/>
      <dgm:t>
        <a:bodyPr/>
        <a:lstStyle/>
        <a:p>
          <a:endParaRPr lang="en-US"/>
        </a:p>
      </dgm:t>
    </dgm:pt>
    <dgm:pt modelId="{33ABB0BB-D423-483D-85A9-BD265BBF6225}">
      <dgm:prSet/>
      <dgm:spPr/>
      <dgm:t>
        <a:bodyPr/>
        <a:lstStyle/>
        <a:p>
          <a:r>
            <a:rPr lang="en-GB"/>
            <a:t>League of Nations mandates – ‘trustees’ of colonial charges (Ludert et al, 2022).</a:t>
          </a:r>
          <a:endParaRPr lang="en-US"/>
        </a:p>
      </dgm:t>
    </dgm:pt>
    <dgm:pt modelId="{5F3D99F4-5E3D-4ED6-8FEC-01BB5176EAC1}" type="parTrans" cxnId="{E2D6CC20-5299-4874-B825-C20017897D2C}">
      <dgm:prSet/>
      <dgm:spPr/>
      <dgm:t>
        <a:bodyPr/>
        <a:lstStyle/>
        <a:p>
          <a:endParaRPr lang="en-US"/>
        </a:p>
      </dgm:t>
    </dgm:pt>
    <dgm:pt modelId="{8E049675-60D5-4930-86C6-0E613919F2CE}" type="sibTrans" cxnId="{E2D6CC20-5299-4874-B825-C20017897D2C}">
      <dgm:prSet/>
      <dgm:spPr/>
      <dgm:t>
        <a:bodyPr/>
        <a:lstStyle/>
        <a:p>
          <a:endParaRPr lang="en-US"/>
        </a:p>
      </dgm:t>
    </dgm:pt>
    <dgm:pt modelId="{B4DC2586-7D4D-4A7A-89C9-1B66EB847A69}">
      <dgm:prSet/>
      <dgm:spPr/>
      <dgm:t>
        <a:bodyPr/>
        <a:lstStyle/>
        <a:p>
          <a:r>
            <a:rPr lang="en-GB"/>
            <a:t>Claims to protect indigenous populations</a:t>
          </a:r>
          <a:endParaRPr lang="en-US"/>
        </a:p>
      </dgm:t>
    </dgm:pt>
    <dgm:pt modelId="{96E91724-6999-4203-A581-9D91C311FE7C}" type="parTrans" cxnId="{64243490-EEFF-41F9-8B09-DB400C0BD8C7}">
      <dgm:prSet/>
      <dgm:spPr/>
      <dgm:t>
        <a:bodyPr/>
        <a:lstStyle/>
        <a:p>
          <a:endParaRPr lang="en-US"/>
        </a:p>
      </dgm:t>
    </dgm:pt>
    <dgm:pt modelId="{6892A15F-92EF-41AD-B301-6447EA3564C9}" type="sibTrans" cxnId="{64243490-EEFF-41F9-8B09-DB400C0BD8C7}">
      <dgm:prSet/>
      <dgm:spPr/>
      <dgm:t>
        <a:bodyPr/>
        <a:lstStyle/>
        <a:p>
          <a:endParaRPr lang="en-US"/>
        </a:p>
      </dgm:t>
    </dgm:pt>
    <dgm:pt modelId="{3FA30AF1-CABE-460B-8461-33120C86CE99}" type="pres">
      <dgm:prSet presAssocID="{E2E764F5-581A-4623-A0B0-E102223C8363}" presName="vert0" presStyleCnt="0">
        <dgm:presLayoutVars>
          <dgm:dir/>
          <dgm:animOne val="branch"/>
          <dgm:animLvl val="lvl"/>
        </dgm:presLayoutVars>
      </dgm:prSet>
      <dgm:spPr/>
    </dgm:pt>
    <dgm:pt modelId="{1AC72592-86C2-4AC0-A0A4-B5CD70EE7B97}" type="pres">
      <dgm:prSet presAssocID="{C1B6648C-07FE-41B9-8CFE-61EDFBAD4556}" presName="thickLine" presStyleLbl="alignNode1" presStyleIdx="0" presStyleCnt="3"/>
      <dgm:spPr/>
    </dgm:pt>
    <dgm:pt modelId="{23B4F4A4-AF79-47AF-B3B5-89223B7FFEEA}" type="pres">
      <dgm:prSet presAssocID="{C1B6648C-07FE-41B9-8CFE-61EDFBAD4556}" presName="horz1" presStyleCnt="0"/>
      <dgm:spPr/>
    </dgm:pt>
    <dgm:pt modelId="{B0D00176-0725-490D-88B1-33C996090CDA}" type="pres">
      <dgm:prSet presAssocID="{C1B6648C-07FE-41B9-8CFE-61EDFBAD4556}" presName="tx1" presStyleLbl="revTx" presStyleIdx="0" presStyleCnt="3"/>
      <dgm:spPr/>
    </dgm:pt>
    <dgm:pt modelId="{3747C792-7480-4356-B7D1-24FBCE2F05FB}" type="pres">
      <dgm:prSet presAssocID="{C1B6648C-07FE-41B9-8CFE-61EDFBAD4556}" presName="vert1" presStyleCnt="0"/>
      <dgm:spPr/>
    </dgm:pt>
    <dgm:pt modelId="{16AF40BC-5368-4092-8D48-F0528AB1B069}" type="pres">
      <dgm:prSet presAssocID="{33ABB0BB-D423-483D-85A9-BD265BBF6225}" presName="thickLine" presStyleLbl="alignNode1" presStyleIdx="1" presStyleCnt="3"/>
      <dgm:spPr/>
    </dgm:pt>
    <dgm:pt modelId="{8CAAF3DE-9E51-44E4-9403-47A34D9D6DE8}" type="pres">
      <dgm:prSet presAssocID="{33ABB0BB-D423-483D-85A9-BD265BBF6225}" presName="horz1" presStyleCnt="0"/>
      <dgm:spPr/>
    </dgm:pt>
    <dgm:pt modelId="{37C1DD2C-BE07-43B3-AF42-49F20C7F74D4}" type="pres">
      <dgm:prSet presAssocID="{33ABB0BB-D423-483D-85A9-BD265BBF6225}" presName="tx1" presStyleLbl="revTx" presStyleIdx="1" presStyleCnt="3"/>
      <dgm:spPr/>
    </dgm:pt>
    <dgm:pt modelId="{9DA9036D-0F09-4DC0-9427-1A4951600E73}" type="pres">
      <dgm:prSet presAssocID="{33ABB0BB-D423-483D-85A9-BD265BBF6225}" presName="vert1" presStyleCnt="0"/>
      <dgm:spPr/>
    </dgm:pt>
    <dgm:pt modelId="{D491F4BE-0A74-4B7C-9D8A-2465B3C0D9C8}" type="pres">
      <dgm:prSet presAssocID="{B4DC2586-7D4D-4A7A-89C9-1B66EB847A69}" presName="thickLine" presStyleLbl="alignNode1" presStyleIdx="2" presStyleCnt="3"/>
      <dgm:spPr/>
    </dgm:pt>
    <dgm:pt modelId="{03F2E4FA-8403-4536-B166-74679A0AAB43}" type="pres">
      <dgm:prSet presAssocID="{B4DC2586-7D4D-4A7A-89C9-1B66EB847A69}" presName="horz1" presStyleCnt="0"/>
      <dgm:spPr/>
    </dgm:pt>
    <dgm:pt modelId="{1958126D-4684-4B8C-B332-B5CF9450013F}" type="pres">
      <dgm:prSet presAssocID="{B4DC2586-7D4D-4A7A-89C9-1B66EB847A69}" presName="tx1" presStyleLbl="revTx" presStyleIdx="2" presStyleCnt="3"/>
      <dgm:spPr/>
    </dgm:pt>
    <dgm:pt modelId="{E2B9261D-5742-4D81-B297-F2E98133A6DC}" type="pres">
      <dgm:prSet presAssocID="{B4DC2586-7D4D-4A7A-89C9-1B66EB847A69}" presName="vert1" presStyleCnt="0"/>
      <dgm:spPr/>
    </dgm:pt>
  </dgm:ptLst>
  <dgm:cxnLst>
    <dgm:cxn modelId="{E2D6CC20-5299-4874-B825-C20017897D2C}" srcId="{E2E764F5-581A-4623-A0B0-E102223C8363}" destId="{33ABB0BB-D423-483D-85A9-BD265BBF6225}" srcOrd="1" destOrd="0" parTransId="{5F3D99F4-5E3D-4ED6-8FEC-01BB5176EAC1}" sibTransId="{8E049675-60D5-4930-86C6-0E613919F2CE}"/>
    <dgm:cxn modelId="{86DFF032-0CE1-4D39-8DA7-246846EB5EC5}" srcId="{E2E764F5-581A-4623-A0B0-E102223C8363}" destId="{C1B6648C-07FE-41B9-8CFE-61EDFBAD4556}" srcOrd="0" destOrd="0" parTransId="{98296410-5863-4662-B3BB-75DF769E99F1}" sibTransId="{CB767AEB-D36A-44C5-AD1F-C355C7C36576}"/>
    <dgm:cxn modelId="{CABE728A-6B97-4F5E-8C80-26F9DCC31F97}" type="presOf" srcId="{E2E764F5-581A-4623-A0B0-E102223C8363}" destId="{3FA30AF1-CABE-460B-8461-33120C86CE99}" srcOrd="0" destOrd="0" presId="urn:microsoft.com/office/officeart/2008/layout/LinedList"/>
    <dgm:cxn modelId="{64243490-EEFF-41F9-8B09-DB400C0BD8C7}" srcId="{E2E764F5-581A-4623-A0B0-E102223C8363}" destId="{B4DC2586-7D4D-4A7A-89C9-1B66EB847A69}" srcOrd="2" destOrd="0" parTransId="{96E91724-6999-4203-A581-9D91C311FE7C}" sibTransId="{6892A15F-92EF-41AD-B301-6447EA3564C9}"/>
    <dgm:cxn modelId="{6B9396CF-BCCC-4C47-9C9A-2D2432CAA443}" type="presOf" srcId="{B4DC2586-7D4D-4A7A-89C9-1B66EB847A69}" destId="{1958126D-4684-4B8C-B332-B5CF9450013F}" srcOrd="0" destOrd="0" presId="urn:microsoft.com/office/officeart/2008/layout/LinedList"/>
    <dgm:cxn modelId="{12B6EAD0-F4E2-4E43-8385-591DEE7A4D50}" type="presOf" srcId="{C1B6648C-07FE-41B9-8CFE-61EDFBAD4556}" destId="{B0D00176-0725-490D-88B1-33C996090CDA}" srcOrd="0" destOrd="0" presId="urn:microsoft.com/office/officeart/2008/layout/LinedList"/>
    <dgm:cxn modelId="{CE3250DC-6CDA-4A3B-88FB-78156C1891F4}" type="presOf" srcId="{33ABB0BB-D423-483D-85A9-BD265BBF6225}" destId="{37C1DD2C-BE07-43B3-AF42-49F20C7F74D4}" srcOrd="0" destOrd="0" presId="urn:microsoft.com/office/officeart/2008/layout/LinedList"/>
    <dgm:cxn modelId="{B59D7524-D85E-480D-88C3-1F54416098C9}" type="presParOf" srcId="{3FA30AF1-CABE-460B-8461-33120C86CE99}" destId="{1AC72592-86C2-4AC0-A0A4-B5CD70EE7B97}" srcOrd="0" destOrd="0" presId="urn:microsoft.com/office/officeart/2008/layout/LinedList"/>
    <dgm:cxn modelId="{C0AE7EAC-36C9-4AE4-9422-990D0E5F4835}" type="presParOf" srcId="{3FA30AF1-CABE-460B-8461-33120C86CE99}" destId="{23B4F4A4-AF79-47AF-B3B5-89223B7FFEEA}" srcOrd="1" destOrd="0" presId="urn:microsoft.com/office/officeart/2008/layout/LinedList"/>
    <dgm:cxn modelId="{B412286D-CF20-4FBE-8101-EBD4615A4D78}" type="presParOf" srcId="{23B4F4A4-AF79-47AF-B3B5-89223B7FFEEA}" destId="{B0D00176-0725-490D-88B1-33C996090CDA}" srcOrd="0" destOrd="0" presId="urn:microsoft.com/office/officeart/2008/layout/LinedList"/>
    <dgm:cxn modelId="{F42C5E70-9B96-4FDB-8F77-D7D9A7131DB8}" type="presParOf" srcId="{23B4F4A4-AF79-47AF-B3B5-89223B7FFEEA}" destId="{3747C792-7480-4356-B7D1-24FBCE2F05FB}" srcOrd="1" destOrd="0" presId="urn:microsoft.com/office/officeart/2008/layout/LinedList"/>
    <dgm:cxn modelId="{A2B6961D-7C5B-4034-B020-32D977917134}" type="presParOf" srcId="{3FA30AF1-CABE-460B-8461-33120C86CE99}" destId="{16AF40BC-5368-4092-8D48-F0528AB1B069}" srcOrd="2" destOrd="0" presId="urn:microsoft.com/office/officeart/2008/layout/LinedList"/>
    <dgm:cxn modelId="{7A022FEF-2DFF-4C6D-85A0-12BE64D8C1A6}" type="presParOf" srcId="{3FA30AF1-CABE-460B-8461-33120C86CE99}" destId="{8CAAF3DE-9E51-44E4-9403-47A34D9D6DE8}" srcOrd="3" destOrd="0" presId="urn:microsoft.com/office/officeart/2008/layout/LinedList"/>
    <dgm:cxn modelId="{88904F0F-4B82-44E4-B0B8-47D73E8327C3}" type="presParOf" srcId="{8CAAF3DE-9E51-44E4-9403-47A34D9D6DE8}" destId="{37C1DD2C-BE07-43B3-AF42-49F20C7F74D4}" srcOrd="0" destOrd="0" presId="urn:microsoft.com/office/officeart/2008/layout/LinedList"/>
    <dgm:cxn modelId="{F5227F04-E5D4-4B29-B83E-9779615CB69F}" type="presParOf" srcId="{8CAAF3DE-9E51-44E4-9403-47A34D9D6DE8}" destId="{9DA9036D-0F09-4DC0-9427-1A4951600E73}" srcOrd="1" destOrd="0" presId="urn:microsoft.com/office/officeart/2008/layout/LinedList"/>
    <dgm:cxn modelId="{F1BE1DE8-044F-489E-93C9-71CD3DB495D5}" type="presParOf" srcId="{3FA30AF1-CABE-460B-8461-33120C86CE99}" destId="{D491F4BE-0A74-4B7C-9D8A-2465B3C0D9C8}" srcOrd="4" destOrd="0" presId="urn:microsoft.com/office/officeart/2008/layout/LinedList"/>
    <dgm:cxn modelId="{C1DCCBD0-4788-4E4D-9EE9-D71C0EC7AAE8}" type="presParOf" srcId="{3FA30AF1-CABE-460B-8461-33120C86CE99}" destId="{03F2E4FA-8403-4536-B166-74679A0AAB43}" srcOrd="5" destOrd="0" presId="urn:microsoft.com/office/officeart/2008/layout/LinedList"/>
    <dgm:cxn modelId="{EB014CAB-0184-43E6-858F-2CE42EED639C}" type="presParOf" srcId="{03F2E4FA-8403-4536-B166-74679A0AAB43}" destId="{1958126D-4684-4B8C-B332-B5CF9450013F}" srcOrd="0" destOrd="0" presId="urn:microsoft.com/office/officeart/2008/layout/LinedList"/>
    <dgm:cxn modelId="{88911ABD-4864-4077-B8AA-EAC7B1D0060C}" type="presParOf" srcId="{03F2E4FA-8403-4536-B166-74679A0AAB43}" destId="{E2B9261D-5742-4D81-B297-F2E98133A6D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26481F-0DC3-4C21-894D-3DAF5573D9E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43290B-2861-46B5-918F-7A6AC7EEB161}">
      <dgm:prSet/>
      <dgm:spPr/>
      <dgm:t>
        <a:bodyPr/>
        <a:lstStyle/>
        <a:p>
          <a:r>
            <a:rPr lang="en-GB"/>
            <a:t>‘Indirect rule’ in Africa</a:t>
          </a:r>
          <a:endParaRPr lang="en-US"/>
        </a:p>
      </dgm:t>
    </dgm:pt>
    <dgm:pt modelId="{2CD1A192-36F4-4254-A207-5742F2074888}" type="parTrans" cxnId="{67AF3C44-FCB6-4F73-9EE5-5D2715AE1606}">
      <dgm:prSet/>
      <dgm:spPr/>
      <dgm:t>
        <a:bodyPr/>
        <a:lstStyle/>
        <a:p>
          <a:endParaRPr lang="en-US"/>
        </a:p>
      </dgm:t>
    </dgm:pt>
    <dgm:pt modelId="{7DE0DF1A-B115-4B51-BCF0-F4E082D0BFC4}" type="sibTrans" cxnId="{67AF3C44-FCB6-4F73-9EE5-5D2715AE1606}">
      <dgm:prSet/>
      <dgm:spPr/>
      <dgm:t>
        <a:bodyPr/>
        <a:lstStyle/>
        <a:p>
          <a:endParaRPr lang="en-US"/>
        </a:p>
      </dgm:t>
    </dgm:pt>
    <dgm:pt modelId="{A6C7A7B2-56D9-49CA-B42E-A8EE02B06A7A}">
      <dgm:prSet/>
      <dgm:spPr/>
      <dgm:t>
        <a:bodyPr/>
        <a:lstStyle/>
        <a:p>
          <a:r>
            <a:rPr lang="en-GB"/>
            <a:t>White settler colonies – increasing demands on resources, settlers begin to make claims for self-government (Atieno-Odhiambo 1972, Jackson, 2016).</a:t>
          </a:r>
          <a:endParaRPr lang="en-US"/>
        </a:p>
      </dgm:t>
    </dgm:pt>
    <dgm:pt modelId="{0341E8F5-D29A-42AF-8D53-697EFF2FBE39}" type="parTrans" cxnId="{1FACA95F-7F0F-4F28-8DA5-B27B314CA096}">
      <dgm:prSet/>
      <dgm:spPr/>
      <dgm:t>
        <a:bodyPr/>
        <a:lstStyle/>
        <a:p>
          <a:endParaRPr lang="en-US"/>
        </a:p>
      </dgm:t>
    </dgm:pt>
    <dgm:pt modelId="{89F750C6-C42E-4C10-878B-1E9DC1AB7B5B}" type="sibTrans" cxnId="{1FACA95F-7F0F-4F28-8DA5-B27B314CA096}">
      <dgm:prSet/>
      <dgm:spPr/>
      <dgm:t>
        <a:bodyPr/>
        <a:lstStyle/>
        <a:p>
          <a:endParaRPr lang="en-US"/>
        </a:p>
      </dgm:t>
    </dgm:pt>
    <dgm:pt modelId="{B4C38CEC-E3E8-492F-89E5-FE37CBF42566}">
      <dgm:prSet/>
      <dgm:spPr/>
      <dgm:t>
        <a:bodyPr/>
        <a:lstStyle/>
        <a:p>
          <a:r>
            <a:rPr lang="en-GB"/>
            <a:t>India – ‘moderate’ nationalism: sought self-government within the empire – Dominion status.</a:t>
          </a:r>
          <a:endParaRPr lang="en-US"/>
        </a:p>
      </dgm:t>
    </dgm:pt>
    <dgm:pt modelId="{52E83B36-0746-4FEF-BB65-698D5C86E6FC}" type="parTrans" cxnId="{4C4BB9DD-C0C0-44A3-BBB6-D3EAF9AD1F1C}">
      <dgm:prSet/>
      <dgm:spPr/>
      <dgm:t>
        <a:bodyPr/>
        <a:lstStyle/>
        <a:p>
          <a:endParaRPr lang="en-US"/>
        </a:p>
      </dgm:t>
    </dgm:pt>
    <dgm:pt modelId="{62F1809E-399B-4BE7-AA8F-434824B4E4BD}" type="sibTrans" cxnId="{4C4BB9DD-C0C0-44A3-BBB6-D3EAF9AD1F1C}">
      <dgm:prSet/>
      <dgm:spPr/>
      <dgm:t>
        <a:bodyPr/>
        <a:lstStyle/>
        <a:p>
          <a:endParaRPr lang="en-US"/>
        </a:p>
      </dgm:t>
    </dgm:pt>
    <dgm:pt modelId="{57B8B6E7-6FC9-4D11-9E8A-30E9F5C20E85}">
      <dgm:prSet/>
      <dgm:spPr/>
      <dgm:t>
        <a:bodyPr/>
        <a:lstStyle/>
        <a:p>
          <a:r>
            <a:rPr lang="en-GB"/>
            <a:t>Moderate  Indian nationalists sought election to legislative council.</a:t>
          </a:r>
          <a:endParaRPr lang="en-US"/>
        </a:p>
      </dgm:t>
    </dgm:pt>
    <dgm:pt modelId="{73742E20-7C19-43D9-8AE8-1E239E0CE480}" type="parTrans" cxnId="{A6C53D88-4C64-45C9-8633-3FAE3DB7FEE7}">
      <dgm:prSet/>
      <dgm:spPr/>
      <dgm:t>
        <a:bodyPr/>
        <a:lstStyle/>
        <a:p>
          <a:endParaRPr lang="en-US"/>
        </a:p>
      </dgm:t>
    </dgm:pt>
    <dgm:pt modelId="{A357F036-E9C1-44A1-A338-1A60EFA45BEB}" type="sibTrans" cxnId="{A6C53D88-4C64-45C9-8633-3FAE3DB7FEE7}">
      <dgm:prSet/>
      <dgm:spPr/>
      <dgm:t>
        <a:bodyPr/>
        <a:lstStyle/>
        <a:p>
          <a:endParaRPr lang="en-US"/>
        </a:p>
      </dgm:t>
    </dgm:pt>
    <dgm:pt modelId="{E5614473-7048-48AD-BEE4-6483287D2A0E}">
      <dgm:prSet/>
      <dgm:spPr/>
      <dgm:t>
        <a:bodyPr/>
        <a:lstStyle/>
        <a:p>
          <a:r>
            <a:rPr lang="en-GB"/>
            <a:t>Renegotiation of,  but not retreat from empire.</a:t>
          </a:r>
          <a:endParaRPr lang="en-US"/>
        </a:p>
      </dgm:t>
    </dgm:pt>
    <dgm:pt modelId="{2B79AF01-EBC2-439C-9F55-F16F13E7F72F}" type="parTrans" cxnId="{29BBB6B0-8A56-48E6-BCDB-B628A52D4B06}">
      <dgm:prSet/>
      <dgm:spPr/>
      <dgm:t>
        <a:bodyPr/>
        <a:lstStyle/>
        <a:p>
          <a:endParaRPr lang="en-US"/>
        </a:p>
      </dgm:t>
    </dgm:pt>
    <dgm:pt modelId="{552918F7-4D63-4590-9BD2-206666059561}" type="sibTrans" cxnId="{29BBB6B0-8A56-48E6-BCDB-B628A52D4B06}">
      <dgm:prSet/>
      <dgm:spPr/>
      <dgm:t>
        <a:bodyPr/>
        <a:lstStyle/>
        <a:p>
          <a:endParaRPr lang="en-US"/>
        </a:p>
      </dgm:t>
    </dgm:pt>
    <dgm:pt modelId="{C1D915E0-4976-4142-9546-6D953D677513}" type="pres">
      <dgm:prSet presAssocID="{F326481F-0DC3-4C21-894D-3DAF5573D9E0}" presName="vert0" presStyleCnt="0">
        <dgm:presLayoutVars>
          <dgm:dir/>
          <dgm:animOne val="branch"/>
          <dgm:animLvl val="lvl"/>
        </dgm:presLayoutVars>
      </dgm:prSet>
      <dgm:spPr/>
    </dgm:pt>
    <dgm:pt modelId="{4E6FF0B7-E2C4-4ED3-A940-3B46C2211BFD}" type="pres">
      <dgm:prSet presAssocID="{CE43290B-2861-46B5-918F-7A6AC7EEB161}" presName="thickLine" presStyleLbl="alignNode1" presStyleIdx="0" presStyleCnt="5"/>
      <dgm:spPr/>
    </dgm:pt>
    <dgm:pt modelId="{5A676BB0-B859-4578-A58C-66CABEDE74BA}" type="pres">
      <dgm:prSet presAssocID="{CE43290B-2861-46B5-918F-7A6AC7EEB161}" presName="horz1" presStyleCnt="0"/>
      <dgm:spPr/>
    </dgm:pt>
    <dgm:pt modelId="{A19C4932-5A8E-4167-93E3-D4358799F284}" type="pres">
      <dgm:prSet presAssocID="{CE43290B-2861-46B5-918F-7A6AC7EEB161}" presName="tx1" presStyleLbl="revTx" presStyleIdx="0" presStyleCnt="5"/>
      <dgm:spPr/>
    </dgm:pt>
    <dgm:pt modelId="{CB441F5E-87BD-41D6-91E5-37E97338D28B}" type="pres">
      <dgm:prSet presAssocID="{CE43290B-2861-46B5-918F-7A6AC7EEB161}" presName="vert1" presStyleCnt="0"/>
      <dgm:spPr/>
    </dgm:pt>
    <dgm:pt modelId="{C8F82545-A4B8-4253-B787-C5E87A86993E}" type="pres">
      <dgm:prSet presAssocID="{A6C7A7B2-56D9-49CA-B42E-A8EE02B06A7A}" presName="thickLine" presStyleLbl="alignNode1" presStyleIdx="1" presStyleCnt="5"/>
      <dgm:spPr/>
    </dgm:pt>
    <dgm:pt modelId="{B13BFAB0-825A-44B2-A998-A4FC7CF1980B}" type="pres">
      <dgm:prSet presAssocID="{A6C7A7B2-56D9-49CA-B42E-A8EE02B06A7A}" presName="horz1" presStyleCnt="0"/>
      <dgm:spPr/>
    </dgm:pt>
    <dgm:pt modelId="{2F35CAD2-3BA7-4DDE-9C90-2D72D3B84061}" type="pres">
      <dgm:prSet presAssocID="{A6C7A7B2-56D9-49CA-B42E-A8EE02B06A7A}" presName="tx1" presStyleLbl="revTx" presStyleIdx="1" presStyleCnt="5"/>
      <dgm:spPr/>
    </dgm:pt>
    <dgm:pt modelId="{F088D9AE-00AB-4E6A-9089-2073386881B4}" type="pres">
      <dgm:prSet presAssocID="{A6C7A7B2-56D9-49CA-B42E-A8EE02B06A7A}" presName="vert1" presStyleCnt="0"/>
      <dgm:spPr/>
    </dgm:pt>
    <dgm:pt modelId="{375A8798-F424-46A6-990E-E63B42366BFE}" type="pres">
      <dgm:prSet presAssocID="{B4C38CEC-E3E8-492F-89E5-FE37CBF42566}" presName="thickLine" presStyleLbl="alignNode1" presStyleIdx="2" presStyleCnt="5"/>
      <dgm:spPr/>
    </dgm:pt>
    <dgm:pt modelId="{9AF85E65-7131-4B19-B28C-68DEC3DEAE3C}" type="pres">
      <dgm:prSet presAssocID="{B4C38CEC-E3E8-492F-89E5-FE37CBF42566}" presName="horz1" presStyleCnt="0"/>
      <dgm:spPr/>
    </dgm:pt>
    <dgm:pt modelId="{D62A0B4F-08ED-45A1-9609-629D0BA688B6}" type="pres">
      <dgm:prSet presAssocID="{B4C38CEC-E3E8-492F-89E5-FE37CBF42566}" presName="tx1" presStyleLbl="revTx" presStyleIdx="2" presStyleCnt="5"/>
      <dgm:spPr/>
    </dgm:pt>
    <dgm:pt modelId="{A8895A96-B9F2-432F-9484-A4764A26AA64}" type="pres">
      <dgm:prSet presAssocID="{B4C38CEC-E3E8-492F-89E5-FE37CBF42566}" presName="vert1" presStyleCnt="0"/>
      <dgm:spPr/>
    </dgm:pt>
    <dgm:pt modelId="{E32C10CB-F574-459C-B5D9-4921C9D6D96E}" type="pres">
      <dgm:prSet presAssocID="{57B8B6E7-6FC9-4D11-9E8A-30E9F5C20E85}" presName="thickLine" presStyleLbl="alignNode1" presStyleIdx="3" presStyleCnt="5"/>
      <dgm:spPr/>
    </dgm:pt>
    <dgm:pt modelId="{520B268D-B025-4DE4-B74C-0D383805D116}" type="pres">
      <dgm:prSet presAssocID="{57B8B6E7-6FC9-4D11-9E8A-30E9F5C20E85}" presName="horz1" presStyleCnt="0"/>
      <dgm:spPr/>
    </dgm:pt>
    <dgm:pt modelId="{AFDD209D-B85C-4C47-B6A7-6C371F40C7E6}" type="pres">
      <dgm:prSet presAssocID="{57B8B6E7-6FC9-4D11-9E8A-30E9F5C20E85}" presName="tx1" presStyleLbl="revTx" presStyleIdx="3" presStyleCnt="5"/>
      <dgm:spPr/>
    </dgm:pt>
    <dgm:pt modelId="{AB94821F-E7D8-41C0-AC85-C3F5DD98BB91}" type="pres">
      <dgm:prSet presAssocID="{57B8B6E7-6FC9-4D11-9E8A-30E9F5C20E85}" presName="vert1" presStyleCnt="0"/>
      <dgm:spPr/>
    </dgm:pt>
    <dgm:pt modelId="{4EF3A4BB-0CBA-432B-A860-30086C8654B4}" type="pres">
      <dgm:prSet presAssocID="{E5614473-7048-48AD-BEE4-6483287D2A0E}" presName="thickLine" presStyleLbl="alignNode1" presStyleIdx="4" presStyleCnt="5"/>
      <dgm:spPr/>
    </dgm:pt>
    <dgm:pt modelId="{95CD1BC5-BD17-483D-B658-C6B8A5D1753D}" type="pres">
      <dgm:prSet presAssocID="{E5614473-7048-48AD-BEE4-6483287D2A0E}" presName="horz1" presStyleCnt="0"/>
      <dgm:spPr/>
    </dgm:pt>
    <dgm:pt modelId="{72223D5C-7E5F-4FFE-AF89-1EE7C5244D26}" type="pres">
      <dgm:prSet presAssocID="{E5614473-7048-48AD-BEE4-6483287D2A0E}" presName="tx1" presStyleLbl="revTx" presStyleIdx="4" presStyleCnt="5"/>
      <dgm:spPr/>
    </dgm:pt>
    <dgm:pt modelId="{2744E226-995C-41A9-AA93-F1A9A0003970}" type="pres">
      <dgm:prSet presAssocID="{E5614473-7048-48AD-BEE4-6483287D2A0E}" presName="vert1" presStyleCnt="0"/>
      <dgm:spPr/>
    </dgm:pt>
  </dgm:ptLst>
  <dgm:cxnLst>
    <dgm:cxn modelId="{5F86A91E-1CAF-413C-869B-E17D730F3333}" type="presOf" srcId="{F326481F-0DC3-4C21-894D-3DAF5573D9E0}" destId="{C1D915E0-4976-4142-9546-6D953D677513}" srcOrd="0" destOrd="0" presId="urn:microsoft.com/office/officeart/2008/layout/LinedList"/>
    <dgm:cxn modelId="{1FACA95F-7F0F-4F28-8DA5-B27B314CA096}" srcId="{F326481F-0DC3-4C21-894D-3DAF5573D9E0}" destId="{A6C7A7B2-56D9-49CA-B42E-A8EE02B06A7A}" srcOrd="1" destOrd="0" parTransId="{0341E8F5-D29A-42AF-8D53-697EFF2FBE39}" sibTransId="{89F750C6-C42E-4C10-878B-1E9DC1AB7B5B}"/>
    <dgm:cxn modelId="{67AF3C44-FCB6-4F73-9EE5-5D2715AE1606}" srcId="{F326481F-0DC3-4C21-894D-3DAF5573D9E0}" destId="{CE43290B-2861-46B5-918F-7A6AC7EEB161}" srcOrd="0" destOrd="0" parTransId="{2CD1A192-36F4-4254-A207-5742F2074888}" sibTransId="{7DE0DF1A-B115-4B51-BCF0-F4E082D0BFC4}"/>
    <dgm:cxn modelId="{5001D74D-280F-425D-A04D-1847811EB54B}" type="presOf" srcId="{B4C38CEC-E3E8-492F-89E5-FE37CBF42566}" destId="{D62A0B4F-08ED-45A1-9609-629D0BA688B6}" srcOrd="0" destOrd="0" presId="urn:microsoft.com/office/officeart/2008/layout/LinedList"/>
    <dgm:cxn modelId="{8663827A-E244-4623-923B-81B7D0E35E36}" type="presOf" srcId="{E5614473-7048-48AD-BEE4-6483287D2A0E}" destId="{72223D5C-7E5F-4FFE-AF89-1EE7C5244D26}" srcOrd="0" destOrd="0" presId="urn:microsoft.com/office/officeart/2008/layout/LinedList"/>
    <dgm:cxn modelId="{A6C53D88-4C64-45C9-8633-3FAE3DB7FEE7}" srcId="{F326481F-0DC3-4C21-894D-3DAF5573D9E0}" destId="{57B8B6E7-6FC9-4D11-9E8A-30E9F5C20E85}" srcOrd="3" destOrd="0" parTransId="{73742E20-7C19-43D9-8AE8-1E239E0CE480}" sibTransId="{A357F036-E9C1-44A1-A338-1A60EFA45BEB}"/>
    <dgm:cxn modelId="{29BBB6B0-8A56-48E6-BCDB-B628A52D4B06}" srcId="{F326481F-0DC3-4C21-894D-3DAF5573D9E0}" destId="{E5614473-7048-48AD-BEE4-6483287D2A0E}" srcOrd="4" destOrd="0" parTransId="{2B79AF01-EBC2-439C-9F55-F16F13E7F72F}" sibTransId="{552918F7-4D63-4590-9BD2-206666059561}"/>
    <dgm:cxn modelId="{86E2D4BC-97D2-40B3-B93D-603024DB2F76}" type="presOf" srcId="{A6C7A7B2-56D9-49CA-B42E-A8EE02B06A7A}" destId="{2F35CAD2-3BA7-4DDE-9C90-2D72D3B84061}" srcOrd="0" destOrd="0" presId="urn:microsoft.com/office/officeart/2008/layout/LinedList"/>
    <dgm:cxn modelId="{4C4BB9DD-C0C0-44A3-BBB6-D3EAF9AD1F1C}" srcId="{F326481F-0DC3-4C21-894D-3DAF5573D9E0}" destId="{B4C38CEC-E3E8-492F-89E5-FE37CBF42566}" srcOrd="2" destOrd="0" parTransId="{52E83B36-0746-4FEF-BB65-698D5C86E6FC}" sibTransId="{62F1809E-399B-4BE7-AA8F-434824B4E4BD}"/>
    <dgm:cxn modelId="{6EEE2BF3-293D-4F44-9A6C-BDDD7BC0A292}" type="presOf" srcId="{57B8B6E7-6FC9-4D11-9E8A-30E9F5C20E85}" destId="{AFDD209D-B85C-4C47-B6A7-6C371F40C7E6}" srcOrd="0" destOrd="0" presId="urn:microsoft.com/office/officeart/2008/layout/LinedList"/>
    <dgm:cxn modelId="{1FCD43F8-F9FA-4F9D-BC88-FE5D9121EA58}" type="presOf" srcId="{CE43290B-2861-46B5-918F-7A6AC7EEB161}" destId="{A19C4932-5A8E-4167-93E3-D4358799F284}" srcOrd="0" destOrd="0" presId="urn:microsoft.com/office/officeart/2008/layout/LinedList"/>
    <dgm:cxn modelId="{AE3C90FF-9362-40C9-ADCD-1AD0CF852A24}" type="presParOf" srcId="{C1D915E0-4976-4142-9546-6D953D677513}" destId="{4E6FF0B7-E2C4-4ED3-A940-3B46C2211BFD}" srcOrd="0" destOrd="0" presId="urn:microsoft.com/office/officeart/2008/layout/LinedList"/>
    <dgm:cxn modelId="{DE20D68E-D364-48AC-92F2-976BF708E197}" type="presParOf" srcId="{C1D915E0-4976-4142-9546-6D953D677513}" destId="{5A676BB0-B859-4578-A58C-66CABEDE74BA}" srcOrd="1" destOrd="0" presId="urn:microsoft.com/office/officeart/2008/layout/LinedList"/>
    <dgm:cxn modelId="{0D90ED67-7555-47EE-93BE-12D7EE1DF8E3}" type="presParOf" srcId="{5A676BB0-B859-4578-A58C-66CABEDE74BA}" destId="{A19C4932-5A8E-4167-93E3-D4358799F284}" srcOrd="0" destOrd="0" presId="urn:microsoft.com/office/officeart/2008/layout/LinedList"/>
    <dgm:cxn modelId="{AB474C61-895A-4A3F-B069-FD8D775C4864}" type="presParOf" srcId="{5A676BB0-B859-4578-A58C-66CABEDE74BA}" destId="{CB441F5E-87BD-41D6-91E5-37E97338D28B}" srcOrd="1" destOrd="0" presId="urn:microsoft.com/office/officeart/2008/layout/LinedList"/>
    <dgm:cxn modelId="{8DECDD43-F866-49C7-B367-EF7D8D5616CF}" type="presParOf" srcId="{C1D915E0-4976-4142-9546-6D953D677513}" destId="{C8F82545-A4B8-4253-B787-C5E87A86993E}" srcOrd="2" destOrd="0" presId="urn:microsoft.com/office/officeart/2008/layout/LinedList"/>
    <dgm:cxn modelId="{009ACAAE-734E-4CA8-9F4B-6FFA6F425BBB}" type="presParOf" srcId="{C1D915E0-4976-4142-9546-6D953D677513}" destId="{B13BFAB0-825A-44B2-A998-A4FC7CF1980B}" srcOrd="3" destOrd="0" presId="urn:microsoft.com/office/officeart/2008/layout/LinedList"/>
    <dgm:cxn modelId="{2DFA27F5-AE14-412D-8D11-2A4051F32B33}" type="presParOf" srcId="{B13BFAB0-825A-44B2-A998-A4FC7CF1980B}" destId="{2F35CAD2-3BA7-4DDE-9C90-2D72D3B84061}" srcOrd="0" destOrd="0" presId="urn:microsoft.com/office/officeart/2008/layout/LinedList"/>
    <dgm:cxn modelId="{2CCE4EEB-97C1-475D-A7A0-E1CF06245CC8}" type="presParOf" srcId="{B13BFAB0-825A-44B2-A998-A4FC7CF1980B}" destId="{F088D9AE-00AB-4E6A-9089-2073386881B4}" srcOrd="1" destOrd="0" presId="urn:microsoft.com/office/officeart/2008/layout/LinedList"/>
    <dgm:cxn modelId="{E7B910A6-5141-467E-BB5D-903EA00EEE78}" type="presParOf" srcId="{C1D915E0-4976-4142-9546-6D953D677513}" destId="{375A8798-F424-46A6-990E-E63B42366BFE}" srcOrd="4" destOrd="0" presId="urn:microsoft.com/office/officeart/2008/layout/LinedList"/>
    <dgm:cxn modelId="{628BC126-C7EC-4890-A326-27B273628093}" type="presParOf" srcId="{C1D915E0-4976-4142-9546-6D953D677513}" destId="{9AF85E65-7131-4B19-B28C-68DEC3DEAE3C}" srcOrd="5" destOrd="0" presId="urn:microsoft.com/office/officeart/2008/layout/LinedList"/>
    <dgm:cxn modelId="{D209AFDA-B53C-4E4D-B865-0156BA98D835}" type="presParOf" srcId="{9AF85E65-7131-4B19-B28C-68DEC3DEAE3C}" destId="{D62A0B4F-08ED-45A1-9609-629D0BA688B6}" srcOrd="0" destOrd="0" presId="urn:microsoft.com/office/officeart/2008/layout/LinedList"/>
    <dgm:cxn modelId="{1FCAEC12-D08D-44FF-8571-AF4BE47686F7}" type="presParOf" srcId="{9AF85E65-7131-4B19-B28C-68DEC3DEAE3C}" destId="{A8895A96-B9F2-432F-9484-A4764A26AA64}" srcOrd="1" destOrd="0" presId="urn:microsoft.com/office/officeart/2008/layout/LinedList"/>
    <dgm:cxn modelId="{9D7EBE63-7E93-4ECF-AC97-97486986C838}" type="presParOf" srcId="{C1D915E0-4976-4142-9546-6D953D677513}" destId="{E32C10CB-F574-459C-B5D9-4921C9D6D96E}" srcOrd="6" destOrd="0" presId="urn:microsoft.com/office/officeart/2008/layout/LinedList"/>
    <dgm:cxn modelId="{4DBB2F7D-129E-4041-A27A-CDA66804AA4D}" type="presParOf" srcId="{C1D915E0-4976-4142-9546-6D953D677513}" destId="{520B268D-B025-4DE4-B74C-0D383805D116}" srcOrd="7" destOrd="0" presId="urn:microsoft.com/office/officeart/2008/layout/LinedList"/>
    <dgm:cxn modelId="{13EF450D-895F-427D-8A0F-DE4840221A3F}" type="presParOf" srcId="{520B268D-B025-4DE4-B74C-0D383805D116}" destId="{AFDD209D-B85C-4C47-B6A7-6C371F40C7E6}" srcOrd="0" destOrd="0" presId="urn:microsoft.com/office/officeart/2008/layout/LinedList"/>
    <dgm:cxn modelId="{2C2A1CC2-5AF1-4C7E-BFB8-F77F91ED466D}" type="presParOf" srcId="{520B268D-B025-4DE4-B74C-0D383805D116}" destId="{AB94821F-E7D8-41C0-AC85-C3F5DD98BB91}" srcOrd="1" destOrd="0" presId="urn:microsoft.com/office/officeart/2008/layout/LinedList"/>
    <dgm:cxn modelId="{1D70B4C8-B8A1-43DD-AF81-EBCDAF49074C}" type="presParOf" srcId="{C1D915E0-4976-4142-9546-6D953D677513}" destId="{4EF3A4BB-0CBA-432B-A860-30086C8654B4}" srcOrd="8" destOrd="0" presId="urn:microsoft.com/office/officeart/2008/layout/LinedList"/>
    <dgm:cxn modelId="{3EE9BB9C-9D5F-4495-BCBE-C7E4B4840CC6}" type="presParOf" srcId="{C1D915E0-4976-4142-9546-6D953D677513}" destId="{95CD1BC5-BD17-483D-B658-C6B8A5D1753D}" srcOrd="9" destOrd="0" presId="urn:microsoft.com/office/officeart/2008/layout/LinedList"/>
    <dgm:cxn modelId="{245C70A4-D623-4C16-B1A6-0B49F5606F47}" type="presParOf" srcId="{95CD1BC5-BD17-483D-B658-C6B8A5D1753D}" destId="{72223D5C-7E5F-4FFE-AF89-1EE7C5244D26}" srcOrd="0" destOrd="0" presId="urn:microsoft.com/office/officeart/2008/layout/LinedList"/>
    <dgm:cxn modelId="{F3B23739-037D-459E-BC28-A7E46613F2C1}" type="presParOf" srcId="{95CD1BC5-BD17-483D-B658-C6B8A5D1753D}" destId="{2744E226-995C-41A9-AA93-F1A9A000397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CA7C73-96DA-4CBF-AD52-1AA12714D83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94537F3-10C3-4078-B758-DAF6B26BD308}">
      <dgm:prSet/>
      <dgm:spPr/>
      <dgm:t>
        <a:bodyPr/>
        <a:lstStyle/>
        <a:p>
          <a:r>
            <a:rPr lang="en-GB"/>
            <a:t>Language of family – nations imagined as ‘domestic genealogies’ populated by ‘founding fathers’, ‘mothers of the nation’, sons and daughters (McClintock, 1995; McClintock 1997).</a:t>
          </a:r>
          <a:endParaRPr lang="en-US"/>
        </a:p>
      </dgm:t>
    </dgm:pt>
    <dgm:pt modelId="{FB5B4999-B0D8-4716-8FCB-E0BD8CAB5888}" type="parTrans" cxnId="{B7C00971-48C0-47D1-881F-3112A7B26AD7}">
      <dgm:prSet/>
      <dgm:spPr/>
      <dgm:t>
        <a:bodyPr/>
        <a:lstStyle/>
        <a:p>
          <a:endParaRPr lang="en-US"/>
        </a:p>
      </dgm:t>
    </dgm:pt>
    <dgm:pt modelId="{3FBE0D77-4720-48EE-A4E0-23C7A660D084}" type="sibTrans" cxnId="{B7C00971-48C0-47D1-881F-3112A7B26AD7}">
      <dgm:prSet/>
      <dgm:spPr/>
      <dgm:t>
        <a:bodyPr/>
        <a:lstStyle/>
        <a:p>
          <a:endParaRPr lang="en-US"/>
        </a:p>
      </dgm:t>
    </dgm:pt>
    <dgm:pt modelId="{91025372-9096-475F-95E0-2A3949DC4BFC}">
      <dgm:prSet/>
      <dgm:spPr/>
      <dgm:t>
        <a:bodyPr/>
        <a:lstStyle/>
        <a:p>
          <a:r>
            <a:rPr lang="en-GB"/>
            <a:t>Rise of modern Western nation coincided with ideal of bourgeois heterosexual patriarchal family (Wilson, 2003).</a:t>
          </a:r>
          <a:endParaRPr lang="en-US"/>
        </a:p>
      </dgm:t>
    </dgm:pt>
    <dgm:pt modelId="{49FAEE24-F14F-47DA-B4BC-5A8BBDB6D738}" type="parTrans" cxnId="{72AB4F0A-4F1A-4B4E-BBB3-D0A551B2D0E5}">
      <dgm:prSet/>
      <dgm:spPr/>
      <dgm:t>
        <a:bodyPr/>
        <a:lstStyle/>
        <a:p>
          <a:endParaRPr lang="en-US"/>
        </a:p>
      </dgm:t>
    </dgm:pt>
    <dgm:pt modelId="{907720DE-FB0B-4A00-B19D-013BC7283B93}" type="sibTrans" cxnId="{72AB4F0A-4F1A-4B4E-BBB3-D0A551B2D0E5}">
      <dgm:prSet/>
      <dgm:spPr/>
      <dgm:t>
        <a:bodyPr/>
        <a:lstStyle/>
        <a:p>
          <a:endParaRPr lang="en-US"/>
        </a:p>
      </dgm:t>
    </dgm:pt>
    <dgm:pt modelId="{6315CCB2-91A7-4E24-8A4B-86C285018165}">
      <dgm:prSet/>
      <dgm:spPr/>
      <dgm:t>
        <a:bodyPr/>
        <a:lstStyle/>
        <a:p>
          <a:r>
            <a:rPr lang="en-GB"/>
            <a:t>Can also see gendered ideas in anti-colonial contexts e.g.  Early Indian nationalist construction of women as holders of culture (Sinha)</a:t>
          </a:r>
          <a:endParaRPr lang="en-US"/>
        </a:p>
      </dgm:t>
    </dgm:pt>
    <dgm:pt modelId="{9EC7652C-B6EA-49A2-84E3-B840EB257020}" type="parTrans" cxnId="{781F86C8-F97B-4048-A75B-D7B31646BD5E}">
      <dgm:prSet/>
      <dgm:spPr/>
      <dgm:t>
        <a:bodyPr/>
        <a:lstStyle/>
        <a:p>
          <a:endParaRPr lang="en-US"/>
        </a:p>
      </dgm:t>
    </dgm:pt>
    <dgm:pt modelId="{17D219F2-972E-48EF-B4C4-DC123564C6EE}" type="sibTrans" cxnId="{781F86C8-F97B-4048-A75B-D7B31646BD5E}">
      <dgm:prSet/>
      <dgm:spPr/>
      <dgm:t>
        <a:bodyPr/>
        <a:lstStyle/>
        <a:p>
          <a:endParaRPr lang="en-US"/>
        </a:p>
      </dgm:t>
    </dgm:pt>
    <dgm:pt modelId="{7DC5D79F-03EB-40B6-A341-35235E7D45ED}" type="pres">
      <dgm:prSet presAssocID="{C1CA7C73-96DA-4CBF-AD52-1AA12714D83B}" presName="vert0" presStyleCnt="0">
        <dgm:presLayoutVars>
          <dgm:dir/>
          <dgm:animOne val="branch"/>
          <dgm:animLvl val="lvl"/>
        </dgm:presLayoutVars>
      </dgm:prSet>
      <dgm:spPr/>
    </dgm:pt>
    <dgm:pt modelId="{FA70170C-AA65-4306-B626-6BF9DCB77CBF}" type="pres">
      <dgm:prSet presAssocID="{194537F3-10C3-4078-B758-DAF6B26BD308}" presName="thickLine" presStyleLbl="alignNode1" presStyleIdx="0" presStyleCnt="3"/>
      <dgm:spPr/>
    </dgm:pt>
    <dgm:pt modelId="{525E1842-B919-466E-9873-CA06D846881D}" type="pres">
      <dgm:prSet presAssocID="{194537F3-10C3-4078-B758-DAF6B26BD308}" presName="horz1" presStyleCnt="0"/>
      <dgm:spPr/>
    </dgm:pt>
    <dgm:pt modelId="{2D222C4A-97EC-4F66-BB6D-DC04B70AF640}" type="pres">
      <dgm:prSet presAssocID="{194537F3-10C3-4078-B758-DAF6B26BD308}" presName="tx1" presStyleLbl="revTx" presStyleIdx="0" presStyleCnt="3"/>
      <dgm:spPr/>
    </dgm:pt>
    <dgm:pt modelId="{D781B8A5-5CE8-4316-B2D6-D9D02056E7D1}" type="pres">
      <dgm:prSet presAssocID="{194537F3-10C3-4078-B758-DAF6B26BD308}" presName="vert1" presStyleCnt="0"/>
      <dgm:spPr/>
    </dgm:pt>
    <dgm:pt modelId="{7503C290-4C2B-4343-93A4-E4AE5E2F4B4C}" type="pres">
      <dgm:prSet presAssocID="{91025372-9096-475F-95E0-2A3949DC4BFC}" presName="thickLine" presStyleLbl="alignNode1" presStyleIdx="1" presStyleCnt="3"/>
      <dgm:spPr/>
    </dgm:pt>
    <dgm:pt modelId="{AB91310F-157E-4795-AE85-F91E05A3FBE2}" type="pres">
      <dgm:prSet presAssocID="{91025372-9096-475F-95E0-2A3949DC4BFC}" presName="horz1" presStyleCnt="0"/>
      <dgm:spPr/>
    </dgm:pt>
    <dgm:pt modelId="{59A2B13C-CA70-414C-8A00-19020CBB0779}" type="pres">
      <dgm:prSet presAssocID="{91025372-9096-475F-95E0-2A3949DC4BFC}" presName="tx1" presStyleLbl="revTx" presStyleIdx="1" presStyleCnt="3"/>
      <dgm:spPr/>
    </dgm:pt>
    <dgm:pt modelId="{04AF6FEC-59C7-45E3-9273-0BFC38B96355}" type="pres">
      <dgm:prSet presAssocID="{91025372-9096-475F-95E0-2A3949DC4BFC}" presName="vert1" presStyleCnt="0"/>
      <dgm:spPr/>
    </dgm:pt>
    <dgm:pt modelId="{5B50CD20-1EC5-48A2-AE84-42846C281019}" type="pres">
      <dgm:prSet presAssocID="{6315CCB2-91A7-4E24-8A4B-86C285018165}" presName="thickLine" presStyleLbl="alignNode1" presStyleIdx="2" presStyleCnt="3"/>
      <dgm:spPr/>
    </dgm:pt>
    <dgm:pt modelId="{C63C32A8-DEFD-47CF-806E-9CF0C6196E56}" type="pres">
      <dgm:prSet presAssocID="{6315CCB2-91A7-4E24-8A4B-86C285018165}" presName="horz1" presStyleCnt="0"/>
      <dgm:spPr/>
    </dgm:pt>
    <dgm:pt modelId="{5E85FDD2-D7F7-4A1A-9DA0-97E4EF832B21}" type="pres">
      <dgm:prSet presAssocID="{6315CCB2-91A7-4E24-8A4B-86C285018165}" presName="tx1" presStyleLbl="revTx" presStyleIdx="2" presStyleCnt="3"/>
      <dgm:spPr/>
    </dgm:pt>
    <dgm:pt modelId="{0045572F-CA3F-41CE-AF2B-9C5BA3545D1E}" type="pres">
      <dgm:prSet presAssocID="{6315CCB2-91A7-4E24-8A4B-86C285018165}" presName="vert1" presStyleCnt="0"/>
      <dgm:spPr/>
    </dgm:pt>
  </dgm:ptLst>
  <dgm:cxnLst>
    <dgm:cxn modelId="{72AB4F0A-4F1A-4B4E-BBB3-D0A551B2D0E5}" srcId="{C1CA7C73-96DA-4CBF-AD52-1AA12714D83B}" destId="{91025372-9096-475F-95E0-2A3949DC4BFC}" srcOrd="1" destOrd="0" parTransId="{49FAEE24-F14F-47DA-B4BC-5A8BBDB6D738}" sibTransId="{907720DE-FB0B-4A00-B19D-013BC7283B93}"/>
    <dgm:cxn modelId="{A8372610-539E-4A00-860C-F6A347A2FB5D}" type="presOf" srcId="{91025372-9096-475F-95E0-2A3949DC4BFC}" destId="{59A2B13C-CA70-414C-8A00-19020CBB0779}" srcOrd="0" destOrd="0" presId="urn:microsoft.com/office/officeart/2008/layout/LinedList"/>
    <dgm:cxn modelId="{DF06E630-3A16-4767-AE48-09942B41A34C}" type="presOf" srcId="{6315CCB2-91A7-4E24-8A4B-86C285018165}" destId="{5E85FDD2-D7F7-4A1A-9DA0-97E4EF832B21}" srcOrd="0" destOrd="0" presId="urn:microsoft.com/office/officeart/2008/layout/LinedList"/>
    <dgm:cxn modelId="{B7C00971-48C0-47D1-881F-3112A7B26AD7}" srcId="{C1CA7C73-96DA-4CBF-AD52-1AA12714D83B}" destId="{194537F3-10C3-4078-B758-DAF6B26BD308}" srcOrd="0" destOrd="0" parTransId="{FB5B4999-B0D8-4716-8FCB-E0BD8CAB5888}" sibTransId="{3FBE0D77-4720-48EE-A4E0-23C7A660D084}"/>
    <dgm:cxn modelId="{80681FB1-7EC7-4DA2-9B92-DE4A719FBBE4}" type="presOf" srcId="{C1CA7C73-96DA-4CBF-AD52-1AA12714D83B}" destId="{7DC5D79F-03EB-40B6-A341-35235E7D45ED}" srcOrd="0" destOrd="0" presId="urn:microsoft.com/office/officeart/2008/layout/LinedList"/>
    <dgm:cxn modelId="{781F86C8-F97B-4048-A75B-D7B31646BD5E}" srcId="{C1CA7C73-96DA-4CBF-AD52-1AA12714D83B}" destId="{6315CCB2-91A7-4E24-8A4B-86C285018165}" srcOrd="2" destOrd="0" parTransId="{9EC7652C-B6EA-49A2-84E3-B840EB257020}" sibTransId="{17D219F2-972E-48EF-B4C4-DC123564C6EE}"/>
    <dgm:cxn modelId="{68B80EF0-AB4F-4CB2-9600-160CA4244F6A}" type="presOf" srcId="{194537F3-10C3-4078-B758-DAF6B26BD308}" destId="{2D222C4A-97EC-4F66-BB6D-DC04B70AF640}" srcOrd="0" destOrd="0" presId="urn:microsoft.com/office/officeart/2008/layout/LinedList"/>
    <dgm:cxn modelId="{DD611692-C4C8-442B-9AE2-E20FE8C21D86}" type="presParOf" srcId="{7DC5D79F-03EB-40B6-A341-35235E7D45ED}" destId="{FA70170C-AA65-4306-B626-6BF9DCB77CBF}" srcOrd="0" destOrd="0" presId="urn:microsoft.com/office/officeart/2008/layout/LinedList"/>
    <dgm:cxn modelId="{41D9B720-7E52-4F37-AE92-72FACE996DE4}" type="presParOf" srcId="{7DC5D79F-03EB-40B6-A341-35235E7D45ED}" destId="{525E1842-B919-466E-9873-CA06D846881D}" srcOrd="1" destOrd="0" presId="urn:microsoft.com/office/officeart/2008/layout/LinedList"/>
    <dgm:cxn modelId="{21496087-9A17-40B5-AB34-637184C55976}" type="presParOf" srcId="{525E1842-B919-466E-9873-CA06D846881D}" destId="{2D222C4A-97EC-4F66-BB6D-DC04B70AF640}" srcOrd="0" destOrd="0" presId="urn:microsoft.com/office/officeart/2008/layout/LinedList"/>
    <dgm:cxn modelId="{F814DBCB-5FEA-4F71-9C13-A1867AB22EEA}" type="presParOf" srcId="{525E1842-B919-466E-9873-CA06D846881D}" destId="{D781B8A5-5CE8-4316-B2D6-D9D02056E7D1}" srcOrd="1" destOrd="0" presId="urn:microsoft.com/office/officeart/2008/layout/LinedList"/>
    <dgm:cxn modelId="{BB523670-1467-4C44-99E4-543DC3261730}" type="presParOf" srcId="{7DC5D79F-03EB-40B6-A341-35235E7D45ED}" destId="{7503C290-4C2B-4343-93A4-E4AE5E2F4B4C}" srcOrd="2" destOrd="0" presId="urn:microsoft.com/office/officeart/2008/layout/LinedList"/>
    <dgm:cxn modelId="{1C7A4949-118D-439C-A023-D1585EE3C3C0}" type="presParOf" srcId="{7DC5D79F-03EB-40B6-A341-35235E7D45ED}" destId="{AB91310F-157E-4795-AE85-F91E05A3FBE2}" srcOrd="3" destOrd="0" presId="urn:microsoft.com/office/officeart/2008/layout/LinedList"/>
    <dgm:cxn modelId="{EF424ADE-1782-4330-A941-694F2A86F3A2}" type="presParOf" srcId="{AB91310F-157E-4795-AE85-F91E05A3FBE2}" destId="{59A2B13C-CA70-414C-8A00-19020CBB0779}" srcOrd="0" destOrd="0" presId="urn:microsoft.com/office/officeart/2008/layout/LinedList"/>
    <dgm:cxn modelId="{7C9EC38E-4137-4828-88DE-902563F0DB6E}" type="presParOf" srcId="{AB91310F-157E-4795-AE85-F91E05A3FBE2}" destId="{04AF6FEC-59C7-45E3-9273-0BFC38B96355}" srcOrd="1" destOrd="0" presId="urn:microsoft.com/office/officeart/2008/layout/LinedList"/>
    <dgm:cxn modelId="{D01743CB-2CB9-4A5D-920D-13CCFC2F7F18}" type="presParOf" srcId="{7DC5D79F-03EB-40B6-A341-35235E7D45ED}" destId="{5B50CD20-1EC5-48A2-AE84-42846C281019}" srcOrd="4" destOrd="0" presId="urn:microsoft.com/office/officeart/2008/layout/LinedList"/>
    <dgm:cxn modelId="{491CBF22-D723-4A6A-BA01-61668E76FD35}" type="presParOf" srcId="{7DC5D79F-03EB-40B6-A341-35235E7D45ED}" destId="{C63C32A8-DEFD-47CF-806E-9CF0C6196E56}" srcOrd="5" destOrd="0" presId="urn:microsoft.com/office/officeart/2008/layout/LinedList"/>
    <dgm:cxn modelId="{D35E2128-CB76-4656-8CE1-BD5A31AF28FC}" type="presParOf" srcId="{C63C32A8-DEFD-47CF-806E-9CF0C6196E56}" destId="{5E85FDD2-D7F7-4A1A-9DA0-97E4EF832B21}" srcOrd="0" destOrd="0" presId="urn:microsoft.com/office/officeart/2008/layout/LinedList"/>
    <dgm:cxn modelId="{9F109624-0377-4E63-9400-58B01C72D6CE}" type="presParOf" srcId="{C63C32A8-DEFD-47CF-806E-9CF0C6196E56}" destId="{0045572F-CA3F-41CE-AF2B-9C5BA3545D1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C72592-86C2-4AC0-A0A4-B5CD70EE7B9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D00176-0725-490D-88B1-33C996090CDA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‘Trusteeship’ – rephrasing of ‘civilising mission’ to suit new internationalist context.</a:t>
          </a:r>
          <a:endParaRPr lang="en-US" sz="3700" kern="1200"/>
        </a:p>
      </dsp:txBody>
      <dsp:txXfrm>
        <a:off x="0" y="2703"/>
        <a:ext cx="6900512" cy="1843578"/>
      </dsp:txXfrm>
    </dsp:sp>
    <dsp:sp modelId="{16AF40BC-5368-4092-8D48-F0528AB1B06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C1DD2C-BE07-43B3-AF42-49F20C7F74D4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League of Nations mandates – ‘trustees’ of colonial charges (Ludert et al, 2022).</a:t>
          </a:r>
          <a:endParaRPr lang="en-US" sz="3700" kern="1200"/>
        </a:p>
      </dsp:txBody>
      <dsp:txXfrm>
        <a:off x="0" y="1846281"/>
        <a:ext cx="6900512" cy="1843578"/>
      </dsp:txXfrm>
    </dsp:sp>
    <dsp:sp modelId="{D491F4BE-0A74-4B7C-9D8A-2465B3C0D9C8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8126D-4684-4B8C-B332-B5CF9450013F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Claims to protect indigenous populations</a:t>
          </a:r>
          <a:endParaRPr lang="en-US" sz="3700" kern="1200"/>
        </a:p>
      </dsp:txBody>
      <dsp:txXfrm>
        <a:off x="0" y="3689859"/>
        <a:ext cx="6900512" cy="1843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6FF0B7-E2C4-4ED3-A940-3B46C2211BFD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C4932-5A8E-4167-93E3-D4358799F284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‘Indirect rule’ in Africa</a:t>
          </a:r>
          <a:endParaRPr lang="en-US" sz="2400" kern="1200"/>
        </a:p>
      </dsp:txBody>
      <dsp:txXfrm>
        <a:off x="0" y="531"/>
        <a:ext cx="10515600" cy="870055"/>
      </dsp:txXfrm>
    </dsp:sp>
    <dsp:sp modelId="{C8F82545-A4B8-4253-B787-C5E87A86993E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5CAD2-3BA7-4DDE-9C90-2D72D3B84061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White settler colonies – increasing demands on resources, settlers begin to make claims for self-government (Atieno-Odhiambo 1972, Jackson, 2016).</a:t>
          </a:r>
          <a:endParaRPr lang="en-US" sz="2400" kern="1200"/>
        </a:p>
      </dsp:txBody>
      <dsp:txXfrm>
        <a:off x="0" y="870586"/>
        <a:ext cx="10515600" cy="870055"/>
      </dsp:txXfrm>
    </dsp:sp>
    <dsp:sp modelId="{375A8798-F424-46A6-990E-E63B42366BFE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A0B4F-08ED-45A1-9609-629D0BA688B6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India – ‘moderate’ nationalism: sought self-government within the empire – Dominion status.</a:t>
          </a:r>
          <a:endParaRPr lang="en-US" sz="2400" kern="1200"/>
        </a:p>
      </dsp:txBody>
      <dsp:txXfrm>
        <a:off x="0" y="1740641"/>
        <a:ext cx="10515600" cy="870055"/>
      </dsp:txXfrm>
    </dsp:sp>
    <dsp:sp modelId="{E32C10CB-F574-459C-B5D9-4921C9D6D96E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D209D-B85C-4C47-B6A7-6C371F40C7E6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Moderate  Indian nationalists sought election to legislative council.</a:t>
          </a:r>
          <a:endParaRPr lang="en-US" sz="2400" kern="1200"/>
        </a:p>
      </dsp:txBody>
      <dsp:txXfrm>
        <a:off x="0" y="2610696"/>
        <a:ext cx="10515600" cy="870055"/>
      </dsp:txXfrm>
    </dsp:sp>
    <dsp:sp modelId="{4EF3A4BB-0CBA-432B-A860-30086C8654B4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223D5C-7E5F-4FFE-AF89-1EE7C5244D26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Renegotiation of,  but not retreat from empire.</a:t>
          </a:r>
          <a:endParaRPr lang="en-US" sz="2400" kern="1200"/>
        </a:p>
      </dsp:txBody>
      <dsp:txXfrm>
        <a:off x="0" y="3480751"/>
        <a:ext cx="10515600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0170C-AA65-4306-B626-6BF9DCB77CBF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22C4A-97EC-4F66-BB6D-DC04B70AF640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Language of family – nations imagined as ‘domestic genealogies’ populated by ‘founding fathers’, ‘mothers of the nation’, sons and daughters (McClintock, 1995; McClintock 1997).</a:t>
          </a:r>
          <a:endParaRPr lang="en-US" sz="2900" kern="1200"/>
        </a:p>
      </dsp:txBody>
      <dsp:txXfrm>
        <a:off x="0" y="2124"/>
        <a:ext cx="10515600" cy="1449029"/>
      </dsp:txXfrm>
    </dsp:sp>
    <dsp:sp modelId="{7503C290-4C2B-4343-93A4-E4AE5E2F4B4C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A2B13C-CA70-414C-8A00-19020CBB0779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Rise of modern Western nation coincided with ideal of bourgeois heterosexual patriarchal family (Wilson, 2003).</a:t>
          </a:r>
          <a:endParaRPr lang="en-US" sz="2900" kern="1200"/>
        </a:p>
      </dsp:txBody>
      <dsp:txXfrm>
        <a:off x="0" y="1451154"/>
        <a:ext cx="10515600" cy="1449029"/>
      </dsp:txXfrm>
    </dsp:sp>
    <dsp:sp modelId="{5B50CD20-1EC5-48A2-AE84-42846C281019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5FDD2-D7F7-4A1A-9DA0-97E4EF832B21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Can also see gendered ideas in anti-colonial contexts e.g.  Early Indian nationalist construction of women as holders of culture (Sinha)</a:t>
          </a:r>
          <a:endParaRPr lang="en-US" sz="2900" kern="1200"/>
        </a:p>
      </dsp:txBody>
      <dsp:txXfrm>
        <a:off x="0" y="2900183"/>
        <a:ext cx="1051560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1513F2-9505-4453-B618-6A1A1FF81F0A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FC403-C74A-4010-A397-F0DD210A5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52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int_Michael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FC403-C74A-4010-A397-F0DD210A5D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512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FC403-C74A-4010-A397-F0DD210A5D7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924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FC403-C74A-4010-A397-F0DD210A5D7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085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Saint Michael"/>
              </a:rPr>
              <a:t>Saint Michael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at right, gesturing to, from left: an unspecified figure, Brittania, Italia, Austria, Mother Russia, Germania, and Marianne of France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FC403-C74A-4010-A397-F0DD210A5D7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8541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FC403-C74A-4010-A397-F0DD210A5D7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245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FC403-C74A-4010-A397-F0DD210A5D7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1591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FC403-C74A-4010-A397-F0DD210A5D7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666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FC403-C74A-4010-A397-F0DD210A5D7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472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8151C-243E-73CB-AF61-5BA3E70CF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5D261A-951A-C0A1-C073-1D6F0D8A9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629EE-13A5-854E-D157-40E559E72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A5C8A-2049-53BA-14E4-42E7B1F95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15F5A-21AF-3F5E-94E7-8D60A744F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282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04BBC-FDBF-F485-B828-ED5C13E5C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06DF7-F564-C612-BDB5-6176B854C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8899B-B4D3-6EBB-1E5C-0A41439C0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9AC8D-1B1D-15A6-EFB8-704A2D1FE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AD3EC-5067-7AFA-B651-5DEFABC32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225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06914-8DEB-DBAB-8CB1-A93855BA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263C71-E86F-C2C8-853F-1B963B3EE4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F1D14-1B2C-1E34-9044-69AC94CF2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D2625-200D-F0DD-938A-FA461FFD6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B745C-7A72-AAA8-960A-DAA8CFD9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5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0910-5899-A874-DE83-62A0D1E93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3D1F4-8A2B-A3EB-B0C3-68A370B6F8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04777-2BAF-45A6-8B1A-8A725A922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0B9B51-507A-F0C8-9293-874242C73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6BC296-7928-0BA1-8919-51A4D51E6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93854A-D7E3-40B7-DCBE-B33B2BA7A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13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3C67F-F388-7560-5F48-90F1EC9F4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C2136B-71A5-8333-7C7B-D8FFA9C990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795D19-4187-538D-91BC-9B14D4CD57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DBB030-A351-4163-7595-72C20CE50B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DD4099-B00F-0CA5-ACB4-A396D698A8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4A4056-2DC3-2253-798E-7E61E3A95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2818E3-D7D9-C15F-35FC-7B90C62AD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D46AB7-4A09-9281-CFFB-165CFE29A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154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18BA1-A24E-34B6-4EDC-31347333D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538DCF-167F-1185-6745-5A487B104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18F880-404A-1C65-7B8F-10D6632A7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FE4C6B-2801-ED41-3855-BDC2A7054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340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19AFE9-5694-9356-6216-752A64621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AA0EC5-0ADF-3076-DB46-922BEF713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C93D12-4565-4E36-1BD3-1B0613D7C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597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5BB97-2567-8E7A-CEA9-B6D214468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5A920-FF5A-7411-0396-2B2DD77B7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163261-5F3C-39CB-2DEB-9CAED9E822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15684C-70DA-7F2B-0744-50901059E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07C1B-2026-08E1-A678-4B95B558A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9E8DE-DDBF-A1F3-02D7-C76F45473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971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4BF21-84E1-18AB-5ECE-A9517D246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F4A9F2-5EA3-6219-8CE2-81BCF86C42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1943E2-5CCD-BDCE-9D6A-0A0ED49B6B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BC762E-52D8-2EA9-4BC1-22526D329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D2ED04-B427-1E76-8181-4A1A18CB7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2005F6-3BE7-5BE0-6EC9-EFC021780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554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0B755-CC05-03BF-E83D-CAFDA8BF9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F31503-140C-DB9A-A5D7-F362EA357A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1D5E17-D441-097E-0563-55C8A5CAE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7F82-8E87-D407-E413-DD47106D0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14B13-EC16-5159-2334-49215AB0E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387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C99E29-3735-99DE-6998-DBD1070C31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4552CF-6F5E-5731-85C0-08640B26D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810941-ECB6-FEFC-1F97-FC6FB1C92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5D95A-1BC8-B28C-CFF6-B03D0F044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4B2FB-6C3D-99BF-6802-0D11FAF79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551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44EB8E-CE2D-10FF-3C9C-DAA130ACC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016F2-1623-9238-1219-057CC31738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A1D2B6-855A-72FB-485F-950A985CDF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525D4F-2FCE-4CF5-A65B-0F0932A5017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E6DDC-BECE-E8E9-9065-F4D959A392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45C0FB-D97A-80FF-C6B4-39A489B953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199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live-fear-free/domestic-abuse-wales" TargetMode="External"/><Relationship Id="rId2" Type="http://schemas.openxmlformats.org/officeDocument/2006/relationships/hyperlink" Target="https://www.uwtsd.ac.uk/experience-facilities/student-support-wellbeing/wellbeing-suppor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ewpathways.org.uk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orldhistorycommons.org/analyzing-commission-records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0" name="Rectangle 205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ndia freedom struggle: The hidden heroines found in long-lost photographs  - BBC News">
            <a:extLst>
              <a:ext uri="{FF2B5EF4-FFF2-40B4-BE49-F238E27FC236}">
                <a16:creationId xmlns:a16="http://schemas.microsoft.com/office/drawing/2014/main" id="{A0160A52-2D91-5630-3D88-582E32776A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9" r="31439" b="8268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2" name="Rectangle 206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8CB3B9-E78E-438F-F06B-D2C42AC87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Gender, Violence, and Empire 1800-2020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ABD00-21D3-7B97-0CF4-877EFEE3D7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1700"/>
              <a:t>Session 9: Women and anti-colonial resistance</a:t>
            </a:r>
          </a:p>
          <a:p>
            <a:pPr algn="l"/>
            <a:r>
              <a:rPr lang="en-GB" sz="1700"/>
              <a:t>Dr Rhian Elinor Keyse r.keyse@uwtsd.ac.uk</a:t>
            </a:r>
            <a:endParaRPr lang="en-GB" sz="1700" dirty="0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3397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77"/>
    </mc:Choice>
    <mc:Fallback xmlns="">
      <p:transition spd="slow" advTm="29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112B5-DC67-2DE2-0667-AFC507732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Content note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18750-2420-E736-4A2B-9F6A6E487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1900"/>
              <a:t>Challenging material</a:t>
            </a:r>
          </a:p>
          <a:p>
            <a:r>
              <a:rPr lang="en-GB" sz="1900"/>
              <a:t>Topics covered will include violence, murder, sexual assault, racism, homophobia, and transphobia.</a:t>
            </a:r>
          </a:p>
          <a:p>
            <a:r>
              <a:rPr lang="en-GB" sz="1900"/>
              <a:t>Please let me know if there is anything that concerns you in the course outline – you don’t have to explain why if you don’t’ wish to engage with particular topics.</a:t>
            </a:r>
          </a:p>
          <a:p>
            <a:r>
              <a:rPr lang="en-GB" sz="1900"/>
              <a:t>Let’s treat each other carefully.</a:t>
            </a:r>
          </a:p>
          <a:p>
            <a:r>
              <a:rPr lang="en-GB" sz="1900"/>
              <a:t>Scheduled breaks – but please feel free to leave the room if you need.</a:t>
            </a:r>
          </a:p>
          <a:p>
            <a:r>
              <a:rPr lang="en-GB" sz="1900"/>
              <a:t>Local and national support resources are available – these are linked in the module handbook:</a:t>
            </a:r>
          </a:p>
          <a:p>
            <a:pPr lvl="1"/>
            <a:r>
              <a:rPr lang="en-GB" sz="1900" u="sng">
                <a:hlinkClick r:id="rId2"/>
              </a:rPr>
              <a:t>Wellbeing Support | University of Wales Trinity Saint David (uwtsd.ac.uk)</a:t>
            </a:r>
            <a:endParaRPr lang="en-GB" sz="1900"/>
          </a:p>
          <a:p>
            <a:pPr lvl="1"/>
            <a:r>
              <a:rPr lang="en-GB" sz="1900" u="sng">
                <a:hlinkClick r:id="rId3"/>
              </a:rPr>
              <a:t>Domestic abuse | GOV.WALES</a:t>
            </a:r>
            <a:endParaRPr lang="en-GB" sz="1900"/>
          </a:p>
          <a:p>
            <a:pPr lvl="1"/>
            <a:r>
              <a:rPr lang="en-GB" sz="1900" u="sng">
                <a:hlinkClick r:id="rId4"/>
              </a:rPr>
              <a:t>New Pathways Rape crisis and sexual abuse support services.</a:t>
            </a:r>
            <a:endParaRPr lang="en-GB" sz="1900"/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565843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72"/>
    </mc:Choice>
    <mc:Fallback xmlns="">
      <p:transition spd="slow" advTm="4577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6EDD4-900E-4D41-4EED-D977F9219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Review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A7A70-A726-BCC0-7BC0-B6AE495FB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Regulating ‘deviance’</a:t>
            </a:r>
          </a:p>
        </p:txBody>
      </p:sp>
    </p:spTree>
    <p:extLst>
      <p:ext uri="{BB962C8B-B14F-4D97-AF65-F5344CB8AC3E}">
        <p14:creationId xmlns:p14="http://schemas.microsoft.com/office/powerpoint/2010/main" val="3149814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14"/>
    </mc:Choice>
    <mc:Fallback xmlns="">
      <p:transition spd="slow" advTm="1821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434CB9-929A-3461-4F8E-E9FD26C319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24AA547-8A07-AB71-3C16-FF4A71DF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F6ADE-1788-3EBF-9FBA-C9A866D93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take-aways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4C010469-0618-5E23-8B0D-2278523F1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2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2"/>
    </mc:Choice>
    <mc:Fallback xmlns="">
      <p:transition spd="slow" advTm="1032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F5EC22-3455-E025-6C9D-1371E8C21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BCF7D-369E-53D5-8930-0E20576FA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Today’s session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65191B3D-1760-DADD-C1A8-428B3BB77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lvl="0"/>
            <a:r>
              <a:rPr lang="en-GB" dirty="0"/>
              <a:t>What was the role of women in the struggle against British colonialism?</a:t>
            </a:r>
          </a:p>
          <a:p>
            <a:pPr lvl="0"/>
            <a:r>
              <a:rPr lang="en-GB" dirty="0"/>
              <a:t>How have women been remembered (and forgotten) in the history of decolonisation?</a:t>
            </a:r>
          </a:p>
        </p:txBody>
      </p:sp>
    </p:spTree>
    <p:extLst>
      <p:ext uri="{BB962C8B-B14F-4D97-AF65-F5344CB8AC3E}">
        <p14:creationId xmlns:p14="http://schemas.microsoft.com/office/powerpoint/2010/main" val="2241341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46"/>
    </mc:Choice>
    <mc:Fallback xmlns="">
      <p:transition spd="slow" advTm="1884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F3EE4-5E96-4866-DE28-B228FC392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Decolonisation: Context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79B5D-38C3-5AF4-7FB5-A03BA9927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/>
          </a:bodyPr>
          <a:lstStyle/>
          <a:p>
            <a:r>
              <a:rPr lang="en-GB" dirty="0"/>
              <a:t>Post-WWI: new internationalism and the League of Nations (Pedersen, 2007)</a:t>
            </a:r>
          </a:p>
          <a:p>
            <a:r>
              <a:rPr lang="en-GB" dirty="0" err="1"/>
              <a:t>Wilsonianism</a:t>
            </a:r>
            <a:r>
              <a:rPr lang="en-GB" dirty="0"/>
              <a:t> and national self-determination</a:t>
            </a:r>
          </a:p>
          <a:p>
            <a:r>
              <a:rPr lang="en-GB" dirty="0"/>
              <a:t>Growing political aspirations of colonised people in interwar period</a:t>
            </a:r>
          </a:p>
          <a:p>
            <a:r>
              <a:rPr lang="en-GB" dirty="0"/>
              <a:t>1970s historiography: WWI as a turning point , influencing eventual imperial retreat (Barnett, 1971; Beloff, 1970).</a:t>
            </a:r>
          </a:p>
          <a:p>
            <a:r>
              <a:rPr lang="en-GB" dirty="0"/>
              <a:t>Little to suggest the situation was seen in such dire terms at the time.</a:t>
            </a:r>
          </a:p>
          <a:p>
            <a:r>
              <a:rPr lang="en-GB" dirty="0"/>
              <a:t>Scaling back of ambitions, aim to shore up empire and maintain power.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021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444"/>
    </mc:Choice>
    <mc:Fallback xmlns="">
      <p:transition spd="slow" advTm="18544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F7A23-0C2A-93A6-8665-EAC245062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Decolonisation: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45DCF-B10B-A90C-A6AB-8DAC910C5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Strategies of ‘conciliation and coercion’ (Kennedy, 2016).</a:t>
            </a:r>
          </a:p>
          <a:p>
            <a:r>
              <a:rPr lang="en-GB" dirty="0"/>
              <a:t>Use of force e.g. Amritsar Massacre 1919 – British troops fire on a peaceful nationalist rally, 400 killed and 1000 wounded (Wagner, 2016).</a:t>
            </a:r>
          </a:p>
          <a:p>
            <a:r>
              <a:rPr lang="en-GB" dirty="0"/>
              <a:t>Legal coercion e.g. Rowlatt Acts in India 1919 – officials could detain and imprison opposition.</a:t>
            </a:r>
          </a:p>
          <a:p>
            <a:r>
              <a:rPr lang="en-GB" dirty="0"/>
              <a:t>Some conciliatory measures e.g. Government of India Act 1919 – provincial self-government.</a:t>
            </a:r>
          </a:p>
          <a:p>
            <a:r>
              <a:rPr lang="en-GB" dirty="0"/>
              <a:t>Lugard (1922)  - </a:t>
            </a:r>
            <a:r>
              <a:rPr lang="en-GB" i="1" dirty="0"/>
              <a:t>The Dual Mandate in Tropical Africa </a:t>
            </a:r>
            <a:r>
              <a:rPr lang="en-GB" dirty="0"/>
              <a:t>called for development of economic resources of colonies and protect inhabitants from exploitation.</a:t>
            </a:r>
          </a:p>
          <a:p>
            <a:r>
              <a:rPr lang="en-GB" dirty="0"/>
              <a:t>Investment in infrastructure - Roads, bridges, ports, cash cropping, new agricultural techniques, taxation, coercive labour practices (Munro, 1984).</a:t>
            </a:r>
          </a:p>
          <a:p>
            <a:r>
              <a:rPr lang="en-GB" dirty="0"/>
              <a:t>Colonial Development Act 1929 – fund available to develop commercial production e.g. copper in Northern Rhodesia, coffee in Kenya, tobacco in Southern Rhodesia (</a:t>
            </a:r>
            <a:r>
              <a:rPr lang="en-GB" dirty="0" err="1"/>
              <a:t>Shriwise</a:t>
            </a:r>
            <a:r>
              <a:rPr lang="en-GB" dirty="0"/>
              <a:t>, 2022).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45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908"/>
    </mc:Choice>
    <mc:Fallback xmlns="">
      <p:transition spd="slow" advTm="312908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B5337-CE9E-8BAB-0B6B-9A26A6C39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Interwar period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2B03C-85BD-0886-A597-A0548C119A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795428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795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486"/>
    </mc:Choice>
    <mc:Fallback xmlns="">
      <p:transition spd="slow" advTm="164486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FFED1-7903-0311-96FB-258D43B87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Interwar governance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ECFE03-7F05-9542-000B-CF924B86F89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877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333"/>
    </mc:Choice>
    <mc:Fallback xmlns="">
      <p:transition spd="slow" advTm="249333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7B1F74-83D2-90AD-BA17-7C957D5C6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WWII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6BA0D-C060-B915-067A-96F25D86F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British war strategy relied on colonial resources – human resources and raw materials.</a:t>
            </a:r>
          </a:p>
          <a:p>
            <a:r>
              <a:rPr lang="en-GB" sz="2200" dirty="0"/>
              <a:t>Colonial populations now more politically mobilised.</a:t>
            </a:r>
          </a:p>
          <a:p>
            <a:r>
              <a:rPr lang="en-GB" sz="2200" dirty="0"/>
              <a:t>India: Members of Congress Party resigned from parliamentary and ministerial positions in protest against entry into the war.</a:t>
            </a:r>
          </a:p>
          <a:p>
            <a:r>
              <a:rPr lang="en-GB" sz="2200" dirty="0"/>
              <a:t>2.5M men drawn from India – despite nationalist agitation (See Bowman, 2020, on Muslim soldiers at Dunkirk).</a:t>
            </a:r>
          </a:p>
          <a:p>
            <a:r>
              <a:rPr lang="en-GB" sz="2200" dirty="0"/>
              <a:t>0.5M men from African colonies (</a:t>
            </a:r>
            <a:r>
              <a:rPr lang="en-GB" sz="2200" dirty="0" err="1"/>
              <a:t>Killingray</a:t>
            </a:r>
            <a:r>
              <a:rPr lang="en-GB" sz="2200" dirty="0"/>
              <a:t> and Rathbone, 1986).</a:t>
            </a:r>
          </a:p>
          <a:p>
            <a:r>
              <a:rPr lang="en-GB" sz="2200" dirty="0"/>
              <a:t>Wartime service – new ideas and experiences.</a:t>
            </a:r>
          </a:p>
        </p:txBody>
      </p:sp>
    </p:spTree>
    <p:extLst>
      <p:ext uri="{BB962C8B-B14F-4D97-AF65-F5344CB8AC3E}">
        <p14:creationId xmlns:p14="http://schemas.microsoft.com/office/powerpoint/2010/main" val="2619419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750"/>
    </mc:Choice>
    <mc:Fallback xmlns="">
      <p:transition spd="slow" advTm="14175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F3D39-BA9B-E700-3B42-1A7FCD6C9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Domestic challenges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5F8E1-4E1F-273E-A9A7-511053FF6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End of war – food shortages in Britain</a:t>
            </a:r>
          </a:p>
          <a:p>
            <a:r>
              <a:rPr lang="en-GB" sz="2200" dirty="0"/>
              <a:t>Wartime destruction</a:t>
            </a:r>
          </a:p>
          <a:p>
            <a:r>
              <a:rPr lang="en-GB" sz="2200" dirty="0"/>
              <a:t>Has been put forward as an explanation for British retreat from empire – but actually was a catalyst for trying to </a:t>
            </a:r>
            <a:r>
              <a:rPr lang="en-GB" sz="2200" dirty="0" err="1"/>
              <a:t>resore</a:t>
            </a:r>
            <a:r>
              <a:rPr lang="en-GB" sz="2200" dirty="0"/>
              <a:t> it</a:t>
            </a:r>
          </a:p>
          <a:p>
            <a:r>
              <a:rPr lang="en-GB" sz="2200" dirty="0"/>
              <a:t>Sought to use colonies’ resources to rebuild Britain after the war </a:t>
            </a:r>
          </a:p>
          <a:p>
            <a:r>
              <a:rPr lang="en-GB" sz="2200" dirty="0"/>
              <a:t>‘Second colonial occupation’ in Africa and SE Asia – technical experts sent to the colonies to engage in development</a:t>
            </a:r>
          </a:p>
        </p:txBody>
      </p:sp>
    </p:spTree>
    <p:extLst>
      <p:ext uri="{BB962C8B-B14F-4D97-AF65-F5344CB8AC3E}">
        <p14:creationId xmlns:p14="http://schemas.microsoft.com/office/powerpoint/2010/main" val="1792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553"/>
    </mc:Choice>
    <mc:Fallback xmlns="">
      <p:transition spd="slow" advTm="7655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3E560-5702-E1CA-5D6B-6F2A290AF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Post-war empire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3DC9D-5D3E-6FC0-297C-D71A20464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Colonial Development and Welfare Act - £12M for economic and social development of the colonies.</a:t>
            </a:r>
          </a:p>
          <a:p>
            <a:r>
              <a:rPr lang="en-GB" sz="2200"/>
              <a:t>Some projects were failures e.g. groundnut scheme – attempt to grow peanuts to provide oil in Britain.</a:t>
            </a:r>
          </a:p>
          <a:p>
            <a:r>
              <a:rPr lang="en-GB" sz="2200"/>
              <a:t>But also directed towards health and social services (Havinden and Meredith, 1993)</a:t>
            </a:r>
          </a:p>
          <a:p>
            <a:r>
              <a:rPr lang="en-GB" sz="2200"/>
              <a:t>Aim to counter nationalism</a:t>
            </a:r>
          </a:p>
          <a:p>
            <a:r>
              <a:rPr lang="en-GB" sz="2200"/>
              <a:t>US more supportive of British empire in Cold War context </a:t>
            </a:r>
          </a:p>
        </p:txBody>
      </p:sp>
    </p:spTree>
    <p:extLst>
      <p:ext uri="{BB962C8B-B14F-4D97-AF65-F5344CB8AC3E}">
        <p14:creationId xmlns:p14="http://schemas.microsoft.com/office/powerpoint/2010/main" val="4028991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307"/>
    </mc:Choice>
    <mc:Fallback xmlns="">
      <p:transition spd="slow" advTm="118307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C0C59-F3E0-C575-009F-AECEE8CD4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Post-war empire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960EF-960E-A59A-AA29-307C82ECC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Crackdowns on strikes and labour unrest with military force – feared shift from economic to political demands.</a:t>
            </a:r>
          </a:p>
          <a:p>
            <a:r>
              <a:rPr lang="en-GB" sz="2200" dirty="0"/>
              <a:t>Nyasaland 1959 – protests over access to land and opposition to the Central African Federation. State of emergency declared – collective fines, house burning.</a:t>
            </a:r>
          </a:p>
          <a:p>
            <a:r>
              <a:rPr lang="en-GB" sz="2200" dirty="0"/>
              <a:t>Major military operations in Kenya (1952-1956)</a:t>
            </a:r>
          </a:p>
        </p:txBody>
      </p:sp>
    </p:spTree>
    <p:extLst>
      <p:ext uri="{BB962C8B-B14F-4D97-AF65-F5344CB8AC3E}">
        <p14:creationId xmlns:p14="http://schemas.microsoft.com/office/powerpoint/2010/main" val="198888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67"/>
    </mc:Choice>
    <mc:Fallback xmlns="">
      <p:transition spd="slow" advTm="70067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343D4-A4E6-1EC8-EEC7-54682EE4D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Decolonisation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E000E-8ACC-8666-D4EC-621FE795A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1947: India</a:t>
            </a:r>
          </a:p>
          <a:p>
            <a:r>
              <a:rPr lang="en-GB" sz="2200" dirty="0"/>
              <a:t>1948: Myanmar (Burma), Sri Lanka (Ceylon), end of British mandate in Palestine/formation of state of Israel</a:t>
            </a:r>
          </a:p>
          <a:p>
            <a:r>
              <a:rPr lang="en-GB" sz="2200" dirty="0"/>
              <a:t>1957: Ghana, Malaya</a:t>
            </a:r>
          </a:p>
          <a:p>
            <a:r>
              <a:rPr lang="en-GB" sz="2200" dirty="0"/>
              <a:t>1960:Somaliland, Cyprus, Nigeria</a:t>
            </a:r>
          </a:p>
          <a:p>
            <a:r>
              <a:rPr lang="en-GB" sz="2200" dirty="0"/>
              <a:t>1961: Sierra Leone, Kuwait, Tanganyika</a:t>
            </a:r>
          </a:p>
          <a:p>
            <a:r>
              <a:rPr lang="en-GB" sz="2200" dirty="0"/>
              <a:t>1962: Jamaica, Trinidad and Tobago, Uganda</a:t>
            </a:r>
          </a:p>
          <a:p>
            <a:r>
              <a:rPr lang="en-GB" sz="2200" dirty="0"/>
              <a:t>1963: Zanzibar, Kenya</a:t>
            </a:r>
          </a:p>
          <a:p>
            <a:r>
              <a:rPr lang="en-GB" sz="2200" dirty="0"/>
              <a:t>1964: Malawi, Malta, Zambia</a:t>
            </a:r>
          </a:p>
          <a:p>
            <a:r>
              <a:rPr lang="en-GB" sz="2200" dirty="0"/>
              <a:t>1965: The Gambia, Maldives</a:t>
            </a:r>
          </a:p>
        </p:txBody>
      </p:sp>
    </p:spTree>
    <p:extLst>
      <p:ext uri="{BB962C8B-B14F-4D97-AF65-F5344CB8AC3E}">
        <p14:creationId xmlns:p14="http://schemas.microsoft.com/office/powerpoint/2010/main" val="1067712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130"/>
    </mc:Choice>
    <mc:Fallback xmlns="">
      <p:transition spd="slow" advTm="8013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B220D-D48D-3CA9-BF4E-CEDFE6C01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Decolonisation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D0B19-B1D9-90AC-E80D-A1F9F0BA3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000"/>
              <a:t>1966: Guyana, Botswana, Lesotho, Barbados</a:t>
            </a:r>
          </a:p>
          <a:p>
            <a:r>
              <a:rPr lang="en-GB" sz="2000"/>
              <a:t>1967: South Yemen</a:t>
            </a:r>
          </a:p>
          <a:p>
            <a:r>
              <a:rPr lang="en-GB" sz="2000"/>
              <a:t>1968: Nauru, British Mauritius, Eswatini, </a:t>
            </a:r>
          </a:p>
          <a:p>
            <a:r>
              <a:rPr lang="en-GB" sz="2000"/>
              <a:t>1970: Tonga, Fiji, Oman</a:t>
            </a:r>
          </a:p>
          <a:p>
            <a:r>
              <a:rPr lang="en-GB" sz="2000"/>
              <a:t>1971: Bahrain, Qatar, United Arab Emirates</a:t>
            </a:r>
          </a:p>
          <a:p>
            <a:r>
              <a:rPr lang="en-GB" sz="2000"/>
              <a:t>1973: Bahamas</a:t>
            </a:r>
          </a:p>
          <a:p>
            <a:r>
              <a:rPr lang="en-GB" sz="2000"/>
              <a:t>1974: Grenada</a:t>
            </a:r>
          </a:p>
          <a:p>
            <a:r>
              <a:rPr lang="en-GB" sz="2000"/>
              <a:t>1976: Seychelles</a:t>
            </a:r>
          </a:p>
          <a:p>
            <a:r>
              <a:rPr lang="en-GB" sz="2000"/>
              <a:t>1978: Solomon Islands, Tuvalu, Dominica</a:t>
            </a:r>
          </a:p>
          <a:p>
            <a:r>
              <a:rPr lang="en-GB" sz="2000"/>
              <a:t>1979: Saint Lucia, Kiribati, Saint Vincent and the Grenadines</a:t>
            </a:r>
          </a:p>
        </p:txBody>
      </p:sp>
    </p:spTree>
    <p:extLst>
      <p:ext uri="{BB962C8B-B14F-4D97-AF65-F5344CB8AC3E}">
        <p14:creationId xmlns:p14="http://schemas.microsoft.com/office/powerpoint/2010/main" val="283405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677"/>
    </mc:Choice>
    <mc:Fallback xmlns="">
      <p:transition spd="slow" advTm="38677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26D43-847E-6451-D305-0EB8E3B73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Decolonisation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AAC69-F55D-8067-003D-89AA89C3F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1980: Zimbabwe, Vanuatu</a:t>
            </a:r>
          </a:p>
          <a:p>
            <a:r>
              <a:rPr lang="en-GB" sz="2200" dirty="0"/>
              <a:t>1981: Belize, Antigua and Barbuda</a:t>
            </a:r>
          </a:p>
          <a:p>
            <a:r>
              <a:rPr lang="en-GB" sz="2200" dirty="0"/>
              <a:t>1983: St Kitts and Nevis</a:t>
            </a:r>
          </a:p>
          <a:p>
            <a:r>
              <a:rPr lang="en-GB" sz="2200" dirty="0"/>
              <a:t>1984: Brunei</a:t>
            </a:r>
          </a:p>
        </p:txBody>
      </p:sp>
    </p:spTree>
    <p:extLst>
      <p:ext uri="{BB962C8B-B14F-4D97-AF65-F5344CB8AC3E}">
        <p14:creationId xmlns:p14="http://schemas.microsoft.com/office/powerpoint/2010/main" val="2622189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711"/>
    </mc:Choice>
    <mc:Fallback xmlns="">
      <p:transition spd="slow" advTm="56711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A2747-0A67-DB98-9941-9C9A73B4E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Gender and anti-colonialism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5AFDC-A56B-98FF-BE13-C654672DB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Anti-colonial nationalism was a gendered political project.</a:t>
            </a:r>
          </a:p>
          <a:p>
            <a:r>
              <a:rPr lang="en-GB" sz="2200" dirty="0"/>
              <a:t>How did gender shape nationalism?</a:t>
            </a:r>
          </a:p>
          <a:p>
            <a:r>
              <a:rPr lang="en-GB" sz="2200" dirty="0"/>
              <a:t>How did nationalism shape women’s participation?</a:t>
            </a:r>
          </a:p>
          <a:p>
            <a:r>
              <a:rPr lang="en-GB" sz="2200" dirty="0"/>
              <a:t>Historiography of nationalism – traditionally focused on male leaders, political parties, specific events or armed struggles.</a:t>
            </a:r>
          </a:p>
          <a:p>
            <a:r>
              <a:rPr lang="en-GB" sz="2200" dirty="0"/>
              <a:t>Women took key roles in nationalist mobilisation, but independence often resulted in historical and political marginalisation (Allman, 2010)</a:t>
            </a:r>
          </a:p>
        </p:txBody>
      </p:sp>
    </p:spTree>
    <p:extLst>
      <p:ext uri="{BB962C8B-B14F-4D97-AF65-F5344CB8AC3E}">
        <p14:creationId xmlns:p14="http://schemas.microsoft.com/office/powerpoint/2010/main" val="175354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412"/>
    </mc:Choice>
    <mc:Fallback xmlns="">
      <p:transition spd="slow" advTm="108412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B3104-7BD5-BA23-5AFA-7949567C5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93788"/>
            <a:ext cx="10506455" cy="29672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 we mean by ‘nations’ and ‘nationalism’?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1996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23"/>
    </mc:Choice>
    <mc:Fallback xmlns="">
      <p:transition spd="slow" advTm="26623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7B15C-409E-5422-8CC3-2215B3616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Nations and nationalism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8DD4C-2F0B-EA27-EEAD-AE7E42E57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Nations – historically and socially produced, not timeless or natural</a:t>
            </a:r>
          </a:p>
          <a:p>
            <a:r>
              <a:rPr lang="en-GB" dirty="0"/>
              <a:t>Anti-colonial scholars such as Frantz Fanon (1959) – drew attention to gendered dimensions of colonial domination and resistance.</a:t>
            </a:r>
          </a:p>
          <a:p>
            <a:r>
              <a:rPr lang="en-GB" dirty="0"/>
              <a:t>Feminist scholars of nationalism (e.g. Nira Yuval-Davis, 1997) – critique of early theories of nationalism and their lack of attention to gender.</a:t>
            </a:r>
          </a:p>
          <a:p>
            <a:r>
              <a:rPr lang="en-GB" dirty="0"/>
              <a:t>Yuval-Davis (1997): Nationalism relies on particular ideas of gender, masculinity and femininity.</a:t>
            </a:r>
          </a:p>
        </p:txBody>
      </p:sp>
    </p:spTree>
    <p:extLst>
      <p:ext uri="{BB962C8B-B14F-4D97-AF65-F5344CB8AC3E}">
        <p14:creationId xmlns:p14="http://schemas.microsoft.com/office/powerpoint/2010/main" val="1671977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272"/>
    </mc:Choice>
    <mc:Fallback xmlns="">
      <p:transition spd="slow" advTm="83272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DA216DF-C268-4A25-A2DC-51E15F550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CB233-E3FA-D607-D772-02B8BC686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474080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Gender and nation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5C87DC-1250-83A8-B5C8-9639BDDDE1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0265" y="164592"/>
            <a:ext cx="2861157" cy="408736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F791DF2-8184-D769-ABDC-BDAF98270B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830" y="164592"/>
            <a:ext cx="3061580" cy="40873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5394C04-9D32-A9FA-FFFD-10295D85C0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47304" y="658025"/>
            <a:ext cx="3758184" cy="3100501"/>
          </a:xfrm>
          <a:prstGeom prst="rect">
            <a:avLst/>
          </a:pr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DE127D07-37F2-4FE3-9F47-F0CD6740D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9376" y="563476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67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82"/>
    </mc:Choice>
    <mc:Fallback xmlns="">
      <p:transition spd="slow" advTm="7608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8D7D3-31D0-1117-A831-1FA6934A2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Gender and nation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D0E5C7-69C4-FFF6-F000-EFF5732E89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37155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130"/>
    </mc:Choice>
    <mc:Fallback xmlns="">
      <p:transition spd="slow" advTm="5913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7C34F-FB2F-6EE5-AFDF-7A7D4AC79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The Nigerian Women’s War, 1929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0F9267-E88A-7C32-DCB9-77FD0B818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Watch the series of videos interviewing Meredith McKittrick about the events and how we might work with primary sources.</a:t>
            </a:r>
          </a:p>
          <a:p>
            <a:r>
              <a:rPr lang="en-GB" sz="2200" dirty="0"/>
              <a:t>What were the women’s main grievances?</a:t>
            </a:r>
          </a:p>
          <a:p>
            <a:r>
              <a:rPr lang="en-GB" sz="2200" dirty="0"/>
              <a:t>How did colonial rule impact gender relations in Nigerian society?</a:t>
            </a:r>
          </a:p>
          <a:p>
            <a:r>
              <a:rPr lang="en-GB" sz="2200" dirty="0"/>
              <a:t>How did women mobilise gendered forms of protest?</a:t>
            </a:r>
          </a:p>
          <a:p>
            <a:r>
              <a:rPr lang="en-GB" sz="2200" dirty="0" err="1">
                <a:hlinkClick r:id="rId2"/>
              </a:rPr>
              <a:t>Analyzing</a:t>
            </a:r>
            <a:r>
              <a:rPr lang="en-GB" sz="2200" dirty="0">
                <a:hlinkClick r:id="rId2"/>
              </a:rPr>
              <a:t> Commission Records | World History Commons</a:t>
            </a: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591162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093"/>
    </mc:Choice>
    <mc:Fallback xmlns="">
      <p:transition spd="slow" advTm="53093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C430A-A869-90C9-22F1-650477125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Women’s roles in anti-colonial nationalism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6C802-EECE-E537-DBEC-BAB50799E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Integral to anti-colonial movements in Asia, Africa, and elsewhere.</a:t>
            </a:r>
          </a:p>
          <a:p>
            <a:r>
              <a:rPr lang="en-GB" sz="2200"/>
              <a:t>Organising rallies and protests</a:t>
            </a:r>
          </a:p>
          <a:p>
            <a:r>
              <a:rPr lang="en-GB" sz="2200"/>
              <a:t>Mobilising across ethnic and class divisions</a:t>
            </a:r>
          </a:p>
          <a:p>
            <a:r>
              <a:rPr lang="en-GB" sz="2200"/>
              <a:t>Participating in trade unions</a:t>
            </a:r>
          </a:p>
          <a:p>
            <a:r>
              <a:rPr lang="en-GB" sz="2200"/>
              <a:t>Serving as couriers, messengers, propagandists, intelligence gatherers.</a:t>
            </a:r>
          </a:p>
          <a:p>
            <a:r>
              <a:rPr lang="en-GB" sz="2200"/>
              <a:t>Supportive roles e.g. cooking for combatants.</a:t>
            </a:r>
          </a:p>
          <a:p>
            <a:r>
              <a:rPr lang="en-GB" sz="2200"/>
              <a:t>Direct participation in armed struggle.</a:t>
            </a:r>
          </a:p>
          <a:p>
            <a:r>
              <a:rPr lang="en-GB" sz="2200"/>
              <a:t>See e.g. Presley (1988), Tharpar-Bjorkert (2006)</a:t>
            </a:r>
          </a:p>
          <a:p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259343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017"/>
    </mc:Choice>
    <mc:Fallback xmlns="">
      <p:transition spd="slow" advTm="68017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477BC-CD48-460E-5EEA-694B83D2D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Dual struggle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52822-8AD4-B73C-52F9-3D9821773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fontAlgn="t"/>
            <a:r>
              <a:rPr lang="en-GB" sz="2200"/>
              <a:t>Struggle against colonial power, but also patriarchy within nationalist movements.</a:t>
            </a:r>
          </a:p>
          <a:p>
            <a:pPr fontAlgn="t"/>
            <a:r>
              <a:rPr lang="en-GB" sz="2200"/>
              <a:t>Mlambo (2009): Tensions between political action and conforming to socially-acceptable gender roles.</a:t>
            </a:r>
          </a:p>
          <a:p>
            <a:pPr fontAlgn="t"/>
            <a:r>
              <a:rPr lang="en-GB" sz="2200"/>
              <a:t>Gandhi – promoted women’s involvement in the nationalist movement while also ensuring it did not undermine masculinity (Tharpar, 1993).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312671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46"/>
    </mc:Choice>
    <mc:Fallback xmlns="">
      <p:transition spd="slow" advTm="76346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9B51B-AF61-C1B0-AD1A-8399A0A43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‘Mother politics’ (Chadya, 2003)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89A9B-B423-9C7C-D464-70386D75D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Political mobilisation of motherhood in African nationalism</a:t>
            </a:r>
          </a:p>
          <a:p>
            <a:r>
              <a:rPr lang="en-GB" sz="2200"/>
              <a:t>Legitimising women’s role in politics through their roles as mothers and caregivers.</a:t>
            </a:r>
          </a:p>
          <a:p>
            <a:r>
              <a:rPr lang="en-GB" sz="2200"/>
              <a:t>Women themselves often mobilised this discourse – framed activism as maternal duty.</a:t>
            </a:r>
          </a:p>
          <a:p>
            <a:r>
              <a:rPr lang="en-GB" sz="2200"/>
              <a:t>A way of balancing tensions between expected gender roles and political activism.</a:t>
            </a:r>
          </a:p>
          <a:p>
            <a:r>
              <a:rPr lang="en-GB" sz="2200"/>
              <a:t>E.g. South African women mobilising around food prices, housing, education (Giesler, 2004).</a:t>
            </a:r>
          </a:p>
          <a:p>
            <a:r>
              <a:rPr lang="en-GB" sz="2200"/>
              <a:t>Nationalist leaders as sons to be cared for in the struggle, but fathers to be obeyed after independence (Chadya, 2003).</a:t>
            </a:r>
          </a:p>
        </p:txBody>
      </p:sp>
    </p:spTree>
    <p:extLst>
      <p:ext uri="{BB962C8B-B14F-4D97-AF65-F5344CB8AC3E}">
        <p14:creationId xmlns:p14="http://schemas.microsoft.com/office/powerpoint/2010/main" val="804975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071"/>
    </mc:Choice>
    <mc:Fallback xmlns="">
      <p:transition spd="slow" advTm="90071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27B32-909D-C18E-12A8-797B3A6C0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Post-independence – memory and forgetting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0354-1EA9-44CF-A8DA-D995F6C33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dirty="0"/>
              <a:t>Ghana – Hannah </a:t>
            </a:r>
            <a:r>
              <a:rPr lang="en-GB" sz="2200" dirty="0" err="1"/>
              <a:t>Kudjoe</a:t>
            </a:r>
            <a:endParaRPr lang="en-GB" sz="2200" dirty="0"/>
          </a:p>
          <a:p>
            <a:r>
              <a:rPr lang="en-GB" sz="2200" dirty="0"/>
              <a:t>Central figure in independence struggle, marginalised in national memory.</a:t>
            </a:r>
          </a:p>
          <a:p>
            <a:r>
              <a:rPr lang="en-GB" sz="2200" dirty="0" err="1"/>
              <a:t>Kudjoe</a:t>
            </a:r>
            <a:r>
              <a:rPr lang="en-GB" sz="2200" dirty="0"/>
              <a:t> was a key organiser, propagandist and mobiliser for Kwame Nkrumah’s Convention People’s Party, but not honoured in 50</a:t>
            </a:r>
            <a:r>
              <a:rPr lang="en-GB" sz="2200" baseline="30000" dirty="0"/>
              <a:t>th</a:t>
            </a:r>
            <a:r>
              <a:rPr lang="en-GB" sz="2200" dirty="0"/>
              <a:t> anniversary of Ghana’s independency.</a:t>
            </a:r>
          </a:p>
          <a:p>
            <a:r>
              <a:rPr lang="en-GB" sz="2200" dirty="0"/>
              <a:t>Not simply an archival problem – but active erasure.</a:t>
            </a:r>
          </a:p>
          <a:p>
            <a:r>
              <a:rPr lang="en-GB" sz="2200" dirty="0"/>
              <a:t>Allman (2010) – ‘agnotology’ – the cultural production of ignorance.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419047-B618-A1E5-935B-A1065ACFAA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07" r="-3" b="1854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229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990"/>
    </mc:Choice>
    <mc:Fallback xmlns="">
      <p:transition spd="slow" advTm="15599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8FDAD-BC18-9441-2045-1CFF2DE69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Post-independence – memory and forgetting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42B88-6CEC-F2AA-176B-0FEC2ED6A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000"/>
              <a:t>Whitelaw (2022): Problem with how we view women’s participation in nationalism</a:t>
            </a:r>
          </a:p>
          <a:p>
            <a:r>
              <a:rPr lang="en-GB" sz="2000"/>
              <a:t>Historiography of overt political participation, and historiography of women’s gendered labour more generally (outside of nationalism).</a:t>
            </a:r>
          </a:p>
          <a:p>
            <a:r>
              <a:rPr lang="en-GB" sz="2000"/>
              <a:t>Reinforces idea that politics is a male domain.</a:t>
            </a:r>
          </a:p>
          <a:p>
            <a:r>
              <a:rPr lang="en-GB" sz="2000"/>
              <a:t>Zambian independence struggle – women such as Mama Chikamoneka and Yolanta Chona – demonstrates how domestic labour such as hosting meetings, feeding activists, central to success of anti-colonial struggle.</a:t>
            </a:r>
          </a:p>
          <a:p>
            <a:r>
              <a:rPr lang="en-GB" sz="2000"/>
              <a:t>Whitelaw calls for us to consider men’s and women’s contributions together and holistically.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EFFF6C-2E7A-7E7B-B00D-A15D101811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68" r="6110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155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996"/>
    </mc:Choice>
    <mc:Fallback xmlns="">
      <p:transition spd="slow" advTm="132996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1702</Words>
  <Application>Microsoft Office PowerPoint</Application>
  <PresentationFormat>Widescreen</PresentationFormat>
  <Paragraphs>157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Office Theme</vt:lpstr>
      <vt:lpstr>Gender, Violence, and Empire 1800-2020</vt:lpstr>
      <vt:lpstr>Content note</vt:lpstr>
      <vt:lpstr>Review</vt:lpstr>
      <vt:lpstr>Key take-aways</vt:lpstr>
      <vt:lpstr>Today’s session</vt:lpstr>
      <vt:lpstr>Decolonisation: Context</vt:lpstr>
      <vt:lpstr>Decolonisation: Context</vt:lpstr>
      <vt:lpstr>Interwar period</vt:lpstr>
      <vt:lpstr>Interwar governance</vt:lpstr>
      <vt:lpstr>WWII</vt:lpstr>
      <vt:lpstr>Domestic challenges</vt:lpstr>
      <vt:lpstr>Post-war empire</vt:lpstr>
      <vt:lpstr>Post-war empire</vt:lpstr>
      <vt:lpstr>Decolonisation</vt:lpstr>
      <vt:lpstr>Decolonisation</vt:lpstr>
      <vt:lpstr>Decolonisation</vt:lpstr>
      <vt:lpstr>Gender and anti-colonialism</vt:lpstr>
      <vt:lpstr>What do we mean by ‘nations’ and ‘nationalism’?</vt:lpstr>
      <vt:lpstr>Nations and nationalism</vt:lpstr>
      <vt:lpstr>Gender and nation</vt:lpstr>
      <vt:lpstr>Gender and nation</vt:lpstr>
      <vt:lpstr>The Nigerian Women’s War, 1929</vt:lpstr>
      <vt:lpstr>Women’s roles in anti-colonial nationalism</vt:lpstr>
      <vt:lpstr>Dual struggle</vt:lpstr>
      <vt:lpstr>‘Mother politics’ (Chadya, 2003)</vt:lpstr>
      <vt:lpstr>Post-independence – memory and forgetting</vt:lpstr>
      <vt:lpstr>Post-independence – memory and forgetting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13</cp:revision>
  <dcterms:created xsi:type="dcterms:W3CDTF">2025-10-27T14:00:18Z</dcterms:created>
  <dcterms:modified xsi:type="dcterms:W3CDTF">2026-05-09T19:41:29Z</dcterms:modified>
</cp:coreProperties>
</file>