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sldIdLst>
    <p:sldId id="256" r:id="rId2"/>
    <p:sldId id="257" r:id="rId3"/>
    <p:sldId id="258" r:id="rId4"/>
    <p:sldId id="261" r:id="rId5"/>
    <p:sldId id="262" r:id="rId6"/>
    <p:sldId id="263"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0094B2-04ED-4A27-AE33-12FB5138D5AE}">
          <p14:sldIdLst>
            <p14:sldId id="256"/>
            <p14:sldId id="257"/>
            <p14:sldId id="258"/>
            <p14:sldId id="261"/>
            <p14:sldId id="262"/>
            <p14:sldId id="263"/>
            <p14:sldId id="259"/>
          </p14:sldIdLst>
        </p14:section>
        <p14:section name="Untitled Section" id="{EAB9C0C9-2122-41A5-AED7-C219E9FAE9A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2463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300128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7808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992900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5137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71294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479551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772809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45382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496743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12/7/2022</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664887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12/7/2022</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737934741"/>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 sky, grass, outdoor&#10;&#10;Description automatically generated">
            <a:extLst>
              <a:ext uri="{FF2B5EF4-FFF2-40B4-BE49-F238E27FC236}">
                <a16:creationId xmlns:a16="http://schemas.microsoft.com/office/drawing/2014/main" id="{3B73F72B-CDC5-1F2C-830A-6EAFC5F4660E}"/>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8213" r="8212" b="-1"/>
          <a:stretch/>
        </p:blipFill>
        <p:spPr>
          <a:xfrm>
            <a:off x="-108135" y="158888"/>
            <a:ext cx="12191980" cy="6856429"/>
          </a:xfrm>
          <a:prstGeom prst="rect">
            <a:avLst/>
          </a:prstGeom>
        </p:spPr>
      </p:pic>
      <p:sp>
        <p:nvSpPr>
          <p:cNvPr id="58" name="Freeform: Shape 57">
            <a:extLst>
              <a:ext uri="{FF2B5EF4-FFF2-40B4-BE49-F238E27FC236}">
                <a16:creationId xmlns:a16="http://schemas.microsoft.com/office/drawing/2014/main" id="{CEB96CAC-5A33-8303-9C73-1B3220A5D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24"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B8A630-210D-7880-97A2-8287E88D19DB}"/>
              </a:ext>
            </a:extLst>
          </p:cNvPr>
          <p:cNvSpPr>
            <a:spLocks noGrp="1"/>
          </p:cNvSpPr>
          <p:nvPr>
            <p:ph type="ctrTitle"/>
          </p:nvPr>
        </p:nvSpPr>
        <p:spPr>
          <a:xfrm>
            <a:off x="1422771" y="2214753"/>
            <a:ext cx="3380660" cy="1288860"/>
          </a:xfrm>
        </p:spPr>
        <p:txBody>
          <a:bodyPr vert="horz" lIns="91440" tIns="45720" rIns="91440" bIns="45720" rtlCol="0" anchor="b" anchorCtr="0">
            <a:normAutofit fontScale="90000"/>
          </a:bodyPr>
          <a:lstStyle/>
          <a:p>
            <a:pPr algn="ctr"/>
            <a:r>
              <a:rPr lang="en-US" dirty="0"/>
              <a:t>Welcome to my presentation!</a:t>
            </a:r>
          </a:p>
        </p:txBody>
      </p:sp>
      <p:sp>
        <p:nvSpPr>
          <p:cNvPr id="3" name="Subtitle 2">
            <a:extLst>
              <a:ext uri="{FF2B5EF4-FFF2-40B4-BE49-F238E27FC236}">
                <a16:creationId xmlns:a16="http://schemas.microsoft.com/office/drawing/2014/main" id="{65C0DF89-8257-A7C5-0972-67F2286DFB4B}"/>
              </a:ext>
            </a:extLst>
          </p:cNvPr>
          <p:cNvSpPr>
            <a:spLocks noGrp="1"/>
          </p:cNvSpPr>
          <p:nvPr>
            <p:ph type="subTitle" idx="1"/>
          </p:nvPr>
        </p:nvSpPr>
        <p:spPr>
          <a:xfrm>
            <a:off x="1523998" y="4244336"/>
            <a:ext cx="3048000" cy="877585"/>
          </a:xfrm>
        </p:spPr>
        <p:txBody>
          <a:bodyPr vert="horz" lIns="91440" tIns="45720" rIns="91440" bIns="45720" rtlCol="0">
            <a:normAutofit/>
          </a:bodyPr>
          <a:lstStyle/>
          <a:p>
            <a:pPr algn="ctr"/>
            <a:r>
              <a:rPr lang="en-US" sz="2000" b="1" u="sng" dirty="0"/>
              <a:t>Employee Engagement </a:t>
            </a:r>
          </a:p>
        </p:txBody>
      </p:sp>
      <p:cxnSp>
        <p:nvCxnSpPr>
          <p:cNvPr id="60" name="Straight Connector 59">
            <a:extLst>
              <a:ext uri="{FF2B5EF4-FFF2-40B4-BE49-F238E27FC236}">
                <a16:creationId xmlns:a16="http://schemas.microsoft.com/office/drawing/2014/main" id="{7454BE46-239F-BB50-4643-61FF5943B7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F44605D-0708-535D-3027-70511315E2F1}"/>
              </a:ext>
            </a:extLst>
          </p:cNvPr>
          <p:cNvSpPr txBox="1"/>
          <p:nvPr/>
        </p:nvSpPr>
        <p:spPr>
          <a:xfrm>
            <a:off x="186813" y="158888"/>
            <a:ext cx="10264877" cy="1169551"/>
          </a:xfrm>
          <a:prstGeom prst="rect">
            <a:avLst/>
          </a:prstGeom>
          <a:noFill/>
        </p:spPr>
        <p:txBody>
          <a:bodyPr wrap="square" rtlCol="0">
            <a:spAutoFit/>
          </a:bodyPr>
          <a:lstStyle/>
          <a:p>
            <a:pPr>
              <a:spcAft>
                <a:spcPts val="600"/>
              </a:spcAft>
            </a:pPr>
            <a:r>
              <a:rPr lang="en-GB" sz="2000" dirty="0"/>
              <a:t>Name: </a:t>
            </a:r>
            <a:r>
              <a:rPr lang="en-GB" sz="2000" b="1" dirty="0"/>
              <a:t>Krisztian Mihaly Auer 2121009</a:t>
            </a:r>
          </a:p>
          <a:p>
            <a:pPr>
              <a:spcAft>
                <a:spcPts val="600"/>
              </a:spcAft>
            </a:pPr>
            <a:r>
              <a:rPr lang="en-GB" sz="2000" dirty="0"/>
              <a:t>Lecturer: </a:t>
            </a:r>
            <a:r>
              <a:rPr lang="en-GB" sz="2000" b="1" dirty="0"/>
              <a:t>Tristan Hawkins </a:t>
            </a:r>
          </a:p>
          <a:p>
            <a:pPr>
              <a:spcAft>
                <a:spcPts val="600"/>
              </a:spcAft>
            </a:pPr>
            <a:r>
              <a:rPr lang="en-GB" sz="2000" b="1" dirty="0"/>
              <a:t>Operating Hotel Facilities (BMIH4006)</a:t>
            </a:r>
          </a:p>
        </p:txBody>
      </p:sp>
    </p:spTree>
    <p:extLst>
      <p:ext uri="{BB962C8B-B14F-4D97-AF65-F5344CB8AC3E}">
        <p14:creationId xmlns:p14="http://schemas.microsoft.com/office/powerpoint/2010/main" val="2748460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374D-27AA-10BB-E944-1F84F5D83AC3}"/>
              </a:ext>
            </a:extLst>
          </p:cNvPr>
          <p:cNvSpPr>
            <a:spLocks noGrp="1"/>
          </p:cNvSpPr>
          <p:nvPr>
            <p:ph type="title"/>
          </p:nvPr>
        </p:nvSpPr>
        <p:spPr/>
        <p:txBody>
          <a:bodyPr/>
          <a:lstStyle/>
          <a:p>
            <a:pPr algn="ctr"/>
            <a:r>
              <a:rPr lang="en-GB" dirty="0"/>
              <a:t>Introduction</a:t>
            </a:r>
            <a:br>
              <a:rPr lang="en-GB" dirty="0"/>
            </a:br>
            <a:endParaRPr lang="en-GB" dirty="0"/>
          </a:p>
        </p:txBody>
      </p:sp>
      <p:sp>
        <p:nvSpPr>
          <p:cNvPr id="3" name="Content Placeholder 2">
            <a:extLst>
              <a:ext uri="{FF2B5EF4-FFF2-40B4-BE49-F238E27FC236}">
                <a16:creationId xmlns:a16="http://schemas.microsoft.com/office/drawing/2014/main" id="{79C21FF5-C3C4-76E4-E76C-F432E5E0178E}"/>
              </a:ext>
            </a:extLst>
          </p:cNvPr>
          <p:cNvSpPr>
            <a:spLocks noGrp="1"/>
          </p:cNvSpPr>
          <p:nvPr>
            <p:ph idx="1"/>
          </p:nvPr>
        </p:nvSpPr>
        <p:spPr/>
        <p:txBody>
          <a:bodyPr>
            <a:normAutofit lnSpcReduction="10000"/>
          </a:bodyPr>
          <a:lstStyle/>
          <a:p>
            <a:r>
              <a:rPr lang="en-GB" dirty="0"/>
              <a:t>When a employee loves the work he does, he will talk about it positively.  Throwing him self into work excitedly ready for the next challenge even does more then is requested always busy and rarely gets tired. Passionate worker will always  look for next challenge, creativity also a main point in their  carrier,  gain new information and experience at the work place which can also help develop a better carrier in the future which motivates the peoples at work.</a:t>
            </a:r>
          </a:p>
          <a:p>
            <a:r>
              <a:rPr lang="en-GB" dirty="0"/>
              <a:t>Connection to the  employee in the current economy has gained importance in the twenty-first century. Employers has to hire the best talents in the industry  to be able to have the finest service especially in the hotel industry. Compete with others have to have the best worker to be able to provide the best service to the customer when workers are not happy at they work place it can reflect on their behaviour towards customers even colleges.</a:t>
            </a:r>
          </a:p>
          <a:p>
            <a:pPr marL="0" indent="0">
              <a:buNone/>
            </a:pPr>
            <a:r>
              <a:rPr lang="en-GB" dirty="0"/>
              <a:t>(Arnold B. Bakker and Michael P Leiter,2010)</a:t>
            </a:r>
          </a:p>
        </p:txBody>
      </p:sp>
    </p:spTree>
    <p:extLst>
      <p:ext uri="{BB962C8B-B14F-4D97-AF65-F5344CB8AC3E}">
        <p14:creationId xmlns:p14="http://schemas.microsoft.com/office/powerpoint/2010/main" val="852557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6326F-D30C-4657-A90D-758D8761AEEF}"/>
              </a:ext>
            </a:extLst>
          </p:cNvPr>
          <p:cNvSpPr>
            <a:spLocks noGrp="1"/>
          </p:cNvSpPr>
          <p:nvPr>
            <p:ph type="title"/>
          </p:nvPr>
        </p:nvSpPr>
        <p:spPr/>
        <p:txBody>
          <a:bodyPr/>
          <a:lstStyle/>
          <a:p>
            <a:pPr algn="ctr"/>
            <a:r>
              <a:rPr lang="en-GB" dirty="0"/>
              <a:t>Employee Engagement</a:t>
            </a:r>
          </a:p>
        </p:txBody>
      </p:sp>
      <p:sp>
        <p:nvSpPr>
          <p:cNvPr id="3" name="Content Placeholder 2">
            <a:extLst>
              <a:ext uri="{FF2B5EF4-FFF2-40B4-BE49-F238E27FC236}">
                <a16:creationId xmlns:a16="http://schemas.microsoft.com/office/drawing/2014/main" id="{8C86732F-9ADA-1A08-D108-084459BC7A1A}"/>
              </a:ext>
            </a:extLst>
          </p:cNvPr>
          <p:cNvSpPr>
            <a:spLocks noGrp="1"/>
          </p:cNvSpPr>
          <p:nvPr>
            <p:ph idx="1"/>
          </p:nvPr>
        </p:nvSpPr>
        <p:spPr/>
        <p:txBody>
          <a:bodyPr/>
          <a:lstStyle/>
          <a:p>
            <a:r>
              <a:rPr lang="en-GB" dirty="0"/>
              <a:t>First time referred in the a book by William Khan in 1990 talks about engagement and disengagement.</a:t>
            </a:r>
          </a:p>
          <a:p>
            <a:r>
              <a:rPr lang="en-GB" dirty="0"/>
              <a:t>Today is an everyday subject in almost every industry there is still discussion  about the what it means actually. Current definitions is employee must  offer the engagement as it cannot be required by the contract or in the setting process. </a:t>
            </a:r>
          </a:p>
          <a:p>
            <a:r>
              <a:rPr lang="en-GB" dirty="0"/>
              <a:t>Other definitions are being present positively at workplace, take part in mental contribution, practice positive emotions and connection with other with a good attitude.</a:t>
            </a:r>
          </a:p>
          <a:p>
            <a:pPr marL="0" indent="0">
              <a:buNone/>
            </a:pPr>
            <a:r>
              <a:rPr lang="en-GB" dirty="0"/>
              <a:t>(Emma Bridger, 2018)</a:t>
            </a:r>
          </a:p>
        </p:txBody>
      </p:sp>
    </p:spTree>
    <p:extLst>
      <p:ext uri="{BB962C8B-B14F-4D97-AF65-F5344CB8AC3E}">
        <p14:creationId xmlns:p14="http://schemas.microsoft.com/office/powerpoint/2010/main" val="3083476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FD607-6EA5-6FD8-6342-E204D3B3DE27}"/>
              </a:ext>
            </a:extLst>
          </p:cNvPr>
          <p:cNvSpPr>
            <a:spLocks noGrp="1"/>
          </p:cNvSpPr>
          <p:nvPr>
            <p:ph type="title"/>
          </p:nvPr>
        </p:nvSpPr>
        <p:spPr/>
        <p:txBody>
          <a:bodyPr/>
          <a:lstStyle/>
          <a:p>
            <a:pPr algn="ctr"/>
            <a:r>
              <a:rPr lang="en-GB" dirty="0"/>
              <a:t>Engagement Matters!</a:t>
            </a:r>
          </a:p>
        </p:txBody>
      </p:sp>
      <p:sp>
        <p:nvSpPr>
          <p:cNvPr id="3" name="Content Placeholder 2">
            <a:extLst>
              <a:ext uri="{FF2B5EF4-FFF2-40B4-BE49-F238E27FC236}">
                <a16:creationId xmlns:a16="http://schemas.microsoft.com/office/drawing/2014/main" id="{40F466A3-45D1-C588-1C76-4478989E3906}"/>
              </a:ext>
            </a:extLst>
          </p:cNvPr>
          <p:cNvSpPr>
            <a:spLocks noGrp="1"/>
          </p:cNvSpPr>
          <p:nvPr>
            <p:ph idx="1"/>
          </p:nvPr>
        </p:nvSpPr>
        <p:spPr/>
        <p:txBody>
          <a:bodyPr/>
          <a:lstStyle/>
          <a:p>
            <a:r>
              <a:rPr lang="en-GB" dirty="0"/>
              <a:t>The way employees feels about the work place and the behavioural  issues   will have direct impact on the organisation  performance. </a:t>
            </a:r>
          </a:p>
          <a:p>
            <a:r>
              <a:rPr lang="en-GB" dirty="0"/>
              <a:t>Researches published by the Harvard University in 1998  has shown that a positive changes in employee attitude will margin to positive changes within and outside of the workplace. </a:t>
            </a:r>
          </a:p>
          <a:p>
            <a:r>
              <a:rPr lang="en-GB" dirty="0"/>
              <a:t>More evidence from the United Kingdom of Engage of Success report in the 2012 entitled by “The Evidence” indicates that is each perspectives has it own strength and weakness but it cannot be unnoticed the fact between employee engagement and performance at workplace.</a:t>
            </a:r>
          </a:p>
          <a:p>
            <a:pPr marL="0" indent="0">
              <a:buNone/>
            </a:pPr>
            <a:r>
              <a:rPr lang="en-GB" dirty="0"/>
              <a:t>(Emma Bridger,2018) </a:t>
            </a:r>
          </a:p>
        </p:txBody>
      </p:sp>
    </p:spTree>
    <p:extLst>
      <p:ext uri="{BB962C8B-B14F-4D97-AF65-F5344CB8AC3E}">
        <p14:creationId xmlns:p14="http://schemas.microsoft.com/office/powerpoint/2010/main" val="4013908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F4AB-859F-1FF7-60EC-511DE63D4F3B}"/>
              </a:ext>
            </a:extLst>
          </p:cNvPr>
          <p:cNvSpPr>
            <a:spLocks noGrp="1"/>
          </p:cNvSpPr>
          <p:nvPr>
            <p:ph type="title"/>
          </p:nvPr>
        </p:nvSpPr>
        <p:spPr/>
        <p:txBody>
          <a:bodyPr/>
          <a:lstStyle/>
          <a:p>
            <a:pPr algn="ctr"/>
            <a:r>
              <a:rPr lang="en-GB" dirty="0"/>
              <a:t>Developing Engagement</a:t>
            </a:r>
          </a:p>
        </p:txBody>
      </p:sp>
      <p:sp>
        <p:nvSpPr>
          <p:cNvPr id="3" name="Content Placeholder 2">
            <a:extLst>
              <a:ext uri="{FF2B5EF4-FFF2-40B4-BE49-F238E27FC236}">
                <a16:creationId xmlns:a16="http://schemas.microsoft.com/office/drawing/2014/main" id="{3102285E-6406-8FC2-181F-C1D480C36E96}"/>
              </a:ext>
            </a:extLst>
          </p:cNvPr>
          <p:cNvSpPr>
            <a:spLocks noGrp="1"/>
          </p:cNvSpPr>
          <p:nvPr>
            <p:ph idx="1"/>
          </p:nvPr>
        </p:nvSpPr>
        <p:spPr/>
        <p:txBody>
          <a:bodyPr/>
          <a:lstStyle/>
          <a:p>
            <a:r>
              <a:rPr lang="en-GB" dirty="0"/>
              <a:t>Good vision will provide engagement activity,  helping employees to understand the importance of this strategy also align this  with the organisation vision this is a important step ensuring the engagement strategy supports the company strategy as well.</a:t>
            </a:r>
          </a:p>
          <a:p>
            <a:r>
              <a:rPr lang="en-GB" dirty="0"/>
              <a:t>Gather opinion form key stakeholders  see what they understand by the term of engagement  </a:t>
            </a:r>
          </a:p>
          <a:p>
            <a:r>
              <a:rPr lang="en-GB" dirty="0"/>
              <a:t>See when has a definition is it easy to explain to others? If not probably it would not work.</a:t>
            </a:r>
          </a:p>
          <a:p>
            <a:r>
              <a:rPr lang="en-GB" dirty="0"/>
              <a:t>Getting definition right is an important step developing a strategy.</a:t>
            </a:r>
          </a:p>
          <a:p>
            <a:r>
              <a:rPr lang="en-GB" dirty="0"/>
              <a:t>Good vison will add inspiration and direction for the employee engagement activity.</a:t>
            </a:r>
          </a:p>
          <a:p>
            <a:pPr marL="0" indent="0">
              <a:buNone/>
            </a:pPr>
            <a:r>
              <a:rPr lang="en-GB" dirty="0"/>
              <a:t>(Emma Bridge,2018)</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44087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668F-60F0-BC4F-7635-331C2F1D2A4E}"/>
              </a:ext>
            </a:extLst>
          </p:cNvPr>
          <p:cNvSpPr>
            <a:spLocks noGrp="1"/>
          </p:cNvSpPr>
          <p:nvPr>
            <p:ph type="title"/>
          </p:nvPr>
        </p:nvSpPr>
        <p:spPr/>
        <p:txBody>
          <a:bodyPr/>
          <a:lstStyle/>
          <a:p>
            <a:pPr algn="ctr"/>
            <a:r>
              <a:rPr lang="en-GB" dirty="0"/>
              <a:t>Measuring Engagement </a:t>
            </a:r>
          </a:p>
        </p:txBody>
      </p:sp>
      <p:sp>
        <p:nvSpPr>
          <p:cNvPr id="3" name="Content Placeholder 2">
            <a:extLst>
              <a:ext uri="{FF2B5EF4-FFF2-40B4-BE49-F238E27FC236}">
                <a16:creationId xmlns:a16="http://schemas.microsoft.com/office/drawing/2014/main" id="{7B9594B6-B65D-00F2-C336-45660B83FDAB}"/>
              </a:ext>
            </a:extLst>
          </p:cNvPr>
          <p:cNvSpPr>
            <a:spLocks noGrp="1"/>
          </p:cNvSpPr>
          <p:nvPr>
            <p:ph idx="1"/>
          </p:nvPr>
        </p:nvSpPr>
        <p:spPr/>
        <p:txBody>
          <a:bodyPr/>
          <a:lstStyle/>
          <a:p>
            <a:r>
              <a:rPr lang="en-GB" dirty="0"/>
              <a:t>80 present of large companies are using measure engagement by data from employee surveys according to the CIPD reporting.</a:t>
            </a:r>
          </a:p>
          <a:p>
            <a:r>
              <a:rPr lang="en-GB" dirty="0"/>
              <a:t>Organisations are protecting they own survey respect to their design and actual items used in the questionary.</a:t>
            </a:r>
          </a:p>
          <a:p>
            <a:r>
              <a:rPr lang="en-GB" dirty="0"/>
              <a:t>An employee is engaged when they work with passion and respect the decision if the organisation, work hard to improve.</a:t>
            </a:r>
          </a:p>
          <a:p>
            <a:r>
              <a:rPr lang="en-GB" dirty="0"/>
              <a:t>An employee is not engaged when they work the expected from them but they would not put in any extra effort.</a:t>
            </a:r>
          </a:p>
          <a:p>
            <a:r>
              <a:rPr lang="en-GB" dirty="0"/>
              <a:t>Actively disengaged when they just are not happy and affecting and spreading to the staff as well.</a:t>
            </a:r>
          </a:p>
        </p:txBody>
      </p:sp>
    </p:spTree>
    <p:extLst>
      <p:ext uri="{BB962C8B-B14F-4D97-AF65-F5344CB8AC3E}">
        <p14:creationId xmlns:p14="http://schemas.microsoft.com/office/powerpoint/2010/main" val="566263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66F5B-472D-0BB1-51B5-0F00156DC34F}"/>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31B73FE8-D4CB-9755-4DA3-D7967D31DCEA}"/>
              </a:ext>
            </a:extLst>
          </p:cNvPr>
          <p:cNvSpPr>
            <a:spLocks noGrp="1"/>
          </p:cNvSpPr>
          <p:nvPr>
            <p:ph idx="1"/>
          </p:nvPr>
        </p:nvSpPr>
        <p:spPr/>
        <p:txBody>
          <a:bodyPr/>
          <a:lstStyle/>
          <a:p>
            <a:r>
              <a:rPr lang="en-GB" dirty="0"/>
              <a:t>Arnold B, Bakker and Michael P. Leiter (2010) Work Engagement: A Handbook of Essential Theory and Research,  East Sussex  </a:t>
            </a:r>
          </a:p>
          <a:p>
            <a:r>
              <a:rPr lang="en-GB" dirty="0"/>
              <a:t>Emma Bridger (2018) Employee Engagement: A Practical Introduction. 2</a:t>
            </a:r>
            <a:r>
              <a:rPr lang="en-GB" baseline="30000" dirty="0"/>
              <a:t>nd</a:t>
            </a:r>
            <a:r>
              <a:rPr lang="en-GB" dirty="0"/>
              <a:t> Edition, Kings Business School, Kings College London</a:t>
            </a:r>
          </a:p>
        </p:txBody>
      </p:sp>
    </p:spTree>
    <p:extLst>
      <p:ext uri="{BB962C8B-B14F-4D97-AF65-F5344CB8AC3E}">
        <p14:creationId xmlns:p14="http://schemas.microsoft.com/office/powerpoint/2010/main" val="1038438272"/>
      </p:ext>
    </p:extLst>
  </p:cSld>
  <p:clrMapOvr>
    <a:masterClrMapping/>
  </p:clrMapOvr>
</p:sld>
</file>

<file path=ppt/theme/theme1.xml><?xml version="1.0" encoding="utf-8"?>
<a:theme xmlns:a="http://schemas.openxmlformats.org/drawingml/2006/main" name="AfterglowVTI">
  <a:themeElements>
    <a:clrScheme name="Custom 7">
      <a:dk1>
        <a:sysClr val="windowText" lastClr="000000"/>
      </a:dk1>
      <a:lt1>
        <a:sysClr val="window" lastClr="FFFFFF"/>
      </a:lt1>
      <a:dk2>
        <a:srgbClr val="0A2E36"/>
      </a:dk2>
      <a:lt2>
        <a:srgbClr val="E7E6E6"/>
      </a:lt2>
      <a:accent1>
        <a:srgbClr val="188659"/>
      </a:accent1>
      <a:accent2>
        <a:srgbClr val="A3A300"/>
      </a:accent2>
      <a:accent3>
        <a:srgbClr val="00ADA8"/>
      </a:accent3>
      <a:accent4>
        <a:srgbClr val="EA0440"/>
      </a:accent4>
      <a:accent5>
        <a:srgbClr val="92278F"/>
      </a:accent5>
      <a:accent6>
        <a:srgbClr val="E15BC1"/>
      </a:accent6>
      <a:hlink>
        <a:srgbClr val="188659"/>
      </a:hlink>
      <a:folHlink>
        <a:srgbClr val="EA0440"/>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TotalTime>454</TotalTime>
  <Words>659</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Trade Gothic Next Cond</vt:lpstr>
      <vt:lpstr>Trade Gothic Next Light</vt:lpstr>
      <vt:lpstr>AfterglowVTI</vt:lpstr>
      <vt:lpstr>Welcome to my presentation!</vt:lpstr>
      <vt:lpstr>Introduction </vt:lpstr>
      <vt:lpstr>Employee Engagement</vt:lpstr>
      <vt:lpstr>Engagement Matters!</vt:lpstr>
      <vt:lpstr>Developing Engagement</vt:lpstr>
      <vt:lpstr>Measuring Engagement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my presentation!</dc:title>
  <dc:creator>Krisztian Auer</dc:creator>
  <cp:lastModifiedBy>Krisztian Auer</cp:lastModifiedBy>
  <cp:revision>11</cp:revision>
  <dcterms:created xsi:type="dcterms:W3CDTF">2022-06-08T19:47:46Z</dcterms:created>
  <dcterms:modified xsi:type="dcterms:W3CDTF">2022-12-07T12:14:33Z</dcterms:modified>
</cp:coreProperties>
</file>