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70" r:id="rId3"/>
    <p:sldId id="271" r:id="rId4"/>
    <p:sldId id="272" r:id="rId5"/>
    <p:sldId id="274" r:id="rId6"/>
    <p:sldId id="275" r:id="rId7"/>
    <p:sldId id="276"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F59DFF-A340-4C10-B196-2B9FA56E3F18}" v="440" dt="2023-03-06T06:21:01.4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942" autoAdjust="0"/>
    <p:restoredTop sz="94660"/>
  </p:normalViewPr>
  <p:slideViewPr>
    <p:cSldViewPr snapToGrid="0" showGuides="1">
      <p:cViewPr>
        <p:scale>
          <a:sx n="75" d="100"/>
          <a:sy n="75" d="100"/>
        </p:scale>
        <p:origin x="555" y="639"/>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9AF59DFF-A340-4C10-B196-2B9FA56E3F18}"/>
    <pc:docChg chg="undo custSel delSld modSld">
      <pc:chgData name="Ewa Kazimierska" userId="8edb7084-dccb-4d8f-9cfb-38098ea1d667" providerId="ADAL" clId="{9AF59DFF-A340-4C10-B196-2B9FA56E3F18}" dt="2023-03-06T06:22:01.177" v="1164" actId="20577"/>
      <pc:docMkLst>
        <pc:docMk/>
      </pc:docMkLst>
      <pc:sldChg chg="addSp modSp mod">
        <pc:chgData name="Ewa Kazimierska" userId="8edb7084-dccb-4d8f-9cfb-38098ea1d667" providerId="ADAL" clId="{9AF59DFF-A340-4C10-B196-2B9FA56E3F18}" dt="2023-03-05T21:31:13.602" v="102" actId="1076"/>
        <pc:sldMkLst>
          <pc:docMk/>
          <pc:sldMk cId="1335858735" sldId="256"/>
        </pc:sldMkLst>
        <pc:spChg chg="mod">
          <ac:chgData name="Ewa Kazimierska" userId="8edb7084-dccb-4d8f-9cfb-38098ea1d667" providerId="ADAL" clId="{9AF59DFF-A340-4C10-B196-2B9FA56E3F18}" dt="2023-03-05T21:29:59.252" v="82" actId="1076"/>
          <ac:spMkLst>
            <pc:docMk/>
            <pc:sldMk cId="1335858735" sldId="256"/>
            <ac:spMk id="2" creationId="{AA19EF9B-D2E1-4FD7-B6A0-768D525D5BAD}"/>
          </ac:spMkLst>
        </pc:spChg>
        <pc:spChg chg="mod">
          <ac:chgData name="Ewa Kazimierska" userId="8edb7084-dccb-4d8f-9cfb-38098ea1d667" providerId="ADAL" clId="{9AF59DFF-A340-4C10-B196-2B9FA56E3F18}" dt="2023-03-05T21:30:07.988" v="83" actId="1076"/>
          <ac:spMkLst>
            <pc:docMk/>
            <pc:sldMk cId="1335858735" sldId="256"/>
            <ac:spMk id="3" creationId="{759AC251-44D9-4BDF-A743-93A268CD6BB6}"/>
          </ac:spMkLst>
        </pc:spChg>
        <pc:spChg chg="add mod">
          <ac:chgData name="Ewa Kazimierska" userId="8edb7084-dccb-4d8f-9cfb-38098ea1d667" providerId="ADAL" clId="{9AF59DFF-A340-4C10-B196-2B9FA56E3F18}" dt="2023-03-05T21:31:13.602" v="102" actId="1076"/>
          <ac:spMkLst>
            <pc:docMk/>
            <pc:sldMk cId="1335858735" sldId="256"/>
            <ac:spMk id="5" creationId="{0D8EB919-4C58-4114-BFD5-848E17411A63}"/>
          </ac:spMkLst>
        </pc:spChg>
      </pc:sldChg>
      <pc:sldChg chg="del">
        <pc:chgData name="Ewa Kazimierska" userId="8edb7084-dccb-4d8f-9cfb-38098ea1d667" providerId="ADAL" clId="{9AF59DFF-A340-4C10-B196-2B9FA56E3F18}" dt="2023-03-05T21:19:18.276" v="0" actId="47"/>
        <pc:sldMkLst>
          <pc:docMk/>
          <pc:sldMk cId="3486580889" sldId="257"/>
        </pc:sldMkLst>
      </pc:sldChg>
      <pc:sldChg chg="del">
        <pc:chgData name="Ewa Kazimierska" userId="8edb7084-dccb-4d8f-9cfb-38098ea1d667" providerId="ADAL" clId="{9AF59DFF-A340-4C10-B196-2B9FA56E3F18}" dt="2023-03-05T21:19:18.276" v="0" actId="47"/>
        <pc:sldMkLst>
          <pc:docMk/>
          <pc:sldMk cId="2120425754" sldId="258"/>
        </pc:sldMkLst>
      </pc:sldChg>
      <pc:sldChg chg="del">
        <pc:chgData name="Ewa Kazimierska" userId="8edb7084-dccb-4d8f-9cfb-38098ea1d667" providerId="ADAL" clId="{9AF59DFF-A340-4C10-B196-2B9FA56E3F18}" dt="2023-03-05T21:19:18.276" v="0" actId="47"/>
        <pc:sldMkLst>
          <pc:docMk/>
          <pc:sldMk cId="645875320" sldId="259"/>
        </pc:sldMkLst>
      </pc:sldChg>
      <pc:sldChg chg="del">
        <pc:chgData name="Ewa Kazimierska" userId="8edb7084-dccb-4d8f-9cfb-38098ea1d667" providerId="ADAL" clId="{9AF59DFF-A340-4C10-B196-2B9FA56E3F18}" dt="2023-03-05T21:19:18.276" v="0" actId="47"/>
        <pc:sldMkLst>
          <pc:docMk/>
          <pc:sldMk cId="627650691" sldId="260"/>
        </pc:sldMkLst>
      </pc:sldChg>
      <pc:sldChg chg="del">
        <pc:chgData name="Ewa Kazimierska" userId="8edb7084-dccb-4d8f-9cfb-38098ea1d667" providerId="ADAL" clId="{9AF59DFF-A340-4C10-B196-2B9FA56E3F18}" dt="2023-03-05T21:19:18.276" v="0" actId="47"/>
        <pc:sldMkLst>
          <pc:docMk/>
          <pc:sldMk cId="1954278575" sldId="262"/>
        </pc:sldMkLst>
      </pc:sldChg>
      <pc:sldChg chg="del">
        <pc:chgData name="Ewa Kazimierska" userId="8edb7084-dccb-4d8f-9cfb-38098ea1d667" providerId="ADAL" clId="{9AF59DFF-A340-4C10-B196-2B9FA56E3F18}" dt="2023-03-05T21:19:18.276" v="0" actId="47"/>
        <pc:sldMkLst>
          <pc:docMk/>
          <pc:sldMk cId="2084997075" sldId="263"/>
        </pc:sldMkLst>
      </pc:sldChg>
      <pc:sldChg chg="del">
        <pc:chgData name="Ewa Kazimierska" userId="8edb7084-dccb-4d8f-9cfb-38098ea1d667" providerId="ADAL" clId="{9AF59DFF-A340-4C10-B196-2B9FA56E3F18}" dt="2023-03-05T21:19:18.276" v="0" actId="47"/>
        <pc:sldMkLst>
          <pc:docMk/>
          <pc:sldMk cId="3318119550" sldId="264"/>
        </pc:sldMkLst>
      </pc:sldChg>
      <pc:sldChg chg="del">
        <pc:chgData name="Ewa Kazimierska" userId="8edb7084-dccb-4d8f-9cfb-38098ea1d667" providerId="ADAL" clId="{9AF59DFF-A340-4C10-B196-2B9FA56E3F18}" dt="2023-03-05T21:19:18.276" v="0" actId="47"/>
        <pc:sldMkLst>
          <pc:docMk/>
          <pc:sldMk cId="2227575038" sldId="265"/>
        </pc:sldMkLst>
      </pc:sldChg>
      <pc:sldChg chg="del">
        <pc:chgData name="Ewa Kazimierska" userId="8edb7084-dccb-4d8f-9cfb-38098ea1d667" providerId="ADAL" clId="{9AF59DFF-A340-4C10-B196-2B9FA56E3F18}" dt="2023-03-05T21:19:18.276" v="0" actId="47"/>
        <pc:sldMkLst>
          <pc:docMk/>
          <pc:sldMk cId="1602617216" sldId="266"/>
        </pc:sldMkLst>
      </pc:sldChg>
      <pc:sldChg chg="del">
        <pc:chgData name="Ewa Kazimierska" userId="8edb7084-dccb-4d8f-9cfb-38098ea1d667" providerId="ADAL" clId="{9AF59DFF-A340-4C10-B196-2B9FA56E3F18}" dt="2023-03-05T21:19:18.276" v="0" actId="47"/>
        <pc:sldMkLst>
          <pc:docMk/>
          <pc:sldMk cId="3000414969" sldId="267"/>
        </pc:sldMkLst>
      </pc:sldChg>
      <pc:sldChg chg="del">
        <pc:chgData name="Ewa Kazimierska" userId="8edb7084-dccb-4d8f-9cfb-38098ea1d667" providerId="ADAL" clId="{9AF59DFF-A340-4C10-B196-2B9FA56E3F18}" dt="2023-03-05T21:19:18.276" v="0" actId="47"/>
        <pc:sldMkLst>
          <pc:docMk/>
          <pc:sldMk cId="2460885861" sldId="268"/>
        </pc:sldMkLst>
      </pc:sldChg>
      <pc:sldChg chg="del">
        <pc:chgData name="Ewa Kazimierska" userId="8edb7084-dccb-4d8f-9cfb-38098ea1d667" providerId="ADAL" clId="{9AF59DFF-A340-4C10-B196-2B9FA56E3F18}" dt="2023-03-05T21:19:18.276" v="0" actId="47"/>
        <pc:sldMkLst>
          <pc:docMk/>
          <pc:sldMk cId="747542325" sldId="269"/>
        </pc:sldMkLst>
      </pc:sldChg>
      <pc:sldChg chg="addSp delSp modSp mod">
        <pc:chgData name="Ewa Kazimierska" userId="8edb7084-dccb-4d8f-9cfb-38098ea1d667" providerId="ADAL" clId="{9AF59DFF-A340-4C10-B196-2B9FA56E3F18}" dt="2023-03-06T06:07:55.212" v="887" actId="6549"/>
        <pc:sldMkLst>
          <pc:docMk/>
          <pc:sldMk cId="3197084504" sldId="270"/>
        </pc:sldMkLst>
        <pc:spChg chg="del mod">
          <ac:chgData name="Ewa Kazimierska" userId="8edb7084-dccb-4d8f-9cfb-38098ea1d667" providerId="ADAL" clId="{9AF59DFF-A340-4C10-B196-2B9FA56E3F18}" dt="2023-03-05T21:19:37.481" v="3" actId="478"/>
          <ac:spMkLst>
            <pc:docMk/>
            <pc:sldMk cId="3197084504" sldId="270"/>
            <ac:spMk id="4" creationId="{0139F038-9275-409D-80E7-10B101D6CC64}"/>
          </ac:spMkLst>
        </pc:spChg>
        <pc:spChg chg="add mod">
          <ac:chgData name="Ewa Kazimierska" userId="8edb7084-dccb-4d8f-9cfb-38098ea1d667" providerId="ADAL" clId="{9AF59DFF-A340-4C10-B196-2B9FA56E3F18}" dt="2023-03-06T06:07:55.212" v="887" actId="6549"/>
          <ac:spMkLst>
            <pc:docMk/>
            <pc:sldMk cId="3197084504" sldId="270"/>
            <ac:spMk id="6" creationId="{84101FE9-A5D6-4189-ACDB-2D5F6F4BCEEF}"/>
          </ac:spMkLst>
        </pc:spChg>
        <pc:spChg chg="add mod">
          <ac:chgData name="Ewa Kazimierska" userId="8edb7084-dccb-4d8f-9cfb-38098ea1d667" providerId="ADAL" clId="{9AF59DFF-A340-4C10-B196-2B9FA56E3F18}" dt="2023-03-05T21:37:06.942" v="150" actId="1035"/>
          <ac:spMkLst>
            <pc:docMk/>
            <pc:sldMk cId="3197084504" sldId="270"/>
            <ac:spMk id="7" creationId="{5C257C07-40AD-463C-A30F-85E56AEBD3F5}"/>
          </ac:spMkLst>
        </pc:spChg>
      </pc:sldChg>
      <pc:sldChg chg="addSp modSp mod">
        <pc:chgData name="Ewa Kazimierska" userId="8edb7084-dccb-4d8f-9cfb-38098ea1d667" providerId="ADAL" clId="{9AF59DFF-A340-4C10-B196-2B9FA56E3F18}" dt="2023-03-06T06:10:19.849" v="939" actId="20577"/>
        <pc:sldMkLst>
          <pc:docMk/>
          <pc:sldMk cId="3998637704" sldId="271"/>
        </pc:sldMkLst>
        <pc:spChg chg="mod">
          <ac:chgData name="Ewa Kazimierska" userId="8edb7084-dccb-4d8f-9cfb-38098ea1d667" providerId="ADAL" clId="{9AF59DFF-A340-4C10-B196-2B9FA56E3F18}" dt="2023-03-06T06:10:19.849" v="939" actId="20577"/>
          <ac:spMkLst>
            <pc:docMk/>
            <pc:sldMk cId="3998637704" sldId="271"/>
            <ac:spMk id="7" creationId="{CEEDE9B8-4CD4-4E68-8EC0-33779264B146}"/>
          </ac:spMkLst>
        </pc:spChg>
        <pc:spChg chg="add mod">
          <ac:chgData name="Ewa Kazimierska" userId="8edb7084-dccb-4d8f-9cfb-38098ea1d667" providerId="ADAL" clId="{9AF59DFF-A340-4C10-B196-2B9FA56E3F18}" dt="2023-03-05T21:58:12.187" v="704" actId="1076"/>
          <ac:spMkLst>
            <pc:docMk/>
            <pc:sldMk cId="3998637704" sldId="271"/>
            <ac:spMk id="11" creationId="{13CE5DFD-9721-4D1D-A803-90E319973419}"/>
          </ac:spMkLst>
        </pc:spChg>
      </pc:sldChg>
      <pc:sldChg chg="addSp delSp modSp mod">
        <pc:chgData name="Ewa Kazimierska" userId="8edb7084-dccb-4d8f-9cfb-38098ea1d667" providerId="ADAL" clId="{9AF59DFF-A340-4C10-B196-2B9FA56E3F18}" dt="2023-03-06T06:14:54.765" v="998" actId="20577"/>
        <pc:sldMkLst>
          <pc:docMk/>
          <pc:sldMk cId="1797737385" sldId="272"/>
        </pc:sldMkLst>
        <pc:spChg chg="mod">
          <ac:chgData name="Ewa Kazimierska" userId="8edb7084-dccb-4d8f-9cfb-38098ea1d667" providerId="ADAL" clId="{9AF59DFF-A340-4C10-B196-2B9FA56E3F18}" dt="2023-03-05T21:26:13.078" v="34" actId="1076"/>
          <ac:spMkLst>
            <pc:docMk/>
            <pc:sldMk cId="1797737385" sldId="272"/>
            <ac:spMk id="2" creationId="{B8452FAE-56AA-4C1B-A56A-28D1CCA76BA4}"/>
          </ac:spMkLst>
        </pc:spChg>
        <pc:spChg chg="del mod">
          <ac:chgData name="Ewa Kazimierska" userId="8edb7084-dccb-4d8f-9cfb-38098ea1d667" providerId="ADAL" clId="{9AF59DFF-A340-4C10-B196-2B9FA56E3F18}" dt="2023-03-05T21:24:09.194" v="14" actId="478"/>
          <ac:spMkLst>
            <pc:docMk/>
            <pc:sldMk cId="1797737385" sldId="272"/>
            <ac:spMk id="4" creationId="{151F1737-6D90-4C41-B84D-CA54FD22DA6E}"/>
          </ac:spMkLst>
        </pc:spChg>
        <pc:spChg chg="del mod">
          <ac:chgData name="Ewa Kazimierska" userId="8edb7084-dccb-4d8f-9cfb-38098ea1d667" providerId="ADAL" clId="{9AF59DFF-A340-4C10-B196-2B9FA56E3F18}" dt="2023-03-05T21:26:18.875" v="35" actId="478"/>
          <ac:spMkLst>
            <pc:docMk/>
            <pc:sldMk cId="1797737385" sldId="272"/>
            <ac:spMk id="6" creationId="{62045646-501E-4F43-97CE-9699CF9312F5}"/>
          </ac:spMkLst>
        </pc:spChg>
        <pc:spChg chg="add mod">
          <ac:chgData name="Ewa Kazimierska" userId="8edb7084-dccb-4d8f-9cfb-38098ea1d667" providerId="ADAL" clId="{9AF59DFF-A340-4C10-B196-2B9FA56E3F18}" dt="2023-03-06T06:11:40.771" v="961" actId="115"/>
          <ac:spMkLst>
            <pc:docMk/>
            <pc:sldMk cId="1797737385" sldId="272"/>
            <ac:spMk id="14" creationId="{FC254E2E-8213-480B-96DC-CD891F05B1D8}"/>
          </ac:spMkLst>
        </pc:spChg>
        <pc:spChg chg="add del mod">
          <ac:chgData name="Ewa Kazimierska" userId="8edb7084-dccb-4d8f-9cfb-38098ea1d667" providerId="ADAL" clId="{9AF59DFF-A340-4C10-B196-2B9FA56E3F18}" dt="2023-03-05T21:41:05.208" v="224" actId="478"/>
          <ac:spMkLst>
            <pc:docMk/>
            <pc:sldMk cId="1797737385" sldId="272"/>
            <ac:spMk id="16" creationId="{7CCF98E3-E918-4A38-8BE1-A26BBBC7AFF2}"/>
          </ac:spMkLst>
        </pc:spChg>
        <pc:spChg chg="add del mod">
          <ac:chgData name="Ewa Kazimierska" userId="8edb7084-dccb-4d8f-9cfb-38098ea1d667" providerId="ADAL" clId="{9AF59DFF-A340-4C10-B196-2B9FA56E3F18}" dt="2023-03-06T06:14:54.765" v="998" actId="20577"/>
          <ac:spMkLst>
            <pc:docMk/>
            <pc:sldMk cId="1797737385" sldId="272"/>
            <ac:spMk id="17" creationId="{9FFB4529-6C28-4004-8586-07A977BE587A}"/>
          </ac:spMkLst>
        </pc:spChg>
        <pc:picChg chg="del">
          <ac:chgData name="Ewa Kazimierska" userId="8edb7084-dccb-4d8f-9cfb-38098ea1d667" providerId="ADAL" clId="{9AF59DFF-A340-4C10-B196-2B9FA56E3F18}" dt="2023-03-05T21:22:38.033" v="8" actId="478"/>
          <ac:picMkLst>
            <pc:docMk/>
            <pc:sldMk cId="1797737385" sldId="272"/>
            <ac:picMk id="7171" creationId="{8A4516F6-3911-4E63-BB75-0DCE0D8B00AB}"/>
          </ac:picMkLst>
        </pc:picChg>
      </pc:sldChg>
      <pc:sldChg chg="addSp delSp modSp del mod">
        <pc:chgData name="Ewa Kazimierska" userId="8edb7084-dccb-4d8f-9cfb-38098ea1d667" providerId="ADAL" clId="{9AF59DFF-A340-4C10-B196-2B9FA56E3F18}" dt="2023-03-05T21:26:47.965" v="43" actId="47"/>
        <pc:sldMkLst>
          <pc:docMk/>
          <pc:sldMk cId="3314847162" sldId="273"/>
        </pc:sldMkLst>
        <pc:spChg chg="mod">
          <ac:chgData name="Ewa Kazimierska" userId="8edb7084-dccb-4d8f-9cfb-38098ea1d667" providerId="ADAL" clId="{9AF59DFF-A340-4C10-B196-2B9FA56E3F18}" dt="2023-03-05T21:26:28.106" v="37" actId="6549"/>
          <ac:spMkLst>
            <pc:docMk/>
            <pc:sldMk cId="3314847162" sldId="273"/>
            <ac:spMk id="5" creationId="{B2C8D492-89B5-415A-8D09-090E6D28CDD4}"/>
          </ac:spMkLst>
        </pc:spChg>
        <pc:spChg chg="add del">
          <ac:chgData name="Ewa Kazimierska" userId="8edb7084-dccb-4d8f-9cfb-38098ea1d667" providerId="ADAL" clId="{9AF59DFF-A340-4C10-B196-2B9FA56E3F18}" dt="2023-03-05T21:26:33.221" v="38" actId="21"/>
          <ac:spMkLst>
            <pc:docMk/>
            <pc:sldMk cId="3314847162" sldId="273"/>
            <ac:spMk id="10" creationId="{98FAE24B-82DD-4320-92A5-57E92D20BCAC}"/>
          </ac:spMkLst>
        </pc:spChg>
      </pc:sldChg>
      <pc:sldChg chg="delSp modSp mod">
        <pc:chgData name="Ewa Kazimierska" userId="8edb7084-dccb-4d8f-9cfb-38098ea1d667" providerId="ADAL" clId="{9AF59DFF-A340-4C10-B196-2B9FA56E3F18}" dt="2023-03-06T06:21:01.419" v="1147" actId="20577"/>
        <pc:sldMkLst>
          <pc:docMk/>
          <pc:sldMk cId="1955238643" sldId="274"/>
        </pc:sldMkLst>
        <pc:spChg chg="del mod">
          <ac:chgData name="Ewa Kazimierska" userId="8edb7084-dccb-4d8f-9cfb-38098ea1d667" providerId="ADAL" clId="{9AF59DFF-A340-4C10-B196-2B9FA56E3F18}" dt="2023-03-05T21:45:57.734" v="338" actId="478"/>
          <ac:spMkLst>
            <pc:docMk/>
            <pc:sldMk cId="1955238643" sldId="274"/>
            <ac:spMk id="4" creationId="{7B8394AA-04E5-42AF-AB9F-F2E606033CDE}"/>
          </ac:spMkLst>
        </pc:spChg>
        <pc:spChg chg="mod">
          <ac:chgData name="Ewa Kazimierska" userId="8edb7084-dccb-4d8f-9cfb-38098ea1d667" providerId="ADAL" clId="{9AF59DFF-A340-4C10-B196-2B9FA56E3F18}" dt="2023-03-06T06:21:01.419" v="1147" actId="20577"/>
          <ac:spMkLst>
            <pc:docMk/>
            <pc:sldMk cId="1955238643" sldId="274"/>
            <ac:spMk id="5" creationId="{5971C3A6-A190-4B23-BB8C-84D1EEDE79F5}"/>
          </ac:spMkLst>
        </pc:spChg>
      </pc:sldChg>
      <pc:sldChg chg="delSp modSp mod">
        <pc:chgData name="Ewa Kazimierska" userId="8edb7084-dccb-4d8f-9cfb-38098ea1d667" providerId="ADAL" clId="{9AF59DFF-A340-4C10-B196-2B9FA56E3F18}" dt="2023-03-06T06:22:01.177" v="1164" actId="20577"/>
        <pc:sldMkLst>
          <pc:docMk/>
          <pc:sldMk cId="1658544435" sldId="275"/>
        </pc:sldMkLst>
        <pc:spChg chg="mod">
          <ac:chgData name="Ewa Kazimierska" userId="8edb7084-dccb-4d8f-9cfb-38098ea1d667" providerId="ADAL" clId="{9AF59DFF-A340-4C10-B196-2B9FA56E3F18}" dt="2023-03-05T21:53:09.868" v="635" actId="1076"/>
          <ac:spMkLst>
            <pc:docMk/>
            <pc:sldMk cId="1658544435" sldId="275"/>
            <ac:spMk id="2" creationId="{18322131-6725-4FD7-9A6A-11BD71774777}"/>
          </ac:spMkLst>
        </pc:spChg>
        <pc:spChg chg="mod">
          <ac:chgData name="Ewa Kazimierska" userId="8edb7084-dccb-4d8f-9cfb-38098ea1d667" providerId="ADAL" clId="{9AF59DFF-A340-4C10-B196-2B9FA56E3F18}" dt="2023-03-06T06:22:01.177" v="1164" actId="20577"/>
          <ac:spMkLst>
            <pc:docMk/>
            <pc:sldMk cId="1658544435" sldId="275"/>
            <ac:spMk id="4" creationId="{31FCEAEF-F920-4D30-A2FD-DD09AFF27322}"/>
          </ac:spMkLst>
        </pc:spChg>
        <pc:spChg chg="del">
          <ac:chgData name="Ewa Kazimierska" userId="8edb7084-dccb-4d8f-9cfb-38098ea1d667" providerId="ADAL" clId="{9AF59DFF-A340-4C10-B196-2B9FA56E3F18}" dt="2023-03-05T21:54:51.405" v="653" actId="478"/>
          <ac:spMkLst>
            <pc:docMk/>
            <pc:sldMk cId="1658544435" sldId="275"/>
            <ac:spMk id="6" creationId="{51CFEE27-3030-46EB-92FB-15156B929BBF}"/>
          </ac:spMkLst>
        </pc:spChg>
      </pc:sldChg>
      <pc:sldChg chg="delSp modSp mod">
        <pc:chgData name="Ewa Kazimierska" userId="8edb7084-dccb-4d8f-9cfb-38098ea1d667" providerId="ADAL" clId="{9AF59DFF-A340-4C10-B196-2B9FA56E3F18}" dt="2023-03-05T21:56:15.803" v="699" actId="478"/>
        <pc:sldMkLst>
          <pc:docMk/>
          <pc:sldMk cId="1582383583" sldId="276"/>
        </pc:sldMkLst>
        <pc:spChg chg="del">
          <ac:chgData name="Ewa Kazimierska" userId="8edb7084-dccb-4d8f-9cfb-38098ea1d667" providerId="ADAL" clId="{9AF59DFF-A340-4C10-B196-2B9FA56E3F18}" dt="2023-03-05T21:56:15.803" v="699" actId="478"/>
          <ac:spMkLst>
            <pc:docMk/>
            <pc:sldMk cId="1582383583" sldId="276"/>
            <ac:spMk id="2" creationId="{3CF20DD7-5ED2-4D46-A5BC-8ABBE86B16CF}"/>
          </ac:spMkLst>
        </pc:spChg>
        <pc:spChg chg="mod">
          <ac:chgData name="Ewa Kazimierska" userId="8edb7084-dccb-4d8f-9cfb-38098ea1d667" providerId="ADAL" clId="{9AF59DFF-A340-4C10-B196-2B9FA56E3F18}" dt="2023-03-05T21:56:08.635" v="697" actId="20577"/>
          <ac:spMkLst>
            <pc:docMk/>
            <pc:sldMk cId="1582383583" sldId="276"/>
            <ac:spMk id="9" creationId="{45735619-BF72-434D-B6AF-FCC63A87294F}"/>
          </ac:spMkLst>
        </pc:spChg>
        <pc:picChg chg="mod">
          <ac:chgData name="Ewa Kazimierska" userId="8edb7084-dccb-4d8f-9cfb-38098ea1d667" providerId="ADAL" clId="{9AF59DFF-A340-4C10-B196-2B9FA56E3F18}" dt="2023-03-05T21:56:11.462" v="698" actId="1076"/>
          <ac:picMkLst>
            <pc:docMk/>
            <pc:sldMk cId="1582383583" sldId="276"/>
            <ac:picMk id="8" creationId="{3D6688C1-1587-4EA5-9A3A-E7246AAEA478}"/>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943686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503747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964977-6792-4B2A-B2C6-FD44F3CADAD1}"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1727214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964977-6792-4B2A-B2C6-FD44F3CADAD1}"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543318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964977-6792-4B2A-B2C6-FD44F3CADAD1}" type="datetimeFigureOut">
              <a:rPr lang="en-GB" smtClean="0"/>
              <a:t>05/03/2023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999358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964977-6792-4B2A-B2C6-FD44F3CADAD1}" type="datetimeFigureOut">
              <a:rPr lang="en-GB" smtClean="0"/>
              <a:t>05/03/2023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1743199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7C964977-6792-4B2A-B2C6-FD44F3CADAD1}" type="datetimeFigureOut">
              <a:rPr lang="en-GB" smtClean="0"/>
              <a:t>05/03/2023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1255387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200529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151398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882990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026124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4167157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C964977-6792-4B2A-B2C6-FD44F3CADAD1}" type="datetimeFigureOut">
              <a:rPr lang="en-GB" smtClean="0"/>
              <a:t>05/03/2023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3397732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C964977-6792-4B2A-B2C6-FD44F3CADAD1}" type="datetimeFigureOut">
              <a:rPr lang="en-GB" smtClean="0"/>
              <a:t>05/03/2023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42356911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C964977-6792-4B2A-B2C6-FD44F3CADAD1}" type="datetimeFigureOut">
              <a:rPr lang="en-GB" smtClean="0"/>
              <a:t>05/03/2023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24433009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6685573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964977-6792-4B2A-B2C6-FD44F3CADAD1}" type="datetimeFigureOut">
              <a:rPr lang="en-GB" smtClean="0"/>
              <a:t>05/03/2023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053BBF-50CD-44D0-B9BC-40E6356777D0}" type="slidenum">
              <a:rPr lang="en-GB" smtClean="0"/>
              <a:t>‹#›</a:t>
            </a:fld>
            <a:endParaRPr lang="en-GB"/>
          </a:p>
        </p:txBody>
      </p:sp>
    </p:spTree>
    <p:extLst>
      <p:ext uri="{BB962C8B-B14F-4D97-AF65-F5344CB8AC3E}">
        <p14:creationId xmlns:p14="http://schemas.microsoft.com/office/powerpoint/2010/main" val="3148171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7C964977-6792-4B2A-B2C6-FD44F3CADAD1}" type="datetimeFigureOut">
              <a:rPr lang="en-GB" smtClean="0"/>
              <a:t>05/03/2023</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12053BBF-50CD-44D0-B9BC-40E6356777D0}" type="slidenum">
              <a:rPr lang="en-GB" smtClean="0"/>
              <a:t>‹#›</a:t>
            </a:fld>
            <a:endParaRPr lang="en-GB"/>
          </a:p>
        </p:txBody>
      </p:sp>
    </p:spTree>
    <p:extLst>
      <p:ext uri="{BB962C8B-B14F-4D97-AF65-F5344CB8AC3E}">
        <p14:creationId xmlns:p14="http://schemas.microsoft.com/office/powerpoint/2010/main" val="244390906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chem.libretexts.org/"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lymRMFupUsc" TargetMode="External"/><Relationship Id="rId2" Type="http://schemas.openxmlformats.org/officeDocument/2006/relationships/image" Target="../media/image4.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9EF9B-D2E1-4FD7-B6A0-768D525D5BAD}"/>
              </a:ext>
            </a:extLst>
          </p:cNvPr>
          <p:cNvSpPr>
            <a:spLocks noGrp="1"/>
          </p:cNvSpPr>
          <p:nvPr>
            <p:ph type="ctrTitle"/>
          </p:nvPr>
        </p:nvSpPr>
        <p:spPr>
          <a:xfrm>
            <a:off x="1751012" y="1778350"/>
            <a:ext cx="8689976" cy="1098329"/>
          </a:xfrm>
        </p:spPr>
        <p:txBody>
          <a:bodyPr/>
          <a:lstStyle/>
          <a:p>
            <a:r>
              <a:rPr lang="en-GB" dirty="0"/>
              <a:t>Acids, bases, titration </a:t>
            </a:r>
          </a:p>
        </p:txBody>
      </p:sp>
      <p:sp>
        <p:nvSpPr>
          <p:cNvPr id="3" name="Subtitle 2">
            <a:extLst>
              <a:ext uri="{FF2B5EF4-FFF2-40B4-BE49-F238E27FC236}">
                <a16:creationId xmlns:a16="http://schemas.microsoft.com/office/drawing/2014/main" id="{759AC251-44D9-4BDF-A743-93A268CD6BB6}"/>
              </a:ext>
            </a:extLst>
          </p:cNvPr>
          <p:cNvSpPr>
            <a:spLocks noGrp="1"/>
          </p:cNvSpPr>
          <p:nvPr>
            <p:ph type="subTitle" idx="1"/>
          </p:nvPr>
        </p:nvSpPr>
        <p:spPr>
          <a:xfrm>
            <a:off x="1656419" y="3429000"/>
            <a:ext cx="8689976" cy="1371599"/>
          </a:xfrm>
        </p:spPr>
        <p:txBody>
          <a:bodyPr/>
          <a:lstStyle/>
          <a:p>
            <a:r>
              <a:rPr lang="en-GB" dirty="0"/>
              <a:t>introduction</a:t>
            </a:r>
          </a:p>
        </p:txBody>
      </p:sp>
      <p:sp>
        <p:nvSpPr>
          <p:cNvPr id="5" name="TextBox 4">
            <a:extLst>
              <a:ext uri="{FF2B5EF4-FFF2-40B4-BE49-F238E27FC236}">
                <a16:creationId xmlns:a16="http://schemas.microsoft.com/office/drawing/2014/main" id="{0D8EB919-4C58-4114-BFD5-848E17411A63}"/>
              </a:ext>
            </a:extLst>
          </p:cNvPr>
          <p:cNvSpPr txBox="1"/>
          <p:nvPr/>
        </p:nvSpPr>
        <p:spPr>
          <a:xfrm>
            <a:off x="4019418" y="5168254"/>
            <a:ext cx="4153163" cy="369332"/>
          </a:xfrm>
          <a:prstGeom prst="rect">
            <a:avLst/>
          </a:prstGeom>
          <a:noFill/>
        </p:spPr>
        <p:txBody>
          <a:bodyPr wrap="square">
            <a:spAutoFit/>
          </a:bodyPr>
          <a:lstStyle/>
          <a:p>
            <a:r>
              <a:rPr lang="en-GB" dirty="0"/>
              <a:t>Adapted from </a:t>
            </a:r>
            <a:r>
              <a:rPr lang="en-GB" dirty="0" err="1">
                <a:hlinkClick r:id="rId2"/>
              </a:rPr>
              <a:t>LibreTexts</a:t>
            </a:r>
            <a:r>
              <a:rPr lang="en-GB" dirty="0">
                <a:hlinkClick r:id="rId2"/>
              </a:rPr>
              <a:t> Chemistry</a:t>
            </a:r>
            <a:endParaRPr lang="en-GB" dirty="0"/>
          </a:p>
        </p:txBody>
      </p:sp>
    </p:spTree>
    <p:extLst>
      <p:ext uri="{BB962C8B-B14F-4D97-AF65-F5344CB8AC3E}">
        <p14:creationId xmlns:p14="http://schemas.microsoft.com/office/powerpoint/2010/main" val="1335858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313D3-BAED-471F-A271-B00D8B2C724E}"/>
              </a:ext>
            </a:extLst>
          </p:cNvPr>
          <p:cNvSpPr>
            <a:spLocks noGrp="1"/>
          </p:cNvSpPr>
          <p:nvPr>
            <p:ph type="title"/>
          </p:nvPr>
        </p:nvSpPr>
        <p:spPr>
          <a:xfrm>
            <a:off x="415935" y="1"/>
            <a:ext cx="10364451" cy="787400"/>
          </a:xfrm>
        </p:spPr>
        <p:txBody>
          <a:bodyPr/>
          <a:lstStyle/>
          <a:p>
            <a:r>
              <a:rPr lang="en-GB" dirty="0"/>
              <a:t>Properties of acids</a:t>
            </a:r>
          </a:p>
        </p:txBody>
      </p:sp>
      <p:sp>
        <p:nvSpPr>
          <p:cNvPr id="6" name="TextBox 5">
            <a:extLst>
              <a:ext uri="{FF2B5EF4-FFF2-40B4-BE49-F238E27FC236}">
                <a16:creationId xmlns:a16="http://schemas.microsoft.com/office/drawing/2014/main" id="{84101FE9-A5D6-4189-ACDB-2D5F6F4BCEEF}"/>
              </a:ext>
            </a:extLst>
          </p:cNvPr>
          <p:cNvSpPr txBox="1"/>
          <p:nvPr/>
        </p:nvSpPr>
        <p:spPr>
          <a:xfrm>
            <a:off x="187084" y="918915"/>
            <a:ext cx="11817832" cy="4708981"/>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cs typeface="Tahoma" panose="020B0604030504040204" pitchFamily="34" charset="0"/>
              </a:rPr>
              <a:t>Example of acids in everyday life:</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cs typeface="Tahoma" panose="020B0604030504040204" pitchFamily="34" charset="0"/>
              </a:rPr>
              <a:t>	Citrus fruits contain citric acid and ascorbic acid (vitamin C).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cs typeface="Tahoma" panose="020B0604030504040204" pitchFamily="34" charset="0"/>
              </a:rPr>
              <a:t>	Carbonated sodas contain phosphoric acid.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cs typeface="Tahoma" panose="020B0604030504040204" pitchFamily="34" charset="0"/>
              </a:rPr>
              <a:t>	Vinegar contains acetic acid.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cs typeface="Tahoma" panose="020B0604030504040204" pitchFamily="34" charset="0"/>
              </a:rPr>
              <a:t>	Stomach uses hydrochloric acid to digest food.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u="sng" cap="none" dirty="0">
                <a:solidFill>
                  <a:srgbClr val="000000"/>
                </a:solidFill>
                <a:latin typeface="+mn-lt"/>
                <a:cs typeface="Tahoma" panose="020B0604030504040204" pitchFamily="34" charset="0"/>
              </a:rPr>
              <a:t>P</a:t>
            </a:r>
            <a:r>
              <a:rPr kumimoji="0" lang="en-US" altLang="en-US" sz="2000" b="0" i="0" u="sng" strike="noStrike" cap="none" normalizeH="0" baseline="0" dirty="0">
                <a:ln>
                  <a:noFill/>
                </a:ln>
                <a:solidFill>
                  <a:srgbClr val="000000"/>
                </a:solidFill>
                <a:effectLst/>
                <a:latin typeface="+mn-lt"/>
                <a:cs typeface="Tahoma" panose="020B0604030504040204" pitchFamily="34" charset="0"/>
              </a:rPr>
              <a:t>roperties of</a:t>
            </a:r>
            <a:r>
              <a:rPr kumimoji="0" lang="en-US" altLang="en-US" sz="2000" b="0" i="0" u="sng" strike="noStrike" cap="none" normalizeH="0" dirty="0">
                <a:ln>
                  <a:noFill/>
                </a:ln>
                <a:solidFill>
                  <a:srgbClr val="000000"/>
                </a:solidFill>
                <a:effectLst/>
                <a:latin typeface="+mn-lt"/>
                <a:cs typeface="Tahoma" panose="020B0604030504040204" pitchFamily="34" charset="0"/>
              </a:rPr>
              <a:t> acid</a:t>
            </a:r>
            <a:r>
              <a:rPr kumimoji="0" lang="en-US" altLang="en-US" sz="2000" b="0" i="0" u="sng" strike="noStrike" cap="none" normalizeH="0" baseline="0" dirty="0">
                <a:ln>
                  <a:noFill/>
                </a:ln>
                <a:solidFill>
                  <a:srgbClr val="000000"/>
                </a:solidFill>
                <a:effectLst/>
                <a:latin typeface="+mn-lt"/>
                <a:cs typeface="Tahoma" panose="020B0604030504040204" pitchFamily="34" charset="0"/>
              </a:rPr>
              <a:t> aqueous solutions:</a:t>
            </a:r>
            <a:endParaRPr kumimoji="0" lang="en-US" altLang="en-US" sz="2000" b="0" i="0" u="sng" strike="noStrike" cap="none" normalizeH="0" baseline="0" dirty="0">
              <a:ln>
                <a:noFill/>
              </a:ln>
              <a:solidFill>
                <a:schemeClr val="tx1"/>
              </a:solidFill>
              <a:effectLst/>
              <a:latin typeface="+mn-lt"/>
            </a:endParaRPr>
          </a:p>
          <a:p>
            <a:pPr marL="0" lvl="0" indent="0">
              <a:lnSpc>
                <a:spcPct val="100000"/>
              </a:lnSpc>
              <a:buClrTx/>
              <a:buFontTx/>
              <a:buAutoNum type="arabicPeriod"/>
            </a:pPr>
            <a:r>
              <a:rPr kumimoji="0" lang="en-US" altLang="en-US" sz="2000" b="0" i="0" u="none" strike="noStrike" cap="none" normalizeH="0" baseline="0" dirty="0">
                <a:ln>
                  <a:noFill/>
                </a:ln>
                <a:solidFill>
                  <a:srgbClr val="000000"/>
                </a:solidFill>
                <a:effectLst/>
                <a:latin typeface="+mn-lt"/>
                <a:cs typeface="Tahoma" panose="020B0604030504040204" pitchFamily="34" charset="0"/>
              </a:rPr>
              <a:t> </a:t>
            </a:r>
            <a:r>
              <a:rPr lang="en-US" altLang="en-US" sz="2000" dirty="0">
                <a:solidFill>
                  <a:srgbClr val="000000"/>
                </a:solidFill>
                <a:cs typeface="Tahoma" panose="020B0604030504040204" pitchFamily="34" charset="0"/>
              </a:rPr>
              <a:t>E</a:t>
            </a:r>
            <a:r>
              <a:rPr kumimoji="0" lang="en-US" altLang="en-US" sz="2000" b="0" i="0" u="none" strike="noStrike" cap="none" normalizeH="0" baseline="0" dirty="0">
                <a:ln>
                  <a:noFill/>
                </a:ln>
                <a:solidFill>
                  <a:srgbClr val="000000"/>
                </a:solidFill>
                <a:effectLst/>
                <a:latin typeface="+mn-lt"/>
                <a:cs typeface="Tahoma" panose="020B0604030504040204" pitchFamily="34" charset="0"/>
              </a:rPr>
              <a:t>lectrolytes – acids break into ions </a:t>
            </a:r>
            <a:r>
              <a:rPr lang="en-US" altLang="en-US" sz="2000" dirty="0">
                <a:solidFill>
                  <a:srgbClr val="000000"/>
                </a:solidFill>
                <a:cs typeface="Tahoma" panose="020B0604030504040204" pitchFamily="34" charset="0"/>
              </a:rPr>
              <a:t>(</a:t>
            </a:r>
            <a:r>
              <a:rPr kumimoji="0" lang="en-US" altLang="en-US" sz="2000" b="0" i="0" u="none" strike="noStrike" cap="none" normalizeH="0" baseline="0" dirty="0">
                <a:ln>
                  <a:noFill/>
                </a:ln>
                <a:solidFill>
                  <a:srgbClr val="000000"/>
                </a:solidFill>
                <a:effectLst/>
                <a:latin typeface="+mn-lt"/>
                <a:cs typeface="Tahoma" panose="020B0604030504040204" pitchFamily="34" charset="0"/>
              </a:rPr>
              <a:t>dissociate) </a:t>
            </a:r>
            <a:r>
              <a:rPr lang="en-US" altLang="en-US" sz="2000" cap="none" dirty="0">
                <a:solidFill>
                  <a:srgbClr val="000000"/>
                </a:solidFill>
                <a:latin typeface="+mn-lt"/>
                <a:cs typeface="Tahoma" panose="020B0604030504040204" pitchFamily="34" charset="0"/>
              </a:rPr>
              <a:t>in water which</a:t>
            </a:r>
            <a:r>
              <a:rPr kumimoji="0" lang="en-US" altLang="en-US" sz="2000" b="0" i="0" u="none" strike="noStrike" cap="none" normalizeH="0" baseline="0" dirty="0">
                <a:ln>
                  <a:noFill/>
                </a:ln>
                <a:solidFill>
                  <a:srgbClr val="000000"/>
                </a:solidFill>
                <a:effectLst/>
                <a:latin typeface="+mn-lt"/>
                <a:cs typeface="Tahoma" panose="020B0604030504040204" pitchFamily="34" charset="0"/>
              </a:rPr>
              <a:t> conduct electricity. </a:t>
            </a:r>
          </a:p>
          <a:p>
            <a:pPr marL="0" lvl="0" indent="0">
              <a:lnSpc>
                <a:spcPct val="100000"/>
              </a:lnSpc>
              <a:buClrTx/>
              <a:buFontTx/>
              <a:buAutoNum type="arabicPeriod"/>
            </a:pPr>
            <a:r>
              <a:rPr lang="en-US" altLang="en-US" sz="2000" cap="none" dirty="0">
                <a:solidFill>
                  <a:srgbClr val="000000"/>
                </a:solidFill>
                <a:latin typeface="+mn-lt"/>
                <a:cs typeface="Tahoma" panose="020B0604030504040204" pitchFamily="34" charset="0"/>
              </a:rPr>
              <a:t> </a:t>
            </a:r>
            <a:r>
              <a:rPr kumimoji="0" lang="en-US" altLang="en-US" sz="2000" b="0" i="0" u="none" strike="noStrike" cap="none" normalizeH="0" baseline="0" dirty="0">
                <a:ln>
                  <a:noFill/>
                </a:ln>
                <a:solidFill>
                  <a:srgbClr val="000000"/>
                </a:solidFill>
                <a:effectLst/>
                <a:latin typeface="+mn-lt"/>
                <a:cs typeface="Tahoma" panose="020B0604030504040204" pitchFamily="34" charset="0"/>
              </a:rPr>
              <a:t>Acids have a sour taste.</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2000" b="0" i="0" u="none" strike="noStrike" cap="none" normalizeH="0" baseline="0" dirty="0">
                <a:ln>
                  <a:noFill/>
                </a:ln>
                <a:solidFill>
                  <a:srgbClr val="000000"/>
                </a:solidFill>
                <a:effectLst/>
                <a:latin typeface="+mn-lt"/>
                <a:cs typeface="Tahoma" panose="020B0604030504040204" pitchFamily="34" charset="0"/>
              </a:rPr>
              <a:t> Acids change the color of certain acid-base indicators</a:t>
            </a:r>
            <a:r>
              <a:rPr kumimoji="0" lang="en-US" altLang="en-US" sz="2000" b="0" i="0" u="none" strike="noStrike" cap="none" normalizeH="0" dirty="0">
                <a:ln>
                  <a:noFill/>
                </a:ln>
                <a:solidFill>
                  <a:srgbClr val="000000"/>
                </a:solidFill>
                <a:effectLst/>
                <a:latin typeface="+mn-lt"/>
                <a:cs typeface="Tahoma" panose="020B0604030504040204" pitchFamily="34" charset="0"/>
              </a:rPr>
              <a:t> such as </a:t>
            </a:r>
            <a:r>
              <a:rPr kumimoji="0" lang="en-US" altLang="en-US" sz="2000" b="0" i="0" u="none" strike="noStrike" cap="none" normalizeH="0" baseline="0" dirty="0">
                <a:ln>
                  <a:noFill/>
                </a:ln>
                <a:solidFill>
                  <a:srgbClr val="000000"/>
                </a:solidFill>
                <a:effectLst/>
                <a:latin typeface="+mn-lt"/>
                <a:cs typeface="Tahoma" panose="020B0604030504040204" pitchFamily="34" charset="0"/>
              </a:rPr>
              <a:t>litmus (red) and phenolphthalein (colorless). </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2000" b="0" i="0" u="none" strike="noStrike" cap="none" normalizeH="0" baseline="0" dirty="0">
                <a:ln>
                  <a:noFill/>
                </a:ln>
                <a:solidFill>
                  <a:srgbClr val="000000"/>
                </a:solidFill>
                <a:effectLst/>
                <a:latin typeface="+mn-lt"/>
                <a:cs typeface="Tahoma" panose="020B0604030504040204" pitchFamily="34" charset="0"/>
              </a:rPr>
              <a:t> Acids react with active metals to yield hydrogen gas.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	Zn(</a:t>
            </a:r>
            <a:r>
              <a:rPr kumimoji="0" lang="en-US" altLang="en-US" sz="2000" b="0" i="0" u="none" strike="noStrike" cap="none" normalizeH="0" baseline="0" dirty="0">
                <a:ln>
                  <a:noFill/>
                </a:ln>
                <a:solidFill>
                  <a:srgbClr val="000000"/>
                </a:solidFill>
                <a:effectLst/>
                <a:latin typeface="+mn-lt"/>
                <a:ea typeface="MathJax_Math-italic"/>
                <a:cs typeface="Tahoma" panose="020B0604030504040204" pitchFamily="34" charset="0"/>
              </a:rPr>
              <a:t>s</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)+H</a:t>
            </a:r>
            <a:r>
              <a:rPr kumimoji="0" lang="en-US" altLang="en-US" sz="2000" b="0" i="0" u="none" strike="noStrike" cap="none" normalizeH="0" baseline="-25000" dirty="0">
                <a:ln>
                  <a:noFill/>
                </a:ln>
                <a:solidFill>
                  <a:srgbClr val="000000"/>
                </a:solidFill>
                <a:effectLst/>
                <a:latin typeface="+mn-lt"/>
                <a:ea typeface="MathJax_Main"/>
                <a:cs typeface="Tahoma" panose="020B0604030504040204" pitchFamily="34" charset="0"/>
              </a:rPr>
              <a:t>2</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SO</a:t>
            </a:r>
            <a:r>
              <a:rPr kumimoji="0" lang="en-US" altLang="en-US" sz="2000" b="0" i="0" u="none" strike="noStrike" cap="none" normalizeH="0" baseline="-25000" dirty="0">
                <a:ln>
                  <a:noFill/>
                </a:ln>
                <a:solidFill>
                  <a:srgbClr val="000000"/>
                </a:solidFill>
                <a:effectLst/>
                <a:latin typeface="+mn-lt"/>
                <a:ea typeface="MathJax_Main"/>
                <a:cs typeface="Tahoma" panose="020B0604030504040204" pitchFamily="34" charset="0"/>
              </a:rPr>
              <a:t>4</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a:t>
            </a:r>
            <a:r>
              <a:rPr kumimoji="0" lang="en-US" altLang="en-US" sz="2000" b="0" i="0" u="none" strike="noStrike" cap="none" normalizeH="0" baseline="0" dirty="0" err="1">
                <a:ln>
                  <a:noFill/>
                </a:ln>
                <a:solidFill>
                  <a:srgbClr val="000000"/>
                </a:solidFill>
                <a:effectLst/>
                <a:latin typeface="+mn-lt"/>
                <a:ea typeface="MathJax_Math-italic"/>
                <a:cs typeface="Tahoma" panose="020B0604030504040204" pitchFamily="34" charset="0"/>
              </a:rPr>
              <a:t>aq</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)→ZnSO</a:t>
            </a:r>
            <a:r>
              <a:rPr kumimoji="0" lang="en-US" altLang="en-US" sz="2000" b="0" i="0" u="none" strike="noStrike" cap="none" normalizeH="0" baseline="-25000" dirty="0">
                <a:ln>
                  <a:noFill/>
                </a:ln>
                <a:solidFill>
                  <a:srgbClr val="000000"/>
                </a:solidFill>
                <a:effectLst/>
                <a:latin typeface="+mn-lt"/>
                <a:ea typeface="MathJax_Main"/>
                <a:cs typeface="Tahoma" panose="020B0604030504040204" pitchFamily="34" charset="0"/>
              </a:rPr>
              <a:t>4</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a:t>
            </a:r>
            <a:r>
              <a:rPr kumimoji="0" lang="en-US" altLang="en-US" sz="2000" b="0" i="0" u="none" strike="noStrike" cap="none" normalizeH="0" baseline="0" dirty="0" err="1">
                <a:ln>
                  <a:noFill/>
                </a:ln>
                <a:solidFill>
                  <a:srgbClr val="000000"/>
                </a:solidFill>
                <a:effectLst/>
                <a:latin typeface="+mn-lt"/>
                <a:ea typeface="MathJax_Math-italic"/>
                <a:cs typeface="Tahoma" panose="020B0604030504040204" pitchFamily="34" charset="0"/>
              </a:rPr>
              <a:t>aq</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)+H</a:t>
            </a:r>
            <a:r>
              <a:rPr kumimoji="0" lang="en-US" altLang="en-US" sz="2000" b="0" i="0" u="none" strike="noStrike" cap="none" normalizeH="0" baseline="-25000" dirty="0">
                <a:ln>
                  <a:noFill/>
                </a:ln>
                <a:solidFill>
                  <a:srgbClr val="000000"/>
                </a:solidFill>
                <a:effectLst/>
                <a:latin typeface="+mn-lt"/>
                <a:ea typeface="MathJax_Main"/>
                <a:cs typeface="Tahoma" panose="020B0604030504040204" pitchFamily="34" charset="0"/>
              </a:rPr>
              <a:t>2</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a:t>
            </a:r>
            <a:r>
              <a:rPr kumimoji="0" lang="en-US" altLang="en-US" sz="2000" b="0" i="0" u="none" strike="noStrike" cap="none" normalizeH="0" baseline="0" dirty="0">
                <a:ln>
                  <a:noFill/>
                </a:ln>
                <a:solidFill>
                  <a:srgbClr val="000000"/>
                </a:solidFill>
                <a:effectLst/>
                <a:latin typeface="+mn-lt"/>
                <a:ea typeface="MathJax_Math-italic"/>
                <a:cs typeface="Tahoma" panose="020B0604030504040204" pitchFamily="34" charset="0"/>
              </a:rPr>
              <a:t>g</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a:t>
            </a:r>
            <a:endParaRPr kumimoji="0" lang="en-US" altLang="en-US" sz="2000" b="0" i="0" u="none" strike="noStrike" cap="none" normalizeH="0" baseline="0" dirty="0">
              <a:ln>
                <a:noFill/>
              </a:ln>
              <a:solidFill>
                <a:srgbClr val="000000"/>
              </a:solidFill>
              <a:effectLst/>
              <a:latin typeface="+mn-lt"/>
              <a:cs typeface="Tahoma" panose="020B0604030504040204" pitchFamily="34" charset="0"/>
            </a:endParaRP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2000" b="0" i="0" u="none" strike="noStrike" cap="none" normalizeH="0" baseline="0" dirty="0">
                <a:ln>
                  <a:noFill/>
                </a:ln>
                <a:solidFill>
                  <a:srgbClr val="000000"/>
                </a:solidFill>
                <a:effectLst/>
                <a:latin typeface="+mn-lt"/>
                <a:cs typeface="Tahoma" panose="020B0604030504040204" pitchFamily="34" charset="0"/>
              </a:rPr>
              <a:t> Acids react with bases to produce a salt compound and water. When equal moles of an acid and a base are combined, the acid is neutralized by the base. The products of this reaction are an ionic compound, which is labeled as a salt, and water.</a:t>
            </a:r>
          </a:p>
        </p:txBody>
      </p:sp>
      <p:sp>
        <p:nvSpPr>
          <p:cNvPr id="7" name="Rectangle 6">
            <a:extLst>
              <a:ext uri="{FF2B5EF4-FFF2-40B4-BE49-F238E27FC236}">
                <a16:creationId xmlns:a16="http://schemas.microsoft.com/office/drawing/2014/main" id="{5C257C07-40AD-463C-A30F-85E56AEBD3F5}"/>
              </a:ext>
            </a:extLst>
          </p:cNvPr>
          <p:cNvSpPr/>
          <p:nvPr/>
        </p:nvSpPr>
        <p:spPr>
          <a:xfrm>
            <a:off x="123584" y="4667250"/>
            <a:ext cx="11881332" cy="89535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97084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CEEDE9B8-4CD4-4E68-8EC0-33779264B146}"/>
              </a:ext>
            </a:extLst>
          </p:cNvPr>
          <p:cNvSpPr txBox="1"/>
          <p:nvPr/>
        </p:nvSpPr>
        <p:spPr>
          <a:xfrm>
            <a:off x="234951" y="842512"/>
            <a:ext cx="11455400" cy="5632311"/>
          </a:xfrm>
          <a:prstGeom prst="rect">
            <a:avLst/>
          </a:prstGeom>
          <a:noFill/>
        </p:spPr>
        <p:txBody>
          <a:bodyPr wrap="square">
            <a:spAutoFit/>
          </a:bodyPr>
          <a:lstStyle/>
          <a:p>
            <a:pPr lvl="0" eaLnBrk="0" fontAlgn="base" hangingPunct="0">
              <a:spcAft>
                <a:spcPct val="0"/>
              </a:spcAft>
            </a:pPr>
            <a:r>
              <a:rPr lang="en-US" altLang="en-US" sz="2000" dirty="0">
                <a:solidFill>
                  <a:srgbClr val="000000"/>
                </a:solidFill>
                <a:cs typeface="Tahoma" panose="020B0604030504040204" pitchFamily="34" charset="0"/>
              </a:rPr>
              <a:t>Examples of bases in everyday life:</a:t>
            </a:r>
          </a:p>
          <a:p>
            <a:pPr lvl="0" eaLnBrk="0" fontAlgn="base" hangingPunct="0">
              <a:spcAft>
                <a:spcPct val="0"/>
              </a:spcAft>
            </a:pPr>
            <a:r>
              <a:rPr lang="en-US" altLang="en-US" sz="2000" dirty="0">
                <a:solidFill>
                  <a:srgbClr val="000000"/>
                </a:solidFill>
                <a:cs typeface="Tahoma" panose="020B0604030504040204" pitchFamily="34" charset="0"/>
              </a:rPr>
              <a:t>	Not much in food but present in many household products including various cleaners (</a:t>
            </a:r>
            <a:r>
              <a:rPr lang="en-US" altLang="en-US" sz="2000" dirty="0" err="1">
                <a:solidFill>
                  <a:srgbClr val="000000"/>
                </a:solidFill>
                <a:cs typeface="Tahoma" panose="020B0604030504040204" pitchFamily="34" charset="0"/>
              </a:rPr>
              <a:t>amomia</a:t>
            </a:r>
            <a:r>
              <a:rPr lang="en-US" altLang="en-US" sz="2000" dirty="0">
                <a:solidFill>
                  <a:srgbClr val="000000"/>
                </a:solidFill>
                <a:cs typeface="Tahoma" panose="020B0604030504040204" pitchFamily="34" charset="0"/>
              </a:rPr>
              <a:t>, NaOH).</a:t>
            </a:r>
          </a:p>
          <a:p>
            <a:pPr lvl="0" eaLnBrk="0" fontAlgn="base" hangingPunct="0">
              <a:spcAft>
                <a:spcPct val="0"/>
              </a:spcAft>
            </a:pPr>
            <a:r>
              <a:rPr lang="en-US" altLang="en-US" sz="2000" b="1" dirty="0">
                <a:solidFill>
                  <a:srgbClr val="000000"/>
                </a:solidFill>
                <a:cs typeface="Tahoma" panose="020B0604030504040204" pitchFamily="34" charset="0"/>
              </a:rPr>
              <a:t>	</a:t>
            </a:r>
            <a:r>
              <a:rPr lang="en-US" altLang="en-US" sz="2000" dirty="0">
                <a:solidFill>
                  <a:srgbClr val="000000"/>
                </a:solidFill>
                <a:cs typeface="Tahoma" panose="020B0604030504040204" pitchFamily="34" charset="0"/>
              </a:rPr>
              <a:t>Antacids (combat excess stomach acid), are comprised of bases such as magnesium hydroxide or sodium 	hydrogen carbonate.</a:t>
            </a:r>
            <a:br>
              <a:rPr lang="en-US" altLang="en-US" sz="2000" dirty="0"/>
            </a:br>
            <a:br>
              <a:rPr lang="en-GB" sz="2000" dirty="0">
                <a:latin typeface="+mn-lt"/>
              </a:rPr>
            </a:br>
            <a:r>
              <a:rPr lang="en-US" altLang="en-US" sz="2000" cap="none" dirty="0">
                <a:solidFill>
                  <a:srgbClr val="000000"/>
                </a:solidFill>
                <a:latin typeface="+mn-lt"/>
                <a:cs typeface="Tahoma" panose="020B0604030504040204" pitchFamily="34" charset="0"/>
              </a:rPr>
              <a:t>Bases have properties that mostly contrast with those of acids.</a:t>
            </a:r>
            <a:br>
              <a:rPr lang="en-US" altLang="en-US" sz="2000" cap="none" dirty="0">
                <a:solidFill>
                  <a:srgbClr val="000000"/>
                </a:solidFill>
                <a:latin typeface="+mn-lt"/>
                <a:cs typeface="Tahoma" panose="020B0604030504040204" pitchFamily="34" charset="0"/>
              </a:rPr>
            </a:br>
            <a:endParaRPr lang="en-US" altLang="en-US" sz="2000" cap="none" dirty="0">
              <a:solidFill>
                <a:srgbClr val="000000"/>
              </a:solidFill>
              <a:latin typeface="+mn-lt"/>
              <a:cs typeface="Tahoma" panose="020B0604030504040204" pitchFamily="34" charset="0"/>
            </a:endParaRPr>
          </a:p>
          <a:p>
            <a:pPr lvl="0" eaLnBrk="0" fontAlgn="base" hangingPunct="0">
              <a:spcAft>
                <a:spcPct val="0"/>
              </a:spcAft>
            </a:pPr>
            <a:r>
              <a:rPr lang="en-US" altLang="en-US" sz="2000" u="sng" cap="none" dirty="0">
                <a:solidFill>
                  <a:srgbClr val="000000"/>
                </a:solidFill>
                <a:latin typeface="+mn-lt"/>
                <a:cs typeface="Tahoma" panose="020B0604030504040204" pitchFamily="34" charset="0"/>
              </a:rPr>
              <a:t>Aqueous solutions of bases </a:t>
            </a:r>
            <a:r>
              <a:rPr lang="en-US" altLang="en-US" sz="2000" cap="none" dirty="0">
                <a:solidFill>
                  <a:srgbClr val="000000"/>
                </a:solidFill>
                <a:latin typeface="+mn-lt"/>
                <a:cs typeface="Tahoma" panose="020B0604030504040204" pitchFamily="34" charset="0"/>
              </a:rPr>
              <a:t>:</a:t>
            </a:r>
          </a:p>
          <a:p>
            <a:pPr marL="457200" lvl="0" indent="-457200" eaLnBrk="0" fontAlgn="base" hangingPunct="0">
              <a:spcAft>
                <a:spcPct val="0"/>
              </a:spcAft>
              <a:buAutoNum type="arabicPeriod"/>
            </a:pPr>
            <a:r>
              <a:rPr lang="en-US" altLang="en-US" sz="2000" dirty="0">
                <a:solidFill>
                  <a:srgbClr val="000000"/>
                </a:solidFill>
                <a:cs typeface="Tahoma" panose="020B0604030504040204" pitchFamily="34" charset="0"/>
              </a:rPr>
              <a:t>A</a:t>
            </a:r>
            <a:r>
              <a:rPr lang="en-US" altLang="en-US" sz="2000" cap="none" dirty="0">
                <a:solidFill>
                  <a:srgbClr val="000000"/>
                </a:solidFill>
                <a:latin typeface="+mn-lt"/>
                <a:cs typeface="Tahoma" panose="020B0604030504040204" pitchFamily="34" charset="0"/>
              </a:rPr>
              <a:t>re also electrolytes – dissociate to form ions. </a:t>
            </a:r>
          </a:p>
          <a:p>
            <a:pPr marL="457200" lvl="0" indent="-457200" eaLnBrk="0" fontAlgn="base" hangingPunct="0">
              <a:spcAft>
                <a:spcPct val="0"/>
              </a:spcAft>
              <a:buAutoNum type="arabicPeriod"/>
            </a:pPr>
            <a:r>
              <a:rPr lang="en-US" altLang="en-US" sz="2000" cap="none" dirty="0">
                <a:solidFill>
                  <a:srgbClr val="000000"/>
                </a:solidFill>
                <a:latin typeface="+mn-lt"/>
                <a:cs typeface="Tahoma" panose="020B0604030504040204" pitchFamily="34" charset="0"/>
              </a:rPr>
              <a:t>Bases often have a bitter taste and are slippery to the touch.</a:t>
            </a:r>
          </a:p>
          <a:p>
            <a:pPr marL="457200" lvl="0" indent="-457200" eaLnBrk="0" fontAlgn="base" hangingPunct="0">
              <a:spcAft>
                <a:spcPct val="0"/>
              </a:spcAft>
              <a:buAutoNum type="arabicPeriod"/>
            </a:pPr>
            <a:r>
              <a:rPr lang="en-US" altLang="en-US" sz="2000" dirty="0">
                <a:solidFill>
                  <a:srgbClr val="000000"/>
                </a:solidFill>
                <a:cs typeface="Tahoma" panose="020B0604030504040204" pitchFamily="34" charset="0"/>
              </a:rPr>
              <a:t>Bases also change the color of indicators; litmus turns blue, phenolphthalein turns pink.</a:t>
            </a:r>
          </a:p>
          <a:p>
            <a:pPr marL="457200" lvl="0" indent="-457200" eaLnBrk="0" fontAlgn="base" hangingPunct="0">
              <a:spcAft>
                <a:spcPct val="0"/>
              </a:spcAft>
              <a:buAutoNum type="arabicPeriod"/>
            </a:pPr>
            <a:r>
              <a:rPr lang="en-US" altLang="en-US" sz="2000" dirty="0">
                <a:solidFill>
                  <a:srgbClr val="000000"/>
                </a:solidFill>
                <a:cs typeface="Tahoma" panose="020B0604030504040204" pitchFamily="34" charset="0"/>
              </a:rPr>
              <a:t>Bases do not react with metals in the way that acids do.</a:t>
            </a:r>
          </a:p>
          <a:p>
            <a:pPr marL="457200" lvl="0" indent="-457200" eaLnBrk="0" fontAlgn="base" hangingPunct="0">
              <a:spcAft>
                <a:spcPct val="0"/>
              </a:spcAft>
              <a:buAutoNum type="arabicPeriod"/>
            </a:pPr>
            <a:r>
              <a:rPr lang="en-US" altLang="en-US" sz="2000" dirty="0">
                <a:solidFill>
                  <a:srgbClr val="000000"/>
                </a:solidFill>
                <a:cs typeface="Tahoma" panose="020B0604030504040204" pitchFamily="34" charset="0"/>
              </a:rPr>
              <a:t>Bases react with acids to produce a salt and water.</a:t>
            </a:r>
            <a:br>
              <a:rPr lang="en-US" altLang="en-US" sz="2000" dirty="0">
                <a:solidFill>
                  <a:srgbClr val="000000"/>
                </a:solidFill>
                <a:cs typeface="Tahoma" panose="020B0604030504040204" pitchFamily="34" charset="0"/>
              </a:rPr>
            </a:br>
            <a:br>
              <a:rPr lang="en-US" altLang="en-US" sz="2000" cap="none" dirty="0">
                <a:solidFill>
                  <a:srgbClr val="000000"/>
                </a:solidFill>
                <a:latin typeface="+mn-lt"/>
                <a:cs typeface="Tahoma" panose="020B0604030504040204" pitchFamily="34" charset="0"/>
              </a:rPr>
            </a:br>
            <a:br>
              <a:rPr lang="en-US" altLang="en-US" sz="2000" cap="none" dirty="0">
                <a:solidFill>
                  <a:srgbClr val="000000"/>
                </a:solidFill>
                <a:latin typeface="+mn-lt"/>
                <a:cs typeface="Tahoma" panose="020B0604030504040204" pitchFamily="34" charset="0"/>
              </a:rPr>
            </a:br>
            <a:br>
              <a:rPr lang="en-US" altLang="en-US" sz="2000" cap="none" dirty="0">
                <a:solidFill>
                  <a:srgbClr val="000000"/>
                </a:solidFill>
                <a:latin typeface="+mn-lt"/>
                <a:cs typeface="Tahoma" panose="020B0604030504040204" pitchFamily="34" charset="0"/>
              </a:rPr>
            </a:br>
            <a:r>
              <a:rPr lang="en-US" altLang="en-US" sz="2000" b="1" cap="none" dirty="0">
                <a:solidFill>
                  <a:srgbClr val="0372A6"/>
                </a:solidFill>
                <a:latin typeface="+mn-lt"/>
                <a:cs typeface="Tahoma" panose="020B0604030504040204" pitchFamily="34" charset="0"/>
              </a:rPr>
              <a:t>       </a:t>
            </a:r>
            <a:br>
              <a:rPr lang="en-US" altLang="en-US" sz="2000" b="1" cap="none" dirty="0">
                <a:solidFill>
                  <a:srgbClr val="0372A6"/>
                </a:solidFill>
                <a:latin typeface="+mn-lt"/>
                <a:cs typeface="Tahoma" panose="020B0604030504040204" pitchFamily="34" charset="0"/>
              </a:rPr>
            </a:br>
            <a:endParaRPr lang="en-GB" sz="2000" dirty="0">
              <a:latin typeface="+mn-lt"/>
            </a:endParaRPr>
          </a:p>
        </p:txBody>
      </p:sp>
      <p:sp>
        <p:nvSpPr>
          <p:cNvPr id="10" name="Title 1">
            <a:extLst>
              <a:ext uri="{FF2B5EF4-FFF2-40B4-BE49-F238E27FC236}">
                <a16:creationId xmlns:a16="http://schemas.microsoft.com/office/drawing/2014/main" id="{5AFF5A18-4B3B-4348-B331-F90C509C90F1}"/>
              </a:ext>
            </a:extLst>
          </p:cNvPr>
          <p:cNvSpPr>
            <a:spLocks noGrp="1"/>
          </p:cNvSpPr>
          <p:nvPr>
            <p:ph type="title"/>
          </p:nvPr>
        </p:nvSpPr>
        <p:spPr>
          <a:xfrm>
            <a:off x="914400" y="14706"/>
            <a:ext cx="10363200" cy="738329"/>
          </a:xfrm>
        </p:spPr>
        <p:txBody>
          <a:bodyPr/>
          <a:lstStyle/>
          <a:p>
            <a:r>
              <a:rPr lang="en-GB" dirty="0"/>
              <a:t>Properties of bases</a:t>
            </a:r>
          </a:p>
        </p:txBody>
      </p:sp>
      <p:sp>
        <p:nvSpPr>
          <p:cNvPr id="11" name="Rectangle 10">
            <a:extLst>
              <a:ext uri="{FF2B5EF4-FFF2-40B4-BE49-F238E27FC236}">
                <a16:creationId xmlns:a16="http://schemas.microsoft.com/office/drawing/2014/main" id="{13CE5DFD-9721-4D1D-A803-90E319973419}"/>
              </a:ext>
            </a:extLst>
          </p:cNvPr>
          <p:cNvSpPr/>
          <p:nvPr/>
        </p:nvSpPr>
        <p:spPr>
          <a:xfrm>
            <a:off x="129934" y="4565650"/>
            <a:ext cx="6086716" cy="292100"/>
          </a:xfrm>
          <a:prstGeom prst="rect">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98637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52FAE-56AA-4C1B-A56A-28D1CCA76BA4}"/>
              </a:ext>
            </a:extLst>
          </p:cNvPr>
          <p:cNvSpPr>
            <a:spLocks noGrp="1"/>
          </p:cNvSpPr>
          <p:nvPr>
            <p:ph type="title"/>
          </p:nvPr>
        </p:nvSpPr>
        <p:spPr>
          <a:xfrm>
            <a:off x="812875" y="0"/>
            <a:ext cx="10364451" cy="984475"/>
          </a:xfrm>
        </p:spPr>
        <p:txBody>
          <a:bodyPr/>
          <a:lstStyle/>
          <a:p>
            <a:r>
              <a:rPr lang="en-GB" dirty="0"/>
              <a:t>Arrhenius Acids and bases</a:t>
            </a:r>
          </a:p>
        </p:txBody>
      </p:sp>
      <p:sp>
        <p:nvSpPr>
          <p:cNvPr id="14" name="TextBox 13">
            <a:extLst>
              <a:ext uri="{FF2B5EF4-FFF2-40B4-BE49-F238E27FC236}">
                <a16:creationId xmlns:a16="http://schemas.microsoft.com/office/drawing/2014/main" id="{FC254E2E-8213-480B-96DC-CD891F05B1D8}"/>
              </a:ext>
            </a:extLst>
          </p:cNvPr>
          <p:cNvSpPr txBox="1"/>
          <p:nvPr/>
        </p:nvSpPr>
        <p:spPr>
          <a:xfrm>
            <a:off x="112886" y="1150282"/>
            <a:ext cx="12140074" cy="2862322"/>
          </a:xfrm>
          <a:prstGeom prst="rect">
            <a:avLst/>
          </a:prstGeom>
          <a:noFill/>
        </p:spPr>
        <p:txBody>
          <a:bodyPr wrap="square">
            <a:spAutoFit/>
          </a:bodyPr>
          <a:lstStyle/>
          <a:p>
            <a:pPr marR="0" lvl="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rgbClr val="000000"/>
                </a:solidFill>
                <a:effectLst/>
                <a:cs typeface="Tahoma" panose="020B0604030504040204" pitchFamily="34" charset="0"/>
              </a:rPr>
              <a:t>1. Various </a:t>
            </a:r>
            <a:r>
              <a:rPr lang="en-US" altLang="en-US" sz="2000" dirty="0">
                <a:solidFill>
                  <a:srgbClr val="000000"/>
                </a:solidFill>
                <a:cs typeface="Tahoma" panose="020B0604030504040204" pitchFamily="34" charset="0"/>
              </a:rPr>
              <a:t>theories and models were proposed to describe acids and bases.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cs typeface="Tahoma" panose="020B0604030504040204" pitchFamily="34" charset="0"/>
              </a:rPr>
              <a:t>2. According to Swedish chemist Svante Arrhenius (1859-1927) acids and bases conduct electricity because they break into ions when in solution</a:t>
            </a:r>
            <a:r>
              <a:rPr kumimoji="0" lang="en-US" altLang="en-US" sz="2000" b="0" i="0" u="none" strike="noStrike" cap="none" normalizeH="0" dirty="0">
                <a:ln>
                  <a:noFill/>
                </a:ln>
                <a:solidFill>
                  <a:srgbClr val="000000"/>
                </a:solidFill>
                <a:effectLst/>
                <a:cs typeface="Tahoma" panose="020B0604030504040204" pitchFamily="34" charset="0"/>
              </a:rPr>
              <a:t>.</a:t>
            </a:r>
            <a:r>
              <a:rPr kumimoji="0" lang="en-US" altLang="en-US" sz="2000" b="0" i="0" u="none" strike="noStrike" cap="none" normalizeH="0" baseline="0" dirty="0">
                <a:ln>
                  <a:noFill/>
                </a:ln>
                <a:solidFill>
                  <a:srgbClr val="000000"/>
                </a:solidFill>
                <a:effectLst/>
                <a:cs typeface="Tahoma" panose="020B060403050404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dirty="0">
                <a:solidFill>
                  <a:srgbClr val="000000"/>
                </a:solidFill>
                <a:cs typeface="Tahoma" panose="020B0604030504040204" pitchFamily="34" charset="0"/>
              </a:rPr>
              <a:t>3. </a:t>
            </a:r>
            <a:r>
              <a:rPr kumimoji="0" lang="en-US" altLang="en-US" sz="2000" b="0" i="0" u="none" strike="noStrike" cap="none" normalizeH="0" baseline="0" dirty="0">
                <a:ln>
                  <a:noFill/>
                </a:ln>
                <a:solidFill>
                  <a:srgbClr val="000000"/>
                </a:solidFill>
                <a:effectLst/>
                <a:cs typeface="Tahoma" panose="020B0604030504040204" pitchFamily="34" charset="0"/>
              </a:rPr>
              <a:t>An </a:t>
            </a:r>
            <a:r>
              <a:rPr kumimoji="0" lang="en-US" altLang="en-US" sz="2000" b="1" i="0" u="none" strike="noStrike" cap="none" normalizeH="0" baseline="0" dirty="0">
                <a:ln>
                  <a:noFill/>
                </a:ln>
                <a:solidFill>
                  <a:srgbClr val="000000"/>
                </a:solidFill>
                <a:effectLst/>
                <a:cs typeface="Tahoma" panose="020B0604030504040204" pitchFamily="34" charset="0"/>
              </a:rPr>
              <a:t>Arrhenius acid</a:t>
            </a:r>
            <a:r>
              <a:rPr kumimoji="0" lang="en-US" altLang="en-US" sz="2000" b="0" i="0" u="none" strike="noStrike" cap="none" normalizeH="0" baseline="0" dirty="0">
                <a:ln>
                  <a:noFill/>
                </a:ln>
                <a:solidFill>
                  <a:srgbClr val="000000"/>
                </a:solidFill>
                <a:effectLst/>
                <a:cs typeface="Tahoma" panose="020B0604030504040204" pitchFamily="34" charset="0"/>
              </a:rPr>
              <a:t> is a compound that dissociate to yield </a:t>
            </a:r>
            <a:r>
              <a:rPr kumimoji="0" lang="en-US" altLang="en-US" sz="2000" b="1" i="0" u="none" strike="noStrike" cap="none" normalizeH="0" baseline="0" dirty="0">
                <a:ln>
                  <a:noFill/>
                </a:ln>
                <a:solidFill>
                  <a:srgbClr val="000000"/>
                </a:solidFill>
                <a:effectLst/>
                <a:cs typeface="Tahoma" panose="020B0604030504040204" pitchFamily="34" charset="0"/>
              </a:rPr>
              <a:t>hydrogen ions </a:t>
            </a:r>
            <a:r>
              <a:rPr kumimoji="0" lang="en-US" altLang="en-US" sz="2000" b="1" i="0" u="none" strike="noStrike" cap="none" normalizeH="0" baseline="0" dirty="0">
                <a:ln>
                  <a:noFill/>
                </a:ln>
                <a:solidFill>
                  <a:srgbClr val="000000"/>
                </a:solidFill>
                <a:effectLst/>
                <a:ea typeface="MathJax_Size1"/>
                <a:cs typeface="Tahoma" panose="020B0604030504040204" pitchFamily="34" charset="0"/>
              </a:rPr>
              <a:t>(</a:t>
            </a:r>
            <a:r>
              <a:rPr kumimoji="0" lang="en-US" altLang="en-US" sz="2000" b="1" i="0" u="none" strike="noStrike" cap="none" normalizeH="0" baseline="0" dirty="0">
                <a:ln>
                  <a:noFill/>
                </a:ln>
                <a:solidFill>
                  <a:srgbClr val="000000"/>
                </a:solidFill>
                <a:effectLst/>
                <a:ea typeface="MathJax_Main"/>
                <a:cs typeface="Tahoma" panose="020B0604030504040204" pitchFamily="34" charset="0"/>
              </a:rPr>
              <a:t>H</a:t>
            </a:r>
            <a:r>
              <a:rPr kumimoji="0" lang="en-US" altLang="en-US" sz="2000" b="1" i="0" u="none" strike="noStrike" cap="none" normalizeH="0" baseline="30000" dirty="0">
                <a:ln>
                  <a:noFill/>
                </a:ln>
                <a:solidFill>
                  <a:srgbClr val="000000"/>
                </a:solidFill>
                <a:effectLst/>
                <a:ea typeface="MathJax_Main"/>
                <a:cs typeface="Tahoma" panose="020B0604030504040204" pitchFamily="34" charset="0"/>
              </a:rPr>
              <a:t>+</a:t>
            </a:r>
            <a:r>
              <a:rPr kumimoji="0" lang="en-US" altLang="en-US" sz="2000" b="1" i="0" u="none" strike="noStrike" cap="none" normalizeH="0" baseline="0" dirty="0">
                <a:ln>
                  <a:noFill/>
                </a:ln>
                <a:solidFill>
                  <a:srgbClr val="000000"/>
                </a:solidFill>
                <a:effectLst/>
                <a:ea typeface="MathJax_Size1"/>
                <a:cs typeface="Tahoma" panose="020B0604030504040204" pitchFamily="34" charset="0"/>
              </a:rPr>
              <a:t>)</a:t>
            </a:r>
            <a:r>
              <a:rPr kumimoji="0" lang="en-US" altLang="en-US" sz="2000" b="1" i="0" u="none" strike="noStrike" cap="none" normalizeH="0" baseline="0" dirty="0">
                <a:ln>
                  <a:noFill/>
                </a:ln>
                <a:solidFill>
                  <a:srgbClr val="000000"/>
                </a:solidFill>
                <a:effectLst/>
                <a:cs typeface="Tahoma" panose="020B0604030504040204" pitchFamily="34" charset="0"/>
              </a:rPr>
              <a:t> </a:t>
            </a:r>
            <a:r>
              <a:rPr kumimoji="0" lang="en-US" altLang="en-US" sz="2000" b="0" i="0" u="none" strike="noStrike" cap="none" normalizeH="0" baseline="0" dirty="0">
                <a:ln>
                  <a:noFill/>
                </a:ln>
                <a:solidFill>
                  <a:srgbClr val="000000"/>
                </a:solidFill>
                <a:effectLst/>
                <a:cs typeface="Tahoma" panose="020B0604030504040204" pitchFamily="34" charset="0"/>
              </a:rPr>
              <a:t>in aqueous solution.</a:t>
            </a:r>
          </a:p>
          <a:p>
            <a:pPr defTabSz="914400"/>
            <a:r>
              <a:rPr kumimoji="0" lang="en-US" altLang="en-US" sz="2000" b="0" i="0" u="sng" strike="noStrike" cap="none" normalizeH="0" baseline="0" dirty="0">
                <a:ln>
                  <a:noFill/>
                </a:ln>
                <a:solidFill>
                  <a:srgbClr val="000000"/>
                </a:solidFill>
                <a:effectLst/>
                <a:cs typeface="Tahoma" panose="020B0604030504040204" pitchFamily="34" charset="0"/>
              </a:rPr>
              <a:t>EXAMPLE</a:t>
            </a:r>
            <a:r>
              <a:rPr kumimoji="0" lang="en-US" altLang="en-US" sz="2000" b="0" i="0" u="none" strike="noStrike" cap="none" normalizeH="0" baseline="0" dirty="0">
                <a:ln>
                  <a:noFill/>
                </a:ln>
                <a:solidFill>
                  <a:srgbClr val="000000"/>
                </a:solidFill>
                <a:effectLst/>
                <a:cs typeface="Tahoma" panose="020B0604030504040204" pitchFamily="34" charset="0"/>
              </a:rPr>
              <a:t>: </a:t>
            </a:r>
            <a:r>
              <a:rPr lang="en-US" altLang="en-US" sz="2000" dirty="0">
                <a:solidFill>
                  <a:srgbClr val="000000"/>
                </a:solidFill>
                <a:ea typeface="MathJax_Main"/>
                <a:cs typeface="Tahoma" panose="020B0604030504040204" pitchFamily="34" charset="0"/>
              </a:rPr>
              <a:t>HCl (</a:t>
            </a:r>
            <a:r>
              <a:rPr lang="en-US" altLang="en-US" sz="2000" dirty="0">
                <a:solidFill>
                  <a:srgbClr val="000000"/>
                </a:solidFill>
                <a:ea typeface="MathJax_Math-italic"/>
                <a:cs typeface="Tahoma" panose="020B0604030504040204" pitchFamily="34" charset="0"/>
              </a:rPr>
              <a:t>g</a:t>
            </a:r>
            <a:r>
              <a:rPr lang="en-US" altLang="en-US" sz="2000" dirty="0">
                <a:solidFill>
                  <a:srgbClr val="000000"/>
                </a:solidFill>
                <a:ea typeface="MathJax_Main"/>
                <a:cs typeface="Tahoma" panose="020B0604030504040204" pitchFamily="34" charset="0"/>
              </a:rPr>
              <a:t>) → H</a:t>
            </a:r>
            <a:r>
              <a:rPr lang="en-US" altLang="en-US" sz="2000" baseline="30000" dirty="0">
                <a:solidFill>
                  <a:srgbClr val="000000"/>
                </a:solidFill>
                <a:ea typeface="MathJax_Main"/>
                <a:cs typeface="Tahoma" panose="020B0604030504040204" pitchFamily="34" charset="0"/>
              </a:rPr>
              <a:t>+ </a:t>
            </a:r>
            <a:r>
              <a:rPr lang="en-US" altLang="en-US" sz="2000" dirty="0">
                <a:solidFill>
                  <a:srgbClr val="000000"/>
                </a:solidFill>
                <a:ea typeface="MathJax_Main"/>
                <a:cs typeface="Tahoma" panose="020B0604030504040204" pitchFamily="34" charset="0"/>
              </a:rPr>
              <a:t>(</a:t>
            </a:r>
            <a:r>
              <a:rPr lang="en-US" altLang="en-US" sz="2000" dirty="0" err="1">
                <a:solidFill>
                  <a:srgbClr val="000000"/>
                </a:solidFill>
                <a:ea typeface="MathJax_Math-italic"/>
                <a:cs typeface="Tahoma" panose="020B0604030504040204" pitchFamily="34" charset="0"/>
              </a:rPr>
              <a:t>aq</a:t>
            </a:r>
            <a:r>
              <a:rPr lang="en-US" altLang="en-US" sz="2000" dirty="0">
                <a:solidFill>
                  <a:srgbClr val="000000"/>
                </a:solidFill>
                <a:ea typeface="MathJax_Main"/>
                <a:cs typeface="Tahoma" panose="020B0604030504040204" pitchFamily="34" charset="0"/>
              </a:rPr>
              <a:t>) + Cl</a:t>
            </a:r>
            <a:r>
              <a:rPr lang="en-US" altLang="en-US" sz="2000" baseline="30000" dirty="0">
                <a:solidFill>
                  <a:srgbClr val="000000"/>
                </a:solidFill>
                <a:ea typeface="MathJax_Main"/>
                <a:cs typeface="Tahoma" panose="020B0604030504040204" pitchFamily="34" charset="0"/>
              </a:rPr>
              <a:t>− </a:t>
            </a:r>
            <a:r>
              <a:rPr lang="en-US" altLang="en-US" sz="2000" dirty="0">
                <a:solidFill>
                  <a:srgbClr val="000000"/>
                </a:solidFill>
                <a:ea typeface="MathJax_Main"/>
                <a:cs typeface="Tahoma" panose="020B0604030504040204" pitchFamily="34" charset="0"/>
              </a:rPr>
              <a:t>(</a:t>
            </a:r>
            <a:r>
              <a:rPr lang="en-US" altLang="en-US" sz="2000" dirty="0" err="1">
                <a:solidFill>
                  <a:srgbClr val="000000"/>
                </a:solidFill>
                <a:ea typeface="MathJax_Math-italic"/>
                <a:cs typeface="Tahoma" panose="020B0604030504040204" pitchFamily="34" charset="0"/>
              </a:rPr>
              <a:t>aq</a:t>
            </a:r>
            <a:r>
              <a:rPr lang="en-US" altLang="en-US" sz="2000" dirty="0">
                <a:solidFill>
                  <a:srgbClr val="000000"/>
                </a:solidFill>
                <a:ea typeface="MathJax_Main"/>
                <a:cs typeface="Tahoma" panose="020B0604030504040204" pitchFamily="34" charset="0"/>
              </a:rPr>
              <a:t>)</a:t>
            </a:r>
            <a:r>
              <a:rPr lang="en-US" altLang="en-US" sz="2000" dirty="0">
                <a:solidFill>
                  <a:srgbClr val="000000"/>
                </a:solidFill>
                <a:cs typeface="Tahoma" panose="020B0604030504040204" pitchFamily="34" charset="0"/>
              </a:rPr>
              <a:t> </a:t>
            </a:r>
          </a:p>
          <a:p>
            <a:pPr defTabSz="914400"/>
            <a:r>
              <a:rPr lang="en-US" altLang="en-US" sz="2000" dirty="0">
                <a:solidFill>
                  <a:srgbClr val="000000"/>
                </a:solidFill>
                <a:cs typeface="Tahoma" panose="020B0604030504040204" pitchFamily="34" charset="0"/>
              </a:rPr>
              <a:t>4. A </a:t>
            </a:r>
            <a:r>
              <a:rPr lang="en-US" altLang="en-US" sz="2000" b="1" dirty="0">
                <a:solidFill>
                  <a:srgbClr val="000000"/>
                </a:solidFill>
                <a:cs typeface="Tahoma" panose="020B0604030504040204" pitchFamily="34" charset="0"/>
              </a:rPr>
              <a:t>monoprotic acid</a:t>
            </a:r>
            <a:r>
              <a:rPr lang="en-US" altLang="en-US" sz="2000" dirty="0">
                <a:solidFill>
                  <a:srgbClr val="000000"/>
                </a:solidFill>
                <a:cs typeface="Tahoma" panose="020B0604030504040204" pitchFamily="34" charset="0"/>
              </a:rPr>
              <a:t> is an acid that contains only one ionizable hydrogen. Hydrochloric acid and acetic acid are monoprotic acids. A </a:t>
            </a:r>
            <a:r>
              <a:rPr lang="en-US" altLang="en-US" sz="2000" b="1" dirty="0">
                <a:solidFill>
                  <a:srgbClr val="000000"/>
                </a:solidFill>
                <a:cs typeface="Tahoma" panose="020B0604030504040204" pitchFamily="34" charset="0"/>
              </a:rPr>
              <a:t>polyprotic acid</a:t>
            </a:r>
            <a:r>
              <a:rPr lang="en-US" altLang="en-US" sz="2000" dirty="0">
                <a:solidFill>
                  <a:srgbClr val="000000"/>
                </a:solidFill>
                <a:cs typeface="Tahoma" panose="020B0604030504040204" pitchFamily="34" charset="0"/>
              </a:rPr>
              <a:t> is an acid that contains multiple ionizable hydrogens. Most common polyprotic acids are either diprotic (such as </a:t>
            </a:r>
            <a:r>
              <a:rPr lang="en-US" altLang="en-US" sz="2000" dirty="0">
                <a:solidFill>
                  <a:srgbClr val="000000"/>
                </a:solidFill>
                <a:ea typeface="MathJax_Main"/>
                <a:cs typeface="Tahoma" panose="020B0604030504040204" pitchFamily="34" charset="0"/>
              </a:rPr>
              <a:t>H</a:t>
            </a:r>
            <a:r>
              <a:rPr lang="en-US" altLang="en-US" sz="2000" baseline="-25000" dirty="0">
                <a:solidFill>
                  <a:srgbClr val="000000"/>
                </a:solidFill>
                <a:ea typeface="MathJax_Main"/>
                <a:cs typeface="Tahoma" panose="020B0604030504040204" pitchFamily="34" charset="0"/>
              </a:rPr>
              <a:t>2</a:t>
            </a:r>
            <a:r>
              <a:rPr lang="en-US" altLang="en-US" sz="2000" dirty="0">
                <a:solidFill>
                  <a:srgbClr val="000000"/>
                </a:solidFill>
                <a:ea typeface="MathJax_Main"/>
                <a:cs typeface="Tahoma" panose="020B0604030504040204" pitchFamily="34" charset="0"/>
              </a:rPr>
              <a:t>SO</a:t>
            </a:r>
            <a:r>
              <a:rPr lang="en-US" altLang="en-US" sz="2000" baseline="-25000" dirty="0">
                <a:solidFill>
                  <a:srgbClr val="000000"/>
                </a:solidFill>
                <a:ea typeface="MathJax_Main"/>
                <a:cs typeface="Tahoma" panose="020B0604030504040204" pitchFamily="34" charset="0"/>
              </a:rPr>
              <a:t>4</a:t>
            </a:r>
            <a:r>
              <a:rPr lang="en-US" altLang="en-US" sz="2000" dirty="0">
                <a:solidFill>
                  <a:srgbClr val="000000"/>
                </a:solidFill>
                <a:cs typeface="Tahoma" panose="020B0604030504040204" pitchFamily="34" charset="0"/>
              </a:rPr>
              <a:t>) or triprotic (such as </a:t>
            </a:r>
            <a:r>
              <a:rPr lang="en-US" altLang="en-US" sz="2000" dirty="0">
                <a:solidFill>
                  <a:srgbClr val="000000"/>
                </a:solidFill>
                <a:ea typeface="MathJax_Main"/>
                <a:cs typeface="Tahoma" panose="020B0604030504040204" pitchFamily="34" charset="0"/>
              </a:rPr>
              <a:t>H</a:t>
            </a:r>
            <a:r>
              <a:rPr lang="en-US" altLang="en-US" sz="2000" baseline="-25000" dirty="0">
                <a:solidFill>
                  <a:srgbClr val="000000"/>
                </a:solidFill>
                <a:ea typeface="MathJax_Main"/>
                <a:cs typeface="Tahoma" panose="020B0604030504040204" pitchFamily="34" charset="0"/>
              </a:rPr>
              <a:t>3</a:t>
            </a:r>
            <a:r>
              <a:rPr lang="en-US" altLang="en-US" sz="2000" dirty="0">
                <a:solidFill>
                  <a:srgbClr val="000000"/>
                </a:solidFill>
                <a:ea typeface="MathJax_Main"/>
                <a:cs typeface="Tahoma" panose="020B0604030504040204" pitchFamily="34" charset="0"/>
              </a:rPr>
              <a:t>PO</a:t>
            </a:r>
            <a:r>
              <a:rPr lang="en-US" altLang="en-US" sz="2000" baseline="-25000" dirty="0">
                <a:solidFill>
                  <a:srgbClr val="000000"/>
                </a:solidFill>
                <a:ea typeface="MathJax_Main"/>
                <a:cs typeface="Tahoma" panose="020B0604030504040204" pitchFamily="34" charset="0"/>
              </a:rPr>
              <a:t>4</a:t>
            </a:r>
            <a:r>
              <a:rPr lang="en-US" altLang="en-US" sz="2000" dirty="0">
                <a:solidFill>
                  <a:srgbClr val="000000"/>
                </a:solidFill>
                <a:cs typeface="Tahoma" panose="020B0604030504040204" pitchFamily="34" charset="0"/>
              </a:rPr>
              <a:t>).</a:t>
            </a:r>
            <a:endParaRPr lang="en-US" altLang="en-US" sz="2000" dirty="0"/>
          </a:p>
          <a:p>
            <a:pPr defTabSz="914400"/>
            <a:endParaRPr lang="en-US" altLang="en-US" sz="2000" dirty="0">
              <a:solidFill>
                <a:srgbClr val="000000"/>
              </a:solidFill>
              <a:cs typeface="Tahoma" panose="020B0604030504040204" pitchFamily="34" charset="0"/>
            </a:endParaRPr>
          </a:p>
        </p:txBody>
      </p:sp>
      <p:sp>
        <p:nvSpPr>
          <p:cNvPr id="17" name="TextBox 16">
            <a:extLst>
              <a:ext uri="{FF2B5EF4-FFF2-40B4-BE49-F238E27FC236}">
                <a16:creationId xmlns:a16="http://schemas.microsoft.com/office/drawing/2014/main" id="{9FFB4529-6C28-4004-8586-07A977BE587A}"/>
              </a:ext>
            </a:extLst>
          </p:cNvPr>
          <p:cNvSpPr txBox="1"/>
          <p:nvPr/>
        </p:nvSpPr>
        <p:spPr>
          <a:xfrm>
            <a:off x="112886" y="4007544"/>
            <a:ext cx="11957093" cy="1631216"/>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cs typeface="Tahoma" panose="020B0604030504040204" pitchFamily="34" charset="0"/>
              </a:rPr>
              <a:t>5. An </a:t>
            </a:r>
            <a:r>
              <a:rPr kumimoji="0" lang="en-US" altLang="en-US" sz="2000" b="1" i="0" u="none" strike="noStrike" cap="none" normalizeH="0" baseline="0" dirty="0">
                <a:ln>
                  <a:noFill/>
                </a:ln>
                <a:solidFill>
                  <a:srgbClr val="000000"/>
                </a:solidFill>
                <a:effectLst/>
                <a:cs typeface="Tahoma" panose="020B0604030504040204" pitchFamily="34" charset="0"/>
              </a:rPr>
              <a:t>Arrhenius base</a:t>
            </a:r>
            <a:r>
              <a:rPr kumimoji="0" lang="en-US" altLang="en-US" sz="2000" b="0" i="0" u="none" strike="noStrike" cap="none" normalizeH="0" baseline="0" dirty="0">
                <a:ln>
                  <a:noFill/>
                </a:ln>
                <a:solidFill>
                  <a:srgbClr val="000000"/>
                </a:solidFill>
                <a:effectLst/>
                <a:cs typeface="Tahoma" panose="020B0604030504040204" pitchFamily="34" charset="0"/>
              </a:rPr>
              <a:t> is a compound that ionizes to yield </a:t>
            </a:r>
            <a:r>
              <a:rPr kumimoji="0" lang="en-US" altLang="en-US" sz="2000" b="1" i="0" u="none" strike="noStrike" cap="none" normalizeH="0" baseline="0" dirty="0">
                <a:ln>
                  <a:noFill/>
                </a:ln>
                <a:solidFill>
                  <a:srgbClr val="000000"/>
                </a:solidFill>
                <a:effectLst/>
                <a:cs typeface="Tahoma" panose="020B0604030504040204" pitchFamily="34" charset="0"/>
              </a:rPr>
              <a:t>hydroxide ions </a:t>
            </a:r>
            <a:r>
              <a:rPr kumimoji="0" lang="en-US" altLang="en-US" sz="2000" b="1" i="0" u="none" strike="noStrike" cap="none" normalizeH="0" baseline="0" dirty="0">
                <a:ln>
                  <a:noFill/>
                </a:ln>
                <a:solidFill>
                  <a:srgbClr val="000000"/>
                </a:solidFill>
                <a:effectLst/>
                <a:ea typeface="MathJax_Size1"/>
                <a:cs typeface="Tahoma" panose="020B0604030504040204" pitchFamily="34" charset="0"/>
              </a:rPr>
              <a:t>(</a:t>
            </a:r>
            <a:r>
              <a:rPr kumimoji="0" lang="en-US" altLang="en-US" sz="2000" b="1" i="0" u="none" strike="noStrike" cap="none" normalizeH="0" baseline="0" dirty="0">
                <a:ln>
                  <a:noFill/>
                </a:ln>
                <a:solidFill>
                  <a:srgbClr val="000000"/>
                </a:solidFill>
                <a:effectLst/>
                <a:ea typeface="MathJax_Main"/>
                <a:cs typeface="Tahoma" panose="020B0604030504040204" pitchFamily="34" charset="0"/>
              </a:rPr>
              <a:t>OH</a:t>
            </a:r>
            <a:r>
              <a:rPr kumimoji="0" lang="en-US" altLang="en-US" sz="2000" b="1" i="0" u="none" strike="noStrike" cap="none" normalizeH="0" baseline="30000" dirty="0">
                <a:ln>
                  <a:noFill/>
                </a:ln>
                <a:solidFill>
                  <a:srgbClr val="000000"/>
                </a:solidFill>
                <a:effectLst/>
                <a:ea typeface="MathJax_Main"/>
                <a:cs typeface="Tahoma" panose="020B0604030504040204" pitchFamily="34" charset="0"/>
              </a:rPr>
              <a:t>−</a:t>
            </a:r>
            <a:r>
              <a:rPr kumimoji="0" lang="en-US" altLang="en-US" sz="2000" b="1" i="0" u="none" strike="noStrike" cap="none" normalizeH="0" baseline="0" dirty="0">
                <a:ln>
                  <a:noFill/>
                </a:ln>
                <a:solidFill>
                  <a:srgbClr val="000000"/>
                </a:solidFill>
                <a:effectLst/>
                <a:ea typeface="MathJax_Size1"/>
                <a:cs typeface="Tahoma" panose="020B0604030504040204" pitchFamily="34" charset="0"/>
              </a:rPr>
              <a:t>)</a:t>
            </a:r>
            <a:r>
              <a:rPr kumimoji="0" lang="en-US" altLang="en-US" sz="2000" b="1" i="0" u="none" strike="noStrike" cap="none" normalizeH="0" baseline="0" dirty="0">
                <a:ln>
                  <a:noFill/>
                </a:ln>
                <a:solidFill>
                  <a:srgbClr val="000000"/>
                </a:solidFill>
                <a:effectLst/>
                <a:cs typeface="Tahoma" panose="020B0604030504040204" pitchFamily="34" charset="0"/>
              </a:rPr>
              <a:t> </a:t>
            </a:r>
            <a:r>
              <a:rPr kumimoji="0" lang="en-US" altLang="en-US" sz="2000" b="0" i="0" u="none" strike="noStrike" cap="none" normalizeH="0" baseline="0" dirty="0">
                <a:ln>
                  <a:noFill/>
                </a:ln>
                <a:solidFill>
                  <a:srgbClr val="000000"/>
                </a:solidFill>
                <a:effectLst/>
                <a:cs typeface="Tahoma" panose="020B0604030504040204" pitchFamily="34" charset="0"/>
              </a:rPr>
              <a:t>in aqueous solution. </a:t>
            </a: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000" u="sng" dirty="0">
                <a:solidFill>
                  <a:srgbClr val="000000"/>
                </a:solidFill>
                <a:cs typeface="Tahoma" panose="020B0604030504040204" pitchFamily="34" charset="0"/>
              </a:rPr>
              <a:t>EXAMPLE: </a:t>
            </a:r>
            <a:r>
              <a:rPr kumimoji="0" lang="en-US" altLang="en-US" sz="2000" b="0" i="0" u="none" strike="noStrike" cap="none" normalizeH="0" baseline="0" dirty="0">
                <a:ln>
                  <a:noFill/>
                </a:ln>
                <a:solidFill>
                  <a:srgbClr val="000000"/>
                </a:solidFill>
                <a:effectLst/>
                <a:ea typeface="MathJax_Main"/>
                <a:cs typeface="Tahoma" panose="020B0604030504040204" pitchFamily="34" charset="0"/>
              </a:rPr>
              <a:t>NaOH (</a:t>
            </a:r>
            <a:r>
              <a:rPr kumimoji="0" lang="en-US" altLang="en-US" sz="2000" b="0" i="0" u="none" strike="noStrike" cap="none" normalizeH="0" baseline="0" dirty="0">
                <a:ln>
                  <a:noFill/>
                </a:ln>
                <a:solidFill>
                  <a:srgbClr val="000000"/>
                </a:solidFill>
                <a:effectLst/>
                <a:ea typeface="MathJax_Math-italic"/>
                <a:cs typeface="Tahoma" panose="020B0604030504040204" pitchFamily="34" charset="0"/>
              </a:rPr>
              <a:t>s</a:t>
            </a:r>
            <a:r>
              <a:rPr kumimoji="0" lang="en-US" altLang="en-US" sz="2000" b="0" i="0" u="none" strike="noStrike" cap="none" normalizeH="0" baseline="0" dirty="0">
                <a:ln>
                  <a:noFill/>
                </a:ln>
                <a:solidFill>
                  <a:srgbClr val="000000"/>
                </a:solidFill>
                <a:effectLst/>
                <a:ea typeface="MathJax_Main"/>
                <a:cs typeface="Tahoma" panose="020B0604030504040204" pitchFamily="34" charset="0"/>
              </a:rPr>
              <a:t>)  →  Na</a:t>
            </a:r>
            <a:r>
              <a:rPr kumimoji="0" lang="en-US" altLang="en-US" sz="2000" b="0" i="0" u="none" strike="noStrike" cap="none" normalizeH="0" baseline="30000" dirty="0">
                <a:ln>
                  <a:noFill/>
                </a:ln>
                <a:solidFill>
                  <a:srgbClr val="000000"/>
                </a:solidFill>
                <a:effectLst/>
                <a:ea typeface="MathJax_Main"/>
                <a:cs typeface="Tahoma" panose="020B0604030504040204" pitchFamily="34" charset="0"/>
              </a:rPr>
              <a:t>+ </a:t>
            </a:r>
            <a:r>
              <a:rPr kumimoji="0" lang="en-US" altLang="en-US" sz="2000" b="0" i="0" u="none" strike="noStrike" cap="none" normalizeH="0" baseline="0" dirty="0">
                <a:ln>
                  <a:noFill/>
                </a:ln>
                <a:solidFill>
                  <a:srgbClr val="000000"/>
                </a:solidFill>
                <a:effectLst/>
                <a:ea typeface="MathJax_Main"/>
                <a:cs typeface="Tahoma" panose="020B0604030504040204" pitchFamily="34" charset="0"/>
              </a:rPr>
              <a:t>(</a:t>
            </a:r>
            <a:r>
              <a:rPr kumimoji="0" lang="en-US" altLang="en-US" sz="2000" b="0" i="0" u="none" strike="noStrike" cap="none" normalizeH="0" baseline="0" dirty="0" err="1">
                <a:ln>
                  <a:noFill/>
                </a:ln>
                <a:solidFill>
                  <a:srgbClr val="000000"/>
                </a:solidFill>
                <a:effectLst/>
                <a:ea typeface="MathJax_Math-italic"/>
                <a:cs typeface="Tahoma" panose="020B0604030504040204" pitchFamily="34" charset="0"/>
              </a:rPr>
              <a:t>aq</a:t>
            </a:r>
            <a:r>
              <a:rPr kumimoji="0" lang="en-US" altLang="en-US" sz="2000" b="0" i="0" u="none" strike="noStrike" cap="none" normalizeH="0" baseline="0" dirty="0">
                <a:ln>
                  <a:noFill/>
                </a:ln>
                <a:solidFill>
                  <a:srgbClr val="000000"/>
                </a:solidFill>
                <a:effectLst/>
                <a:ea typeface="MathJax_Main"/>
                <a:cs typeface="Tahoma" panose="020B0604030504040204" pitchFamily="34" charset="0"/>
              </a:rPr>
              <a:t>)  +  OH</a:t>
            </a:r>
            <a:r>
              <a:rPr kumimoji="0" lang="en-US" altLang="en-US" sz="2000" b="0" i="0" u="none" strike="noStrike" cap="none" normalizeH="0" baseline="30000" dirty="0">
                <a:ln>
                  <a:noFill/>
                </a:ln>
                <a:solidFill>
                  <a:srgbClr val="000000"/>
                </a:solidFill>
                <a:effectLst/>
                <a:ea typeface="MathJax_Main"/>
                <a:cs typeface="Tahoma" panose="020B0604030504040204" pitchFamily="34" charset="0"/>
              </a:rPr>
              <a:t>− </a:t>
            </a:r>
            <a:r>
              <a:rPr kumimoji="0" lang="en-US" altLang="en-US" sz="2000" b="0" i="0" u="none" strike="noStrike" cap="none" normalizeH="0" baseline="0" dirty="0">
                <a:ln>
                  <a:noFill/>
                </a:ln>
                <a:solidFill>
                  <a:srgbClr val="000000"/>
                </a:solidFill>
                <a:effectLst/>
                <a:ea typeface="MathJax_Main"/>
                <a:cs typeface="Tahoma" panose="020B0604030504040204" pitchFamily="34" charset="0"/>
              </a:rPr>
              <a:t>(</a:t>
            </a:r>
            <a:r>
              <a:rPr kumimoji="0" lang="en-US" altLang="en-US" sz="2000" b="0" i="0" u="none" strike="noStrike" cap="none" normalizeH="0" baseline="0" dirty="0" err="1">
                <a:ln>
                  <a:noFill/>
                </a:ln>
                <a:solidFill>
                  <a:srgbClr val="000000"/>
                </a:solidFill>
                <a:effectLst/>
                <a:ea typeface="MathJax_Math-italic"/>
                <a:cs typeface="Tahoma" panose="020B0604030504040204" pitchFamily="34" charset="0"/>
              </a:rPr>
              <a:t>aq</a:t>
            </a:r>
            <a:r>
              <a:rPr kumimoji="0" lang="en-US" altLang="en-US" sz="2000" b="0" i="0" u="none" strike="noStrike" cap="none" normalizeH="0" baseline="0" dirty="0">
                <a:ln>
                  <a:noFill/>
                </a:ln>
                <a:solidFill>
                  <a:srgbClr val="000000"/>
                </a:solidFill>
                <a:effectLst/>
                <a:ea typeface="MathJax_Main"/>
                <a:cs typeface="Tahoma" panose="020B0604030504040204" pitchFamily="34" charset="0"/>
              </a:rPr>
              <a:t>)</a:t>
            </a:r>
            <a:endParaRPr kumimoji="0" lang="en-US" altLang="en-US" sz="2000" b="0" i="0" u="none" strike="noStrike" cap="none" normalizeH="0" baseline="0" dirty="0">
              <a:ln>
                <a:noFill/>
              </a:ln>
              <a:solidFill>
                <a:srgbClr val="000000"/>
              </a:solidFill>
              <a:effectLst/>
              <a:cs typeface="Tahoma" panose="020B0604030504040204" pitchFamily="34" charset="0"/>
            </a:endParaRPr>
          </a:p>
          <a:p>
            <a:pPr defTabSz="914400"/>
            <a:r>
              <a:rPr lang="en-US" altLang="en-US" sz="2000" dirty="0">
                <a:solidFill>
                  <a:srgbClr val="000000"/>
                </a:solidFill>
                <a:cs typeface="Tahoma" panose="020B0604030504040204" pitchFamily="34" charset="0"/>
              </a:rPr>
              <a:t>6. Upon dissolving in water, bases break into a metal cation and the hydroxide ion, </a:t>
            </a:r>
            <a:r>
              <a:rPr kumimoji="0" lang="en-US" altLang="en-US" sz="2000" b="0" i="0" u="none" strike="noStrike" cap="none" normalizeH="0" baseline="0" dirty="0">
                <a:ln>
                  <a:noFill/>
                </a:ln>
                <a:solidFill>
                  <a:srgbClr val="000000"/>
                </a:solidFill>
                <a:effectLst/>
                <a:ea typeface="MathJax_Main"/>
                <a:cs typeface="Tahoma" panose="020B0604030504040204" pitchFamily="34" charset="0"/>
              </a:rPr>
              <a:t>OH</a:t>
            </a:r>
            <a:r>
              <a:rPr kumimoji="0" lang="en-US" altLang="en-US" sz="2000" b="0" i="0" u="none" strike="noStrike" cap="none" normalizeH="0" baseline="30000" dirty="0">
                <a:ln>
                  <a:noFill/>
                </a:ln>
                <a:solidFill>
                  <a:srgbClr val="000000"/>
                </a:solidFill>
                <a:effectLst/>
                <a:ea typeface="MathJax_Main"/>
                <a:cs typeface="Tahoma" panose="020B0604030504040204" pitchFamily="34" charset="0"/>
              </a:rPr>
              <a:t>−</a:t>
            </a:r>
            <a:r>
              <a:rPr lang="en-US" altLang="en-US" sz="2000" dirty="0">
                <a:solidFill>
                  <a:srgbClr val="000000"/>
                </a:solidFill>
                <a:cs typeface="Tahoma" panose="020B0604030504040204" pitchFamily="34" charset="0"/>
              </a:rPr>
              <a: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cs typeface="Tahoma" panose="020B0604030504040204" pitchFamily="34" charset="0"/>
              </a:rPr>
              <a:t>7. Sodium belongs to the group of elements called the alkali metals. An </a:t>
            </a:r>
            <a:r>
              <a:rPr kumimoji="0" lang="en-US" altLang="en-US" sz="2000" b="1" i="0" u="none" strike="noStrike" cap="none" normalizeH="0" baseline="0" dirty="0">
                <a:ln>
                  <a:noFill/>
                </a:ln>
                <a:solidFill>
                  <a:srgbClr val="000000"/>
                </a:solidFill>
                <a:effectLst/>
                <a:cs typeface="Tahoma" panose="020B0604030504040204" pitchFamily="34" charset="0"/>
              </a:rPr>
              <a:t>alkaline solution</a:t>
            </a:r>
            <a:r>
              <a:rPr kumimoji="0" lang="en-US" altLang="en-US" sz="2000" b="0" i="0" u="none" strike="noStrike" cap="none" normalizeH="0" baseline="0" dirty="0">
                <a:ln>
                  <a:noFill/>
                </a:ln>
                <a:solidFill>
                  <a:srgbClr val="000000"/>
                </a:solidFill>
                <a:effectLst/>
                <a:cs typeface="Tahoma" panose="020B0604030504040204" pitchFamily="34" charset="0"/>
              </a:rPr>
              <a:t> is another name for a solution that is basic. Bases are also called hydroxides.</a:t>
            </a:r>
          </a:p>
        </p:txBody>
      </p:sp>
    </p:spTree>
    <p:extLst>
      <p:ext uri="{BB962C8B-B14F-4D97-AF65-F5344CB8AC3E}">
        <p14:creationId xmlns:p14="http://schemas.microsoft.com/office/powerpoint/2010/main" val="1797737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3331F1-4E31-427C-95BF-4FA241E0CEE9}"/>
              </a:ext>
            </a:extLst>
          </p:cNvPr>
          <p:cNvSpPr>
            <a:spLocks noGrp="1"/>
          </p:cNvSpPr>
          <p:nvPr>
            <p:ph type="title"/>
          </p:nvPr>
        </p:nvSpPr>
        <p:spPr>
          <a:xfrm>
            <a:off x="958076" y="13931"/>
            <a:ext cx="10364451" cy="699920"/>
          </a:xfrm>
        </p:spPr>
        <p:txBody>
          <a:bodyPr/>
          <a:lstStyle/>
          <a:p>
            <a:r>
              <a:rPr lang="en-GB" dirty="0"/>
              <a:t>titration</a:t>
            </a:r>
          </a:p>
        </p:txBody>
      </p:sp>
      <p:sp>
        <p:nvSpPr>
          <p:cNvPr id="5" name="Rectangle 1">
            <a:extLst>
              <a:ext uri="{FF2B5EF4-FFF2-40B4-BE49-F238E27FC236}">
                <a16:creationId xmlns:a16="http://schemas.microsoft.com/office/drawing/2014/main" id="{5971C3A6-A190-4B23-BB8C-84D1EEDE79F5}"/>
              </a:ext>
            </a:extLst>
          </p:cNvPr>
          <p:cNvSpPr>
            <a:spLocks noChangeArrowheads="1"/>
          </p:cNvSpPr>
          <p:nvPr/>
        </p:nvSpPr>
        <p:spPr bwMode="auto">
          <a:xfrm>
            <a:off x="0" y="713851"/>
            <a:ext cx="12065035" cy="440120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r>
              <a:rPr lang="en-US" altLang="en-US" sz="2000" dirty="0">
                <a:solidFill>
                  <a:srgbClr val="000000"/>
                </a:solidFill>
                <a:latin typeface="+mn-lt"/>
                <a:cs typeface="Tahoma" panose="020B0604030504040204" pitchFamily="34" charset="0"/>
              </a:rPr>
              <a:t>A </a:t>
            </a:r>
            <a:r>
              <a:rPr lang="en-US" altLang="en-US" sz="2000" b="1" dirty="0">
                <a:solidFill>
                  <a:srgbClr val="000000"/>
                </a:solidFill>
                <a:latin typeface="+mn-lt"/>
                <a:cs typeface="Tahoma" panose="020B0604030504040204" pitchFamily="34" charset="0"/>
              </a:rPr>
              <a:t>titration</a:t>
            </a:r>
            <a:r>
              <a:rPr lang="en-US" altLang="en-US" sz="2000" dirty="0">
                <a:solidFill>
                  <a:srgbClr val="000000"/>
                </a:solidFill>
                <a:latin typeface="+mn-lt"/>
                <a:cs typeface="Tahoma" panose="020B0604030504040204" pitchFamily="34" charset="0"/>
              </a:rPr>
              <a:t> is a quantitative analytical method where a volume of a solution of known concentration is added to a volume of another solution in order to determine its concentration. </a:t>
            </a:r>
          </a:p>
          <a:p>
            <a:r>
              <a:rPr lang="en-US" altLang="en-US" sz="2000" u="sng" dirty="0">
                <a:solidFill>
                  <a:srgbClr val="000000"/>
                </a:solidFill>
                <a:latin typeface="+mn-lt"/>
                <a:cs typeface="Tahoma" panose="020B0604030504040204" pitchFamily="34" charset="0"/>
              </a:rPr>
              <a:t>EXAMPLE: </a:t>
            </a:r>
            <a:r>
              <a:rPr lang="en-US" altLang="en-US" sz="2000" dirty="0">
                <a:solidFill>
                  <a:srgbClr val="000000"/>
                </a:solidFill>
                <a:latin typeface="+mn-lt"/>
                <a:cs typeface="Tahoma" panose="020B0604030504040204" pitchFamily="34" charset="0"/>
              </a:rPr>
              <a:t>Ne</a:t>
            </a:r>
            <a:r>
              <a:rPr lang="en-GB" sz="2000" dirty="0" err="1">
                <a:solidFill>
                  <a:srgbClr val="000000"/>
                </a:solidFill>
                <a:latin typeface="+mn-lt"/>
              </a:rPr>
              <a:t>utralisation</a:t>
            </a:r>
            <a:r>
              <a:rPr lang="en-GB" sz="2000" dirty="0">
                <a:solidFill>
                  <a:srgbClr val="000000"/>
                </a:solidFill>
                <a:latin typeface="+mn-lt"/>
              </a:rPr>
              <a:t> of hydrochloric acid, HCl, by sodium hydroxide, NaOH, in the presence of indicator phenolphthalein.</a:t>
            </a:r>
            <a:endParaRPr lang="en-US" altLang="en-US" sz="2000" dirty="0">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mn-lt"/>
                <a:ea typeface="MathJax_Main"/>
              </a:rPr>
              <a:t>HCl( </a:t>
            </a:r>
            <a:r>
              <a:rPr kumimoji="0" lang="en-US" altLang="en-US" sz="2000" b="0" i="0" u="none" strike="noStrike" cap="none" normalizeH="0" baseline="0" dirty="0" err="1">
                <a:ln>
                  <a:noFill/>
                </a:ln>
                <a:solidFill>
                  <a:schemeClr val="tx1"/>
                </a:solidFill>
                <a:effectLst/>
                <a:latin typeface="+mn-lt"/>
                <a:ea typeface="MathJax_Math-italic"/>
              </a:rPr>
              <a:t>aq</a:t>
            </a:r>
            <a:r>
              <a:rPr kumimoji="0" lang="en-US" altLang="en-US" sz="2000" b="0" i="0" u="none" strike="noStrike" cap="none" normalizeH="0" baseline="0" dirty="0">
                <a:ln>
                  <a:noFill/>
                </a:ln>
                <a:solidFill>
                  <a:schemeClr val="tx1"/>
                </a:solidFill>
                <a:effectLst/>
                <a:latin typeface="+mn-lt"/>
                <a:ea typeface="MathJax_Main"/>
              </a:rPr>
              <a:t>) + NaOH( </a:t>
            </a:r>
            <a:r>
              <a:rPr kumimoji="0" lang="en-US" altLang="en-US" sz="2000" b="0" i="0" u="none" strike="noStrike" cap="none" normalizeH="0" baseline="0" dirty="0" err="1">
                <a:ln>
                  <a:noFill/>
                </a:ln>
                <a:solidFill>
                  <a:schemeClr val="tx1"/>
                </a:solidFill>
                <a:effectLst/>
                <a:latin typeface="+mn-lt"/>
                <a:ea typeface="MathJax_Math-italic"/>
              </a:rPr>
              <a:t>aq</a:t>
            </a:r>
            <a:r>
              <a:rPr kumimoji="0" lang="en-US" altLang="en-US" sz="2000" b="0" i="0" u="none" strike="noStrike" cap="none" normalizeH="0" baseline="0" dirty="0">
                <a:ln>
                  <a:noFill/>
                </a:ln>
                <a:solidFill>
                  <a:schemeClr val="tx1"/>
                </a:solidFill>
                <a:effectLst/>
                <a:latin typeface="+mn-lt"/>
                <a:ea typeface="MathJax_Main"/>
              </a:rPr>
              <a:t>) → NaCl (</a:t>
            </a:r>
            <a:r>
              <a:rPr kumimoji="0" lang="en-US" altLang="en-US" sz="2000" b="0" i="0" u="none" strike="noStrike" cap="none" normalizeH="0" baseline="0" dirty="0" err="1">
                <a:ln>
                  <a:noFill/>
                </a:ln>
                <a:solidFill>
                  <a:schemeClr val="tx1"/>
                </a:solidFill>
                <a:effectLst/>
                <a:latin typeface="+mn-lt"/>
                <a:ea typeface="MathJax_Math-italic"/>
              </a:rPr>
              <a:t>aq</a:t>
            </a:r>
            <a:r>
              <a:rPr kumimoji="0" lang="en-US" altLang="en-US" sz="2000" b="0" i="0" u="none" strike="noStrike" cap="none" normalizeH="0" baseline="0" dirty="0">
                <a:ln>
                  <a:noFill/>
                </a:ln>
                <a:solidFill>
                  <a:schemeClr val="tx1"/>
                </a:solidFill>
                <a:effectLst/>
                <a:latin typeface="+mn-lt"/>
                <a:ea typeface="MathJax_Main"/>
              </a:rPr>
              <a:t>) + H</a:t>
            </a:r>
            <a:r>
              <a:rPr kumimoji="0" lang="en-US" altLang="en-US" sz="2000" b="0" i="0" u="none" strike="noStrike" cap="none" normalizeH="0" baseline="-25000" dirty="0">
                <a:ln>
                  <a:noFill/>
                </a:ln>
                <a:solidFill>
                  <a:schemeClr val="tx1"/>
                </a:solidFill>
                <a:effectLst/>
                <a:latin typeface="+mn-lt"/>
                <a:ea typeface="MathJax_Main"/>
              </a:rPr>
              <a:t>2</a:t>
            </a:r>
            <a:r>
              <a:rPr kumimoji="0" lang="en-US" altLang="en-US" sz="2000" b="0" i="0" u="none" strike="noStrike" cap="none" normalizeH="0" baseline="0" dirty="0">
                <a:ln>
                  <a:noFill/>
                </a:ln>
                <a:solidFill>
                  <a:schemeClr val="tx1"/>
                </a:solidFill>
                <a:effectLst/>
                <a:latin typeface="+mn-lt"/>
                <a:ea typeface="MathJax_Main"/>
              </a:rPr>
              <a:t>O (</a:t>
            </a:r>
            <a:r>
              <a:rPr kumimoji="0" lang="en-US" altLang="en-US" sz="2000" b="0" i="0" u="none" strike="noStrike" cap="none" normalizeH="0" baseline="0" dirty="0">
                <a:ln>
                  <a:noFill/>
                </a:ln>
                <a:solidFill>
                  <a:schemeClr val="tx1"/>
                </a:solidFill>
                <a:effectLst/>
                <a:latin typeface="+mn-lt"/>
                <a:ea typeface="MathJax_Math-italic"/>
              </a:rPr>
              <a:t>l</a:t>
            </a:r>
            <a:r>
              <a:rPr kumimoji="0" lang="en-US" altLang="en-US" sz="2000" b="0" i="0" u="none" strike="noStrike" cap="none" normalizeH="0" baseline="0" dirty="0">
                <a:ln>
                  <a:noFill/>
                </a:ln>
                <a:solidFill>
                  <a:schemeClr val="tx1"/>
                </a:solidFill>
                <a:effectLst/>
                <a:latin typeface="+mn-lt"/>
                <a:ea typeface="MathJax_Main"/>
              </a:rPr>
              <a:t>)</a:t>
            </a:r>
            <a:endParaRPr kumimoji="0" lang="en-US" altLang="en-US" sz="2000" b="0" i="0" u="none" strike="noStrike" cap="none" normalizeH="0" baseline="0" dirty="0">
              <a:ln>
                <a:noFill/>
              </a:ln>
              <a:solidFill>
                <a:schemeClr val="tx1"/>
              </a:solidFill>
              <a:effectLst/>
              <a:latin typeface="+mn-lt"/>
            </a:endParaRPr>
          </a:p>
          <a:p>
            <a:pPr lvl="0" defTabSz="914400"/>
            <a:r>
              <a:rPr kumimoji="0" lang="en-US" altLang="en-US" sz="2000" b="0" i="0" u="none" strike="noStrike" cap="none" normalizeH="0" baseline="0" dirty="0">
                <a:ln>
                  <a:noFill/>
                </a:ln>
                <a:solidFill>
                  <a:srgbClr val="000000"/>
                </a:solidFill>
                <a:effectLst/>
                <a:latin typeface="+mn-lt"/>
                <a:cs typeface="Tahoma" panose="020B0604030504040204" pitchFamily="34" charset="0"/>
              </a:rPr>
              <a:t>Based</a:t>
            </a:r>
            <a:r>
              <a:rPr kumimoji="0" lang="en-US" altLang="en-US" sz="2000" b="0" i="0" u="none" strike="noStrike" cap="none" normalizeH="0" dirty="0">
                <a:ln>
                  <a:noFill/>
                </a:ln>
                <a:solidFill>
                  <a:srgbClr val="000000"/>
                </a:solidFill>
                <a:effectLst/>
                <a:latin typeface="+mn-lt"/>
                <a:cs typeface="Tahoma" panose="020B0604030504040204" pitchFamily="34" charset="0"/>
              </a:rPr>
              <a:t> on the stoichiometry: </a:t>
            </a:r>
            <a:r>
              <a:rPr kumimoji="0" lang="en-US" altLang="en-US" sz="2000" b="0" i="0" u="none" strike="noStrike" cap="none" normalizeH="0" baseline="0" dirty="0">
                <a:ln>
                  <a:noFill/>
                </a:ln>
                <a:solidFill>
                  <a:srgbClr val="000000"/>
                </a:solidFill>
                <a:effectLst/>
                <a:latin typeface="+mn-lt"/>
                <a:cs typeface="Tahoma" panose="020B0604030504040204" pitchFamily="34" charset="0"/>
              </a:rPr>
              <a:t>One mole of </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HCl</a:t>
            </a:r>
            <a:r>
              <a:rPr kumimoji="0" lang="en-US" altLang="en-US" sz="2000" b="0" i="0" u="none" strike="noStrike" cap="none" normalizeH="0" baseline="0" dirty="0">
                <a:ln>
                  <a:noFill/>
                </a:ln>
                <a:solidFill>
                  <a:srgbClr val="000000"/>
                </a:solidFill>
                <a:effectLst/>
                <a:latin typeface="+mn-lt"/>
                <a:cs typeface="Tahoma" panose="020B0604030504040204" pitchFamily="34" charset="0"/>
              </a:rPr>
              <a:t> is fully neutralized by one mole of </a:t>
            </a:r>
            <a:r>
              <a:rPr kumimoji="0" lang="en-US" altLang="en-US" sz="2000" b="0" i="0" u="none" strike="noStrike" cap="none" normalizeH="0" baseline="0" dirty="0">
                <a:ln>
                  <a:noFill/>
                </a:ln>
                <a:solidFill>
                  <a:srgbClr val="000000"/>
                </a:solidFill>
                <a:effectLst/>
                <a:latin typeface="+mn-lt"/>
                <a:ea typeface="MathJax_Main"/>
                <a:cs typeface="Tahoma" panose="020B0604030504040204" pitchFamily="34" charset="0"/>
              </a:rPr>
              <a:t>NaOH</a:t>
            </a:r>
            <a:r>
              <a:rPr kumimoji="0" lang="en-US" altLang="en-US" sz="2000" b="0" i="0" u="none" strike="noStrike" cap="none" normalizeH="0" baseline="0" dirty="0">
                <a:ln>
                  <a:noFill/>
                </a:ln>
                <a:solidFill>
                  <a:srgbClr val="000000"/>
                </a:solidFill>
                <a:effectLst/>
                <a:latin typeface="+mn-lt"/>
                <a:cs typeface="Tahoma" panose="020B0604030504040204" pitchFamily="34" charset="0"/>
              </a:rPr>
              <a:t>. </a:t>
            </a:r>
            <a:br>
              <a:rPr kumimoji="0" lang="en-US" altLang="en-US" sz="2000" b="0" i="0" u="none" strike="noStrike" cap="none" normalizeH="0" baseline="0" dirty="0">
                <a:ln>
                  <a:noFill/>
                </a:ln>
                <a:solidFill>
                  <a:schemeClr val="tx1"/>
                </a:solidFill>
                <a:effectLst/>
                <a:latin typeface="+mn-lt"/>
              </a:rPr>
            </a:br>
            <a:r>
              <a:rPr kumimoji="0" lang="en-US" altLang="en-US" sz="2000" b="0" i="0" u="none" strike="noStrike" cap="none" normalizeH="0" baseline="0" dirty="0">
                <a:ln>
                  <a:noFill/>
                </a:ln>
                <a:solidFill>
                  <a:schemeClr val="tx1"/>
                </a:solidFill>
                <a:effectLst/>
                <a:latin typeface="+mn-lt"/>
              </a:rPr>
              <a:t>For the </a:t>
            </a:r>
            <a:r>
              <a:rPr kumimoji="0" lang="en-US" altLang="en-US" sz="2000" b="0" i="0" u="none" strike="noStrike" cap="none" normalizeH="0" baseline="0" dirty="0" err="1">
                <a:ln>
                  <a:noFill/>
                </a:ln>
                <a:solidFill>
                  <a:schemeClr val="tx1"/>
                </a:solidFill>
                <a:effectLst/>
                <a:latin typeface="+mn-lt"/>
              </a:rPr>
              <a:t>neutralisation</a:t>
            </a:r>
            <a:r>
              <a:rPr kumimoji="0" lang="en-US" altLang="en-US" sz="2000" b="0" i="0" u="none" strike="noStrike" cap="none" normalizeH="0" baseline="0" dirty="0">
                <a:ln>
                  <a:noFill/>
                </a:ln>
                <a:solidFill>
                  <a:schemeClr val="tx1"/>
                </a:solidFill>
                <a:effectLst/>
                <a:latin typeface="+mn-lt"/>
              </a:rPr>
              <a:t> to occur </a:t>
            </a:r>
            <a:r>
              <a:rPr lang="en-US" altLang="en-US" sz="2000" dirty="0">
                <a:solidFill>
                  <a:srgbClr val="000000"/>
                </a:solidFill>
                <a:latin typeface="+mn-lt"/>
                <a:cs typeface="Tahoma" panose="020B0604030504040204" pitchFamily="34" charset="0"/>
              </a:rPr>
              <a:t>the number of moles of </a:t>
            </a:r>
            <a:r>
              <a:rPr lang="en-US" altLang="en-US" sz="2000" dirty="0">
                <a:solidFill>
                  <a:srgbClr val="000000"/>
                </a:solidFill>
                <a:latin typeface="+mn-lt"/>
                <a:ea typeface="MathJax_Main"/>
                <a:cs typeface="Tahoma" panose="020B0604030504040204" pitchFamily="34" charset="0"/>
              </a:rPr>
              <a:t>H</a:t>
            </a:r>
            <a:r>
              <a:rPr lang="en-US" altLang="en-US" sz="2000" baseline="30000" dirty="0">
                <a:solidFill>
                  <a:srgbClr val="000000"/>
                </a:solidFill>
                <a:latin typeface="+mn-lt"/>
                <a:ea typeface="MathJax_Main"/>
                <a:cs typeface="Tahoma" panose="020B0604030504040204" pitchFamily="34" charset="0"/>
              </a:rPr>
              <a:t>+</a:t>
            </a:r>
            <a:r>
              <a:rPr lang="en-US" altLang="en-US" sz="2000" dirty="0">
                <a:solidFill>
                  <a:srgbClr val="000000"/>
                </a:solidFill>
                <a:latin typeface="+mn-lt"/>
                <a:cs typeface="Tahoma" panose="020B0604030504040204" pitchFamily="34" charset="0"/>
              </a:rPr>
              <a:t> ions supplied by the acid must be equal to the number of </a:t>
            </a:r>
            <a:r>
              <a:rPr lang="en-US" altLang="en-US" sz="2000" dirty="0">
                <a:solidFill>
                  <a:srgbClr val="000000"/>
                </a:solidFill>
                <a:latin typeface="+mn-lt"/>
                <a:ea typeface="MathJax_Main"/>
                <a:cs typeface="Tahoma" panose="020B0604030504040204" pitchFamily="34" charset="0"/>
              </a:rPr>
              <a:t>OH</a:t>
            </a:r>
            <a:r>
              <a:rPr lang="en-US" altLang="en-US" sz="2000" baseline="30000" dirty="0">
                <a:solidFill>
                  <a:srgbClr val="000000"/>
                </a:solidFill>
                <a:latin typeface="+mn-lt"/>
                <a:ea typeface="MathJax_Main"/>
                <a:cs typeface="Tahoma" panose="020B0604030504040204" pitchFamily="34" charset="0"/>
              </a:rPr>
              <a:t>−</a:t>
            </a:r>
            <a:r>
              <a:rPr lang="en-US" altLang="en-US" sz="2000" dirty="0">
                <a:solidFill>
                  <a:srgbClr val="000000"/>
                </a:solidFill>
                <a:latin typeface="+mn-lt"/>
                <a:cs typeface="Tahoma" panose="020B0604030504040204" pitchFamily="34" charset="0"/>
              </a:rPr>
              <a:t> ions supplied by the base. </a:t>
            </a:r>
          </a:p>
          <a:p>
            <a:pPr lvl="0" defTabSz="914400"/>
            <a:r>
              <a:rPr lang="en-US" altLang="en-US" sz="2000" dirty="0">
                <a:solidFill>
                  <a:srgbClr val="000000"/>
                </a:solidFill>
                <a:latin typeface="+mn-lt"/>
                <a:cs typeface="Tahoma" panose="020B0604030504040204" pitchFamily="34" charset="0"/>
              </a:rPr>
              <a:t>The </a:t>
            </a:r>
            <a:r>
              <a:rPr lang="en-US" altLang="en-US" sz="2000" b="1" dirty="0">
                <a:solidFill>
                  <a:srgbClr val="000000"/>
                </a:solidFill>
                <a:latin typeface="+mn-lt"/>
                <a:cs typeface="Tahoma" panose="020B0604030504040204" pitchFamily="34" charset="0"/>
              </a:rPr>
              <a:t>equivalence point</a:t>
            </a:r>
            <a:r>
              <a:rPr lang="en-US" altLang="en-US" sz="2000" dirty="0">
                <a:solidFill>
                  <a:srgbClr val="000000"/>
                </a:solidFill>
                <a:latin typeface="+mn-lt"/>
                <a:cs typeface="Tahoma" panose="020B0604030504040204" pitchFamily="34" charset="0"/>
              </a:rPr>
              <a:t> is the point in a neutralization reaction where the number of moles of hydrogen ions is equal to the number of moles of hydroxide ions. It is also called </a:t>
            </a:r>
            <a:r>
              <a:rPr lang="en-US" altLang="en-US" sz="2000" b="1" dirty="0">
                <a:solidFill>
                  <a:srgbClr val="000000"/>
                </a:solidFill>
                <a:latin typeface="+mn-lt"/>
                <a:cs typeface="Tahoma" panose="020B0604030504040204" pitchFamily="34" charset="0"/>
              </a:rPr>
              <a:t>end point </a:t>
            </a:r>
            <a:r>
              <a:rPr lang="en-US" altLang="en-US" sz="2000" dirty="0">
                <a:solidFill>
                  <a:srgbClr val="000000"/>
                </a:solidFill>
                <a:latin typeface="+mn-lt"/>
                <a:cs typeface="Tahoma" panose="020B0604030504040204" pitchFamily="34" charset="0"/>
              </a:rPr>
              <a:t>of titration as moles of acid are neutralized by same number of moles of base.</a:t>
            </a:r>
            <a:endParaRPr lang="en-US" altLang="en-US" sz="2000" dirty="0">
              <a:latin typeface="+mn-lt"/>
            </a:endParaRPr>
          </a:p>
          <a:p>
            <a:pPr lvl="0" defTabSz="914400"/>
            <a:r>
              <a:rPr lang="en-US" altLang="en-US" sz="2000" dirty="0">
                <a:solidFill>
                  <a:srgbClr val="000000"/>
                </a:solidFill>
                <a:latin typeface="+mn-lt"/>
                <a:cs typeface="Tahoma" panose="020B0604030504040204" pitchFamily="34" charset="0"/>
              </a:rPr>
              <a:t>An </a:t>
            </a:r>
            <a:r>
              <a:rPr lang="en-US" altLang="en-US" sz="2000" b="1" dirty="0">
                <a:solidFill>
                  <a:srgbClr val="000000"/>
                </a:solidFill>
                <a:latin typeface="+mn-lt"/>
                <a:cs typeface="Tahoma" panose="020B0604030504040204" pitchFamily="34" charset="0"/>
              </a:rPr>
              <a:t>indicator</a:t>
            </a:r>
            <a:r>
              <a:rPr lang="en-US" altLang="en-US" sz="2000" dirty="0">
                <a:solidFill>
                  <a:srgbClr val="000000"/>
                </a:solidFill>
                <a:latin typeface="+mn-lt"/>
                <a:cs typeface="Tahoma" panose="020B0604030504040204" pitchFamily="34" charset="0"/>
              </a:rPr>
              <a:t> is a substance that has a distinctly different color when in an acidic or basic solution and is used to detect the end point visually. A commonly used indicator for strong acid-strong base titrations is phenolphthalein which </a:t>
            </a:r>
            <a:r>
              <a:rPr lang="en-US" altLang="en-US" sz="2000" dirty="0" err="1">
                <a:solidFill>
                  <a:srgbClr val="000000"/>
                </a:solidFill>
                <a:latin typeface="+mn-lt"/>
                <a:cs typeface="Tahoma" panose="020B0604030504040204" pitchFamily="34" charset="0"/>
              </a:rPr>
              <a:t>tursn</a:t>
            </a:r>
            <a:r>
              <a:rPr lang="en-US" altLang="en-US" sz="2000" dirty="0">
                <a:solidFill>
                  <a:srgbClr val="000000"/>
                </a:solidFill>
                <a:latin typeface="+mn-lt"/>
                <a:cs typeface="Tahoma" panose="020B0604030504040204" pitchFamily="34" charset="0"/>
              </a:rPr>
              <a:t> from colorless to brilliant pink as the solution turns from acidic to basic. </a:t>
            </a:r>
            <a:endParaRPr kumimoji="0" lang="en-US" altLang="en-US" sz="2000" b="0" i="0" u="none" strike="noStrike" cap="none" normalizeH="0" baseline="0" dirty="0">
              <a:ln>
                <a:noFill/>
              </a:ln>
              <a:solidFill>
                <a:schemeClr val="tx1"/>
              </a:solidFill>
              <a:effectLst/>
              <a:latin typeface="+mn-lt"/>
            </a:endParaRPr>
          </a:p>
        </p:txBody>
      </p:sp>
    </p:spTree>
    <p:extLst>
      <p:ext uri="{BB962C8B-B14F-4D97-AF65-F5344CB8AC3E}">
        <p14:creationId xmlns:p14="http://schemas.microsoft.com/office/powerpoint/2010/main" val="1955238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22131-6725-4FD7-9A6A-11BD71774777}"/>
              </a:ext>
            </a:extLst>
          </p:cNvPr>
          <p:cNvSpPr>
            <a:spLocks noGrp="1"/>
          </p:cNvSpPr>
          <p:nvPr>
            <p:ph type="title"/>
          </p:nvPr>
        </p:nvSpPr>
        <p:spPr>
          <a:xfrm>
            <a:off x="913774" y="66067"/>
            <a:ext cx="10364451" cy="670533"/>
          </a:xfrm>
        </p:spPr>
        <p:txBody>
          <a:bodyPr/>
          <a:lstStyle/>
          <a:p>
            <a:r>
              <a:rPr lang="en-GB" dirty="0"/>
              <a:t>Titration, </a:t>
            </a:r>
            <a:r>
              <a:rPr lang="en-GB" cap="none" dirty="0" err="1"/>
              <a:t>cnt</a:t>
            </a:r>
            <a:r>
              <a:rPr lang="en-GB" cap="none" dirty="0"/>
              <a:t>.</a:t>
            </a:r>
            <a:endParaRPr lang="en-GB" dirty="0"/>
          </a:p>
        </p:txBody>
      </p:sp>
      <p:sp>
        <p:nvSpPr>
          <p:cNvPr id="4" name="TextBox 3">
            <a:extLst>
              <a:ext uri="{FF2B5EF4-FFF2-40B4-BE49-F238E27FC236}">
                <a16:creationId xmlns:a16="http://schemas.microsoft.com/office/drawing/2014/main" id="{31FCEAEF-F920-4D30-A2FD-DD09AFF27322}"/>
              </a:ext>
            </a:extLst>
          </p:cNvPr>
          <p:cNvSpPr txBox="1"/>
          <p:nvPr/>
        </p:nvSpPr>
        <p:spPr>
          <a:xfrm>
            <a:off x="227479" y="1073993"/>
            <a:ext cx="11132671" cy="3785652"/>
          </a:xfrm>
          <a:prstGeom prst="rect">
            <a:avLst/>
          </a:prstGeom>
          <a:noFill/>
        </p:spPr>
        <p:txBody>
          <a:bodyPr wrap="square">
            <a:spAutoFit/>
          </a:bodyPr>
          <a:lstStyle/>
          <a:p>
            <a:pPr lvl="0" defTabSz="914400"/>
            <a:r>
              <a:rPr lang="en-US" altLang="en-US" sz="2000" dirty="0">
                <a:solidFill>
                  <a:srgbClr val="000000"/>
                </a:solidFill>
                <a:latin typeface="+mn-lt"/>
                <a:cs typeface="Tahoma" panose="020B0604030504040204" pitchFamily="34" charset="0"/>
              </a:rPr>
              <a:t>The steps in a titration process are outlined below.</a:t>
            </a:r>
            <a:endParaRPr lang="en-US" altLang="en-US" sz="2000" dirty="0">
              <a:latin typeface="+mn-lt"/>
            </a:endParaRPr>
          </a:p>
          <a:p>
            <a:pPr lvl="0" defTabSz="914400">
              <a:buFontTx/>
              <a:buAutoNum type="arabicPeriod"/>
            </a:pPr>
            <a:r>
              <a:rPr lang="en-US" altLang="en-US" sz="2000" dirty="0">
                <a:solidFill>
                  <a:srgbClr val="000000"/>
                </a:solidFill>
                <a:latin typeface="+mn-lt"/>
                <a:cs typeface="Tahoma" panose="020B0604030504040204" pitchFamily="34" charset="0"/>
              </a:rPr>
              <a:t> A measured volume of an acid of unknown concentration is added to an Erlenmeyer </a:t>
            </a:r>
            <a:r>
              <a:rPr lang="en-US" altLang="en-US" sz="2000">
                <a:solidFill>
                  <a:srgbClr val="000000"/>
                </a:solidFill>
                <a:latin typeface="+mn-lt"/>
                <a:cs typeface="Tahoma" panose="020B0604030504040204" pitchFamily="34" charset="0"/>
              </a:rPr>
              <a:t>(conical) </a:t>
            </a:r>
            <a:r>
              <a:rPr lang="en-US" altLang="en-US" sz="2000" dirty="0">
                <a:solidFill>
                  <a:srgbClr val="000000"/>
                </a:solidFill>
                <a:latin typeface="+mn-lt"/>
                <a:cs typeface="Tahoma" panose="020B0604030504040204" pitchFamily="34" charset="0"/>
              </a:rPr>
              <a:t>flask.</a:t>
            </a:r>
          </a:p>
          <a:p>
            <a:pPr lvl="0" defTabSz="914400">
              <a:buFontTx/>
              <a:buAutoNum type="arabicPeriod" startAt="2"/>
            </a:pPr>
            <a:r>
              <a:rPr lang="en-US" altLang="en-US" sz="2000" dirty="0">
                <a:solidFill>
                  <a:srgbClr val="000000"/>
                </a:solidFill>
                <a:latin typeface="+mn-lt"/>
                <a:cs typeface="Tahoma" panose="020B0604030504040204" pitchFamily="34" charset="0"/>
              </a:rPr>
              <a:t> Several drops of an indicator are added to the acid and mixed by swirling the flask.</a:t>
            </a:r>
          </a:p>
          <a:p>
            <a:pPr lvl="0" defTabSz="914400">
              <a:buFontTx/>
              <a:buAutoNum type="arabicPeriod" startAt="3"/>
            </a:pPr>
            <a:r>
              <a:rPr lang="en-US" altLang="en-US" sz="2000" dirty="0">
                <a:solidFill>
                  <a:srgbClr val="000000"/>
                </a:solidFill>
                <a:latin typeface="+mn-lt"/>
                <a:cs typeface="Tahoma" panose="020B0604030504040204" pitchFamily="34" charset="0"/>
              </a:rPr>
              <a:t> A burette is filled with a base solution of known molarity.</a:t>
            </a:r>
          </a:p>
          <a:p>
            <a:pPr lvl="0" defTabSz="914400">
              <a:buFontTx/>
              <a:buAutoNum type="arabicPeriod" startAt="4"/>
            </a:pPr>
            <a:r>
              <a:rPr lang="en-US" altLang="en-US" sz="2000" dirty="0">
                <a:solidFill>
                  <a:srgbClr val="000000"/>
                </a:solidFill>
                <a:latin typeface="+mn-lt"/>
                <a:cs typeface="Tahoma" panose="020B0604030504040204" pitchFamily="34" charset="0"/>
              </a:rPr>
              <a:t> The stopcock of the burette is opened, and base is slowly added to the acid, while the flask is constantly swirled to ensure mixing. The stopcock is closed at the exact point at which the indicator just changes color.</a:t>
            </a:r>
          </a:p>
          <a:p>
            <a:pPr lvl="0" defTabSz="914400"/>
            <a:endParaRPr lang="en-US" altLang="en-US" sz="2000" dirty="0">
              <a:solidFill>
                <a:srgbClr val="000000"/>
              </a:solidFill>
              <a:latin typeface="+mn-lt"/>
              <a:cs typeface="Tahoma" panose="020B0604030504040204" pitchFamily="34" charset="0"/>
            </a:endParaRPr>
          </a:p>
          <a:p>
            <a:pPr lvl="0" defTabSz="914400"/>
            <a:r>
              <a:rPr lang="en-US" altLang="en-US" sz="2000" dirty="0">
                <a:solidFill>
                  <a:srgbClr val="000000"/>
                </a:solidFill>
                <a:latin typeface="+mn-lt"/>
                <a:cs typeface="Tahoma" panose="020B0604030504040204" pitchFamily="34" charset="0"/>
              </a:rPr>
              <a:t>The </a:t>
            </a:r>
            <a:r>
              <a:rPr lang="en-US" altLang="en-US" sz="2000" b="1" dirty="0">
                <a:solidFill>
                  <a:srgbClr val="000000"/>
                </a:solidFill>
                <a:latin typeface="+mn-lt"/>
                <a:cs typeface="Tahoma" panose="020B0604030504040204" pitchFamily="34" charset="0"/>
              </a:rPr>
              <a:t>standard solution</a:t>
            </a:r>
            <a:r>
              <a:rPr lang="en-US" altLang="en-US" sz="2000" dirty="0">
                <a:solidFill>
                  <a:srgbClr val="000000"/>
                </a:solidFill>
                <a:latin typeface="+mn-lt"/>
                <a:cs typeface="Tahoma" panose="020B0604030504040204" pitchFamily="34" charset="0"/>
              </a:rPr>
              <a:t> is the solution in a titration whose concentration is known. In the titration described above, the base solution is the standard solution. It is very important in a titration to add the solution from the burette slowly, so that the point at which the indicator changes color can be found accurately. The </a:t>
            </a:r>
            <a:r>
              <a:rPr lang="en-US" altLang="en-US" sz="2000" b="1" dirty="0">
                <a:solidFill>
                  <a:srgbClr val="000000"/>
                </a:solidFill>
                <a:latin typeface="+mn-lt"/>
                <a:cs typeface="Tahoma" panose="020B0604030504040204" pitchFamily="34" charset="0"/>
              </a:rPr>
              <a:t>end point</a:t>
            </a:r>
            <a:r>
              <a:rPr lang="en-US" altLang="en-US" sz="2000" dirty="0">
                <a:solidFill>
                  <a:srgbClr val="000000"/>
                </a:solidFill>
                <a:latin typeface="+mn-lt"/>
                <a:cs typeface="Tahoma" panose="020B0604030504040204" pitchFamily="34" charset="0"/>
              </a:rPr>
              <a:t> of a titration is the point at which the indicator changes color. When phenolphthalein is the indicator, the end point will be signified by a faint pink color.</a:t>
            </a:r>
            <a:endParaRPr lang="en-US" altLang="en-US" sz="2000" dirty="0">
              <a:latin typeface="+mn-lt"/>
            </a:endParaRPr>
          </a:p>
        </p:txBody>
      </p:sp>
    </p:spTree>
    <p:extLst>
      <p:ext uri="{BB962C8B-B14F-4D97-AF65-F5344CB8AC3E}">
        <p14:creationId xmlns:p14="http://schemas.microsoft.com/office/powerpoint/2010/main" val="1658544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2">
            <a:extLst>
              <a:ext uri="{FF2B5EF4-FFF2-40B4-BE49-F238E27FC236}">
                <a16:creationId xmlns:a16="http://schemas.microsoft.com/office/drawing/2014/main" id="{61F30D50-5245-4B19-A540-84A01985107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a:extLst>
              <a:ext uri="{FF2B5EF4-FFF2-40B4-BE49-F238E27FC236}">
                <a16:creationId xmlns:a16="http://schemas.microsoft.com/office/drawing/2014/main" id="{FD576915-B80C-47ED-9DB5-6E99567F3EE3}"/>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a:extLst>
              <a:ext uri="{FF2B5EF4-FFF2-40B4-BE49-F238E27FC236}">
                <a16:creationId xmlns:a16="http://schemas.microsoft.com/office/drawing/2014/main" id="{3D6688C1-1587-4EA5-9A3A-E7246AAEA478}"/>
              </a:ext>
            </a:extLst>
          </p:cNvPr>
          <p:cNvPicPr>
            <a:picLocks noChangeAspect="1"/>
          </p:cNvPicPr>
          <p:nvPr/>
        </p:nvPicPr>
        <p:blipFill>
          <a:blip r:embed="rId2"/>
          <a:stretch>
            <a:fillRect/>
          </a:stretch>
        </p:blipFill>
        <p:spPr>
          <a:xfrm>
            <a:off x="1346200" y="1776817"/>
            <a:ext cx="7032998" cy="4688665"/>
          </a:xfrm>
          <a:prstGeom prst="rect">
            <a:avLst/>
          </a:prstGeom>
        </p:spPr>
      </p:pic>
      <p:sp>
        <p:nvSpPr>
          <p:cNvPr id="9" name="TextBox 8">
            <a:extLst>
              <a:ext uri="{FF2B5EF4-FFF2-40B4-BE49-F238E27FC236}">
                <a16:creationId xmlns:a16="http://schemas.microsoft.com/office/drawing/2014/main" id="{45735619-BF72-434D-B6AF-FCC63A87294F}"/>
              </a:ext>
            </a:extLst>
          </p:cNvPr>
          <p:cNvSpPr txBox="1"/>
          <p:nvPr/>
        </p:nvSpPr>
        <p:spPr>
          <a:xfrm>
            <a:off x="1346200" y="561551"/>
            <a:ext cx="6122894" cy="830997"/>
          </a:xfrm>
          <a:prstGeom prst="rect">
            <a:avLst/>
          </a:prstGeom>
          <a:noFill/>
        </p:spPr>
        <p:txBody>
          <a:bodyPr wrap="square">
            <a:spAutoFit/>
          </a:bodyPr>
          <a:lstStyle/>
          <a:p>
            <a:r>
              <a:rPr lang="en-GB" sz="2400" dirty="0">
                <a:solidFill>
                  <a:srgbClr val="002060"/>
                </a:solidFill>
                <a:hlinkClick r:id="rId3">
                  <a:extLst>
                    <a:ext uri="{A12FA001-AC4F-418D-AE19-62706E023703}">
                      <ahyp:hlinkClr xmlns:ahyp="http://schemas.microsoft.com/office/drawing/2018/hyperlinkcolor" val="tx"/>
                    </a:ext>
                  </a:extLst>
                </a:hlinkClick>
              </a:rPr>
              <a:t>Acid-Base titration, HCl-NaOH</a:t>
            </a:r>
            <a:r>
              <a:rPr lang="en-GB" sz="2400" dirty="0">
                <a:solidFill>
                  <a:srgbClr val="002060"/>
                </a:solidFill>
              </a:rPr>
              <a:t> </a:t>
            </a:r>
          </a:p>
          <a:p>
            <a:r>
              <a:rPr lang="en-GB" sz="2400" dirty="0">
                <a:solidFill>
                  <a:srgbClr val="002060"/>
                </a:solidFill>
              </a:rPr>
              <a:t>YouTube video</a:t>
            </a:r>
          </a:p>
        </p:txBody>
      </p:sp>
    </p:spTree>
    <p:extLst>
      <p:ext uri="{BB962C8B-B14F-4D97-AF65-F5344CB8AC3E}">
        <p14:creationId xmlns:p14="http://schemas.microsoft.com/office/powerpoint/2010/main" val="158238358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0</TotalTime>
  <Words>994</Words>
  <Application>Microsoft Office PowerPoint</Application>
  <PresentationFormat>Widescreen</PresentationFormat>
  <Paragraphs>54</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Tw Cen MT</vt:lpstr>
      <vt:lpstr>Droplet</vt:lpstr>
      <vt:lpstr>Acids, bases, titration </vt:lpstr>
      <vt:lpstr>Properties of acids</vt:lpstr>
      <vt:lpstr>Properties of bases</vt:lpstr>
      <vt:lpstr>Arrhenius Acids and bases</vt:lpstr>
      <vt:lpstr>titration</vt:lpstr>
      <vt:lpstr>Titration, cnt.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TItration</dc:title>
  <dc:creator>Ewa Kazimierska</dc:creator>
  <cp:lastModifiedBy>Ewa Kazimierska</cp:lastModifiedBy>
  <cp:revision>2</cp:revision>
  <dcterms:created xsi:type="dcterms:W3CDTF">2023-03-05T14:32:10Z</dcterms:created>
  <dcterms:modified xsi:type="dcterms:W3CDTF">2023-03-06T06:22:10Z</dcterms:modified>
</cp:coreProperties>
</file>