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79" r:id="rId3"/>
    <p:sldId id="280" r:id="rId4"/>
    <p:sldId id="284" r:id="rId5"/>
    <p:sldId id="275" r:id="rId6"/>
    <p:sldId id="281" r:id="rId7"/>
    <p:sldId id="276" r:id="rId8"/>
    <p:sldId id="283" r:id="rId9"/>
    <p:sldId id="277" r:id="rId10"/>
    <p:sldId id="282" r:id="rId11"/>
    <p:sldId id="27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12" autoAdjust="0"/>
    <p:restoredTop sz="94660"/>
  </p:normalViewPr>
  <p:slideViewPr>
    <p:cSldViewPr snapToGrid="0">
      <p:cViewPr varScale="1">
        <p:scale>
          <a:sx n="124" d="100"/>
          <a:sy n="124" d="100"/>
        </p:scale>
        <p:origin x="102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D6E96-72AC-4C28-9B45-DB8D70935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5A7EF-9939-4C71-9BFB-C91AA38FB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127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105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6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2768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373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87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974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981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04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00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103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04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B9BEEB38-DB80-4669-99EC-5F87D4BED687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1CC52679-236A-4CB2-AE13-5DD335187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25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13" Type="http://schemas.openxmlformats.org/officeDocument/2006/relationships/hyperlink" Target="https://en.wikipedia.org/wiki/Pearl_of_Kuwait" TargetMode="External"/><Relationship Id="rId3" Type="http://schemas.openxmlformats.org/officeDocument/2006/relationships/hyperlink" Target="https://fr.wikipedia.org/wiki/Henri_VII_(roi_d%27Angleterre)" TargetMode="External"/><Relationship Id="rId7" Type="http://schemas.openxmlformats.org/officeDocument/2006/relationships/hyperlink" Target="http://en.wikipedia.org/wiki/marketta" TargetMode="External"/><Relationship Id="rId12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11" Type="http://schemas.openxmlformats.org/officeDocument/2006/relationships/hyperlink" Target="https://en.wikipedia.org/wiki/File:Hans_Holbein,_the_Younger,_Around_1497-1543_-_Portrait_of_Henry_VIII_of_England_-_Google_Art_Project.jpg" TargetMode="External"/><Relationship Id="rId5" Type="http://schemas.openxmlformats.org/officeDocument/2006/relationships/hyperlink" Target="http://commons.wikimedia.org/wiki/File:Edouard_VI_Tudor.jpg" TargetMode="External"/><Relationship Id="rId15" Type="http://schemas.openxmlformats.org/officeDocument/2006/relationships/hyperlink" Target="http://pchujman.cumbresblogs.com/2013/08/13/when-i-was-fair-and-young-and-favour-graced-me-by-queen-elizabeth/" TargetMode="External"/><Relationship Id="rId10" Type="http://schemas.openxmlformats.org/officeDocument/2006/relationships/image" Target="../media/image6.jpg"/><Relationship Id="rId4" Type="http://schemas.openxmlformats.org/officeDocument/2006/relationships/image" Target="../media/image3.jpg"/><Relationship Id="rId9" Type="http://schemas.openxmlformats.org/officeDocument/2006/relationships/hyperlink" Target="http://www.flickr.com/photos/60861613@N00/3392383367/" TargetMode="External"/><Relationship Id="rId1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source.org/wiki/Letter_from_Henry_VIII_to_Anne_Boleyn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lickr.com/photos/60861613@N00/3372411261/" TargetMode="External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Elizabeth_and_Henry.jpg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Anne_boleyn.jpg" TargetMode="Externa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atherine_of_Aragon" TargetMode="External"/><Relationship Id="rId7" Type="http://schemas.openxmlformats.org/officeDocument/2006/relationships/hyperlink" Target="https://en.wikipedia.org/wiki/Mary_I_of_England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hyperlink" Target="https://en.wikipedia.org/wiki/Thomas_Cromwell" TargetMode="External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rewminate.com/iconology-of-cardinal-thomas-wolsey-body-reputation-and-power-in-tudor-england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Edward_VI_of_England" TargetMode="External"/><Relationship Id="rId4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4BCB9E2-CEA3-4AED-BDAC-BFD45CE9C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E92B39E-F855-499B-BD7E-36BAB93A9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46887"/>
            <a:ext cx="731469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0C72FFD-DD89-412D-B569-F9A0F3A6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843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294E8CF-7744-4206-9889-C122C30E8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D417B-3612-487F-95F8-B86A9CFC3F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13931" y="4434994"/>
            <a:ext cx="5958841" cy="1388165"/>
          </a:xfrm>
        </p:spPr>
        <p:txBody>
          <a:bodyPr>
            <a:normAutofit/>
          </a:bodyPr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ova" panose="020B0504020202020204" pitchFamily="34" charset="0"/>
              </a:rPr>
              <a:t>by Bethan Watts (1700966)</a:t>
            </a:r>
          </a:p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ova" panose="020B0504020202020204" pitchFamily="34" charset="0"/>
              </a:rPr>
              <a:t>Module code: HPHI6017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ova" panose="020B05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39B953-30AA-4873-96E9-98A196AC9F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334"/>
          <a:stretch/>
        </p:blipFill>
        <p:spPr>
          <a:xfrm>
            <a:off x="552154" y="368318"/>
            <a:ext cx="3733563" cy="61213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162B61-134C-4AA3-9643-8B1D4D906EA7}"/>
              </a:ext>
            </a:extLst>
          </p:cNvPr>
          <p:cNvSpPr txBox="1"/>
          <p:nvPr/>
        </p:nvSpPr>
        <p:spPr>
          <a:xfrm>
            <a:off x="5483892" y="1328051"/>
            <a:ext cx="56189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To what extent was marriage integral to the consolidation of Tudor power, 1485 – 1603?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06628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0042ECD4-BE52-4305-A942-FBCD2D20D4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5707" y="1097816"/>
            <a:ext cx="1851919" cy="2406945"/>
          </a:xfrm>
          <a:prstGeom prst="rect">
            <a:avLst/>
          </a:prstGeom>
        </p:spPr>
      </p:pic>
      <p:pic>
        <p:nvPicPr>
          <p:cNvPr id="13" name="Picture 12" descr="A person wearing a costume&#10;&#10;Description automatically generated">
            <a:extLst>
              <a:ext uri="{FF2B5EF4-FFF2-40B4-BE49-F238E27FC236}">
                <a16:creationId xmlns:a16="http://schemas.microsoft.com/office/drawing/2014/main" id="{38A74463-B342-40CD-B108-6B62959DB6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61668" y="1097816"/>
            <a:ext cx="2030081" cy="2600136"/>
          </a:xfrm>
          <a:prstGeom prst="rect">
            <a:avLst/>
          </a:prstGeom>
        </p:spPr>
      </p:pic>
      <p:pic>
        <p:nvPicPr>
          <p:cNvPr id="29" name="Picture 28" descr="A person posing for a picture&#10;&#10;Description automatically generated">
            <a:extLst>
              <a:ext uri="{FF2B5EF4-FFF2-40B4-BE49-F238E27FC236}">
                <a16:creationId xmlns:a16="http://schemas.microsoft.com/office/drawing/2014/main" id="{6C0764D3-38E0-4AAD-86A3-462F18CC40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225281" y="4375541"/>
            <a:ext cx="1727263" cy="2072715"/>
          </a:xfrm>
          <a:prstGeom prst="rect">
            <a:avLst/>
          </a:prstGeom>
        </p:spPr>
      </p:pic>
      <p:pic>
        <p:nvPicPr>
          <p:cNvPr id="32" name="Picture 31" descr="A close up of a person&#10;&#10;Description automatically generated">
            <a:extLst>
              <a:ext uri="{FF2B5EF4-FFF2-40B4-BE49-F238E27FC236}">
                <a16:creationId xmlns:a16="http://schemas.microsoft.com/office/drawing/2014/main" id="{C6493A9C-7C9F-45A0-BB94-96A6695D7D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56069" y="4328445"/>
            <a:ext cx="1360918" cy="2119811"/>
          </a:xfrm>
          <a:prstGeom prst="rect">
            <a:avLst/>
          </a:prstGeom>
        </p:spPr>
      </p:pic>
      <p:pic>
        <p:nvPicPr>
          <p:cNvPr id="10" name="Picture 9" descr="A person wearing a hat&#10;&#10;Description automatically generated">
            <a:extLst>
              <a:ext uri="{FF2B5EF4-FFF2-40B4-BE49-F238E27FC236}">
                <a16:creationId xmlns:a16="http://schemas.microsoft.com/office/drawing/2014/main" id="{E705D1CA-F7E8-4006-B312-CD8E2E615F4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495131" y="1097816"/>
            <a:ext cx="1851920" cy="2600136"/>
          </a:xfrm>
          <a:prstGeom prst="rect">
            <a:avLst/>
          </a:prstGeom>
        </p:spPr>
      </p:pic>
      <p:pic>
        <p:nvPicPr>
          <p:cNvPr id="16" name="Picture 15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54F478F7-CE9A-4523-A674-C1682AFB8B6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438189" y="3486722"/>
            <a:ext cx="1652969" cy="2811367"/>
          </a:xfrm>
          <a:prstGeom prst="rect">
            <a:avLst/>
          </a:prstGeom>
        </p:spPr>
      </p:pic>
      <p:pic>
        <p:nvPicPr>
          <p:cNvPr id="25" name="Picture 24" descr="A person wearing a costume&#10;&#10;Description automatically generated">
            <a:extLst>
              <a:ext uri="{FF2B5EF4-FFF2-40B4-BE49-F238E27FC236}">
                <a16:creationId xmlns:a16="http://schemas.microsoft.com/office/drawing/2014/main" id="{66CB4046-166D-42CE-AA76-248DD2748E00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rcRect r="19171"/>
          <a:stretch/>
        </p:blipFill>
        <p:spPr>
          <a:xfrm>
            <a:off x="3711327" y="3697952"/>
            <a:ext cx="1765381" cy="26001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49E744-ACDE-4975-95D1-C7C3B1C4E7F3}"/>
              </a:ext>
            </a:extLst>
          </p:cNvPr>
          <p:cNvSpPr txBox="1"/>
          <p:nvPr/>
        </p:nvSpPr>
        <p:spPr>
          <a:xfrm>
            <a:off x="7225281" y="702365"/>
            <a:ext cx="40551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+mj-lt"/>
              </a:rPr>
              <a:t>Parameters</a:t>
            </a:r>
          </a:p>
          <a:p>
            <a:pPr algn="ctr"/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1485 – 1603</a:t>
            </a:r>
          </a:p>
          <a:p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The Tudor Monarchs</a:t>
            </a:r>
          </a:p>
          <a:p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Other Tudors</a:t>
            </a:r>
          </a:p>
          <a:p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C1840E-A51A-4B5F-B24D-3998838E3600}"/>
              </a:ext>
            </a:extLst>
          </p:cNvPr>
          <p:cNvSpPr txBox="1"/>
          <p:nvPr/>
        </p:nvSpPr>
        <p:spPr>
          <a:xfrm>
            <a:off x="636104" y="702365"/>
            <a:ext cx="56586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6">
                    <a:lumMod val="75000"/>
                  </a:schemeClr>
                </a:solidFill>
              </a:rPr>
              <a:t> Henry VII			    Henry VIII		            Edward VI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A3F5A0-0BCD-4CB0-A59B-657812C2F931}"/>
              </a:ext>
            </a:extLst>
          </p:cNvPr>
          <p:cNvSpPr txBox="1"/>
          <p:nvPr/>
        </p:nvSpPr>
        <p:spPr>
          <a:xfrm>
            <a:off x="1838975" y="6278979"/>
            <a:ext cx="45985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6">
                    <a:lumMod val="75000"/>
                  </a:schemeClr>
                </a:solidFill>
              </a:rPr>
              <a:t>Mary I  				Elizabeth 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745295-370D-438C-BE44-23164B98B321}"/>
              </a:ext>
            </a:extLst>
          </p:cNvPr>
          <p:cNvSpPr txBox="1"/>
          <p:nvPr/>
        </p:nvSpPr>
        <p:spPr>
          <a:xfrm>
            <a:off x="6787582" y="4020668"/>
            <a:ext cx="59369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6"/>
                </a:solidFill>
              </a:rPr>
              <a:t>Margaret, Queen of Scotland   	Mary, Queen of France</a:t>
            </a:r>
          </a:p>
        </p:txBody>
      </p:sp>
    </p:spTree>
    <p:extLst>
      <p:ext uri="{BB962C8B-B14F-4D97-AF65-F5344CB8AC3E}">
        <p14:creationId xmlns:p14="http://schemas.microsoft.com/office/powerpoint/2010/main" val="2323154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44C08-0D46-4B4F-9C1C-82255E916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937" y="602331"/>
            <a:ext cx="9875520" cy="1356360"/>
          </a:xfrm>
        </p:spPr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96669A-FFB3-4DA0-B29C-6058CF0B6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159" y="2024364"/>
            <a:ext cx="9872871" cy="403860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Some examples: </a:t>
            </a:r>
          </a:p>
          <a:p>
            <a:pPr marL="4572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Letters of Mary, Queen of France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Accounts of Eustace </a:t>
            </a:r>
            <a:r>
              <a:rPr lang="en-GB" dirty="0" err="1">
                <a:solidFill>
                  <a:schemeClr val="tx1"/>
                </a:solidFill>
              </a:rPr>
              <a:t>Chapuys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‘Six Wives’ by David Starkey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Whitehall Mural</a:t>
            </a:r>
          </a:p>
          <a:p>
            <a:pPr marL="4572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" name="Picture 9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0B1BB09A-1597-476E-9E0E-CEB778846D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89937" y="681472"/>
            <a:ext cx="2265293" cy="2640684"/>
          </a:xfrm>
          <a:prstGeom prst="rect">
            <a:avLst/>
          </a:prstGeom>
        </p:spPr>
      </p:pic>
      <p:pic>
        <p:nvPicPr>
          <p:cNvPr id="13" name="Picture 12" descr="A picture containing indoor, photo, fabric&#10;&#10;Description automatically generated">
            <a:extLst>
              <a:ext uri="{FF2B5EF4-FFF2-40B4-BE49-F238E27FC236}">
                <a16:creationId xmlns:a16="http://schemas.microsoft.com/office/drawing/2014/main" id="{B023FE78-8122-4D64-BCAE-139653487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2987" y="2024364"/>
            <a:ext cx="2968403" cy="4124845"/>
          </a:xfrm>
          <a:prstGeom prst="rect">
            <a:avLst/>
          </a:prstGeom>
        </p:spPr>
      </p:pic>
      <p:pic>
        <p:nvPicPr>
          <p:cNvPr id="15" name="Picture 14" descr="A close up of a statue&#10;&#10;Description automatically generated">
            <a:extLst>
              <a:ext uri="{FF2B5EF4-FFF2-40B4-BE49-F238E27FC236}">
                <a16:creationId xmlns:a16="http://schemas.microsoft.com/office/drawing/2014/main" id="{F1ECB7AB-F8AE-46E6-A8E9-BFF630CFE1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363087" y="3685858"/>
            <a:ext cx="3318994" cy="2442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852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82882-A2E6-4552-A74D-1E2126E3D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Research Questions: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F32A6-3B36-477D-842C-4845FA8D4CC0}"/>
              </a:ext>
            </a:extLst>
          </p:cNvPr>
          <p:cNvSpPr txBox="1"/>
          <p:nvPr/>
        </p:nvSpPr>
        <p:spPr>
          <a:xfrm>
            <a:off x="622852" y="2385391"/>
            <a:ext cx="1080052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/>
              <a:t>How did the Tudors’ attitudes towards marriage affect state and international affairs?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/>
              <a:t>How big of a role did marriage play in the constantly-changing religious policies of the era?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/>
              <a:t>How did art reflect Tudor attitudes to marriage?</a:t>
            </a:r>
          </a:p>
        </p:txBody>
      </p:sp>
    </p:spTree>
    <p:extLst>
      <p:ext uri="{BB962C8B-B14F-4D97-AF65-F5344CB8AC3E}">
        <p14:creationId xmlns:p14="http://schemas.microsoft.com/office/powerpoint/2010/main" val="3012603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F0B9F-1CDD-4594-9EBB-1D0C18D8F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3321" y="622458"/>
            <a:ext cx="9875520" cy="1356360"/>
          </a:xfrm>
        </p:spPr>
        <p:txBody>
          <a:bodyPr/>
          <a:lstStyle/>
          <a:p>
            <a:pPr algn="ctr"/>
            <a:r>
              <a:rPr lang="en-GB" dirty="0"/>
              <a:t>Domestic Policy</a:t>
            </a:r>
          </a:p>
        </p:txBody>
      </p:sp>
      <p:pic>
        <p:nvPicPr>
          <p:cNvPr id="8" name="Picture 7" descr="A picture containing rug, room&#10;&#10;Description automatically generated">
            <a:extLst>
              <a:ext uri="{FF2B5EF4-FFF2-40B4-BE49-F238E27FC236}">
                <a16:creationId xmlns:a16="http://schemas.microsoft.com/office/drawing/2014/main" id="{46FAC26F-9BA9-4FB9-9013-5ED48CCE42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4313" y="3335178"/>
            <a:ext cx="4591251" cy="3173702"/>
          </a:xfrm>
          <a:prstGeom prst="rect">
            <a:avLst/>
          </a:prstGeom>
        </p:spPr>
      </p:pic>
      <p:pic>
        <p:nvPicPr>
          <p:cNvPr id="5" name="Picture 4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D7CBF8F1-ECBB-4F74-A161-DB1EF3EF7A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8412" y="596218"/>
            <a:ext cx="1933577" cy="25367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D20E2F-D638-4EA1-B3F7-1E8A81617CC7}"/>
              </a:ext>
            </a:extLst>
          </p:cNvPr>
          <p:cNvSpPr txBox="1"/>
          <p:nvPr/>
        </p:nvSpPr>
        <p:spPr>
          <a:xfrm>
            <a:off x="3577379" y="1978818"/>
            <a:ext cx="86146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Questions: </a:t>
            </a:r>
          </a:p>
          <a:p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How the marriages of Margaret of Scotland and Mary of France had lasting impact on English politics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5E614-616B-4D29-BDDD-65E4EA6933EF}"/>
              </a:ext>
            </a:extLst>
          </p:cNvPr>
          <p:cNvSpPr txBox="1"/>
          <p:nvPr/>
        </p:nvSpPr>
        <p:spPr>
          <a:xfrm>
            <a:off x="4975564" y="3429000"/>
            <a:ext cx="65995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Henry VII and Elizabeth of York - The unification of England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FA15B4-2113-4982-8342-9228435258D7}"/>
              </a:ext>
            </a:extLst>
          </p:cNvPr>
          <p:cNvSpPr/>
          <p:nvPr/>
        </p:nvSpPr>
        <p:spPr>
          <a:xfrm>
            <a:off x="4975564" y="445733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“Rewarding love” – how courtiers rose to power through Henry’s six marriages</a:t>
            </a:r>
          </a:p>
        </p:txBody>
      </p:sp>
    </p:spTree>
    <p:extLst>
      <p:ext uri="{BB962C8B-B14F-4D97-AF65-F5344CB8AC3E}">
        <p14:creationId xmlns:p14="http://schemas.microsoft.com/office/powerpoint/2010/main" val="1654133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724B9-C401-430F-B625-0BF125638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2319131"/>
            <a:ext cx="9875520" cy="13563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“that she, being in such favour, might work masteries with the king, and obtain any suit of him for her friend”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8538AA-DF90-46BA-9F27-E368654536F3}"/>
              </a:ext>
            </a:extLst>
          </p:cNvPr>
          <p:cNvSpPr txBox="1"/>
          <p:nvPr/>
        </p:nvSpPr>
        <p:spPr>
          <a:xfrm>
            <a:off x="5552661" y="4068417"/>
            <a:ext cx="6639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 George Cavendish, </a:t>
            </a:r>
            <a:r>
              <a:rPr lang="en-GB" i="1" dirty="0"/>
              <a:t>The Life of Cardinal Wolsey</a:t>
            </a:r>
            <a:r>
              <a:rPr lang="en-GB" dirty="0"/>
              <a:t>, 1827.</a:t>
            </a:r>
          </a:p>
        </p:txBody>
      </p:sp>
    </p:spTree>
    <p:extLst>
      <p:ext uri="{BB962C8B-B14F-4D97-AF65-F5344CB8AC3E}">
        <p14:creationId xmlns:p14="http://schemas.microsoft.com/office/powerpoint/2010/main" val="3977146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BFA41-D1ED-4158-89FB-1EE7E2414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782" y="648363"/>
            <a:ext cx="9875520" cy="1356360"/>
          </a:xfrm>
        </p:spPr>
        <p:txBody>
          <a:bodyPr/>
          <a:lstStyle/>
          <a:p>
            <a:pPr algn="ctr"/>
            <a:r>
              <a:rPr lang="en-GB" dirty="0"/>
              <a:t>Foreign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A8583-9E00-4FC5-A938-7F6B11917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2905" y="2171037"/>
            <a:ext cx="7659756" cy="403860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dirty="0">
                <a:solidFill>
                  <a:schemeClr val="tx1"/>
                </a:solidFill>
              </a:rPr>
              <a:t>Research Questions:</a:t>
            </a:r>
          </a:p>
          <a:p>
            <a:pPr marL="4572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Why the divorces of Katherine of Aragon and Anne of Cleves differed so greatly, and the impact they had on foreign marriages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Negative response to Mary I’s marriage to Philip of Portugal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‘Virgin’ Queen’s reception in Europe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98987F65-2C64-4A1B-B2BA-C3557063B3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8845" y="470595"/>
            <a:ext cx="1833788" cy="2567303"/>
          </a:xfrm>
          <a:prstGeom prst="rect">
            <a:avLst/>
          </a:prstGeom>
        </p:spPr>
      </p:pic>
      <p:pic>
        <p:nvPicPr>
          <p:cNvPr id="8" name="Picture 7" descr="A person wearing a hat&#10;&#10;Description automatically generated">
            <a:extLst>
              <a:ext uri="{FF2B5EF4-FFF2-40B4-BE49-F238E27FC236}">
                <a16:creationId xmlns:a16="http://schemas.microsoft.com/office/drawing/2014/main" id="{0367422F-1022-45A5-AF73-2AC2D943BA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05029" y="1120253"/>
            <a:ext cx="1707876" cy="2367737"/>
          </a:xfrm>
          <a:prstGeom prst="rect">
            <a:avLst/>
          </a:prstGeom>
        </p:spPr>
      </p:pic>
      <p:pic>
        <p:nvPicPr>
          <p:cNvPr id="11" name="Picture 10" descr="A person wearing a costume&#10;&#10;Description automatically generated">
            <a:extLst>
              <a:ext uri="{FF2B5EF4-FFF2-40B4-BE49-F238E27FC236}">
                <a16:creationId xmlns:a16="http://schemas.microsoft.com/office/drawing/2014/main" id="{6AC0A049-F303-47D0-8BDD-A482D5B8A8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25754" y="3656016"/>
            <a:ext cx="2064968" cy="273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41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96C5BC-ABBA-45DB-85A7-C58100DF2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2332383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“the virginity of the queen was used as a powerful political weapon”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509D92-8E47-4CC6-B295-49B528CBFFA2}"/>
              </a:ext>
            </a:extLst>
          </p:cNvPr>
          <p:cNvSpPr txBox="1"/>
          <p:nvPr/>
        </p:nvSpPr>
        <p:spPr>
          <a:xfrm>
            <a:off x="5512904" y="3922644"/>
            <a:ext cx="617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Frances Yates, </a:t>
            </a:r>
            <a:r>
              <a:rPr lang="en-GB" i="1" dirty="0"/>
              <a:t>Representations of a Virgin Queen, </a:t>
            </a:r>
            <a:r>
              <a:rPr lang="en-GB" dirty="0"/>
              <a:t>1990.</a:t>
            </a:r>
          </a:p>
        </p:txBody>
      </p:sp>
    </p:spTree>
    <p:extLst>
      <p:ext uri="{BB962C8B-B14F-4D97-AF65-F5344CB8AC3E}">
        <p14:creationId xmlns:p14="http://schemas.microsoft.com/office/powerpoint/2010/main" val="3551293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2B864-F63D-4486-99DF-822E7FD8A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3767" y="695303"/>
            <a:ext cx="9875520" cy="1356360"/>
          </a:xfrm>
        </p:spPr>
        <p:txBody>
          <a:bodyPr/>
          <a:lstStyle/>
          <a:p>
            <a:pPr algn="ctr"/>
            <a:r>
              <a:rPr lang="en-GB" dirty="0"/>
              <a:t>Religious Policy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E35A81-D53F-4145-81F7-8EC53DA13739}"/>
              </a:ext>
            </a:extLst>
          </p:cNvPr>
          <p:cNvSpPr txBox="1"/>
          <p:nvPr/>
        </p:nvSpPr>
        <p:spPr>
          <a:xfrm>
            <a:off x="418358" y="2051663"/>
            <a:ext cx="879594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Research Questions: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influence of the six wives on Henry VIII’s religious attitudes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‘Keeping it in the family’ – Edward VI and Jane Grey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How the marriages of Henry VIII led to the deaths of </a:t>
            </a:r>
          </a:p>
          <a:p>
            <a:r>
              <a:rPr lang="en-GB" sz="2400" dirty="0"/>
              <a:t>influential figures</a:t>
            </a:r>
          </a:p>
        </p:txBody>
      </p:sp>
      <p:pic>
        <p:nvPicPr>
          <p:cNvPr id="4" name="Picture 3" descr="A person wearing a costume&#10;&#10;Description automatically generated">
            <a:extLst>
              <a:ext uri="{FF2B5EF4-FFF2-40B4-BE49-F238E27FC236}">
                <a16:creationId xmlns:a16="http://schemas.microsoft.com/office/drawing/2014/main" id="{5AD9D0EA-DB5D-467A-BB1A-143CDA01D6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18029" y="3193739"/>
            <a:ext cx="3137867" cy="3262139"/>
          </a:xfrm>
          <a:prstGeom prst="rect">
            <a:avLst/>
          </a:prstGeom>
        </p:spPr>
      </p:pic>
      <p:pic>
        <p:nvPicPr>
          <p:cNvPr id="7" name="Picture 6" descr="A person wearing a black dress&#10;&#10;Description automatically generated">
            <a:extLst>
              <a:ext uri="{FF2B5EF4-FFF2-40B4-BE49-F238E27FC236}">
                <a16:creationId xmlns:a16="http://schemas.microsoft.com/office/drawing/2014/main" id="{3DA5BD6A-1437-404B-996F-67A8658EBE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701757" y="695303"/>
            <a:ext cx="2570409" cy="212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08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CB8F8-558A-479F-9F3B-505544DA7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2438400"/>
            <a:ext cx="9875520" cy="13563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“To have the Lord Cromwell […] to have condign punishment as a </a:t>
            </a:r>
            <a:r>
              <a:rPr lang="en-GB" dirty="0" err="1">
                <a:solidFill>
                  <a:schemeClr val="tx1"/>
                </a:solidFill>
              </a:rPr>
              <a:t>subverter</a:t>
            </a:r>
            <a:r>
              <a:rPr lang="en-GB" dirty="0">
                <a:solidFill>
                  <a:schemeClr val="tx1"/>
                </a:solidFill>
              </a:rPr>
              <a:t> of the good laws of this realm”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6E8429-D9B1-4968-8A07-3AF2E6F7FD90}"/>
              </a:ext>
            </a:extLst>
          </p:cNvPr>
          <p:cNvSpPr txBox="1"/>
          <p:nvPr/>
        </p:nvSpPr>
        <p:spPr>
          <a:xfrm>
            <a:off x="6347792" y="4200939"/>
            <a:ext cx="4293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- The Pontefract Articles, </a:t>
            </a:r>
            <a:r>
              <a:rPr lang="en-GB" dirty="0"/>
              <a:t>1536.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0512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17696-4D35-4643-8CC7-B9EDC7706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609600"/>
            <a:ext cx="9875520" cy="1356360"/>
          </a:xfrm>
        </p:spPr>
        <p:txBody>
          <a:bodyPr/>
          <a:lstStyle/>
          <a:p>
            <a:pPr algn="ctr"/>
            <a:r>
              <a:rPr lang="en-GB" dirty="0"/>
              <a:t>Propaganda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EA67E4-868B-426C-9502-88419345D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198" y="529794"/>
            <a:ext cx="3269337" cy="57186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446914-A1FE-4AB5-8B89-903D646E51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52" y="529794"/>
            <a:ext cx="3269337" cy="5718606"/>
          </a:xfrm>
          <a:prstGeom prst="rect">
            <a:avLst/>
          </a:prstGeom>
        </p:spPr>
      </p:pic>
      <p:pic>
        <p:nvPicPr>
          <p:cNvPr id="7" name="Picture 6" descr="A picture containing table, sitting, small, bear&#10;&#10;Description automatically generated">
            <a:extLst>
              <a:ext uri="{FF2B5EF4-FFF2-40B4-BE49-F238E27FC236}">
                <a16:creationId xmlns:a16="http://schemas.microsoft.com/office/drawing/2014/main" id="{FC83CE35-CFC0-4F52-AE43-0CFAE2EAF0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686" y="3380370"/>
            <a:ext cx="3816628" cy="30581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A388C1-5107-4D66-A0AE-44842267AC8C}"/>
              </a:ext>
            </a:extLst>
          </p:cNvPr>
          <p:cNvSpPr txBox="1"/>
          <p:nvPr/>
        </p:nvSpPr>
        <p:spPr>
          <a:xfrm>
            <a:off x="697752" y="6248400"/>
            <a:ext cx="32693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Portrait of Mary I and Phillip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AB246B-E9FB-475F-A140-CB5A968C8908}"/>
              </a:ext>
            </a:extLst>
          </p:cNvPr>
          <p:cNvSpPr txBox="1"/>
          <p:nvPr/>
        </p:nvSpPr>
        <p:spPr>
          <a:xfrm>
            <a:off x="8899475" y="6248400"/>
            <a:ext cx="21607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Sir Henry Lee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085EE9-D883-461A-9B79-2CF4BDAAEDF3}"/>
              </a:ext>
            </a:extLst>
          </p:cNvPr>
          <p:cNvSpPr txBox="1"/>
          <p:nvPr/>
        </p:nvSpPr>
        <p:spPr>
          <a:xfrm>
            <a:off x="4162330" y="1842849"/>
            <a:ext cx="38166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How was Tudor art and propaganda influenced by marriage? </a:t>
            </a:r>
          </a:p>
        </p:txBody>
      </p:sp>
    </p:spTree>
    <p:extLst>
      <p:ext uri="{BB962C8B-B14F-4D97-AF65-F5344CB8AC3E}">
        <p14:creationId xmlns:p14="http://schemas.microsoft.com/office/powerpoint/2010/main" val="311234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sis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1">
      <a:majorFont>
        <a:latin typeface="Arial Nova"/>
        <a:ea typeface=""/>
        <a:cs typeface=""/>
      </a:majorFont>
      <a:minorFont>
        <a:latin typeface="Arial"/>
        <a:ea typeface=""/>
        <a:cs typeface="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908</TotalTime>
  <Words>387</Words>
  <Application>Microsoft Office PowerPoint</Application>
  <PresentationFormat>Widescreen</PresentationFormat>
  <Paragraphs>72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Nova</vt:lpstr>
      <vt:lpstr>Calibri</vt:lpstr>
      <vt:lpstr>Corbel</vt:lpstr>
      <vt:lpstr>Basis</vt:lpstr>
      <vt:lpstr>PowerPoint Presentation</vt:lpstr>
      <vt:lpstr>PowerPoint Presentation</vt:lpstr>
      <vt:lpstr>Sources</vt:lpstr>
      <vt:lpstr>Research Questions: </vt:lpstr>
      <vt:lpstr>Domestic Policy</vt:lpstr>
      <vt:lpstr>“that she, being in such favour, might work masteries with the king, and obtain any suit of him for her friend”</vt:lpstr>
      <vt:lpstr>Foreign Policy </vt:lpstr>
      <vt:lpstr>“the virginity of the queen was used as a powerful political weapon”</vt:lpstr>
      <vt:lpstr>Religious Policy</vt:lpstr>
      <vt:lpstr>“To have the Lord Cromwell […] to have condign punishment as a subverter of the good laws of this realm”</vt:lpstr>
      <vt:lpstr>Propaganda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Marriage and power in Tudor times</dc:title>
  <dc:creator>Bethan Watts</dc:creator>
  <cp:lastModifiedBy>Joshua Kemp</cp:lastModifiedBy>
  <cp:revision>52</cp:revision>
  <dcterms:created xsi:type="dcterms:W3CDTF">2020-01-17T14:41:46Z</dcterms:created>
  <dcterms:modified xsi:type="dcterms:W3CDTF">2020-02-11T19:18:04Z</dcterms:modified>
</cp:coreProperties>
</file>