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4"/>
  </p:sldMasterIdLst>
  <p:notesMasterIdLst>
    <p:notesMasterId r:id="rId7"/>
  </p:notesMasterIdLst>
  <p:handoutMasterIdLst>
    <p:handoutMasterId r:id="rId8"/>
  </p:handout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88EEA44-C8AF-4431-B2D5-84DD0A71DC3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D278BA-E177-4FB7-887C-EF1ECCCE199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A6F6F-F35A-485A-AE11-9B3AC0206684}" type="datetimeFigureOut">
              <a:rPr lang="en-GB" smtClean="0"/>
              <a:t>24/09/2021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105929-94EF-401B-B29A-05EBF66A9AF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FC7DDD-1A6B-41D9-BCB1-D7BA8965E6E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B30DB7-D306-430D-BA80-1B41FEC2E3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596417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D07472-B5B1-4BEB-9F55-4D7E0F25AD73}" type="datetimeFigureOut">
              <a:rPr lang="en-GB" smtClean="0"/>
              <a:t>20/09/2021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0558A-2ABE-4BB2-A203-7BA18449B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732504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F088D-EDBB-4096-9B82-891EC7F9DE88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654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BD348-82B1-4141-B461-6C4390796FAD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654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C4BEA-9C71-43CB-8FC7-7CE34592F6D9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496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0CB19-DC18-42FF-BCCE-D9E0C2D31797}" type="datetime1">
              <a:rPr lang="en-GB" smtClean="0"/>
              <a:t>24/09/2021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580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D1A-87A2-4AD8-850E-F934AD1B8E36}" type="datetime1">
              <a:rPr lang="en-GB" smtClean="0"/>
              <a:t>24/09/2021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722458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B36EC-A807-4CE7-8A9D-D8E99BC2125C}" type="datetime1">
              <a:rPr lang="en-GB" smtClean="0"/>
              <a:t>24/09/2021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428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BA8A4-4375-479E-887D-A8A0B060CB58}" type="datetime1">
              <a:rPr lang="en-GB" smtClean="0"/>
              <a:t>24/09/2021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156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27BF-54A3-401B-A286-45FEB727C18A}" type="datetime1">
              <a:rPr lang="en-GB" smtClean="0"/>
              <a:t>24/09/2021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907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217F-7DAD-4900-9A2E-6E2AC36D6133}" type="datetime1">
              <a:rPr lang="en-GB" smtClean="0"/>
              <a:t>24/09/2021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679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D1A-87A2-4AD8-850E-F934AD1B8E36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997699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D1A-87A2-4AD8-850E-F934AD1B8E36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2293948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D1A-87A2-4AD8-850E-F934AD1B8E36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830272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D1A-87A2-4AD8-850E-F934AD1B8E36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78813416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35D1A-87A2-4AD8-850E-F934AD1B8E36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283247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A301F-6CC0-45A0-9277-3955CB9C438B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1338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98EA8-66F0-4188-9F54-364BD881B177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929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135D1A-87A2-4AD8-850E-F934AD1B8E36}" type="datetime1">
              <a:rPr lang="en-GB" smtClean="0"/>
              <a:t>24/09/2021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E0AF3819-2D8E-458A-A9A8-3DD1D85EF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762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  <p:sldLayoutId id="2147483831" r:id="rId13"/>
    <p:sldLayoutId id="2147483832" r:id="rId14"/>
    <p:sldLayoutId id="2147483833" r:id="rId15"/>
    <p:sldLayoutId id="2147483834" r:id="rId16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riticalthinking.org/pages/our-conception-of-critical-thinking/411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riticalthinking.org/pages/our-conception-of-critical-thinking/41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3968B09-6FF1-47D3-A2DF-4967F1E38D78}"/>
              </a:ext>
            </a:extLst>
          </p:cNvPr>
          <p:cNvSpPr txBox="1"/>
          <p:nvPr/>
        </p:nvSpPr>
        <p:spPr>
          <a:xfrm>
            <a:off x="106017" y="1111846"/>
            <a:ext cx="3971374" cy="175432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endParaRPr lang="en-GB" sz="9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gwefan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benodol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www.criticalthinking .org  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dyfynnu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‘What is critical thinking? </a:t>
            </a:r>
          </a:p>
          <a:p>
            <a:pPr algn="just"/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Critical thinking is that mode of thinking — about any subject, content, or problem — in which the thinker improves the quality of his or her thinking by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skillfully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analyzing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assessing, and reconstructing it. Critical thinking is self-directed, self-disciplined, self-monitored, and self-corrective thinking. </a:t>
            </a: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https://www.criticalthinking.org/pages/our-conception-of-critical-thinking/411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22A3DD-83F0-4E0F-A254-1148D302B239}"/>
              </a:ext>
            </a:extLst>
          </p:cNvPr>
          <p:cNvSpPr txBox="1"/>
          <p:nvPr/>
        </p:nvSpPr>
        <p:spPr>
          <a:xfrm>
            <a:off x="4140397" y="949066"/>
            <a:ext cx="4523272" cy="5539978"/>
          </a:xfrm>
          <a:prstGeom prst="rect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mynychu'r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brifysgol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ddarlithoedd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Pan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fyddwch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mynychu'r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uwchradd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penderfyniad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chi am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astudio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GCSES. Pan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lawr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gymryd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neu'r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ysgrifennu'r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gair am air,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weld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glerigion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ydynt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nac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pwyntiau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enwau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damcaniaethwyr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byddant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crynhoi'r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gallant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gofio.</a:t>
            </a:r>
          </a:p>
          <a:p>
            <a:pPr algn="just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gall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dibynnu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ysgrifennwyd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darlithoedd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stratergie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defnyddio'r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effeithlon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bwrw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ddulliau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gallai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well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nag un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cyfiawn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ddibynnu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un.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po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ganddyn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i'w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phwnc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draethawd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jornals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e-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lyfrau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papurau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darlithoedd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teledu a radio.</a:t>
            </a:r>
          </a:p>
          <a:p>
            <a:pPr algn="just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darlithoedd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wersi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ganddyn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ddealltwriaeth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chydnabod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iddo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nes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ail-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bynciau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tebyg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beirniadol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myfyriol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pha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ran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chynnal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Godfrey (2013)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unigolyn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a'i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gysylltu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meddyliau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syniad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gwreiddiol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haws. Mae Godfrey (2013)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cydnabod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wrthym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chymerwch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pan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ddaw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gallai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hawdd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colli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elfennau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proses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ganddynt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ddealltwriaeth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Mae Godfrey (2013)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nodi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aralleirio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Godfrey (2013)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awgrymiadau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gymryd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crynhoi'r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chymryd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wahân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anodiad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dudalen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8C6247-E6E4-4E89-8B5C-978BA0B68CF5}"/>
              </a:ext>
            </a:extLst>
          </p:cNvPr>
          <p:cNvSpPr txBox="1"/>
          <p:nvPr/>
        </p:nvSpPr>
        <p:spPr>
          <a:xfrm>
            <a:off x="106017" y="2918836"/>
            <a:ext cx="3971374" cy="357020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</a:rPr>
              <a:t>Myfyriol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Annibyniaeth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Cottrell (2008)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nodi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gallai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perfformiad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fyfyrio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allech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wella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Studenst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gwblhau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gwblhau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darlithwyr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wedyn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marcio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pennau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hastudiaethau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ffyrdd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neu help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ddarlithwyr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ffrindiau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aelod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Kolb (2013).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chylchoedd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achlysur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credai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Kolb (2013)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darlithwyr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gwerthuso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paratoad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darlithwyr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darlithwyr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Mae Moon (2014)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nodi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myfyriol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Un dull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fyfyriwr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cyfnodolyn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cyfnodolion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ddadansoddi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breifat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ddiffinio'r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gallent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ymlaen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fyddai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cyfnodolyn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? Sut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cwrs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ganddyn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llwybr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gyrfa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? Beth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harddull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? Beth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allai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wella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cynnydd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bryderon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ynghylch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darlithoedd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D9CF3E-AE53-4172-880A-C7376AD595E0}"/>
              </a:ext>
            </a:extLst>
          </p:cNvPr>
          <p:cNvSpPr txBox="1"/>
          <p:nvPr/>
        </p:nvSpPr>
        <p:spPr>
          <a:xfrm>
            <a:off x="8726675" y="5193526"/>
            <a:ext cx="3359308" cy="1338828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</a:rPr>
              <a:t>Casgliad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myfyriol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 cryfhau'ch gallu i ddatblygu a'ch rhinweddau ar gyfer meddwl yn feirniadol. Yn fy marn i, credaf y bydd y sgiliau yn galluogi'ch cynnydd ac yn hunanreoli'ch astudiaethau. Dywed Kolb (2013) a Crutsinger trwy ddefnyddio cylch neu strwythur i ddilyn, addasu i arferion a fydd yn addas yn ystod ac ar ôl prifysgol hefyd wrth ddefnyddio meddwl beirniadol. 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8373D9-1790-4189-AED4-F4DD055BCCD8}"/>
              </a:ext>
            </a:extLst>
          </p:cNvPr>
          <p:cNvSpPr txBox="1"/>
          <p:nvPr/>
        </p:nvSpPr>
        <p:spPr>
          <a:xfrm>
            <a:off x="8726675" y="604014"/>
            <a:ext cx="3359308" cy="4524315"/>
          </a:xfrm>
          <a:prstGeom prst="rect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u="sng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fyddwch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pan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fyddwch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gwario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weithgaredd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faint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gynhyrchiol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gyda'u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asesiadau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darlithoedd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ganolbwyntio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chwblhau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asesiadau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lawer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strategaethau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cadw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fyny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â'u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gall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ymrwymiadau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er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ffrindiau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digon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hastudiaethau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ffactor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sefydliad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Barnes (1994)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bwysicaf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modd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Cottrell (2003)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cytuno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adnodd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Cottrell (2003)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awgrymu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aros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rywbeth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er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tegell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ferwi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ailadrodd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gallent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wella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Cottrell (2003)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awgrymu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cadw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Mae Cottrell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awgrymiadau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cywirdeb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datblygedig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beirniadol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dyddiadur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gynllunydd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gyda'ch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ddiwallu'ch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Cottrell (2003) a Barnes (1994)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dyddiadur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gynlluniwr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dyyd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terfynau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a bod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blaenoriaethau'n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nodi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gorchymyn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anfarwoldeb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dasg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90463A-7FC3-42E7-833A-A96C9CB51B1B}"/>
              </a:ext>
            </a:extLst>
          </p:cNvPr>
          <p:cNvSpPr txBox="1"/>
          <p:nvPr/>
        </p:nvSpPr>
        <p:spPr>
          <a:xfrm>
            <a:off x="278296" y="185530"/>
            <a:ext cx="22926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Kacey  Jayne Richards </a:t>
            </a:r>
          </a:p>
          <a:p>
            <a:pPr algn="just"/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1902462</a:t>
            </a:r>
          </a:p>
          <a:p>
            <a:pPr algn="just"/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ECGE4003PC</a:t>
            </a:r>
          </a:p>
          <a:p>
            <a:pPr algn="just"/>
            <a:endParaRPr lang="en-GB" sz="1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7D7149-9EEB-46D7-9821-F2D05CC203EA}"/>
              </a:ext>
            </a:extLst>
          </p:cNvPr>
          <p:cNvSpPr/>
          <p:nvPr/>
        </p:nvSpPr>
        <p:spPr>
          <a:xfrm>
            <a:off x="3813177" y="109375"/>
            <a:ext cx="481093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just"/>
            <a:r>
              <a:rPr lang="en-US" sz="4400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4400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cap="none" spc="0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endParaRPr lang="en-US" sz="4400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5892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C4A4B-A6D7-4C9D-A653-A8325F7C0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62609"/>
            <a:ext cx="8596668" cy="13208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BA99E-2043-48A2-A3D7-20FC9C4E3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10837332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https://www.criticalthinking.org/pages/our-conception-of-critical-thinking/411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Cottrell, S. (2008) The Study Skills Handbook. (3</a:t>
            </a:r>
            <a:r>
              <a:rPr lang="en-GB" sz="12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ed). Hampshire: Palgrave Macmillan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Cottrell, S. (2015) Skills for success: Personal Development and Employability. (3</a:t>
            </a:r>
            <a:r>
              <a:rPr lang="en-GB" sz="12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ed). London: Palgrave.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Cottrell, S. (2017) Critical Thinking Skills, Effective analysis, arguments and reflection. (3</a:t>
            </a:r>
            <a:r>
              <a:rPr lang="en-GB" sz="120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London: Palgrave Macmillan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McLeod, S. A. (2013). Kolb - learning styles. www.simplypsychology.org/learning-kolb.html [accessed on 17/09/2021]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Mukherji, P. and </a:t>
            </a:r>
            <a:r>
              <a:rPr lang="en-GB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Albon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(2015) Research methods in Early Childhood, An introductory guide. London: Sage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Barnes, R. (1994) Successful study for degrees. (1st ed). London; Routledge.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Cottrell, S. (2003) Skills for Success. (1st ed). London; Palgrave Macmillan Ltd.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Godfrey, J. (2013) How to use your reading in your essays. (2nd ed). Hampshire; Palgrave Macmillan.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you need (no year) ‘Note-Taking’ https://www.skillsyouneed.com/write/notes-verbal.html [Accessed: 17/09/2021]</a:t>
            </a:r>
          </a:p>
        </p:txBody>
      </p:sp>
    </p:spTree>
    <p:extLst>
      <p:ext uri="{BB962C8B-B14F-4D97-AF65-F5344CB8AC3E}">
        <p14:creationId xmlns:p14="http://schemas.microsoft.com/office/powerpoint/2010/main" val="20801651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4" ma:contentTypeDescription="Create a new document." ma:contentTypeScope="" ma:versionID="0ba9ce921488db730dae64ddc385519f">
  <xsd:schema xmlns:xsd="http://www.w3.org/2001/XMLSchema" xmlns:xs="http://www.w3.org/2001/XMLSchema" xmlns:p="http://schemas.microsoft.com/office/2006/metadata/properties" xmlns:ns3="0129b9fd-52ee-4735-801a-8d39556133ce" targetNamespace="http://schemas.microsoft.com/office/2006/metadata/properties" ma:root="true" ma:fieldsID="95eabed0a391f517a4b15b65fc7129f8" ns3:_="">
    <xsd:import namespace="0129b9fd-52ee-4735-801a-8d39556133c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390797D-101C-466F-A910-7EC43F5C7A48}">
  <ds:schemaRefs>
    <ds:schemaRef ds:uri="http://purl.org/dc/terms/"/>
    <ds:schemaRef ds:uri="0129b9fd-52ee-4735-801a-8d39556133ce"/>
    <ds:schemaRef ds:uri="http://www.w3.org/XML/1998/namespace"/>
    <ds:schemaRef ds:uri="http://schemas.microsoft.com/office/2006/metadata/properties"/>
    <ds:schemaRef ds:uri="http://purl.org/dc/elements/1.1/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</ds:schemaRefs>
</ds:datastoreItem>
</file>

<file path=customXml/itemProps2.xml><?xml version="1.0" encoding="utf-8"?>
<ds:datastoreItem xmlns:ds="http://schemas.openxmlformats.org/officeDocument/2006/customXml" ds:itemID="{35CB87D6-B779-40B3-9277-D1BD6C7614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42066C-18BC-4295-9360-54C252C1AD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29b9fd-52ee-4735-801a-8d39556133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16034</TotalTime>
  <Words>1502</Words>
  <Application>Microsoft Office PowerPoint</Application>
  <PresentationFormat>Widescreen</PresentationFormat>
  <Paragraphs>43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Trebuchet MS</vt:lpstr>
      <vt:lpstr>Wingdings 3</vt:lpstr>
      <vt:lpstr>Facet</vt:lpstr>
      <vt:lpstr>PowerPoint Presentation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Kacey Jayne Richards (1902462)</dc:creator>
  <cp:lastModifiedBy>Kacey Jayne Richards (1902462)</cp:lastModifiedBy>
  <cp:revision>23</cp:revision>
  <dcterms:created xsi:type="dcterms:W3CDTF">2021-09-12T10:30:59Z</dcterms:created>
  <dcterms:modified xsi:type="dcterms:W3CDTF">2021-09-24T15:34:47Z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