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7"/>
  </p:notesMasterIdLst>
  <p:sldIdLst>
    <p:sldId id="257" r:id="rId5"/>
    <p:sldId id="261" r:id="rId6"/>
    <p:sldId id="262" r:id="rId7"/>
    <p:sldId id="263" r:id="rId8"/>
    <p:sldId id="264" r:id="rId9"/>
    <p:sldId id="265" r:id="rId10"/>
    <p:sldId id="266" r:id="rId11"/>
    <p:sldId id="270" r:id="rId12"/>
    <p:sldId id="268" r:id="rId13"/>
    <p:sldId id="269" r:id="rId14"/>
    <p:sldId id="271" r:id="rId15"/>
    <p:sldId id="272" r:id="rId16"/>
    <p:sldId id="273" r:id="rId17"/>
    <p:sldId id="274" r:id="rId18"/>
    <p:sldId id="275" r:id="rId19"/>
    <p:sldId id="276" r:id="rId20"/>
    <p:sldId id="277" r:id="rId21"/>
    <p:sldId id="278" r:id="rId22"/>
    <p:sldId id="283" r:id="rId23"/>
    <p:sldId id="280" r:id="rId24"/>
    <p:sldId id="284"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81" autoAdjust="0"/>
    <p:restoredTop sz="77654" autoAdjust="0"/>
  </p:normalViewPr>
  <p:slideViewPr>
    <p:cSldViewPr snapToGrid="0">
      <p:cViewPr varScale="1">
        <p:scale>
          <a:sx n="56" d="100"/>
          <a:sy n="56" d="100"/>
        </p:scale>
        <p:origin x="32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32FBB7-D076-4332-9D83-EBFACFF1A9B4}"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4EEE0620-75AE-411F-B1BB-828AC361040F}">
      <dgm:prSet phldrT="[Text]" custT="1"/>
      <dgm:spPr/>
      <dgm:t>
        <a:bodyPr/>
        <a:lstStyle/>
        <a:p>
          <a:r>
            <a:rPr lang="en-GB" sz="1800" b="0" i="0" u="none" strike="noStrike" baseline="0" dirty="0">
              <a:latin typeface="Arial" panose="020B0604020202020204" pitchFamily="34" charset="0"/>
              <a:cs typeface="Arial" panose="020B0604020202020204" pitchFamily="34" charset="0"/>
            </a:rPr>
            <a:t>Within the womb, the unborn child begins to develop a range of skills, including touch, taste, smell and sight. Sound, however, is a particularly honed skill at this stage of life, with active listening beginning at 24 weeks, and the mother's voice is given special attention by the unborn child. </a:t>
          </a:r>
          <a:endParaRPr lang="en-GB" sz="1800" dirty="0"/>
        </a:p>
      </dgm:t>
    </dgm:pt>
    <dgm:pt modelId="{A56A7B18-8173-4350-99BD-B76355A3E014}" type="parTrans" cxnId="{CF8C1FAF-1041-4374-8B1D-0A55912107E5}">
      <dgm:prSet/>
      <dgm:spPr/>
      <dgm:t>
        <a:bodyPr/>
        <a:lstStyle/>
        <a:p>
          <a:endParaRPr lang="en-GB"/>
        </a:p>
      </dgm:t>
    </dgm:pt>
    <dgm:pt modelId="{B1EC0FB9-4239-4F57-A626-D2CD0ECCBADD}" type="sibTrans" cxnId="{CF8C1FAF-1041-4374-8B1D-0A55912107E5}">
      <dgm:prSet/>
      <dgm:spPr/>
      <dgm:t>
        <a:bodyPr/>
        <a:lstStyle/>
        <a:p>
          <a:endParaRPr lang="en-GB"/>
        </a:p>
      </dgm:t>
    </dgm:pt>
    <dgm:pt modelId="{99D87A12-54FC-49F7-A1B1-A1FEC00AEECA}">
      <dgm:prSet phldrT="[Text]" custT="1"/>
      <dgm:spPr/>
      <dgm:t>
        <a:bodyPr/>
        <a:lstStyle/>
        <a:p>
          <a:pPr>
            <a:buNone/>
          </a:pPr>
          <a:r>
            <a:rPr lang="en-GB" sz="1800" b="0" i="0" u="none" strike="noStrike" baseline="0" dirty="0">
              <a:latin typeface="Arial" panose="020B0604020202020204" pitchFamily="34" charset="0"/>
              <a:cs typeface="Arial" panose="020B0604020202020204" pitchFamily="34" charset="0"/>
            </a:rPr>
            <a:t>Prenatal sounds form an important developmental component in prenatal life because they provide a foundation for later learning and behaviour, for example the first communication and bonding between parent and infant.</a:t>
          </a:r>
          <a:endParaRPr lang="en-GB" sz="1800" dirty="0"/>
        </a:p>
      </dgm:t>
    </dgm:pt>
    <dgm:pt modelId="{DEAE36E3-1248-451D-85F4-1DCF703AD8FC}" type="parTrans" cxnId="{34E69E9A-29C8-40A2-BDF4-FF9B37EEC532}">
      <dgm:prSet/>
      <dgm:spPr/>
      <dgm:t>
        <a:bodyPr/>
        <a:lstStyle/>
        <a:p>
          <a:endParaRPr lang="en-GB"/>
        </a:p>
      </dgm:t>
    </dgm:pt>
    <dgm:pt modelId="{E3F0D5D5-9748-4D13-B330-8FF4A28B4E32}" type="sibTrans" cxnId="{34E69E9A-29C8-40A2-BDF4-FF9B37EEC532}">
      <dgm:prSet/>
      <dgm:spPr/>
      <dgm:t>
        <a:bodyPr/>
        <a:lstStyle/>
        <a:p>
          <a:endParaRPr lang="en-GB"/>
        </a:p>
      </dgm:t>
    </dgm:pt>
    <dgm:pt modelId="{4BA14D4A-ED33-40D6-8E3F-D750C832A290}">
      <dgm:prSet phldrT="[Text]"/>
      <dgm:spPr/>
      <dgm:t>
        <a:bodyPr/>
        <a:lstStyle/>
        <a:p>
          <a:r>
            <a:rPr lang="en-GB" b="0" i="0" u="none" strike="noStrike" baseline="0" dirty="0">
              <a:latin typeface="Arial" panose="020B0604020202020204" pitchFamily="34" charset="0"/>
              <a:cs typeface="Arial" panose="020B0604020202020204" pitchFamily="34" charset="0"/>
            </a:rPr>
            <a:t>The powerful connections between sound/music and prenatal memory/learning have been revealed in a range of research. For example, Peter Hepper (1991) discovered that prenatal</a:t>
          </a:r>
          <a:r>
            <a:rPr lang="en-GB" dirty="0">
              <a:latin typeface="Arial" panose="020B0604020202020204" pitchFamily="34" charset="0"/>
              <a:cs typeface="Arial" panose="020B0604020202020204" pitchFamily="34" charset="0"/>
            </a:rPr>
            <a:t> </a:t>
          </a:r>
          <a:r>
            <a:rPr lang="en-GB" b="0" i="0" u="none" strike="noStrike" baseline="0" dirty="0">
              <a:latin typeface="Arial" panose="020B0604020202020204" pitchFamily="34" charset="0"/>
              <a:cs typeface="Arial" panose="020B0604020202020204" pitchFamily="34" charset="0"/>
            </a:rPr>
            <a:t>exposed to TV soap opera music during pregnancy responded with focused attention to this music after birth, evidencing long-term memory. So, you could be creating the next Coronation Street fans without even realising!</a:t>
          </a:r>
          <a:endParaRPr lang="en-GB" dirty="0"/>
        </a:p>
      </dgm:t>
    </dgm:pt>
    <dgm:pt modelId="{FEE1A2A1-9D2A-4226-B863-84DFF36474E1}" type="parTrans" cxnId="{2E909116-C955-4539-A4F7-CE9E2088CA67}">
      <dgm:prSet/>
      <dgm:spPr/>
      <dgm:t>
        <a:bodyPr/>
        <a:lstStyle/>
        <a:p>
          <a:endParaRPr lang="en-GB"/>
        </a:p>
      </dgm:t>
    </dgm:pt>
    <dgm:pt modelId="{1A864174-6C1B-412E-91E6-1DA91E8A6545}" type="sibTrans" cxnId="{2E909116-C955-4539-A4F7-CE9E2088CA67}">
      <dgm:prSet/>
      <dgm:spPr/>
      <dgm:t>
        <a:bodyPr/>
        <a:lstStyle/>
        <a:p>
          <a:endParaRPr lang="en-GB"/>
        </a:p>
      </dgm:t>
    </dgm:pt>
    <dgm:pt modelId="{AA9650DE-EC7D-4F59-8CD3-D5F58C3166CE}" type="pres">
      <dgm:prSet presAssocID="{4F32FBB7-D076-4332-9D83-EBFACFF1A9B4}" presName="Name0" presStyleCnt="0">
        <dgm:presLayoutVars>
          <dgm:chMax val="7"/>
          <dgm:chPref val="7"/>
          <dgm:dir/>
        </dgm:presLayoutVars>
      </dgm:prSet>
      <dgm:spPr/>
    </dgm:pt>
    <dgm:pt modelId="{0EB8F92F-C94D-42D3-B1A2-70865D0DEAD9}" type="pres">
      <dgm:prSet presAssocID="{4F32FBB7-D076-4332-9D83-EBFACFF1A9B4}" presName="Name1" presStyleCnt="0"/>
      <dgm:spPr/>
    </dgm:pt>
    <dgm:pt modelId="{3DB9522E-FD42-4991-870A-BD0CF0EB8699}" type="pres">
      <dgm:prSet presAssocID="{4F32FBB7-D076-4332-9D83-EBFACFF1A9B4}" presName="cycle" presStyleCnt="0"/>
      <dgm:spPr/>
    </dgm:pt>
    <dgm:pt modelId="{B508679B-3C34-4B95-BAAB-9C7987AD2379}" type="pres">
      <dgm:prSet presAssocID="{4F32FBB7-D076-4332-9D83-EBFACFF1A9B4}" presName="srcNode" presStyleLbl="node1" presStyleIdx="0" presStyleCnt="3"/>
      <dgm:spPr/>
    </dgm:pt>
    <dgm:pt modelId="{BFDD9363-C7DE-44C8-AF37-F402D6F7BCDC}" type="pres">
      <dgm:prSet presAssocID="{4F32FBB7-D076-4332-9D83-EBFACFF1A9B4}" presName="conn" presStyleLbl="parChTrans1D2" presStyleIdx="0" presStyleCnt="1"/>
      <dgm:spPr/>
    </dgm:pt>
    <dgm:pt modelId="{5F55E995-A259-45AB-A997-B2D7C98D842E}" type="pres">
      <dgm:prSet presAssocID="{4F32FBB7-D076-4332-9D83-EBFACFF1A9B4}" presName="extraNode" presStyleLbl="node1" presStyleIdx="0" presStyleCnt="3"/>
      <dgm:spPr/>
    </dgm:pt>
    <dgm:pt modelId="{699510DA-658F-4836-9CD0-AE8BA94685D7}" type="pres">
      <dgm:prSet presAssocID="{4F32FBB7-D076-4332-9D83-EBFACFF1A9B4}" presName="dstNode" presStyleLbl="node1" presStyleIdx="0" presStyleCnt="3"/>
      <dgm:spPr/>
    </dgm:pt>
    <dgm:pt modelId="{1DC2236A-47BA-4BCD-8944-1A9BCE3F31E0}" type="pres">
      <dgm:prSet presAssocID="{4EEE0620-75AE-411F-B1BB-828AC361040F}" presName="text_1" presStyleLbl="node1" presStyleIdx="0" presStyleCnt="3">
        <dgm:presLayoutVars>
          <dgm:bulletEnabled val="1"/>
        </dgm:presLayoutVars>
      </dgm:prSet>
      <dgm:spPr/>
    </dgm:pt>
    <dgm:pt modelId="{C3590C52-2994-4A9A-B315-C4A7317BE9A6}" type="pres">
      <dgm:prSet presAssocID="{4EEE0620-75AE-411F-B1BB-828AC361040F}" presName="accent_1" presStyleCnt="0"/>
      <dgm:spPr/>
    </dgm:pt>
    <dgm:pt modelId="{C0CF8DEF-948C-4A31-8E76-B1E28CE4F37F}" type="pres">
      <dgm:prSet presAssocID="{4EEE0620-75AE-411F-B1BB-828AC361040F}" presName="accentRepeatNode" presStyleLbl="solidFgAcc1" presStyleIdx="0" presStyleCnt="3"/>
      <dgm:spPr/>
    </dgm:pt>
    <dgm:pt modelId="{D1064DDA-4079-42D3-B286-82EB1CE7EC01}" type="pres">
      <dgm:prSet presAssocID="{99D87A12-54FC-49F7-A1B1-A1FEC00AEECA}" presName="text_2" presStyleLbl="node1" presStyleIdx="1" presStyleCnt="3">
        <dgm:presLayoutVars>
          <dgm:bulletEnabled val="1"/>
        </dgm:presLayoutVars>
      </dgm:prSet>
      <dgm:spPr/>
    </dgm:pt>
    <dgm:pt modelId="{434E2592-CEFC-499E-A37E-54DD792F2084}" type="pres">
      <dgm:prSet presAssocID="{99D87A12-54FC-49F7-A1B1-A1FEC00AEECA}" presName="accent_2" presStyleCnt="0"/>
      <dgm:spPr/>
    </dgm:pt>
    <dgm:pt modelId="{117B0BDF-E202-48CA-9F3B-BDE99B75D72C}" type="pres">
      <dgm:prSet presAssocID="{99D87A12-54FC-49F7-A1B1-A1FEC00AEECA}" presName="accentRepeatNode" presStyleLbl="solidFgAcc1" presStyleIdx="1" presStyleCnt="3"/>
      <dgm:spPr/>
    </dgm:pt>
    <dgm:pt modelId="{247B9614-C04F-4219-AC03-6BB17E053778}" type="pres">
      <dgm:prSet presAssocID="{4BA14D4A-ED33-40D6-8E3F-D750C832A290}" presName="text_3" presStyleLbl="node1" presStyleIdx="2" presStyleCnt="3" custScaleY="124791">
        <dgm:presLayoutVars>
          <dgm:bulletEnabled val="1"/>
        </dgm:presLayoutVars>
      </dgm:prSet>
      <dgm:spPr/>
    </dgm:pt>
    <dgm:pt modelId="{58B0EEF6-E721-47EF-8849-1F020359E3EA}" type="pres">
      <dgm:prSet presAssocID="{4BA14D4A-ED33-40D6-8E3F-D750C832A290}" presName="accent_3" presStyleCnt="0"/>
      <dgm:spPr/>
    </dgm:pt>
    <dgm:pt modelId="{1830FF93-945E-45EE-ACAA-5CE86D26BE1F}" type="pres">
      <dgm:prSet presAssocID="{4BA14D4A-ED33-40D6-8E3F-D750C832A290}" presName="accentRepeatNode" presStyleLbl="solidFgAcc1" presStyleIdx="2" presStyleCnt="3"/>
      <dgm:spPr/>
    </dgm:pt>
  </dgm:ptLst>
  <dgm:cxnLst>
    <dgm:cxn modelId="{2E909116-C955-4539-A4F7-CE9E2088CA67}" srcId="{4F32FBB7-D076-4332-9D83-EBFACFF1A9B4}" destId="{4BA14D4A-ED33-40D6-8E3F-D750C832A290}" srcOrd="2" destOrd="0" parTransId="{FEE1A2A1-9D2A-4226-B863-84DFF36474E1}" sibTransId="{1A864174-6C1B-412E-91E6-1DA91E8A6545}"/>
    <dgm:cxn modelId="{C99B0A25-5ACB-4888-BC5C-81BCD6CE9ACE}" type="presOf" srcId="{4F32FBB7-D076-4332-9D83-EBFACFF1A9B4}" destId="{AA9650DE-EC7D-4F59-8CD3-D5F58C3166CE}" srcOrd="0" destOrd="0" presId="urn:microsoft.com/office/officeart/2008/layout/VerticalCurvedList"/>
    <dgm:cxn modelId="{EC5E9F49-1498-491F-A344-B05B8EBA08B8}" type="presOf" srcId="{4BA14D4A-ED33-40D6-8E3F-D750C832A290}" destId="{247B9614-C04F-4219-AC03-6BB17E053778}" srcOrd="0" destOrd="0" presId="urn:microsoft.com/office/officeart/2008/layout/VerticalCurvedList"/>
    <dgm:cxn modelId="{AFA61C7B-7685-4DA9-82C7-2F32BAEF28BF}" type="presOf" srcId="{99D87A12-54FC-49F7-A1B1-A1FEC00AEECA}" destId="{D1064DDA-4079-42D3-B286-82EB1CE7EC01}" srcOrd="0" destOrd="0" presId="urn:microsoft.com/office/officeart/2008/layout/VerticalCurvedList"/>
    <dgm:cxn modelId="{BA9AA094-E727-4D1E-8BEC-4AFCE8C49AF9}" type="presOf" srcId="{B1EC0FB9-4239-4F57-A626-D2CD0ECCBADD}" destId="{BFDD9363-C7DE-44C8-AF37-F402D6F7BCDC}" srcOrd="0" destOrd="0" presId="urn:microsoft.com/office/officeart/2008/layout/VerticalCurvedList"/>
    <dgm:cxn modelId="{34E69E9A-29C8-40A2-BDF4-FF9B37EEC532}" srcId="{4F32FBB7-D076-4332-9D83-EBFACFF1A9B4}" destId="{99D87A12-54FC-49F7-A1B1-A1FEC00AEECA}" srcOrd="1" destOrd="0" parTransId="{DEAE36E3-1248-451D-85F4-1DCF703AD8FC}" sibTransId="{E3F0D5D5-9748-4D13-B330-8FF4A28B4E32}"/>
    <dgm:cxn modelId="{CF8C1FAF-1041-4374-8B1D-0A55912107E5}" srcId="{4F32FBB7-D076-4332-9D83-EBFACFF1A9B4}" destId="{4EEE0620-75AE-411F-B1BB-828AC361040F}" srcOrd="0" destOrd="0" parTransId="{A56A7B18-8173-4350-99BD-B76355A3E014}" sibTransId="{B1EC0FB9-4239-4F57-A626-D2CD0ECCBADD}"/>
    <dgm:cxn modelId="{E5A5C5BE-4E3D-4DEF-BA79-379064F1CC7C}" type="presOf" srcId="{4EEE0620-75AE-411F-B1BB-828AC361040F}" destId="{1DC2236A-47BA-4BCD-8944-1A9BCE3F31E0}" srcOrd="0" destOrd="0" presId="urn:microsoft.com/office/officeart/2008/layout/VerticalCurvedList"/>
    <dgm:cxn modelId="{1120E253-6587-4760-AABF-924074C1B2D4}" type="presParOf" srcId="{AA9650DE-EC7D-4F59-8CD3-D5F58C3166CE}" destId="{0EB8F92F-C94D-42D3-B1A2-70865D0DEAD9}" srcOrd="0" destOrd="0" presId="urn:microsoft.com/office/officeart/2008/layout/VerticalCurvedList"/>
    <dgm:cxn modelId="{CF1B7939-4D0A-46AB-87B5-D0003F9FB8BC}" type="presParOf" srcId="{0EB8F92F-C94D-42D3-B1A2-70865D0DEAD9}" destId="{3DB9522E-FD42-4991-870A-BD0CF0EB8699}" srcOrd="0" destOrd="0" presId="urn:microsoft.com/office/officeart/2008/layout/VerticalCurvedList"/>
    <dgm:cxn modelId="{DB07DF26-3A51-41A6-A104-0902DBE25A3C}" type="presParOf" srcId="{3DB9522E-FD42-4991-870A-BD0CF0EB8699}" destId="{B508679B-3C34-4B95-BAAB-9C7987AD2379}" srcOrd="0" destOrd="0" presId="urn:microsoft.com/office/officeart/2008/layout/VerticalCurvedList"/>
    <dgm:cxn modelId="{8DE6F5F5-6720-4FE5-AB18-E07FF8F3265C}" type="presParOf" srcId="{3DB9522E-FD42-4991-870A-BD0CF0EB8699}" destId="{BFDD9363-C7DE-44C8-AF37-F402D6F7BCDC}" srcOrd="1" destOrd="0" presId="urn:microsoft.com/office/officeart/2008/layout/VerticalCurvedList"/>
    <dgm:cxn modelId="{BC4318DA-7E86-4E09-B538-2DD0F23EE2EE}" type="presParOf" srcId="{3DB9522E-FD42-4991-870A-BD0CF0EB8699}" destId="{5F55E995-A259-45AB-A997-B2D7C98D842E}" srcOrd="2" destOrd="0" presId="urn:microsoft.com/office/officeart/2008/layout/VerticalCurvedList"/>
    <dgm:cxn modelId="{5CA5118E-A859-4010-ACA4-4581019861AE}" type="presParOf" srcId="{3DB9522E-FD42-4991-870A-BD0CF0EB8699}" destId="{699510DA-658F-4836-9CD0-AE8BA94685D7}" srcOrd="3" destOrd="0" presId="urn:microsoft.com/office/officeart/2008/layout/VerticalCurvedList"/>
    <dgm:cxn modelId="{CD991FE9-1F1C-4181-9788-29F717299841}" type="presParOf" srcId="{0EB8F92F-C94D-42D3-B1A2-70865D0DEAD9}" destId="{1DC2236A-47BA-4BCD-8944-1A9BCE3F31E0}" srcOrd="1" destOrd="0" presId="urn:microsoft.com/office/officeart/2008/layout/VerticalCurvedList"/>
    <dgm:cxn modelId="{0D4BD1EA-DBD9-47C4-9B23-BFCE1DFEA5D9}" type="presParOf" srcId="{0EB8F92F-C94D-42D3-B1A2-70865D0DEAD9}" destId="{C3590C52-2994-4A9A-B315-C4A7317BE9A6}" srcOrd="2" destOrd="0" presId="urn:microsoft.com/office/officeart/2008/layout/VerticalCurvedList"/>
    <dgm:cxn modelId="{1FC04D00-4DA9-4573-AFE0-98A6615BC887}" type="presParOf" srcId="{C3590C52-2994-4A9A-B315-C4A7317BE9A6}" destId="{C0CF8DEF-948C-4A31-8E76-B1E28CE4F37F}" srcOrd="0" destOrd="0" presId="urn:microsoft.com/office/officeart/2008/layout/VerticalCurvedList"/>
    <dgm:cxn modelId="{4B426179-AEA1-4806-B932-DB716ADABC34}" type="presParOf" srcId="{0EB8F92F-C94D-42D3-B1A2-70865D0DEAD9}" destId="{D1064DDA-4079-42D3-B286-82EB1CE7EC01}" srcOrd="3" destOrd="0" presId="urn:microsoft.com/office/officeart/2008/layout/VerticalCurvedList"/>
    <dgm:cxn modelId="{7142DDC8-8B1B-4C18-8073-AB4411D5C935}" type="presParOf" srcId="{0EB8F92F-C94D-42D3-B1A2-70865D0DEAD9}" destId="{434E2592-CEFC-499E-A37E-54DD792F2084}" srcOrd="4" destOrd="0" presId="urn:microsoft.com/office/officeart/2008/layout/VerticalCurvedList"/>
    <dgm:cxn modelId="{97CBD5A6-441C-4204-9BAB-FD6EFCF35620}" type="presParOf" srcId="{434E2592-CEFC-499E-A37E-54DD792F2084}" destId="{117B0BDF-E202-48CA-9F3B-BDE99B75D72C}" srcOrd="0" destOrd="0" presId="urn:microsoft.com/office/officeart/2008/layout/VerticalCurvedList"/>
    <dgm:cxn modelId="{CE8D0B4A-8078-454D-8D03-B7F11BA3C676}" type="presParOf" srcId="{0EB8F92F-C94D-42D3-B1A2-70865D0DEAD9}" destId="{247B9614-C04F-4219-AC03-6BB17E053778}" srcOrd="5" destOrd="0" presId="urn:microsoft.com/office/officeart/2008/layout/VerticalCurvedList"/>
    <dgm:cxn modelId="{E72D9B20-5BE2-4E52-BDD5-8AEEB3F216A3}" type="presParOf" srcId="{0EB8F92F-C94D-42D3-B1A2-70865D0DEAD9}" destId="{58B0EEF6-E721-47EF-8849-1F020359E3EA}" srcOrd="6" destOrd="0" presId="urn:microsoft.com/office/officeart/2008/layout/VerticalCurvedList"/>
    <dgm:cxn modelId="{83201594-CE04-4B71-969F-F0DB401B8227}" type="presParOf" srcId="{58B0EEF6-E721-47EF-8849-1F020359E3EA}" destId="{1830FF93-945E-45EE-ACAA-5CE86D26BE1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D9363-C7DE-44C8-AF37-F402D6F7BCDC}">
      <dsp:nvSpPr>
        <dsp:cNvPr id="0" name=""/>
        <dsp:cNvSpPr/>
      </dsp:nvSpPr>
      <dsp:spPr>
        <a:xfrm>
          <a:off x="-5890221" y="-901628"/>
          <a:ext cx="7013885" cy="7013885"/>
        </a:xfrm>
        <a:prstGeom prst="blockArc">
          <a:avLst>
            <a:gd name="adj1" fmla="val 18900000"/>
            <a:gd name="adj2" fmla="val 2700000"/>
            <a:gd name="adj3" fmla="val 308"/>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DC2236A-47BA-4BCD-8944-1A9BCE3F31E0}">
      <dsp:nvSpPr>
        <dsp:cNvPr id="0" name=""/>
        <dsp:cNvSpPr/>
      </dsp:nvSpPr>
      <dsp:spPr>
        <a:xfrm>
          <a:off x="723235" y="521062"/>
          <a:ext cx="10264743" cy="10421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Within the womb, the unborn child begins to develop a range of skills, including touch, taste, smell and sight. Sound, however, is a particularly honed skill at this stage of life, with active listening beginning at 24 weeks, and the mother's voice is given special attention by the unborn child. </a:t>
          </a:r>
          <a:endParaRPr lang="en-GB" sz="1800" kern="1200" dirty="0"/>
        </a:p>
      </dsp:txBody>
      <dsp:txXfrm>
        <a:off x="723235" y="521062"/>
        <a:ext cx="10264743" cy="1042125"/>
      </dsp:txXfrm>
    </dsp:sp>
    <dsp:sp modelId="{C0CF8DEF-948C-4A31-8E76-B1E28CE4F37F}">
      <dsp:nvSpPr>
        <dsp:cNvPr id="0" name=""/>
        <dsp:cNvSpPr/>
      </dsp:nvSpPr>
      <dsp:spPr>
        <a:xfrm>
          <a:off x="71906" y="390797"/>
          <a:ext cx="1302657" cy="1302657"/>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064DDA-4079-42D3-B286-82EB1CE7EC01}">
      <dsp:nvSpPr>
        <dsp:cNvPr id="0" name=""/>
        <dsp:cNvSpPr/>
      </dsp:nvSpPr>
      <dsp:spPr>
        <a:xfrm>
          <a:off x="1102048" y="2084251"/>
          <a:ext cx="9885930" cy="1042125"/>
        </a:xfrm>
        <a:prstGeom prst="rect">
          <a:avLst/>
        </a:prstGeom>
        <a:solidFill>
          <a:schemeClr val="accent2">
            <a:hueOff val="5617257"/>
            <a:satOff val="-17921"/>
            <a:lumOff val="-6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Prenatal sounds form an important developmental component in prenatal life because they provide a foundation for later learning and behaviour, for example the first communication and bonding between parent and infant.</a:t>
          </a:r>
          <a:endParaRPr lang="en-GB" sz="1800" kern="1200" dirty="0"/>
        </a:p>
      </dsp:txBody>
      <dsp:txXfrm>
        <a:off x="1102048" y="2084251"/>
        <a:ext cx="9885930" cy="1042125"/>
      </dsp:txXfrm>
    </dsp:sp>
    <dsp:sp modelId="{117B0BDF-E202-48CA-9F3B-BDE99B75D72C}">
      <dsp:nvSpPr>
        <dsp:cNvPr id="0" name=""/>
        <dsp:cNvSpPr/>
      </dsp:nvSpPr>
      <dsp:spPr>
        <a:xfrm>
          <a:off x="450719" y="1953985"/>
          <a:ext cx="1302657" cy="1302657"/>
        </a:xfrm>
        <a:prstGeom prst="ellipse">
          <a:avLst/>
        </a:prstGeom>
        <a:solidFill>
          <a:schemeClr val="lt1">
            <a:hueOff val="0"/>
            <a:satOff val="0"/>
            <a:lumOff val="0"/>
            <a:alphaOff val="0"/>
          </a:schemeClr>
        </a:solidFill>
        <a:ln w="12700" cap="flat" cmpd="sng" algn="ctr">
          <a:solidFill>
            <a:schemeClr val="accent2">
              <a:hueOff val="5617257"/>
              <a:satOff val="-17921"/>
              <a:lumOff val="-6961"/>
              <a:alphaOff val="0"/>
            </a:schemeClr>
          </a:solidFill>
          <a:prstDash val="solid"/>
        </a:ln>
        <a:effectLst/>
      </dsp:spPr>
      <dsp:style>
        <a:lnRef idx="2">
          <a:scrgbClr r="0" g="0" b="0"/>
        </a:lnRef>
        <a:fillRef idx="1">
          <a:scrgbClr r="0" g="0" b="0"/>
        </a:fillRef>
        <a:effectRef idx="0">
          <a:scrgbClr r="0" g="0" b="0"/>
        </a:effectRef>
        <a:fontRef idx="minor"/>
      </dsp:style>
    </dsp:sp>
    <dsp:sp modelId="{247B9614-C04F-4219-AC03-6BB17E053778}">
      <dsp:nvSpPr>
        <dsp:cNvPr id="0" name=""/>
        <dsp:cNvSpPr/>
      </dsp:nvSpPr>
      <dsp:spPr>
        <a:xfrm>
          <a:off x="723235" y="3518263"/>
          <a:ext cx="10264743" cy="1300479"/>
        </a:xfrm>
        <a:prstGeom prst="rect">
          <a:avLst/>
        </a:prstGeom>
        <a:solidFill>
          <a:schemeClr val="accent2">
            <a:hueOff val="11234514"/>
            <a:satOff val="-35841"/>
            <a:lumOff val="-139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 powerful connections between sound/music and prenatal memory/learning have been revealed in a range of research. For example, Peter Hepper (1991) discovered that prenatal</a:t>
          </a:r>
          <a:r>
            <a:rPr lang="en-GB" sz="1800" kern="1200" dirty="0">
              <a:latin typeface="Arial" panose="020B0604020202020204" pitchFamily="34" charset="0"/>
              <a:cs typeface="Arial" panose="020B0604020202020204" pitchFamily="34" charset="0"/>
            </a:rPr>
            <a:t> </a:t>
          </a:r>
          <a:r>
            <a:rPr lang="en-GB" sz="1800" b="0" i="0" u="none" strike="noStrike" kern="1200" baseline="0" dirty="0">
              <a:latin typeface="Arial" panose="020B0604020202020204" pitchFamily="34" charset="0"/>
              <a:cs typeface="Arial" panose="020B0604020202020204" pitchFamily="34" charset="0"/>
            </a:rPr>
            <a:t>exposed to TV soap opera music during pregnancy responded with focused attention to this music after birth, evidencing long-term memory. So, you could be creating the next Coronation Street fans without even realising!</a:t>
          </a:r>
          <a:endParaRPr lang="en-GB" sz="1800" kern="1200" dirty="0"/>
        </a:p>
      </dsp:txBody>
      <dsp:txXfrm>
        <a:off x="723235" y="3518263"/>
        <a:ext cx="10264743" cy="1300479"/>
      </dsp:txXfrm>
    </dsp:sp>
    <dsp:sp modelId="{1830FF93-945E-45EE-ACAA-5CE86D26BE1F}">
      <dsp:nvSpPr>
        <dsp:cNvPr id="0" name=""/>
        <dsp:cNvSpPr/>
      </dsp:nvSpPr>
      <dsp:spPr>
        <a:xfrm>
          <a:off x="71906" y="3517174"/>
          <a:ext cx="1302657" cy="1302657"/>
        </a:xfrm>
        <a:prstGeom prst="ellipse">
          <a:avLst/>
        </a:prstGeom>
        <a:solidFill>
          <a:schemeClr val="lt1">
            <a:hueOff val="0"/>
            <a:satOff val="0"/>
            <a:lumOff val="0"/>
            <a:alphaOff val="0"/>
          </a:schemeClr>
        </a:solidFill>
        <a:ln w="12700" cap="flat" cmpd="sng" algn="ctr">
          <a:solidFill>
            <a:schemeClr val="accent2">
              <a:hueOff val="11234514"/>
              <a:satOff val="-35841"/>
              <a:lumOff val="-13922"/>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A9E5E-30F8-448D-AA22-ADDF4F24CB23}" type="datetimeFigureOut">
              <a:rPr lang="en-GB" smtClean="0"/>
              <a:t>06/09/2020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C5341-335F-4777-9F03-97CEE28A3205}" type="slidenum">
              <a:rPr lang="en-GB" smtClean="0"/>
              <a:t>‹#›</a:t>
            </a:fld>
            <a:endParaRPr lang="en-GB"/>
          </a:p>
        </p:txBody>
      </p:sp>
    </p:spTree>
    <p:extLst>
      <p:ext uri="{BB962C8B-B14F-4D97-AF65-F5344CB8AC3E}">
        <p14:creationId xmlns:p14="http://schemas.microsoft.com/office/powerpoint/2010/main" val="1890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is purely to attempt to demonstrate to the students how the cerebral cortex and brain stem of the adult brains begins its development very early in gestation. </a:t>
            </a:r>
            <a:r>
              <a:rPr lang="en-GB" b="1" dirty="0"/>
              <a:t>Please avoid any debate regarding terminations of pregnancies and ethics – it does not have relevance here.</a:t>
            </a:r>
          </a:p>
        </p:txBody>
      </p:sp>
      <p:sp>
        <p:nvSpPr>
          <p:cNvPr id="4" name="Slide Number Placeholder 3"/>
          <p:cNvSpPr>
            <a:spLocks noGrp="1"/>
          </p:cNvSpPr>
          <p:nvPr>
            <p:ph type="sldNum" sz="quarter" idx="5"/>
          </p:nvPr>
        </p:nvSpPr>
        <p:spPr/>
        <p:txBody>
          <a:bodyPr/>
          <a:lstStyle/>
          <a:p>
            <a:fld id="{6BA786AE-B69F-44F7-8FDE-3947E0068F62}" type="slidenum">
              <a:rPr lang="en-GB" smtClean="0"/>
              <a:t>8</a:t>
            </a:fld>
            <a:endParaRPr lang="en-GB"/>
          </a:p>
        </p:txBody>
      </p:sp>
    </p:spTree>
    <p:extLst>
      <p:ext uri="{BB962C8B-B14F-4D97-AF65-F5344CB8AC3E}">
        <p14:creationId xmlns:p14="http://schemas.microsoft.com/office/powerpoint/2010/main" val="293856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10</a:t>
            </a:fld>
            <a:endParaRPr lang="en-GB"/>
          </a:p>
        </p:txBody>
      </p:sp>
    </p:spTree>
    <p:extLst>
      <p:ext uri="{BB962C8B-B14F-4D97-AF65-F5344CB8AC3E}">
        <p14:creationId xmlns:p14="http://schemas.microsoft.com/office/powerpoint/2010/main" val="3340789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https://www.bbc.co.uk/sounds/play/w3csxhn3 – audio documentary </a:t>
            </a:r>
          </a:p>
          <a:p>
            <a:endParaRPr lang="en-GB" dirty="0"/>
          </a:p>
          <a:p>
            <a:r>
              <a:rPr lang="en-GB" dirty="0"/>
              <a:t>https://www.youtube.com/watch?v=N6DajXvY15U – ITV News report</a:t>
            </a:r>
          </a:p>
        </p:txBody>
      </p:sp>
      <p:sp>
        <p:nvSpPr>
          <p:cNvPr id="4" name="Slide Number Placeholder 3"/>
          <p:cNvSpPr>
            <a:spLocks noGrp="1"/>
          </p:cNvSpPr>
          <p:nvPr>
            <p:ph type="sldNum" sz="quarter" idx="5"/>
          </p:nvPr>
        </p:nvSpPr>
        <p:spPr/>
        <p:txBody>
          <a:bodyPr/>
          <a:lstStyle/>
          <a:p>
            <a:fld id="{B88C5341-335F-4777-9F03-97CEE28A3205}" type="slidenum">
              <a:rPr lang="en-GB" smtClean="0"/>
              <a:t>11</a:t>
            </a:fld>
            <a:endParaRPr lang="en-GB"/>
          </a:p>
        </p:txBody>
      </p:sp>
    </p:spTree>
    <p:extLst>
      <p:ext uri="{BB962C8B-B14F-4D97-AF65-F5344CB8AC3E}">
        <p14:creationId xmlns:p14="http://schemas.microsoft.com/office/powerpoint/2010/main" val="1416814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16</a:t>
            </a:fld>
            <a:endParaRPr lang="en-GB"/>
          </a:p>
        </p:txBody>
      </p:sp>
    </p:spTree>
    <p:extLst>
      <p:ext uri="{BB962C8B-B14F-4D97-AF65-F5344CB8AC3E}">
        <p14:creationId xmlns:p14="http://schemas.microsoft.com/office/powerpoint/2010/main" val="2890536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https://www.nhsggc.org.uk/media/255919/kids-scotland-timeline_version-5_with-slt-content.pdf </a:t>
            </a:r>
          </a:p>
        </p:txBody>
      </p:sp>
      <p:sp>
        <p:nvSpPr>
          <p:cNvPr id="4" name="Slide Number Placeholder 3"/>
          <p:cNvSpPr>
            <a:spLocks noGrp="1"/>
          </p:cNvSpPr>
          <p:nvPr>
            <p:ph type="sldNum" sz="quarter" idx="5"/>
          </p:nvPr>
        </p:nvSpPr>
        <p:spPr/>
        <p:txBody>
          <a:bodyPr/>
          <a:lstStyle/>
          <a:p>
            <a:fld id="{B88C5341-335F-4777-9F03-97CEE28A3205}" type="slidenum">
              <a:rPr lang="en-GB" smtClean="0"/>
              <a:t>19</a:t>
            </a:fld>
            <a:endParaRPr lang="en-GB"/>
          </a:p>
        </p:txBody>
      </p:sp>
    </p:spTree>
    <p:extLst>
      <p:ext uri="{BB962C8B-B14F-4D97-AF65-F5344CB8AC3E}">
        <p14:creationId xmlns:p14="http://schemas.microsoft.com/office/powerpoint/2010/main" val="3412074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i="0" u="none" strike="noStrike" baseline="0" dirty="0">
                <a:latin typeface="60iif,Bold"/>
              </a:rPr>
              <a:t>Why Do We Need Theories</a:t>
            </a:r>
          </a:p>
          <a:p>
            <a:pPr algn="l"/>
            <a:r>
              <a:rPr lang="en-GB" sz="1800" b="0" i="0" u="none" strike="noStrike" baseline="0" dirty="0">
                <a:latin typeface="68hod"/>
              </a:rPr>
              <a:t>Without theories, there would be no way to make sense of the data that researchers collect.</a:t>
            </a:r>
          </a:p>
          <a:p>
            <a:pPr algn="l"/>
            <a:r>
              <a:rPr lang="en-GB" sz="1800" b="0" i="0" u="none" strike="noStrike" baseline="0" dirty="0">
                <a:latin typeface="68hod"/>
              </a:rPr>
              <a:t>For example, Piaget found that if you hide a teddy under a piece of cloth, infants younger than</a:t>
            </a:r>
          </a:p>
          <a:p>
            <a:pPr algn="l"/>
            <a:r>
              <a:rPr lang="en-GB" sz="1800" b="0" i="0" u="none" strike="noStrike" baseline="0" dirty="0">
                <a:latin typeface="64mst"/>
              </a:rPr>
              <a:t>eight months will not look for the teddy. This could mean anything! But when we start applying</a:t>
            </a:r>
          </a:p>
          <a:p>
            <a:pPr algn="l"/>
            <a:r>
              <a:rPr lang="en-GB" sz="1800" b="0" i="0" u="none" strike="noStrike" baseline="0" dirty="0">
                <a:latin typeface="64mst"/>
              </a:rPr>
              <a:t>theory, meaning comes in: Piaget suggested that this meant that infants under eight months</a:t>
            </a:r>
          </a:p>
          <a:p>
            <a:pPr algn="l"/>
            <a:r>
              <a:rPr lang="en-GB" sz="1800" b="0" i="0" u="none" strike="noStrike" baseline="0" dirty="0">
                <a:latin typeface="64mst"/>
              </a:rPr>
              <a:t>have no understanding of object permanence - the infants do not know that objects exist when</a:t>
            </a:r>
          </a:p>
          <a:p>
            <a:pPr algn="l"/>
            <a:r>
              <a:rPr lang="en-GB" sz="1800" b="0" i="0" u="none" strike="noStrike" baseline="0" dirty="0">
                <a:latin typeface="64mst"/>
              </a:rPr>
              <a:t>they can't see or touch them. Suddenly, the behaviour has meaning.</a:t>
            </a:r>
          </a:p>
          <a:p>
            <a:pPr algn="l"/>
            <a:endParaRPr lang="en-GB" sz="1800" b="0" i="0" u="none" strike="noStrike" baseline="0" dirty="0">
              <a:latin typeface="64mst"/>
            </a:endParaRPr>
          </a:p>
          <a:p>
            <a:pPr algn="l"/>
            <a:r>
              <a:rPr lang="en-GB" sz="1800" b="0" i="0" u="none" strike="noStrike" baseline="0" dirty="0">
                <a:latin typeface="64mst"/>
              </a:rPr>
              <a:t>Theories can also tell us what new research to conduct in order to investigate the behaviour</a:t>
            </a:r>
          </a:p>
          <a:p>
            <a:pPr algn="l"/>
            <a:r>
              <a:rPr lang="en-GB" sz="1800" b="0" i="0" u="none" strike="noStrike" baseline="0" dirty="0">
                <a:latin typeface="64mst"/>
              </a:rPr>
              <a:t>further. If this behaviour suggests that object permanence is not present, we would predict the</a:t>
            </a:r>
          </a:p>
          <a:p>
            <a:pPr algn="l"/>
            <a:r>
              <a:rPr lang="en-GB" sz="1800" b="0" i="0" u="none" strike="noStrike" baseline="0" dirty="0">
                <a:latin typeface="64mst"/>
              </a:rPr>
              <a:t>infant to show other behaviours as well. Baillargeon (1987) tested this and found that infants</a:t>
            </a:r>
          </a:p>
          <a:p>
            <a:pPr algn="l"/>
            <a:r>
              <a:rPr lang="en-GB" sz="1800" b="0" i="0" u="none" strike="noStrike" baseline="0" dirty="0">
                <a:latin typeface="64mst"/>
              </a:rPr>
              <a:t>do have a concept of object permanence and failed Piaget's task as they cannot coordinate</a:t>
            </a:r>
          </a:p>
          <a:p>
            <a:pPr algn="l"/>
            <a:r>
              <a:rPr lang="en-GB" sz="1800" b="0" i="0" u="none" strike="noStrike" baseline="0" dirty="0">
                <a:latin typeface="64mst"/>
              </a:rPr>
              <a:t>remembering, reaching and grasping. This is new knowledge that wouldn't have been</a:t>
            </a:r>
          </a:p>
          <a:p>
            <a:pPr algn="l"/>
            <a:r>
              <a:rPr lang="en-GB" sz="1800" b="0" i="0" u="none" strike="noStrike" baseline="0" dirty="0">
                <a:latin typeface="64mst"/>
              </a:rPr>
              <a:t>investigated if Piaget's theory had not been formulated.</a:t>
            </a:r>
          </a:p>
          <a:p>
            <a:pPr algn="l"/>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20</a:t>
            </a:fld>
            <a:endParaRPr lang="en-GB"/>
          </a:p>
        </p:txBody>
      </p:sp>
    </p:spTree>
    <p:extLst>
      <p:ext uri="{BB962C8B-B14F-4D97-AF65-F5344CB8AC3E}">
        <p14:creationId xmlns:p14="http://schemas.microsoft.com/office/powerpoint/2010/main" val="3632744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9/6/2020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9/6/2020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9/6/2020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9/6/2020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9/6/2020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diagramLayout" Target="../diagrams/layout1.xml"/><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0.png"/><Relationship Id="rId5" Type="http://schemas.openxmlformats.org/officeDocument/2006/relationships/diagramColors" Target="../diagrams/colors1.xml"/><Relationship Id="rId10" Type="http://schemas.openxmlformats.org/officeDocument/2006/relationships/image" Target="../media/image9.svg"/><Relationship Id="rId4" Type="http://schemas.openxmlformats.org/officeDocument/2006/relationships/diagramQuickStyle" Target="../diagrams/quickStyle1.xml"/><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N6DajXvY15U"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hyperlink" Target="https://www.youtube.com/watch?v=ihh1xBXwt_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hsggc.org.uk/media/255919/kids-scotland-timeline_version-5_with-slt-content.pdf"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8.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ihh1xBXwt_0" TargetMode="External"/><Relationship Id="rId2" Type="http://schemas.openxmlformats.org/officeDocument/2006/relationships/hyperlink" Target="https://www.youtube.com/watch?v=N6DajXvY15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Introduction to developmental psychology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Week 2 BMHP4019. w/c 21</a:t>
            </a:r>
            <a:r>
              <a:rPr lang="en-US" baseline="30000" dirty="0">
                <a:solidFill>
                  <a:schemeClr val="tx1"/>
                </a:solidFill>
              </a:rPr>
              <a:t>st</a:t>
            </a:r>
            <a:r>
              <a:rPr lang="en-US" dirty="0">
                <a:solidFill>
                  <a:schemeClr val="tx1"/>
                </a:solidFill>
              </a:rPr>
              <a:t> Sept 2020</a:t>
            </a: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503583" y="642594"/>
            <a:ext cx="11198087" cy="1371600"/>
          </a:xfrm>
        </p:spPr>
        <p:txBody>
          <a:bodyPr>
            <a:normAutofit fontScale="90000"/>
          </a:bodyPr>
          <a:lstStyle/>
          <a:p>
            <a:pPr algn="ctr"/>
            <a:r>
              <a:rPr lang="en-GB" sz="2800" b="1" i="0" u="none" strike="noStrike" baseline="0" dirty="0">
                <a:latin typeface="Arial" panose="020B0604020202020204" pitchFamily="34" charset="0"/>
                <a:cs typeface="Arial" panose="020B0604020202020204" pitchFamily="34" charset="0"/>
              </a:rPr>
              <a:t>Introduction To Developmental Psychology </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Prenatal Development</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And </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Approaches To Developmental Psychology</a:t>
            </a:r>
            <a:endParaRPr lang="en-US" sz="4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3C7ED47-AEE7-4A64-8231-07D472E196B7}"/>
              </a:ext>
            </a:extLst>
          </p:cNvPr>
          <p:cNvSpPr txBox="1"/>
          <p:nvPr/>
        </p:nvSpPr>
        <p:spPr>
          <a:xfrm>
            <a:off x="1066800" y="2169144"/>
            <a:ext cx="10363200" cy="923330"/>
          </a:xfrm>
          <a:prstGeom prst="rect">
            <a:avLst/>
          </a:prstGeom>
          <a:noFill/>
        </p:spPr>
        <p:txBody>
          <a:bodyPr wrap="square" rtlCol="0">
            <a:spAutoFit/>
          </a:bodyPr>
          <a:lstStyle/>
          <a:p>
            <a:pPr algn="just"/>
            <a:r>
              <a:rPr lang="en-GB" sz="1800" b="0" i="0" u="none" strike="noStrike" baseline="0" dirty="0">
                <a:latin typeface="Arial" panose="020B0604020202020204" pitchFamily="34" charset="0"/>
                <a:cs typeface="Arial" panose="020B0604020202020204" pitchFamily="34" charset="0"/>
              </a:rPr>
              <a:t>In this unit, we will gain an introduction to developmental psychology, its approaches and its</a:t>
            </a:r>
          </a:p>
          <a:p>
            <a:pPr algn="just"/>
            <a:r>
              <a:rPr lang="en-GB" sz="1800" b="0" i="0" u="none" strike="noStrike" baseline="0" dirty="0">
                <a:latin typeface="Arial" panose="020B0604020202020204" pitchFamily="34" charset="0"/>
                <a:cs typeface="Arial" panose="020B0604020202020204" pitchFamily="34" charset="0"/>
              </a:rPr>
              <a:t>methodologies. We will also explore very early development, from conception through to</a:t>
            </a:r>
          </a:p>
          <a:p>
            <a:pPr algn="just"/>
            <a:r>
              <a:rPr lang="en-GB" sz="1800" b="0" i="0" u="none" strike="noStrike" baseline="0" dirty="0">
                <a:latin typeface="Arial" panose="020B0604020202020204" pitchFamily="34" charset="0"/>
                <a:cs typeface="Arial" panose="020B0604020202020204" pitchFamily="34" charset="0"/>
              </a:rPr>
              <a:t>labour.</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3C2165-826A-4509-8E64-211E3A05D32A}"/>
              </a:ext>
            </a:extLst>
          </p:cNvPr>
          <p:cNvSpPr txBox="1"/>
          <p:nvPr/>
        </p:nvSpPr>
        <p:spPr>
          <a:xfrm>
            <a:off x="1066799" y="3244334"/>
            <a:ext cx="8613913" cy="369332"/>
          </a:xfrm>
          <a:prstGeom prst="rect">
            <a:avLst/>
          </a:prstGeom>
          <a:noFill/>
        </p:spPr>
        <p:txBody>
          <a:bodyPr wrap="square" rtlCol="0">
            <a:spAutoFit/>
          </a:bodyPr>
          <a:lstStyle/>
          <a:p>
            <a:r>
              <a:rPr lang="en-GB" sz="1800" b="0" i="0" u="none" strike="noStrike" baseline="0" dirty="0">
                <a:latin typeface="99elq"/>
              </a:rPr>
              <a:t>On successful completion of this </a:t>
            </a:r>
            <a:r>
              <a:rPr lang="en-GB" dirty="0">
                <a:latin typeface="99elq"/>
              </a:rPr>
              <a:t>lecture</a:t>
            </a:r>
            <a:r>
              <a:rPr lang="en-GB" sz="1800" b="0" i="0" u="none" strike="noStrike" baseline="0" dirty="0">
                <a:latin typeface="99elq"/>
              </a:rPr>
              <a:t> and with further reading, you will be able to:</a:t>
            </a:r>
            <a:endParaRPr lang="en-GB" dirty="0"/>
          </a:p>
        </p:txBody>
      </p:sp>
      <p:sp>
        <p:nvSpPr>
          <p:cNvPr id="10" name="Oval 9">
            <a:extLst>
              <a:ext uri="{FF2B5EF4-FFF2-40B4-BE49-F238E27FC236}">
                <a16:creationId xmlns:a16="http://schemas.microsoft.com/office/drawing/2014/main" id="{5CBFC6B2-720A-4E20-AD0F-14BA29FDAD72}"/>
              </a:ext>
            </a:extLst>
          </p:cNvPr>
          <p:cNvSpPr/>
          <p:nvPr/>
        </p:nvSpPr>
        <p:spPr>
          <a:xfrm>
            <a:off x="8029101" y="3613669"/>
            <a:ext cx="2509362" cy="2710895"/>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Freeform: Shape 10">
            <a:extLst>
              <a:ext uri="{FF2B5EF4-FFF2-40B4-BE49-F238E27FC236}">
                <a16:creationId xmlns:a16="http://schemas.microsoft.com/office/drawing/2014/main" id="{793B9C7D-9AB6-4BE9-9058-925A8D84A5DF}"/>
              </a:ext>
            </a:extLst>
          </p:cNvPr>
          <p:cNvSpPr/>
          <p:nvPr/>
        </p:nvSpPr>
        <p:spPr>
          <a:xfrm>
            <a:off x="8253310" y="3613666"/>
            <a:ext cx="2568406" cy="2710900"/>
          </a:xfrm>
          <a:custGeom>
            <a:avLst/>
            <a:gdLst>
              <a:gd name="connsiteX0" fmla="*/ 0 w 2568406"/>
              <a:gd name="connsiteY0" fmla="*/ 1355450 h 2710900"/>
              <a:gd name="connsiteX1" fmla="*/ 1284203 w 2568406"/>
              <a:gd name="connsiteY1" fmla="*/ 0 h 2710900"/>
              <a:gd name="connsiteX2" fmla="*/ 2568406 w 2568406"/>
              <a:gd name="connsiteY2" fmla="*/ 1355450 h 2710900"/>
              <a:gd name="connsiteX3" fmla="*/ 1284203 w 2568406"/>
              <a:gd name="connsiteY3" fmla="*/ 2710900 h 2710900"/>
              <a:gd name="connsiteX4" fmla="*/ 0 w 2568406"/>
              <a:gd name="connsiteY4" fmla="*/ 1355450 h 271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8406" h="2710900">
                <a:moveTo>
                  <a:pt x="0" y="1355450"/>
                </a:moveTo>
                <a:cubicBezTo>
                  <a:pt x="0" y="606856"/>
                  <a:pt x="574957" y="0"/>
                  <a:pt x="1284203" y="0"/>
                </a:cubicBezTo>
                <a:cubicBezTo>
                  <a:pt x="1993449" y="0"/>
                  <a:pt x="2568406" y="606856"/>
                  <a:pt x="2568406" y="1355450"/>
                </a:cubicBezTo>
                <a:cubicBezTo>
                  <a:pt x="2568406" y="2104044"/>
                  <a:pt x="1993449" y="2710900"/>
                  <a:pt x="1284203" y="2710900"/>
                </a:cubicBezTo>
                <a:cubicBezTo>
                  <a:pt x="574957" y="2710900"/>
                  <a:pt x="0" y="2104044"/>
                  <a:pt x="0" y="1355450"/>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7492" tIns="407665" rIns="387490" bIns="407663" numCol="1" spcCol="1270" anchor="ctr" anchorCtr="0">
            <a:noAutofit/>
          </a:bodyPr>
          <a:lstStyle/>
          <a:p>
            <a:pPr marL="0" lvl="0" indent="0" algn="ctr" defTabSz="711200">
              <a:lnSpc>
                <a:spcPct val="90000"/>
              </a:lnSpc>
              <a:spcBef>
                <a:spcPct val="0"/>
              </a:spcBef>
              <a:spcAft>
                <a:spcPct val="35000"/>
              </a:spcAft>
              <a:buNone/>
            </a:pPr>
            <a:r>
              <a:rPr lang="en-GB" sz="1600" kern="1200" dirty="0"/>
              <a:t>3. Understand the developmental stages from conception through to labour and delivery.</a:t>
            </a:r>
          </a:p>
        </p:txBody>
      </p:sp>
      <p:sp>
        <p:nvSpPr>
          <p:cNvPr id="12" name="Teardrop 11">
            <a:extLst>
              <a:ext uri="{FF2B5EF4-FFF2-40B4-BE49-F238E27FC236}">
                <a16:creationId xmlns:a16="http://schemas.microsoft.com/office/drawing/2014/main" id="{185B6581-B45A-47BB-9887-2908E105AC65}"/>
              </a:ext>
            </a:extLst>
          </p:cNvPr>
          <p:cNvSpPr/>
          <p:nvPr/>
        </p:nvSpPr>
        <p:spPr>
          <a:xfrm rot="2700000">
            <a:off x="4809288" y="3749461"/>
            <a:ext cx="2438968" cy="243896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Freeform: Shape 12">
            <a:extLst>
              <a:ext uri="{FF2B5EF4-FFF2-40B4-BE49-F238E27FC236}">
                <a16:creationId xmlns:a16="http://schemas.microsoft.com/office/drawing/2014/main" id="{51FD3C4C-4BC7-46A6-81EF-F4BB7D9F6280}"/>
              </a:ext>
            </a:extLst>
          </p:cNvPr>
          <p:cNvSpPr/>
          <p:nvPr/>
        </p:nvSpPr>
        <p:spPr>
          <a:xfrm>
            <a:off x="4553561" y="3613666"/>
            <a:ext cx="2625954" cy="2710900"/>
          </a:xfrm>
          <a:custGeom>
            <a:avLst/>
            <a:gdLst>
              <a:gd name="connsiteX0" fmla="*/ 0 w 2625954"/>
              <a:gd name="connsiteY0" fmla="*/ 1355450 h 2710900"/>
              <a:gd name="connsiteX1" fmla="*/ 1312977 w 2625954"/>
              <a:gd name="connsiteY1" fmla="*/ 0 h 2710900"/>
              <a:gd name="connsiteX2" fmla="*/ 2625954 w 2625954"/>
              <a:gd name="connsiteY2" fmla="*/ 1355450 h 2710900"/>
              <a:gd name="connsiteX3" fmla="*/ 1312977 w 2625954"/>
              <a:gd name="connsiteY3" fmla="*/ 2710900 h 2710900"/>
              <a:gd name="connsiteX4" fmla="*/ 0 w 2625954"/>
              <a:gd name="connsiteY4" fmla="*/ 1355450 h 271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5954" h="2710900">
                <a:moveTo>
                  <a:pt x="0" y="1355450"/>
                </a:moveTo>
                <a:cubicBezTo>
                  <a:pt x="0" y="606856"/>
                  <a:pt x="587840" y="0"/>
                  <a:pt x="1312977" y="0"/>
                </a:cubicBezTo>
                <a:cubicBezTo>
                  <a:pt x="2038114" y="0"/>
                  <a:pt x="2625954" y="606856"/>
                  <a:pt x="2625954" y="1355450"/>
                </a:cubicBezTo>
                <a:cubicBezTo>
                  <a:pt x="2625954" y="2104044"/>
                  <a:pt x="2038114" y="2710900"/>
                  <a:pt x="1312977" y="2710900"/>
                </a:cubicBezTo>
                <a:cubicBezTo>
                  <a:pt x="587840" y="2710900"/>
                  <a:pt x="0" y="2104044"/>
                  <a:pt x="0" y="1355450"/>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9368" tIns="401315" rIns="389368" bIns="401313" numCol="1" spcCol="1270" anchor="ctr" anchorCtr="0">
            <a:noAutofit/>
          </a:bodyPr>
          <a:lstStyle/>
          <a:p>
            <a:pPr marL="0" lvl="0" indent="0" algn="ctr" defTabSz="488950">
              <a:lnSpc>
                <a:spcPct val="90000"/>
              </a:lnSpc>
              <a:spcBef>
                <a:spcPct val="0"/>
              </a:spcBef>
              <a:spcAft>
                <a:spcPct val="35000"/>
              </a:spcAft>
              <a:buNone/>
            </a:pPr>
            <a:r>
              <a:rPr lang="en-GB" sz="1600" dirty="0"/>
              <a:t>2</a:t>
            </a:r>
            <a:r>
              <a:rPr lang="en-GB" sz="1100" kern="1200" dirty="0"/>
              <a:t>. </a:t>
            </a:r>
            <a:r>
              <a:rPr lang="en-GB" sz="1600" dirty="0"/>
              <a:t>K</a:t>
            </a:r>
            <a:r>
              <a:rPr lang="en-GB" sz="1600" kern="1200" dirty="0"/>
              <a:t>now and be able to evaluate different approaches and methodologies in developmental</a:t>
            </a:r>
          </a:p>
          <a:p>
            <a:pPr marL="0" lvl="0" indent="0" algn="ctr" defTabSz="488950">
              <a:lnSpc>
                <a:spcPct val="90000"/>
              </a:lnSpc>
              <a:spcBef>
                <a:spcPct val="0"/>
              </a:spcBef>
              <a:spcAft>
                <a:spcPct val="35000"/>
              </a:spcAft>
              <a:buNone/>
            </a:pPr>
            <a:r>
              <a:rPr lang="en-GB" sz="1600" dirty="0"/>
              <a:t>p</a:t>
            </a:r>
            <a:r>
              <a:rPr lang="en-GB" sz="1600" kern="1200" dirty="0"/>
              <a:t>sychology.</a:t>
            </a:r>
          </a:p>
        </p:txBody>
      </p:sp>
      <p:sp>
        <p:nvSpPr>
          <p:cNvPr id="14" name="Teardrop 13">
            <a:extLst>
              <a:ext uri="{FF2B5EF4-FFF2-40B4-BE49-F238E27FC236}">
                <a16:creationId xmlns:a16="http://schemas.microsoft.com/office/drawing/2014/main" id="{D767464B-2F3D-4772-A2F5-D08C51AFB02B}"/>
              </a:ext>
            </a:extLst>
          </p:cNvPr>
          <p:cNvSpPr/>
          <p:nvPr/>
        </p:nvSpPr>
        <p:spPr>
          <a:xfrm rot="2700000">
            <a:off x="1529206" y="3749462"/>
            <a:ext cx="2438968" cy="243896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Freeform: Shape 14">
            <a:extLst>
              <a:ext uri="{FF2B5EF4-FFF2-40B4-BE49-F238E27FC236}">
                <a16:creationId xmlns:a16="http://schemas.microsoft.com/office/drawing/2014/main" id="{D5BAE6E2-14F6-43A1-A51C-EE1B5E97F235}"/>
              </a:ext>
            </a:extLst>
          </p:cNvPr>
          <p:cNvSpPr/>
          <p:nvPr/>
        </p:nvSpPr>
        <p:spPr>
          <a:xfrm>
            <a:off x="1148037" y="3714669"/>
            <a:ext cx="2563424" cy="2696611"/>
          </a:xfrm>
          <a:custGeom>
            <a:avLst/>
            <a:gdLst>
              <a:gd name="connsiteX0" fmla="*/ 0 w 2563424"/>
              <a:gd name="connsiteY0" fmla="*/ 1348306 h 2696611"/>
              <a:gd name="connsiteX1" fmla="*/ 1281712 w 2563424"/>
              <a:gd name="connsiteY1" fmla="*/ 0 h 2696611"/>
              <a:gd name="connsiteX2" fmla="*/ 2563424 w 2563424"/>
              <a:gd name="connsiteY2" fmla="*/ 1348306 h 2696611"/>
              <a:gd name="connsiteX3" fmla="*/ 1281712 w 2563424"/>
              <a:gd name="connsiteY3" fmla="*/ 2696612 h 2696611"/>
              <a:gd name="connsiteX4" fmla="*/ 0 w 2563424"/>
              <a:gd name="connsiteY4" fmla="*/ 1348306 h 2696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3424" h="2696611">
                <a:moveTo>
                  <a:pt x="0" y="1348306"/>
                </a:moveTo>
                <a:cubicBezTo>
                  <a:pt x="0" y="603657"/>
                  <a:pt x="573842" y="0"/>
                  <a:pt x="1281712" y="0"/>
                </a:cubicBezTo>
                <a:cubicBezTo>
                  <a:pt x="1989582" y="0"/>
                  <a:pt x="2563424" y="603657"/>
                  <a:pt x="2563424" y="1348306"/>
                </a:cubicBezTo>
                <a:cubicBezTo>
                  <a:pt x="2563424" y="2092955"/>
                  <a:pt x="1989582" y="2696612"/>
                  <a:pt x="1281712" y="2696612"/>
                </a:cubicBezTo>
                <a:cubicBezTo>
                  <a:pt x="573842" y="2696612"/>
                  <a:pt x="0" y="2092955"/>
                  <a:pt x="0" y="1348306"/>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6779" tIns="405623" rIns="386779" bIns="405622" numCol="1" spcCol="1270" anchor="ctr" anchorCtr="0">
            <a:noAutofit/>
          </a:bodyPr>
          <a:lstStyle/>
          <a:p>
            <a:pPr marL="0" lvl="0" indent="0" algn="ctr" defTabSz="711200">
              <a:lnSpc>
                <a:spcPct val="90000"/>
              </a:lnSpc>
              <a:spcBef>
                <a:spcPct val="0"/>
              </a:spcBef>
              <a:spcAft>
                <a:spcPct val="35000"/>
              </a:spcAft>
              <a:buNone/>
            </a:pPr>
            <a:r>
              <a:rPr lang="en-GB" sz="1600" dirty="0"/>
              <a:t>1</a:t>
            </a:r>
            <a:r>
              <a:rPr lang="en-GB" sz="1600" kern="1200" dirty="0"/>
              <a:t>. Understand what developmental psychology is and why we study it.</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11" grpId="0" animBg="1"/>
      <p:bldP spid="13" grpId="0" animBg="1"/>
      <p:bldP spid="1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1DDBA-8949-41BE-97F0-075165DE2EF5}"/>
              </a:ext>
            </a:extLst>
          </p:cNvPr>
          <p:cNvSpPr>
            <a:spLocks noGrp="1"/>
          </p:cNvSpPr>
          <p:nvPr>
            <p:ph type="title"/>
          </p:nvPr>
        </p:nvSpPr>
        <p:spPr>
          <a:xfrm>
            <a:off x="834887" y="483704"/>
            <a:ext cx="10058400" cy="1073290"/>
          </a:xfrm>
        </p:spPr>
        <p:txBody>
          <a:bodyPr>
            <a:normAutofit/>
          </a:bodyPr>
          <a:lstStyle/>
          <a:p>
            <a:r>
              <a:rPr lang="en-GB" b="1" i="0" u="none" strike="noStrike" baseline="0" dirty="0">
                <a:latin typeface="07cbm,Bold"/>
              </a:rPr>
              <a:t>What Is Developmental Psychology ?</a:t>
            </a:r>
            <a:endParaRPr lang="en-GB" sz="7200" dirty="0"/>
          </a:p>
        </p:txBody>
      </p:sp>
      <p:sp>
        <p:nvSpPr>
          <p:cNvPr id="3" name="Content Placeholder 2">
            <a:extLst>
              <a:ext uri="{FF2B5EF4-FFF2-40B4-BE49-F238E27FC236}">
                <a16:creationId xmlns:a16="http://schemas.microsoft.com/office/drawing/2014/main" id="{EB0E75E7-1617-4949-A654-4D9894E737FD}"/>
              </a:ext>
            </a:extLst>
          </p:cNvPr>
          <p:cNvSpPr>
            <a:spLocks noGrp="1"/>
          </p:cNvSpPr>
          <p:nvPr>
            <p:ph idx="1"/>
          </p:nvPr>
        </p:nvSpPr>
        <p:spPr>
          <a:xfrm>
            <a:off x="426720" y="1131201"/>
            <a:ext cx="10698480" cy="4257532"/>
          </a:xfrm>
        </p:spPr>
        <p:txBody>
          <a:bodyPr>
            <a:normAutofit/>
          </a:bodyPr>
          <a:lstStyle/>
          <a:p>
            <a:pPr marL="0" indent="0" algn="l">
              <a:buNone/>
            </a:pPr>
            <a:endParaRPr lang="en-GB" sz="1800" b="0" i="0" u="none" strike="noStrike" baseline="0" dirty="0">
              <a:latin typeface="99elq"/>
            </a:endParaRPr>
          </a:p>
        </p:txBody>
      </p:sp>
      <p:sp>
        <p:nvSpPr>
          <p:cNvPr id="8" name="Rectangle 7">
            <a:extLst>
              <a:ext uri="{FF2B5EF4-FFF2-40B4-BE49-F238E27FC236}">
                <a16:creationId xmlns:a16="http://schemas.microsoft.com/office/drawing/2014/main" id="{3C0F36A1-741B-4E2F-97EC-5736EDACE7CB}"/>
              </a:ext>
            </a:extLst>
          </p:cNvPr>
          <p:cNvSpPr/>
          <p:nvPr/>
        </p:nvSpPr>
        <p:spPr>
          <a:xfrm>
            <a:off x="689113" y="2875086"/>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971E5CD-B658-4C1D-ACBE-790629D2A749}"/>
              </a:ext>
            </a:extLst>
          </p:cNvPr>
          <p:cNvSpPr/>
          <p:nvPr/>
        </p:nvSpPr>
        <p:spPr>
          <a:xfrm>
            <a:off x="1184374" y="1883552"/>
            <a:ext cx="9705940" cy="1257213"/>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Since the 1700s, developmental psychology has theorised and grown. Some of the earliest interest in developmental psychology was rooted in the evolutionary perspective that suggested that evolution was a developmental process (Darwin, 1859). </a:t>
            </a:r>
          </a:p>
          <a:p>
            <a:pPr marL="0" lvl="0" indent="0" algn="l" defTabSz="800100">
              <a:lnSpc>
                <a:spcPct val="90000"/>
              </a:lnSpc>
              <a:spcBef>
                <a:spcPct val="0"/>
              </a:spcBef>
              <a:spcAft>
                <a:spcPct val="35000"/>
              </a:spcAft>
              <a:buNone/>
            </a:pPr>
            <a:endParaRPr lang="en-GB" sz="500" kern="1200" dirty="0"/>
          </a:p>
        </p:txBody>
      </p:sp>
      <p:sp>
        <p:nvSpPr>
          <p:cNvPr id="10" name="Rectangle 9">
            <a:extLst>
              <a:ext uri="{FF2B5EF4-FFF2-40B4-BE49-F238E27FC236}">
                <a16:creationId xmlns:a16="http://schemas.microsoft.com/office/drawing/2014/main" id="{E8EE1696-E23C-4732-AA90-57C56EA52D03}"/>
              </a:ext>
            </a:extLst>
          </p:cNvPr>
          <p:cNvSpPr/>
          <p:nvPr/>
        </p:nvSpPr>
        <p:spPr>
          <a:xfrm>
            <a:off x="689113" y="4666702"/>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C9BD280D-4B4E-48CE-9424-F0A260689B85}"/>
              </a:ext>
            </a:extLst>
          </p:cNvPr>
          <p:cNvSpPr/>
          <p:nvPr/>
        </p:nvSpPr>
        <p:spPr>
          <a:xfrm>
            <a:off x="1190353" y="3425886"/>
            <a:ext cx="9701574" cy="1506495"/>
          </a:xfrm>
          <a:custGeom>
            <a:avLst/>
            <a:gdLst>
              <a:gd name="connsiteX0" fmla="*/ 0 w 9701574"/>
              <a:gd name="connsiteY0" fmla="*/ 251088 h 1506495"/>
              <a:gd name="connsiteX1" fmla="*/ 251088 w 9701574"/>
              <a:gd name="connsiteY1" fmla="*/ 0 h 1506495"/>
              <a:gd name="connsiteX2" fmla="*/ 9450486 w 9701574"/>
              <a:gd name="connsiteY2" fmla="*/ 0 h 1506495"/>
              <a:gd name="connsiteX3" fmla="*/ 9701574 w 9701574"/>
              <a:gd name="connsiteY3" fmla="*/ 251088 h 1506495"/>
              <a:gd name="connsiteX4" fmla="*/ 9701574 w 9701574"/>
              <a:gd name="connsiteY4" fmla="*/ 1255407 h 1506495"/>
              <a:gd name="connsiteX5" fmla="*/ 9450486 w 9701574"/>
              <a:gd name="connsiteY5" fmla="*/ 1506495 h 1506495"/>
              <a:gd name="connsiteX6" fmla="*/ 251088 w 9701574"/>
              <a:gd name="connsiteY6" fmla="*/ 1506495 h 1506495"/>
              <a:gd name="connsiteX7" fmla="*/ 0 w 9701574"/>
              <a:gd name="connsiteY7" fmla="*/ 1255407 h 1506495"/>
              <a:gd name="connsiteX8" fmla="*/ 0 w 9701574"/>
              <a:gd name="connsiteY8" fmla="*/ 251088 h 1506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1574" h="1506495">
                <a:moveTo>
                  <a:pt x="0" y="251088"/>
                </a:moveTo>
                <a:cubicBezTo>
                  <a:pt x="0" y="112416"/>
                  <a:pt x="112416" y="0"/>
                  <a:pt x="251088" y="0"/>
                </a:cubicBezTo>
                <a:lnTo>
                  <a:pt x="9450486" y="0"/>
                </a:lnTo>
                <a:cubicBezTo>
                  <a:pt x="9589158" y="0"/>
                  <a:pt x="9701574" y="112416"/>
                  <a:pt x="9701574" y="251088"/>
                </a:cubicBezTo>
                <a:lnTo>
                  <a:pt x="9701574" y="1255407"/>
                </a:lnTo>
                <a:cubicBezTo>
                  <a:pt x="9701574" y="1394079"/>
                  <a:pt x="9589158" y="1506495"/>
                  <a:pt x="9450486" y="1506495"/>
                </a:cubicBezTo>
                <a:lnTo>
                  <a:pt x="251088" y="1506495"/>
                </a:lnTo>
                <a:cubicBezTo>
                  <a:pt x="112416" y="1506495"/>
                  <a:pt x="0" y="1394079"/>
                  <a:pt x="0" y="1255407"/>
                </a:cubicBezTo>
                <a:lnTo>
                  <a:pt x="0" y="2510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43526" tIns="73541" rIns="343526" bIns="73541"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 comparisons made between humans and animals led to investigating the differences between human adults and children. There was a focus placed upon what kinds of things happen during the course of</a:t>
            </a:r>
            <a:r>
              <a:rPr lang="en-GB" sz="1800" kern="1200" dirty="0">
                <a:latin typeface="Arial" panose="020B0604020202020204" pitchFamily="34" charset="0"/>
                <a:cs typeface="Arial" panose="020B0604020202020204" pitchFamily="34" charset="0"/>
              </a:rPr>
              <a:t> </a:t>
            </a:r>
            <a:r>
              <a:rPr lang="en-GB" sz="1800" b="0" i="0" u="none" strike="noStrike" kern="1200" baseline="0" dirty="0">
                <a:latin typeface="Arial" panose="020B0604020202020204" pitchFamily="34" charset="0"/>
                <a:cs typeface="Arial" panose="020B0604020202020204" pitchFamily="34" charset="0"/>
              </a:rPr>
              <a:t>development, when certain things happen and whether aspects of development either change or remain the same as children develop into adults. </a:t>
            </a:r>
            <a:endParaRPr lang="en-GB" sz="1800" kern="12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C5ED2936-8172-46F6-B63A-5A3069C0CB27}"/>
              </a:ext>
            </a:extLst>
          </p:cNvPr>
          <p:cNvSpPr/>
          <p:nvPr/>
        </p:nvSpPr>
        <p:spPr>
          <a:xfrm>
            <a:off x="689113" y="5884099"/>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B68A14D9-A827-4089-89AE-74CD8EB83067}"/>
              </a:ext>
            </a:extLst>
          </p:cNvPr>
          <p:cNvSpPr/>
          <p:nvPr/>
        </p:nvSpPr>
        <p:spPr>
          <a:xfrm>
            <a:off x="1174907" y="5217502"/>
            <a:ext cx="9715878" cy="932276"/>
          </a:xfrm>
          <a:custGeom>
            <a:avLst/>
            <a:gdLst>
              <a:gd name="connsiteX0" fmla="*/ 0 w 9715878"/>
              <a:gd name="connsiteY0" fmla="*/ 155382 h 932276"/>
              <a:gd name="connsiteX1" fmla="*/ 155382 w 9715878"/>
              <a:gd name="connsiteY1" fmla="*/ 0 h 932276"/>
              <a:gd name="connsiteX2" fmla="*/ 9560496 w 9715878"/>
              <a:gd name="connsiteY2" fmla="*/ 0 h 932276"/>
              <a:gd name="connsiteX3" fmla="*/ 9715878 w 9715878"/>
              <a:gd name="connsiteY3" fmla="*/ 155382 h 932276"/>
              <a:gd name="connsiteX4" fmla="*/ 9715878 w 9715878"/>
              <a:gd name="connsiteY4" fmla="*/ 776894 h 932276"/>
              <a:gd name="connsiteX5" fmla="*/ 9560496 w 9715878"/>
              <a:gd name="connsiteY5" fmla="*/ 932276 h 932276"/>
              <a:gd name="connsiteX6" fmla="*/ 155382 w 9715878"/>
              <a:gd name="connsiteY6" fmla="*/ 932276 h 932276"/>
              <a:gd name="connsiteX7" fmla="*/ 0 w 9715878"/>
              <a:gd name="connsiteY7" fmla="*/ 776894 h 932276"/>
              <a:gd name="connsiteX8" fmla="*/ 0 w 9715878"/>
              <a:gd name="connsiteY8" fmla="*/ 155382 h 932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878" h="932276">
                <a:moveTo>
                  <a:pt x="0" y="155382"/>
                </a:moveTo>
                <a:cubicBezTo>
                  <a:pt x="0" y="69567"/>
                  <a:pt x="69567" y="0"/>
                  <a:pt x="155382" y="0"/>
                </a:cubicBezTo>
                <a:lnTo>
                  <a:pt x="9560496" y="0"/>
                </a:lnTo>
                <a:cubicBezTo>
                  <a:pt x="9646311" y="0"/>
                  <a:pt x="9715878" y="69567"/>
                  <a:pt x="9715878" y="155382"/>
                </a:cubicBezTo>
                <a:lnTo>
                  <a:pt x="9715878" y="776894"/>
                </a:lnTo>
                <a:cubicBezTo>
                  <a:pt x="9715878" y="862709"/>
                  <a:pt x="9646311" y="932276"/>
                  <a:pt x="9560496" y="932276"/>
                </a:cubicBezTo>
                <a:lnTo>
                  <a:pt x="155382" y="932276"/>
                </a:lnTo>
                <a:cubicBezTo>
                  <a:pt x="69567" y="932276"/>
                  <a:pt x="0" y="862709"/>
                  <a:pt x="0" y="776894"/>
                </a:cubicBezTo>
                <a:lnTo>
                  <a:pt x="0" y="1553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5495" tIns="45510" rIns="315495" bIns="4551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This evolutionary perspective describes development as a continuous process by which organisms continually develop into newer forms.</a:t>
            </a:r>
            <a:endParaRPr lang="en-GB" sz="1800" kern="1200" dirty="0"/>
          </a:p>
        </p:txBody>
      </p:sp>
    </p:spTree>
    <p:extLst>
      <p:ext uri="{BB962C8B-B14F-4D97-AF65-F5344CB8AC3E}">
        <p14:creationId xmlns:p14="http://schemas.microsoft.com/office/powerpoint/2010/main" val="242215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P spid="11"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Arrow: Bent-Up 9">
            <a:extLst>
              <a:ext uri="{FF2B5EF4-FFF2-40B4-BE49-F238E27FC236}">
                <a16:creationId xmlns:a16="http://schemas.microsoft.com/office/drawing/2014/main" id="{96B13E62-8D7F-4D26-A05B-A3B5B3139926}"/>
              </a:ext>
            </a:extLst>
          </p:cNvPr>
          <p:cNvSpPr/>
          <p:nvPr/>
        </p:nvSpPr>
        <p:spPr>
          <a:xfrm rot="5400000">
            <a:off x="4782884" y="2590485"/>
            <a:ext cx="936331" cy="106597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1" name="Freeform: Shape 10">
            <a:extLst>
              <a:ext uri="{FF2B5EF4-FFF2-40B4-BE49-F238E27FC236}">
                <a16:creationId xmlns:a16="http://schemas.microsoft.com/office/drawing/2014/main" id="{18131521-F55E-4042-AF1A-1DF605DEE23E}"/>
              </a:ext>
            </a:extLst>
          </p:cNvPr>
          <p:cNvSpPr/>
          <p:nvPr/>
        </p:nvSpPr>
        <p:spPr>
          <a:xfrm>
            <a:off x="4207809" y="1450137"/>
            <a:ext cx="1576230" cy="1103310"/>
          </a:xfrm>
          <a:custGeom>
            <a:avLst/>
            <a:gdLst>
              <a:gd name="connsiteX0" fmla="*/ 0 w 1576230"/>
              <a:gd name="connsiteY0" fmla="*/ 183922 h 1103310"/>
              <a:gd name="connsiteX1" fmla="*/ 183922 w 1576230"/>
              <a:gd name="connsiteY1" fmla="*/ 0 h 1103310"/>
              <a:gd name="connsiteX2" fmla="*/ 1392308 w 1576230"/>
              <a:gd name="connsiteY2" fmla="*/ 0 h 1103310"/>
              <a:gd name="connsiteX3" fmla="*/ 1576230 w 1576230"/>
              <a:gd name="connsiteY3" fmla="*/ 183922 h 1103310"/>
              <a:gd name="connsiteX4" fmla="*/ 1576230 w 1576230"/>
              <a:gd name="connsiteY4" fmla="*/ 919388 h 1103310"/>
              <a:gd name="connsiteX5" fmla="*/ 1392308 w 1576230"/>
              <a:gd name="connsiteY5" fmla="*/ 1103310 h 1103310"/>
              <a:gd name="connsiteX6" fmla="*/ 183922 w 1576230"/>
              <a:gd name="connsiteY6" fmla="*/ 1103310 h 1103310"/>
              <a:gd name="connsiteX7" fmla="*/ 0 w 1576230"/>
              <a:gd name="connsiteY7" fmla="*/ 919388 h 1103310"/>
              <a:gd name="connsiteX8" fmla="*/ 0 w 1576230"/>
              <a:gd name="connsiteY8" fmla="*/ 183922 h 110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6230" h="1103310">
                <a:moveTo>
                  <a:pt x="0" y="183922"/>
                </a:moveTo>
                <a:cubicBezTo>
                  <a:pt x="0" y="82345"/>
                  <a:pt x="82345" y="0"/>
                  <a:pt x="183922" y="0"/>
                </a:cubicBezTo>
                <a:lnTo>
                  <a:pt x="1392308" y="0"/>
                </a:lnTo>
                <a:cubicBezTo>
                  <a:pt x="1493885" y="0"/>
                  <a:pt x="1576230" y="82345"/>
                  <a:pt x="1576230" y="183922"/>
                </a:cubicBezTo>
                <a:lnTo>
                  <a:pt x="1576230" y="919388"/>
                </a:lnTo>
                <a:cubicBezTo>
                  <a:pt x="1576230" y="1020965"/>
                  <a:pt x="1493885" y="1103310"/>
                  <a:pt x="1392308" y="1103310"/>
                </a:cubicBezTo>
                <a:lnTo>
                  <a:pt x="183922" y="1103310"/>
                </a:lnTo>
                <a:cubicBezTo>
                  <a:pt x="82345" y="1103310"/>
                  <a:pt x="0" y="1020965"/>
                  <a:pt x="0" y="919388"/>
                </a:cubicBezTo>
                <a:lnTo>
                  <a:pt x="0" y="1839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449" tIns="122449" rIns="122449" bIns="12244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child study</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movement</a:t>
            </a:r>
            <a:endParaRPr lang="en-GB" sz="1800" kern="1200" dirty="0"/>
          </a:p>
        </p:txBody>
      </p:sp>
      <p:sp>
        <p:nvSpPr>
          <p:cNvPr id="12" name="Freeform: Shape 11">
            <a:extLst>
              <a:ext uri="{FF2B5EF4-FFF2-40B4-BE49-F238E27FC236}">
                <a16:creationId xmlns:a16="http://schemas.microsoft.com/office/drawing/2014/main" id="{AC5A85AA-EF3F-4C62-9B76-B081BF9FF026}"/>
              </a:ext>
            </a:extLst>
          </p:cNvPr>
          <p:cNvSpPr/>
          <p:nvPr/>
        </p:nvSpPr>
        <p:spPr>
          <a:xfrm>
            <a:off x="5885542" y="1397501"/>
            <a:ext cx="2301775" cy="891743"/>
          </a:xfrm>
          <a:custGeom>
            <a:avLst/>
            <a:gdLst>
              <a:gd name="connsiteX0" fmla="*/ 0 w 2301775"/>
              <a:gd name="connsiteY0" fmla="*/ 0 h 891743"/>
              <a:gd name="connsiteX1" fmla="*/ 2301775 w 2301775"/>
              <a:gd name="connsiteY1" fmla="*/ 0 h 891743"/>
              <a:gd name="connsiteX2" fmla="*/ 2301775 w 2301775"/>
              <a:gd name="connsiteY2" fmla="*/ 891743 h 891743"/>
              <a:gd name="connsiteX3" fmla="*/ 0 w 2301775"/>
              <a:gd name="connsiteY3" fmla="*/ 891743 h 891743"/>
              <a:gd name="connsiteX4" fmla="*/ 0 w 2301775"/>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1775" h="891743">
                <a:moveTo>
                  <a:pt x="0" y="0"/>
                </a:moveTo>
                <a:lnTo>
                  <a:pt x="2301775" y="0"/>
                </a:lnTo>
                <a:lnTo>
                  <a:pt x="2301775"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latin typeface="Arial" panose="020B0604020202020204" pitchFamily="34" charset="0"/>
                <a:cs typeface="Arial" panose="020B0604020202020204" pitchFamily="34" charset="0"/>
              </a:rPr>
              <a:t>(</a:t>
            </a:r>
            <a:r>
              <a:rPr lang="en-GB" sz="1800" kern="1200" dirty="0">
                <a:latin typeface="Arial" panose="020B0604020202020204" pitchFamily="34" charset="0"/>
                <a:cs typeface="Arial" panose="020B0604020202020204" pitchFamily="34" charset="0"/>
              </a:rPr>
              <a:t>1894-1904</a:t>
            </a:r>
            <a:r>
              <a:rPr lang="en-GB" sz="2600" kern="1200" dirty="0">
                <a:latin typeface="Arial" panose="020B0604020202020204" pitchFamily="34" charset="0"/>
                <a:cs typeface="Arial" panose="020B0604020202020204" pitchFamily="34" charset="0"/>
              </a:rPr>
              <a:t>)</a:t>
            </a:r>
            <a:endParaRPr lang="en-GB" sz="2600" kern="1200" dirty="0"/>
          </a:p>
        </p:txBody>
      </p:sp>
      <p:sp>
        <p:nvSpPr>
          <p:cNvPr id="13" name="Arrow: Bent-Up 12">
            <a:extLst>
              <a:ext uri="{FF2B5EF4-FFF2-40B4-BE49-F238E27FC236}">
                <a16:creationId xmlns:a16="http://schemas.microsoft.com/office/drawing/2014/main" id="{15ADC15B-7AF1-4944-97A8-3B643BDC8098}"/>
              </a:ext>
            </a:extLst>
          </p:cNvPr>
          <p:cNvSpPr/>
          <p:nvPr/>
        </p:nvSpPr>
        <p:spPr>
          <a:xfrm rot="5400000">
            <a:off x="6568265" y="4207138"/>
            <a:ext cx="936331" cy="106597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16479637-3FDF-4F00-AB8F-2714AED14C26}"/>
              </a:ext>
            </a:extLst>
          </p:cNvPr>
          <p:cNvSpPr/>
          <p:nvPr/>
        </p:nvSpPr>
        <p:spPr>
          <a:xfrm>
            <a:off x="5686047" y="3123475"/>
            <a:ext cx="1576230" cy="1103310"/>
          </a:xfrm>
          <a:custGeom>
            <a:avLst/>
            <a:gdLst>
              <a:gd name="connsiteX0" fmla="*/ 0 w 1576230"/>
              <a:gd name="connsiteY0" fmla="*/ 183922 h 1103310"/>
              <a:gd name="connsiteX1" fmla="*/ 183922 w 1576230"/>
              <a:gd name="connsiteY1" fmla="*/ 0 h 1103310"/>
              <a:gd name="connsiteX2" fmla="*/ 1392308 w 1576230"/>
              <a:gd name="connsiteY2" fmla="*/ 0 h 1103310"/>
              <a:gd name="connsiteX3" fmla="*/ 1576230 w 1576230"/>
              <a:gd name="connsiteY3" fmla="*/ 183922 h 1103310"/>
              <a:gd name="connsiteX4" fmla="*/ 1576230 w 1576230"/>
              <a:gd name="connsiteY4" fmla="*/ 919388 h 1103310"/>
              <a:gd name="connsiteX5" fmla="*/ 1392308 w 1576230"/>
              <a:gd name="connsiteY5" fmla="*/ 1103310 h 1103310"/>
              <a:gd name="connsiteX6" fmla="*/ 183922 w 1576230"/>
              <a:gd name="connsiteY6" fmla="*/ 1103310 h 1103310"/>
              <a:gd name="connsiteX7" fmla="*/ 0 w 1576230"/>
              <a:gd name="connsiteY7" fmla="*/ 919388 h 1103310"/>
              <a:gd name="connsiteX8" fmla="*/ 0 w 1576230"/>
              <a:gd name="connsiteY8" fmla="*/ 183922 h 110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6230" h="1103310">
                <a:moveTo>
                  <a:pt x="0" y="183922"/>
                </a:moveTo>
                <a:cubicBezTo>
                  <a:pt x="0" y="82345"/>
                  <a:pt x="82345" y="0"/>
                  <a:pt x="183922" y="0"/>
                </a:cubicBezTo>
                <a:lnTo>
                  <a:pt x="1392308" y="0"/>
                </a:lnTo>
                <a:cubicBezTo>
                  <a:pt x="1493885" y="0"/>
                  <a:pt x="1576230" y="82345"/>
                  <a:pt x="1576230" y="183922"/>
                </a:cubicBezTo>
                <a:lnTo>
                  <a:pt x="1576230" y="919388"/>
                </a:lnTo>
                <a:cubicBezTo>
                  <a:pt x="1576230" y="1020965"/>
                  <a:pt x="1493885" y="1103310"/>
                  <a:pt x="1392308" y="1103310"/>
                </a:cubicBezTo>
                <a:lnTo>
                  <a:pt x="183922" y="1103310"/>
                </a:lnTo>
                <a:cubicBezTo>
                  <a:pt x="82345" y="1103310"/>
                  <a:pt x="0" y="1020965"/>
                  <a:pt x="0" y="919388"/>
                </a:cubicBezTo>
                <a:lnTo>
                  <a:pt x="0" y="1839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449" tIns="122449" rIns="122449" bIns="12244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child development movement</a:t>
            </a:r>
            <a:endParaRPr lang="en-GB" sz="1800" kern="1200" dirty="0"/>
          </a:p>
        </p:txBody>
      </p:sp>
      <p:sp>
        <p:nvSpPr>
          <p:cNvPr id="15" name="Freeform: Shape 14">
            <a:extLst>
              <a:ext uri="{FF2B5EF4-FFF2-40B4-BE49-F238E27FC236}">
                <a16:creationId xmlns:a16="http://schemas.microsoft.com/office/drawing/2014/main" id="{AAA0204D-8DD4-4C85-B5AA-6D589F8C16CF}"/>
              </a:ext>
            </a:extLst>
          </p:cNvPr>
          <p:cNvSpPr/>
          <p:nvPr/>
        </p:nvSpPr>
        <p:spPr>
          <a:xfrm>
            <a:off x="7364173" y="3166405"/>
            <a:ext cx="2190494" cy="891743"/>
          </a:xfrm>
          <a:custGeom>
            <a:avLst/>
            <a:gdLst>
              <a:gd name="connsiteX0" fmla="*/ 0 w 2190494"/>
              <a:gd name="connsiteY0" fmla="*/ 0 h 891743"/>
              <a:gd name="connsiteX1" fmla="*/ 2190494 w 2190494"/>
              <a:gd name="connsiteY1" fmla="*/ 0 h 891743"/>
              <a:gd name="connsiteX2" fmla="*/ 2190494 w 2190494"/>
              <a:gd name="connsiteY2" fmla="*/ 891743 h 891743"/>
              <a:gd name="connsiteX3" fmla="*/ 0 w 2190494"/>
              <a:gd name="connsiteY3" fmla="*/ 891743 h 891743"/>
              <a:gd name="connsiteX4" fmla="*/ 0 w 2190494"/>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0494" h="891743">
                <a:moveTo>
                  <a:pt x="0" y="0"/>
                </a:moveTo>
                <a:lnTo>
                  <a:pt x="2190494" y="0"/>
                </a:lnTo>
                <a:lnTo>
                  <a:pt x="2190494"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(1917-1950) </a:t>
            </a:r>
            <a:endParaRPr lang="en-GB" sz="1800" kern="1200" dirty="0"/>
          </a:p>
        </p:txBody>
      </p:sp>
      <p:sp>
        <p:nvSpPr>
          <p:cNvPr id="16" name="Freeform: Shape 15">
            <a:extLst>
              <a:ext uri="{FF2B5EF4-FFF2-40B4-BE49-F238E27FC236}">
                <a16:creationId xmlns:a16="http://schemas.microsoft.com/office/drawing/2014/main" id="{14EFB75F-9628-4BBA-913E-F4DFDFA64EA1}"/>
              </a:ext>
            </a:extLst>
          </p:cNvPr>
          <p:cNvSpPr/>
          <p:nvPr/>
        </p:nvSpPr>
        <p:spPr>
          <a:xfrm>
            <a:off x="7657594" y="4409927"/>
            <a:ext cx="1984426" cy="1331904"/>
          </a:xfrm>
          <a:custGeom>
            <a:avLst/>
            <a:gdLst>
              <a:gd name="connsiteX0" fmla="*/ 0 w 1984426"/>
              <a:gd name="connsiteY0" fmla="*/ 222028 h 1331904"/>
              <a:gd name="connsiteX1" fmla="*/ 222028 w 1984426"/>
              <a:gd name="connsiteY1" fmla="*/ 0 h 1331904"/>
              <a:gd name="connsiteX2" fmla="*/ 1762398 w 1984426"/>
              <a:gd name="connsiteY2" fmla="*/ 0 h 1331904"/>
              <a:gd name="connsiteX3" fmla="*/ 1984426 w 1984426"/>
              <a:gd name="connsiteY3" fmla="*/ 222028 h 1331904"/>
              <a:gd name="connsiteX4" fmla="*/ 1984426 w 1984426"/>
              <a:gd name="connsiteY4" fmla="*/ 1109876 h 1331904"/>
              <a:gd name="connsiteX5" fmla="*/ 1762398 w 1984426"/>
              <a:gd name="connsiteY5" fmla="*/ 1331904 h 1331904"/>
              <a:gd name="connsiteX6" fmla="*/ 222028 w 1984426"/>
              <a:gd name="connsiteY6" fmla="*/ 1331904 h 1331904"/>
              <a:gd name="connsiteX7" fmla="*/ 0 w 1984426"/>
              <a:gd name="connsiteY7" fmla="*/ 1109876 h 1331904"/>
              <a:gd name="connsiteX8" fmla="*/ 0 w 1984426"/>
              <a:gd name="connsiteY8" fmla="*/ 222028 h 133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4426" h="1331904">
                <a:moveTo>
                  <a:pt x="0" y="222028"/>
                </a:moveTo>
                <a:cubicBezTo>
                  <a:pt x="0" y="99405"/>
                  <a:pt x="99405" y="0"/>
                  <a:pt x="222028" y="0"/>
                </a:cubicBezTo>
                <a:lnTo>
                  <a:pt x="1762398" y="0"/>
                </a:lnTo>
                <a:cubicBezTo>
                  <a:pt x="1885021" y="0"/>
                  <a:pt x="1984426" y="99405"/>
                  <a:pt x="1984426" y="222028"/>
                </a:cubicBezTo>
                <a:lnTo>
                  <a:pt x="1984426" y="1109876"/>
                </a:lnTo>
                <a:cubicBezTo>
                  <a:pt x="1984426" y="1232499"/>
                  <a:pt x="1885021" y="1331904"/>
                  <a:pt x="1762398" y="1331904"/>
                </a:cubicBezTo>
                <a:lnTo>
                  <a:pt x="222028" y="1331904"/>
                </a:lnTo>
                <a:cubicBezTo>
                  <a:pt x="99405" y="1331904"/>
                  <a:pt x="0" y="1232499"/>
                  <a:pt x="0" y="1109876"/>
                </a:cubicBezTo>
                <a:lnTo>
                  <a:pt x="0" y="22202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5990" tIns="125990" rIns="125990" bIns="12599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800" kern="1200" dirty="0">
                <a:latin typeface="Arial" panose="020B0604020202020204" pitchFamily="34" charset="0"/>
                <a:cs typeface="Arial" panose="020B0604020202020204" pitchFamily="34" charset="0"/>
              </a:rPr>
              <a:t>Developmental</a:t>
            </a:r>
          </a:p>
          <a:p>
            <a:pPr marL="0" lvl="0" indent="0" algn="ctr" defTabSz="7112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psychology</a:t>
            </a:r>
            <a:endParaRPr lang="en-GB" sz="1800" kern="1200" dirty="0"/>
          </a:p>
        </p:txBody>
      </p:sp>
      <p:sp>
        <p:nvSpPr>
          <p:cNvPr id="17" name="Freeform: Shape 16">
            <a:extLst>
              <a:ext uri="{FF2B5EF4-FFF2-40B4-BE49-F238E27FC236}">
                <a16:creationId xmlns:a16="http://schemas.microsoft.com/office/drawing/2014/main" id="{262FA4CF-E83E-4675-9374-04AE28C0C804}"/>
              </a:ext>
            </a:extLst>
          </p:cNvPr>
          <p:cNvSpPr/>
          <p:nvPr/>
        </p:nvSpPr>
        <p:spPr>
          <a:xfrm>
            <a:off x="9642020" y="4434419"/>
            <a:ext cx="2343378" cy="891743"/>
          </a:xfrm>
          <a:custGeom>
            <a:avLst/>
            <a:gdLst>
              <a:gd name="connsiteX0" fmla="*/ 0 w 2343378"/>
              <a:gd name="connsiteY0" fmla="*/ 0 h 891743"/>
              <a:gd name="connsiteX1" fmla="*/ 2343378 w 2343378"/>
              <a:gd name="connsiteY1" fmla="*/ 0 h 891743"/>
              <a:gd name="connsiteX2" fmla="*/ 2343378 w 2343378"/>
              <a:gd name="connsiteY2" fmla="*/ 891743 h 891743"/>
              <a:gd name="connsiteX3" fmla="*/ 0 w 2343378"/>
              <a:gd name="connsiteY3" fmla="*/ 891743 h 891743"/>
              <a:gd name="connsiteX4" fmla="*/ 0 w 2343378"/>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378" h="891743">
                <a:moveTo>
                  <a:pt x="0" y="0"/>
                </a:moveTo>
                <a:lnTo>
                  <a:pt x="2343378" y="0"/>
                </a:lnTo>
                <a:lnTo>
                  <a:pt x="2343378"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(1960-present).</a:t>
            </a:r>
            <a:endParaRPr lang="en-GB" sz="1800" kern="1200" dirty="0"/>
          </a:p>
        </p:txBody>
      </p:sp>
      <p:sp>
        <p:nvSpPr>
          <p:cNvPr id="4" name="Freeform: Shape 3">
            <a:extLst>
              <a:ext uri="{FF2B5EF4-FFF2-40B4-BE49-F238E27FC236}">
                <a16:creationId xmlns:a16="http://schemas.microsoft.com/office/drawing/2014/main" id="{3F3A391C-DA63-47D3-8B85-8D02A3C0D9B9}"/>
              </a:ext>
            </a:extLst>
          </p:cNvPr>
          <p:cNvSpPr/>
          <p:nvPr/>
        </p:nvSpPr>
        <p:spPr>
          <a:xfrm>
            <a:off x="572701" y="660400"/>
            <a:ext cx="3161099" cy="5305422"/>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r>
              <a:rPr lang="en-GB" dirty="0">
                <a:latin typeface="Arial" panose="020B0604020202020204" pitchFamily="34" charset="0"/>
                <a:cs typeface="Arial" panose="020B0604020202020204" pitchFamily="34" charset="0"/>
              </a:rPr>
              <a:t>However, it was not until the late 19th and early 20th centuries that developmental psychology</a:t>
            </a:r>
          </a:p>
          <a:p>
            <a:r>
              <a:rPr lang="en-GB" dirty="0">
                <a:latin typeface="Arial" panose="020B0604020202020204" pitchFamily="34" charset="0"/>
                <a:cs typeface="Arial" panose="020B0604020202020204" pitchFamily="34" charset="0"/>
              </a:rPr>
              <a:t>had a much more prominent position within the field of psychology.</a:t>
            </a:r>
          </a:p>
          <a:p>
            <a:r>
              <a:rPr lang="en-GB" dirty="0">
                <a:latin typeface="Arial" panose="020B0604020202020204" pitchFamily="34" charset="0"/>
                <a:cs typeface="Arial" panose="020B0604020202020204" pitchFamily="34" charset="0"/>
              </a:rPr>
              <a:t>In fact, the evolution of</a:t>
            </a:r>
          </a:p>
          <a:p>
            <a:r>
              <a:rPr lang="en-GB" dirty="0">
                <a:latin typeface="Arial" panose="020B0604020202020204" pitchFamily="34" charset="0"/>
                <a:cs typeface="Arial" panose="020B0604020202020204" pitchFamily="34" charset="0"/>
              </a:rPr>
              <a:t>developmental psychology itself is seen as occurring in three waves: </a:t>
            </a:r>
          </a:p>
          <a:p>
            <a:r>
              <a:rPr lang="en-GB" dirty="0">
                <a:latin typeface="Arial" panose="020B0604020202020204" pitchFamily="34" charset="0"/>
                <a:cs typeface="Arial" panose="020B0604020202020204" pitchFamily="34" charset="0"/>
              </a:rPr>
              <a:t> </a:t>
            </a:r>
            <a:endParaRPr lang="en-GB" sz="500" kern="1200" dirty="0"/>
          </a:p>
        </p:txBody>
      </p:sp>
    </p:spTree>
    <p:extLst>
      <p:ext uri="{BB962C8B-B14F-4D97-AF65-F5344CB8AC3E}">
        <p14:creationId xmlns:p14="http://schemas.microsoft.com/office/powerpoint/2010/main" val="463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4" grpId="0" animBg="1"/>
      <p:bldP spid="15" grpId="0"/>
      <p:bldP spid="16" grpId="0" animBg="1"/>
      <p:bldP spid="17"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670F-C594-45D8-90B6-F4CA11F59CF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BA17891-FD01-4FCF-9136-B3DDBDFF003F}"/>
              </a:ext>
            </a:extLst>
          </p:cNvPr>
          <p:cNvSpPr>
            <a:spLocks noGrp="1"/>
          </p:cNvSpPr>
          <p:nvPr>
            <p:ph idx="1"/>
          </p:nvPr>
        </p:nvSpPr>
        <p:spPr>
          <a:xfrm>
            <a:off x="957963" y="2433293"/>
            <a:ext cx="10058400" cy="2829614"/>
          </a:xfrm>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This perspective assumes that:</a:t>
            </a:r>
          </a:p>
          <a:p>
            <a:pPr marL="0" indent="0" algn="l">
              <a:buNone/>
            </a:pPr>
            <a:r>
              <a:rPr lang="en-GB" sz="1800" b="0" i="0" u="none" strike="noStrike" baseline="0" dirty="0">
                <a:latin typeface="Arial" panose="020B0604020202020204" pitchFamily="34" charset="0"/>
                <a:cs typeface="Arial" panose="020B0604020202020204" pitchFamily="34" charset="0"/>
              </a:rPr>
              <a:t>1. The changes people display from conception through to death are developmental in</a:t>
            </a:r>
          </a:p>
          <a:p>
            <a:pPr marL="0" indent="0" algn="l">
              <a:buNone/>
            </a:pPr>
            <a:r>
              <a:rPr lang="en-GB" sz="1800" b="0" i="0" u="none" strike="noStrike" baseline="0" dirty="0">
                <a:latin typeface="Arial" panose="020B0604020202020204" pitchFamily="34" charset="0"/>
                <a:cs typeface="Arial" panose="020B0604020202020204" pitchFamily="34" charset="0"/>
              </a:rPr>
              <a:t>nature (Dixon &amp; Lerner, 1992).</a:t>
            </a:r>
          </a:p>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r>
              <a:rPr lang="en-GB" sz="1800" b="0" i="0" u="none" strike="noStrike" baseline="0" dirty="0">
                <a:latin typeface="Arial" panose="020B0604020202020204" pitchFamily="34" charset="0"/>
                <a:cs typeface="Arial" panose="020B0604020202020204" pitchFamily="34" charset="0"/>
              </a:rPr>
              <a:t>2. Human life and all of its variables exist at multiple levels, and those variables multi-directionally</a:t>
            </a:r>
          </a:p>
          <a:p>
            <a:pPr marL="0" indent="0" algn="l">
              <a:buNone/>
            </a:pPr>
            <a:r>
              <a:rPr lang="en-GB" sz="1800" b="0" i="0" u="none" strike="noStrike" baseline="0" dirty="0">
                <a:latin typeface="Arial" panose="020B0604020202020204" pitchFamily="34" charset="0"/>
                <a:cs typeface="Arial" panose="020B0604020202020204" pitchFamily="34" charset="0"/>
              </a:rPr>
              <a:t>influence one another (Dixon &amp; Lerner, 1992).</a:t>
            </a:r>
            <a:endParaRPr lang="en-GB" dirty="0">
              <a:latin typeface="Arial" panose="020B0604020202020204" pitchFamily="34" charset="0"/>
              <a:cs typeface="Arial" panose="020B0604020202020204" pitchFamily="34" charset="0"/>
            </a:endParaRPr>
          </a:p>
        </p:txBody>
      </p:sp>
      <p:sp>
        <p:nvSpPr>
          <p:cNvPr id="5" name="Freeform: Shape 4">
            <a:extLst>
              <a:ext uri="{FF2B5EF4-FFF2-40B4-BE49-F238E27FC236}">
                <a16:creationId xmlns:a16="http://schemas.microsoft.com/office/drawing/2014/main" id="{6C6EABA8-7714-4A5E-B939-39CF20B644C1}"/>
              </a:ext>
            </a:extLst>
          </p:cNvPr>
          <p:cNvSpPr/>
          <p:nvPr/>
        </p:nvSpPr>
        <p:spPr>
          <a:xfrm>
            <a:off x="767463" y="778481"/>
            <a:ext cx="10657074" cy="1099825"/>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a:solidFill>
            <a:schemeClr val="accent5">
              <a:lumMod val="60000"/>
              <a:lumOff val="40000"/>
            </a:schemeClr>
          </a:solidFill>
          <a:ln>
            <a:solidFill>
              <a:schemeClr val="accent3"/>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The current developmental psychology incorporates a plethora of theories and perspectives, and one of the most recent of these is </a:t>
            </a:r>
            <a:r>
              <a:rPr lang="en-GB" i="1" u="sng" dirty="0">
                <a:solidFill>
                  <a:schemeClr val="tx1"/>
                </a:solidFill>
                <a:latin typeface="Arial" panose="020B0604020202020204" pitchFamily="34" charset="0"/>
                <a:cs typeface="Arial" panose="020B0604020202020204" pitchFamily="34" charset="0"/>
              </a:rPr>
              <a:t>the lifespan perspective</a:t>
            </a:r>
            <a:r>
              <a:rPr lang="en-GB" dirty="0">
                <a:solidFill>
                  <a:schemeClr val="tx1"/>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a:t>
            </a:r>
            <a:endParaRPr lang="en-GB" sz="500" kern="1200" dirty="0"/>
          </a:p>
        </p:txBody>
      </p:sp>
    </p:spTree>
    <p:extLst>
      <p:ext uri="{BB962C8B-B14F-4D97-AF65-F5344CB8AC3E}">
        <p14:creationId xmlns:p14="http://schemas.microsoft.com/office/powerpoint/2010/main" val="203255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75C6-6744-4512-81A8-C5FE18722C95}"/>
              </a:ext>
            </a:extLst>
          </p:cNvPr>
          <p:cNvSpPr>
            <a:spLocks noGrp="1"/>
          </p:cNvSpPr>
          <p:nvPr>
            <p:ph type="title"/>
          </p:nvPr>
        </p:nvSpPr>
        <p:spPr>
          <a:xfrm>
            <a:off x="685800" y="614439"/>
            <a:ext cx="10058400" cy="842238"/>
          </a:xfrm>
        </p:spPr>
        <p:txBody>
          <a:bodyPr>
            <a:normAutofit/>
          </a:bodyPr>
          <a:lstStyle/>
          <a:p>
            <a:r>
              <a:rPr lang="en-GB" sz="3200" b="1" i="0" u="none" strike="noStrike" baseline="0" dirty="0">
                <a:latin typeface="Arial" panose="020B0604020202020204" pitchFamily="34" charset="0"/>
                <a:cs typeface="Arial" panose="020B0604020202020204" pitchFamily="34" charset="0"/>
              </a:rPr>
              <a:t>Why Do We Study Developmental Psychology?</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0957FF-4121-41E5-9C03-5D2F89492E40}"/>
              </a:ext>
            </a:extLst>
          </p:cNvPr>
          <p:cNvSpPr>
            <a:spLocks noGrp="1"/>
          </p:cNvSpPr>
          <p:nvPr>
            <p:ph idx="1"/>
          </p:nvPr>
        </p:nvSpPr>
        <p:spPr>
          <a:xfrm>
            <a:off x="495300" y="1539106"/>
            <a:ext cx="10058400" cy="3849624"/>
          </a:xfrm>
        </p:spPr>
        <p:txBody>
          <a:bodyPr>
            <a:norm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There are a number of reasons why we might be interested in developmental psychology</a:t>
            </a:r>
            <a:r>
              <a:rPr lang="en-GB" sz="1800" b="0" i="0" u="none" strike="noStrike" baseline="0" dirty="0">
                <a:latin typeface="99elq"/>
              </a:rPr>
              <a:t>.</a:t>
            </a:r>
          </a:p>
        </p:txBody>
      </p:sp>
      <p:sp>
        <p:nvSpPr>
          <p:cNvPr id="8" name="Freeform: Shape 7">
            <a:extLst>
              <a:ext uri="{FF2B5EF4-FFF2-40B4-BE49-F238E27FC236}">
                <a16:creationId xmlns:a16="http://schemas.microsoft.com/office/drawing/2014/main" id="{2E83E816-42CB-48DD-B870-F40712E67EDF}"/>
              </a:ext>
            </a:extLst>
          </p:cNvPr>
          <p:cNvSpPr/>
          <p:nvPr/>
        </p:nvSpPr>
        <p:spPr>
          <a:xfrm>
            <a:off x="571500" y="2075206"/>
            <a:ext cx="10833099" cy="1622630"/>
          </a:xfrm>
          <a:custGeom>
            <a:avLst/>
            <a:gdLst>
              <a:gd name="connsiteX0" fmla="*/ 0 w 10833099"/>
              <a:gd name="connsiteY0" fmla="*/ 162263 h 1622630"/>
              <a:gd name="connsiteX1" fmla="*/ 162263 w 10833099"/>
              <a:gd name="connsiteY1" fmla="*/ 0 h 1622630"/>
              <a:gd name="connsiteX2" fmla="*/ 10670836 w 10833099"/>
              <a:gd name="connsiteY2" fmla="*/ 0 h 1622630"/>
              <a:gd name="connsiteX3" fmla="*/ 10833099 w 10833099"/>
              <a:gd name="connsiteY3" fmla="*/ 162263 h 1622630"/>
              <a:gd name="connsiteX4" fmla="*/ 10833099 w 10833099"/>
              <a:gd name="connsiteY4" fmla="*/ 1460367 h 1622630"/>
              <a:gd name="connsiteX5" fmla="*/ 10670836 w 10833099"/>
              <a:gd name="connsiteY5" fmla="*/ 1622630 h 1622630"/>
              <a:gd name="connsiteX6" fmla="*/ 162263 w 10833099"/>
              <a:gd name="connsiteY6" fmla="*/ 1622630 h 1622630"/>
              <a:gd name="connsiteX7" fmla="*/ 0 w 10833099"/>
              <a:gd name="connsiteY7" fmla="*/ 1460367 h 1622630"/>
              <a:gd name="connsiteX8" fmla="*/ 0 w 10833099"/>
              <a:gd name="connsiteY8" fmla="*/ 162263 h 162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33099" h="1622630">
                <a:moveTo>
                  <a:pt x="0" y="162263"/>
                </a:moveTo>
                <a:cubicBezTo>
                  <a:pt x="0" y="72648"/>
                  <a:pt x="72648" y="0"/>
                  <a:pt x="162263" y="0"/>
                </a:cubicBezTo>
                <a:lnTo>
                  <a:pt x="10670836" y="0"/>
                </a:lnTo>
                <a:cubicBezTo>
                  <a:pt x="10760451" y="0"/>
                  <a:pt x="10833099" y="72648"/>
                  <a:pt x="10833099" y="162263"/>
                </a:cubicBezTo>
                <a:lnTo>
                  <a:pt x="10833099" y="1460367"/>
                </a:lnTo>
                <a:cubicBezTo>
                  <a:pt x="10833099" y="1549982"/>
                  <a:pt x="10760451" y="1622630"/>
                  <a:pt x="10670836" y="1622630"/>
                </a:cubicBezTo>
                <a:lnTo>
                  <a:pt x="162263" y="1622630"/>
                </a:lnTo>
                <a:cubicBezTo>
                  <a:pt x="72648" y="1622630"/>
                  <a:pt x="0" y="1549982"/>
                  <a:pt x="0" y="1460367"/>
                </a:cubicBezTo>
                <a:lnTo>
                  <a:pt x="0" y="16226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396375"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Theoretical reasons include:</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b="0" i="0" u="none" strike="noStrike" kern="1200" baseline="0" dirty="0">
                <a:latin typeface="Arial" panose="020B0604020202020204" pitchFamily="34" charset="0"/>
                <a:cs typeface="Arial" panose="020B0604020202020204" pitchFamily="34" charset="0"/>
              </a:rPr>
              <a:t>• to know what knowledge is and where it comes from (i.e. epistemology),</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latin typeface="Arial" panose="020B0604020202020204" pitchFamily="34" charset="0"/>
                <a:cs typeface="Arial" panose="020B0604020202020204" pitchFamily="34" charset="0"/>
              </a:rPr>
              <a:t>an interest in evolution and how human cognition and emotion evolved - does individual development mirror the development of the species?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latin typeface="Arial" panose="020B0604020202020204" pitchFamily="34" charset="0"/>
                <a:cs typeface="Arial" panose="020B0604020202020204" pitchFamily="34" charset="0"/>
              </a:rPr>
              <a:t>enriching our understanding of adult cognition and emotion.</a:t>
            </a:r>
            <a:endParaRPr lang="en-GB" sz="1800" kern="1200" dirty="0">
              <a:latin typeface="Arial" panose="020B0604020202020204" pitchFamily="34" charset="0"/>
              <a:cs typeface="Arial" panose="020B0604020202020204" pitchFamily="34" charset="0"/>
            </a:endParaRPr>
          </a:p>
        </p:txBody>
      </p:sp>
      <p:sp>
        <p:nvSpPr>
          <p:cNvPr id="9" name="Rectangle: Rounded Corners 8" descr="Young girl enjoying working">
            <a:extLst>
              <a:ext uri="{FF2B5EF4-FFF2-40B4-BE49-F238E27FC236}">
                <a16:creationId xmlns:a16="http://schemas.microsoft.com/office/drawing/2014/main" id="{3A93016E-9584-4A6B-AAAD-2FEEA269A0E1}"/>
              </a:ext>
            </a:extLst>
          </p:cNvPr>
          <p:cNvSpPr/>
          <p:nvPr/>
        </p:nvSpPr>
        <p:spPr>
          <a:xfrm>
            <a:off x="732675" y="2241820"/>
            <a:ext cx="2166620" cy="1289400"/>
          </a:xfrm>
          <a:prstGeom prst="roundRect">
            <a:avLst>
              <a:gd name="adj" fmla="val 10000"/>
            </a:avLst>
          </a:prstGeom>
          <a:blipFill>
            <a:blip r:embed="rId2">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722048A1-81E5-49E3-8A4B-4B687BAFE282}"/>
              </a:ext>
            </a:extLst>
          </p:cNvPr>
          <p:cNvSpPr/>
          <p:nvPr/>
        </p:nvSpPr>
        <p:spPr>
          <a:xfrm>
            <a:off x="571500" y="3859011"/>
            <a:ext cx="10833099" cy="1611751"/>
          </a:xfrm>
          <a:custGeom>
            <a:avLst/>
            <a:gdLst>
              <a:gd name="connsiteX0" fmla="*/ 0 w 10833099"/>
              <a:gd name="connsiteY0" fmla="*/ 161175 h 1611751"/>
              <a:gd name="connsiteX1" fmla="*/ 161175 w 10833099"/>
              <a:gd name="connsiteY1" fmla="*/ 0 h 1611751"/>
              <a:gd name="connsiteX2" fmla="*/ 10671924 w 10833099"/>
              <a:gd name="connsiteY2" fmla="*/ 0 h 1611751"/>
              <a:gd name="connsiteX3" fmla="*/ 10833099 w 10833099"/>
              <a:gd name="connsiteY3" fmla="*/ 161175 h 1611751"/>
              <a:gd name="connsiteX4" fmla="*/ 10833099 w 10833099"/>
              <a:gd name="connsiteY4" fmla="*/ 1450576 h 1611751"/>
              <a:gd name="connsiteX5" fmla="*/ 10671924 w 10833099"/>
              <a:gd name="connsiteY5" fmla="*/ 1611751 h 1611751"/>
              <a:gd name="connsiteX6" fmla="*/ 161175 w 10833099"/>
              <a:gd name="connsiteY6" fmla="*/ 1611751 h 1611751"/>
              <a:gd name="connsiteX7" fmla="*/ 0 w 10833099"/>
              <a:gd name="connsiteY7" fmla="*/ 1450576 h 1611751"/>
              <a:gd name="connsiteX8" fmla="*/ 0 w 10833099"/>
              <a:gd name="connsiteY8" fmla="*/ 161175 h 161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33099" h="1611751">
                <a:moveTo>
                  <a:pt x="0" y="161175"/>
                </a:moveTo>
                <a:cubicBezTo>
                  <a:pt x="0" y="72161"/>
                  <a:pt x="72161" y="0"/>
                  <a:pt x="161175" y="0"/>
                </a:cubicBezTo>
                <a:lnTo>
                  <a:pt x="10671924" y="0"/>
                </a:lnTo>
                <a:cubicBezTo>
                  <a:pt x="10760938" y="0"/>
                  <a:pt x="10833099" y="72161"/>
                  <a:pt x="10833099" y="161175"/>
                </a:cubicBezTo>
                <a:lnTo>
                  <a:pt x="10833099" y="1450576"/>
                </a:lnTo>
                <a:cubicBezTo>
                  <a:pt x="10833099" y="1539590"/>
                  <a:pt x="10760938" y="1611751"/>
                  <a:pt x="10671924" y="1611751"/>
                </a:cubicBezTo>
                <a:lnTo>
                  <a:pt x="161175" y="1611751"/>
                </a:lnTo>
                <a:cubicBezTo>
                  <a:pt x="72161" y="1611751"/>
                  <a:pt x="0" y="1539590"/>
                  <a:pt x="0" y="1450576"/>
                </a:cubicBezTo>
                <a:lnTo>
                  <a:pt x="0" y="16117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2396375"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tx1"/>
                </a:solidFill>
                <a:latin typeface="Arial" panose="020B0604020202020204" pitchFamily="34" charset="0"/>
                <a:cs typeface="Arial" panose="020B0604020202020204" pitchFamily="34" charset="0"/>
              </a:rPr>
              <a:t>Practical reasons include:</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b="0" i="0" u="none" strike="noStrike" kern="1200" baseline="0" dirty="0">
                <a:solidFill>
                  <a:schemeClr val="tx1"/>
                </a:solidFill>
                <a:latin typeface="Arial" panose="020B0604020202020204" pitchFamily="34" charset="0"/>
                <a:cs typeface="Arial" panose="020B0604020202020204" pitchFamily="34" charset="0"/>
              </a:rPr>
              <a:t>• supporting children's mental and physical growth by applying research findings.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to understand what impacts development (e.g. books and television),</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to inform educational practice,</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the diagnosis and treatment of childhood disorders. </a:t>
            </a:r>
            <a:endParaRPr lang="en-GB" sz="1800" kern="1200" dirty="0">
              <a:solidFill>
                <a:schemeClr val="tx1"/>
              </a:solidFill>
              <a:latin typeface="Arial" panose="020B0604020202020204" pitchFamily="34" charset="0"/>
              <a:cs typeface="Arial" panose="020B0604020202020204" pitchFamily="34" charset="0"/>
            </a:endParaRPr>
          </a:p>
        </p:txBody>
      </p:sp>
      <p:sp>
        <p:nvSpPr>
          <p:cNvPr id="11" name="Rectangle: Rounded Corners 10" descr="Businessman on lounge and working on phone and laptop">
            <a:extLst>
              <a:ext uri="{FF2B5EF4-FFF2-40B4-BE49-F238E27FC236}">
                <a16:creationId xmlns:a16="http://schemas.microsoft.com/office/drawing/2014/main" id="{D7758B2F-139F-4826-8BD4-9C279DE9084A}"/>
              </a:ext>
            </a:extLst>
          </p:cNvPr>
          <p:cNvSpPr/>
          <p:nvPr/>
        </p:nvSpPr>
        <p:spPr>
          <a:xfrm>
            <a:off x="732675" y="4020186"/>
            <a:ext cx="2166620" cy="1289400"/>
          </a:xfrm>
          <a:prstGeom prst="roundRect">
            <a:avLst>
              <a:gd name="adj" fmla="val 10000"/>
            </a:avLst>
          </a:prstGeom>
          <a:blipFill>
            <a:blip r:embed="rId3">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sp>
        <p:nvSpPr>
          <p:cNvPr id="5" name="TextBox 4">
            <a:extLst>
              <a:ext uri="{FF2B5EF4-FFF2-40B4-BE49-F238E27FC236}">
                <a16:creationId xmlns:a16="http://schemas.microsoft.com/office/drawing/2014/main" id="{C48C08B4-0710-4E6F-A92B-E4C1732F40F7}"/>
              </a:ext>
            </a:extLst>
          </p:cNvPr>
          <p:cNvSpPr txBox="1"/>
          <p:nvPr/>
        </p:nvSpPr>
        <p:spPr>
          <a:xfrm>
            <a:off x="533400" y="5273121"/>
            <a:ext cx="605790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(Photos from </a:t>
            </a:r>
            <a:r>
              <a:rPr lang="en-GB" sz="800" dirty="0" err="1">
                <a:latin typeface="Arial" panose="020B0604020202020204" pitchFamily="34" charset="0"/>
                <a:cs typeface="Arial" panose="020B0604020202020204" pitchFamily="34" charset="0"/>
              </a:rPr>
              <a:t>Powerpoint</a:t>
            </a:r>
            <a:r>
              <a:rPr lang="en-GB" sz="800" dirty="0">
                <a:latin typeface="Arial" panose="020B0604020202020204" pitchFamily="34" charset="0"/>
                <a:cs typeface="Arial" panose="020B0604020202020204" pitchFamily="34" charset="0"/>
              </a:rPr>
              <a:t> stock images, 2020). </a:t>
            </a:r>
          </a:p>
        </p:txBody>
      </p:sp>
      <p:sp>
        <p:nvSpPr>
          <p:cNvPr id="6" name="TextBox 5">
            <a:extLst>
              <a:ext uri="{FF2B5EF4-FFF2-40B4-BE49-F238E27FC236}">
                <a16:creationId xmlns:a16="http://schemas.microsoft.com/office/drawing/2014/main" id="{AA6E3F31-418D-403A-A05C-30806A12CB68}"/>
              </a:ext>
            </a:extLst>
          </p:cNvPr>
          <p:cNvSpPr txBox="1"/>
          <p:nvPr/>
        </p:nvSpPr>
        <p:spPr>
          <a:xfrm>
            <a:off x="533400" y="5545594"/>
            <a:ext cx="11264900" cy="923330"/>
          </a:xfrm>
          <a:prstGeom prst="rect">
            <a:avLst/>
          </a:prstGeom>
          <a:noFill/>
        </p:spPr>
        <p:txBody>
          <a:bodyPr wrap="square" rtlCol="0">
            <a:spAutoFit/>
          </a:bodyPr>
          <a:lstStyle/>
          <a:p>
            <a:pPr algn="l"/>
            <a:r>
              <a:rPr lang="en-GB" sz="1800" b="0" i="0" u="none" strike="noStrike" baseline="0" dirty="0">
                <a:latin typeface="Arial" panose="020B0604020202020204" pitchFamily="34" charset="0"/>
                <a:cs typeface="Arial" panose="020B0604020202020204" pitchFamily="34" charset="0"/>
              </a:rPr>
              <a:t>However, there are often a number of possible interpretations of child data, and there may be disagreement as to whether a study supports a particular theory of development. </a:t>
            </a:r>
          </a:p>
          <a:p>
            <a:pPr algn="l"/>
            <a:r>
              <a:rPr lang="en-GB" sz="1800" b="0" i="0" u="none" strike="noStrike" baseline="0" dirty="0">
                <a:latin typeface="Arial" panose="020B0604020202020204" pitchFamily="34" charset="0"/>
                <a:cs typeface="Arial" panose="020B0604020202020204" pitchFamily="34" charset="0"/>
              </a:rPr>
              <a:t>This is why</a:t>
            </a:r>
            <a:r>
              <a:rPr lang="en-GB" dirty="0">
                <a:latin typeface="Arial" panose="020B0604020202020204" pitchFamily="34" charset="0"/>
                <a:cs typeface="Arial" panose="020B0604020202020204" pitchFamily="34" charset="0"/>
              </a:rPr>
              <a:t> </a:t>
            </a:r>
            <a:r>
              <a:rPr lang="en-GB" sz="1800" b="0" i="1" u="none" strike="noStrike" baseline="0" dirty="0">
                <a:latin typeface="Arial" panose="020B0604020202020204" pitchFamily="34" charset="0"/>
                <a:cs typeface="Arial" panose="020B0604020202020204" pitchFamily="34" charset="0"/>
              </a:rPr>
              <a:t>critical evaluation </a:t>
            </a:r>
            <a:r>
              <a:rPr lang="en-GB" sz="1800" b="0" i="0" u="none" strike="noStrike" baseline="0" dirty="0">
                <a:latin typeface="Arial" panose="020B0604020202020204" pitchFamily="34" charset="0"/>
                <a:cs typeface="Arial" panose="020B0604020202020204" pitchFamily="34" charset="0"/>
              </a:rPr>
              <a:t>of both theory and research is important.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50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0" grpId="0" animBg="1"/>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F8C2-FDE9-4A5C-9C8B-758A829B5DC1}"/>
              </a:ext>
            </a:extLst>
          </p:cNvPr>
          <p:cNvSpPr>
            <a:spLocks noGrp="1"/>
          </p:cNvSpPr>
          <p:nvPr>
            <p:ph type="title"/>
          </p:nvPr>
        </p:nvSpPr>
        <p:spPr>
          <a:xfrm>
            <a:off x="478972" y="337456"/>
            <a:ext cx="10058400" cy="1371600"/>
          </a:xfrm>
        </p:spPr>
        <p:txBody>
          <a:bodyPr>
            <a:normAutofit/>
          </a:bodyPr>
          <a:lstStyle/>
          <a:p>
            <a:r>
              <a:rPr lang="en-GB" sz="3600" b="1" dirty="0">
                <a:latin typeface="Arial" panose="020B0604020202020204" pitchFamily="34" charset="0"/>
                <a:cs typeface="Arial" panose="020B0604020202020204" pitchFamily="34" charset="0"/>
              </a:rPr>
              <a:t>Prenatal Development</a:t>
            </a:r>
            <a:endParaRPr lang="en-GB" sz="3600" dirty="0">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EDE220B3-6647-4EAF-9542-C555A161B0B9}"/>
              </a:ext>
            </a:extLst>
          </p:cNvPr>
          <p:cNvSpPr/>
          <p:nvPr/>
        </p:nvSpPr>
        <p:spPr>
          <a:xfrm>
            <a:off x="3083116" y="4458304"/>
            <a:ext cx="5122998" cy="2399696"/>
          </a:xfrm>
          <a:prstGeom prst="rightArrow">
            <a:avLst/>
          </a:prstGeom>
        </p:spPr>
        <p:style>
          <a:lnRef idx="0">
            <a:schemeClr val="dk1">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26C93D3C-85E8-4D02-AB50-D0FAFD888A4B}"/>
              </a:ext>
            </a:extLst>
          </p:cNvPr>
          <p:cNvSpPr/>
          <p:nvPr/>
        </p:nvSpPr>
        <p:spPr>
          <a:xfrm>
            <a:off x="3084403"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Zygote </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(1-2 weeks)</a:t>
            </a:r>
            <a:endParaRPr lang="en-GB" sz="2100" kern="1200" dirty="0"/>
          </a:p>
        </p:txBody>
      </p:sp>
      <p:sp>
        <p:nvSpPr>
          <p:cNvPr id="15" name="Freeform: Shape 14">
            <a:extLst>
              <a:ext uri="{FF2B5EF4-FFF2-40B4-BE49-F238E27FC236}">
                <a16:creationId xmlns:a16="http://schemas.microsoft.com/office/drawing/2014/main" id="{7DAD0EC9-A414-49D2-8228-B073CE63F066}"/>
              </a:ext>
            </a:extLst>
          </p:cNvPr>
          <p:cNvSpPr/>
          <p:nvPr/>
        </p:nvSpPr>
        <p:spPr>
          <a:xfrm>
            <a:off x="5131557"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Embryo </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(3-8 weeks)</a:t>
            </a:r>
            <a:endParaRPr lang="en-GB" sz="2100" kern="1200" dirty="0"/>
          </a:p>
        </p:txBody>
      </p:sp>
      <p:sp>
        <p:nvSpPr>
          <p:cNvPr id="16" name="Freeform: Shape 15">
            <a:extLst>
              <a:ext uri="{FF2B5EF4-FFF2-40B4-BE49-F238E27FC236}">
                <a16:creationId xmlns:a16="http://schemas.microsoft.com/office/drawing/2014/main" id="{CD1EE2D1-AF86-4D5F-B239-5C06320BF231}"/>
              </a:ext>
            </a:extLst>
          </p:cNvPr>
          <p:cNvSpPr/>
          <p:nvPr/>
        </p:nvSpPr>
        <p:spPr>
          <a:xfrm>
            <a:off x="7178711"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Foetus</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 (9-38 weeks)</a:t>
            </a:r>
            <a:endParaRPr lang="en-GB" sz="2100" kern="1200" dirty="0"/>
          </a:p>
        </p:txBody>
      </p:sp>
      <p:sp>
        <p:nvSpPr>
          <p:cNvPr id="9" name="Freeform: Shape 8">
            <a:extLst>
              <a:ext uri="{FF2B5EF4-FFF2-40B4-BE49-F238E27FC236}">
                <a16:creationId xmlns:a16="http://schemas.microsoft.com/office/drawing/2014/main" id="{8CC52107-374E-4DB0-B798-B4DFA55F6632}"/>
              </a:ext>
            </a:extLst>
          </p:cNvPr>
          <p:cNvSpPr/>
          <p:nvPr/>
        </p:nvSpPr>
        <p:spPr>
          <a:xfrm>
            <a:off x="478972" y="1461761"/>
            <a:ext cx="11078028" cy="1059339"/>
          </a:xfrm>
          <a:custGeom>
            <a:avLst/>
            <a:gdLst>
              <a:gd name="connsiteX0" fmla="*/ 0 w 11078028"/>
              <a:gd name="connsiteY0" fmla="*/ 176560 h 1059339"/>
              <a:gd name="connsiteX1" fmla="*/ 176560 w 11078028"/>
              <a:gd name="connsiteY1" fmla="*/ 0 h 1059339"/>
              <a:gd name="connsiteX2" fmla="*/ 10901468 w 11078028"/>
              <a:gd name="connsiteY2" fmla="*/ 0 h 1059339"/>
              <a:gd name="connsiteX3" fmla="*/ 11078028 w 11078028"/>
              <a:gd name="connsiteY3" fmla="*/ 176560 h 1059339"/>
              <a:gd name="connsiteX4" fmla="*/ 11078028 w 11078028"/>
              <a:gd name="connsiteY4" fmla="*/ 882779 h 1059339"/>
              <a:gd name="connsiteX5" fmla="*/ 10901468 w 11078028"/>
              <a:gd name="connsiteY5" fmla="*/ 1059339 h 1059339"/>
              <a:gd name="connsiteX6" fmla="*/ 176560 w 11078028"/>
              <a:gd name="connsiteY6" fmla="*/ 1059339 h 1059339"/>
              <a:gd name="connsiteX7" fmla="*/ 0 w 11078028"/>
              <a:gd name="connsiteY7" fmla="*/ 882779 h 1059339"/>
              <a:gd name="connsiteX8" fmla="*/ 0 w 11078028"/>
              <a:gd name="connsiteY8" fmla="*/ 176560 h 105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1059339">
                <a:moveTo>
                  <a:pt x="0" y="176560"/>
                </a:moveTo>
                <a:cubicBezTo>
                  <a:pt x="0" y="79049"/>
                  <a:pt x="79049" y="0"/>
                  <a:pt x="176560" y="0"/>
                </a:cubicBezTo>
                <a:lnTo>
                  <a:pt x="10901468" y="0"/>
                </a:lnTo>
                <a:cubicBezTo>
                  <a:pt x="10998979" y="0"/>
                  <a:pt x="11078028" y="79049"/>
                  <a:pt x="11078028" y="176560"/>
                </a:cubicBezTo>
                <a:lnTo>
                  <a:pt x="11078028" y="882779"/>
                </a:lnTo>
                <a:cubicBezTo>
                  <a:pt x="11078028" y="980290"/>
                  <a:pt x="10998979" y="1059339"/>
                  <a:pt x="10901468" y="1059339"/>
                </a:cubicBezTo>
                <a:lnTo>
                  <a:pt x="176560" y="1059339"/>
                </a:lnTo>
                <a:cubicBezTo>
                  <a:pt x="79049" y="1059339"/>
                  <a:pt x="0" y="980290"/>
                  <a:pt x="0" y="882779"/>
                </a:cubicBezTo>
                <a:lnTo>
                  <a:pt x="0" y="17656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20293" tIns="120293" rIns="120293" bIns="120293"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Before we focus on postnatal development, we will first review prenatal development and two main issues in particular: the biological and psychological aspects of development at this time. Prenatal development begins at conception - when an egg has erupted from the ovary (as it will every 28 days) and is fertilised in the fallopian tubes or womb.</a:t>
            </a:r>
            <a:endParaRPr lang="en-GB" sz="1800" kern="1200" dirty="0"/>
          </a:p>
        </p:txBody>
      </p:sp>
      <p:sp>
        <p:nvSpPr>
          <p:cNvPr id="10" name="Freeform: Shape 9">
            <a:extLst>
              <a:ext uri="{FF2B5EF4-FFF2-40B4-BE49-F238E27FC236}">
                <a16:creationId xmlns:a16="http://schemas.microsoft.com/office/drawing/2014/main" id="{5C8F26C0-8DD7-4F5E-B075-EE6B9EEFBEC6}"/>
              </a:ext>
            </a:extLst>
          </p:cNvPr>
          <p:cNvSpPr/>
          <p:nvPr/>
        </p:nvSpPr>
        <p:spPr>
          <a:xfrm>
            <a:off x="478972" y="2532906"/>
            <a:ext cx="11078028" cy="1123931"/>
          </a:xfrm>
          <a:custGeom>
            <a:avLst/>
            <a:gdLst>
              <a:gd name="connsiteX0" fmla="*/ 0 w 11078028"/>
              <a:gd name="connsiteY0" fmla="*/ 187326 h 1123931"/>
              <a:gd name="connsiteX1" fmla="*/ 187326 w 11078028"/>
              <a:gd name="connsiteY1" fmla="*/ 0 h 1123931"/>
              <a:gd name="connsiteX2" fmla="*/ 10890702 w 11078028"/>
              <a:gd name="connsiteY2" fmla="*/ 0 h 1123931"/>
              <a:gd name="connsiteX3" fmla="*/ 11078028 w 11078028"/>
              <a:gd name="connsiteY3" fmla="*/ 187326 h 1123931"/>
              <a:gd name="connsiteX4" fmla="*/ 11078028 w 11078028"/>
              <a:gd name="connsiteY4" fmla="*/ 936605 h 1123931"/>
              <a:gd name="connsiteX5" fmla="*/ 10890702 w 11078028"/>
              <a:gd name="connsiteY5" fmla="*/ 1123931 h 1123931"/>
              <a:gd name="connsiteX6" fmla="*/ 187326 w 11078028"/>
              <a:gd name="connsiteY6" fmla="*/ 1123931 h 1123931"/>
              <a:gd name="connsiteX7" fmla="*/ 0 w 11078028"/>
              <a:gd name="connsiteY7" fmla="*/ 936605 h 1123931"/>
              <a:gd name="connsiteX8" fmla="*/ 0 w 11078028"/>
              <a:gd name="connsiteY8" fmla="*/ 187326 h 1123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1123931">
                <a:moveTo>
                  <a:pt x="0" y="187326"/>
                </a:moveTo>
                <a:cubicBezTo>
                  <a:pt x="0" y="83869"/>
                  <a:pt x="83869" y="0"/>
                  <a:pt x="187326" y="0"/>
                </a:cubicBezTo>
                <a:lnTo>
                  <a:pt x="10890702" y="0"/>
                </a:lnTo>
                <a:cubicBezTo>
                  <a:pt x="10994159" y="0"/>
                  <a:pt x="11078028" y="83869"/>
                  <a:pt x="11078028" y="187326"/>
                </a:cubicBezTo>
                <a:lnTo>
                  <a:pt x="11078028" y="936605"/>
                </a:lnTo>
                <a:cubicBezTo>
                  <a:pt x="11078028" y="1040062"/>
                  <a:pt x="10994159" y="1123931"/>
                  <a:pt x="10890702" y="1123931"/>
                </a:cubicBezTo>
                <a:lnTo>
                  <a:pt x="187326" y="1123931"/>
                </a:lnTo>
                <a:cubicBezTo>
                  <a:pt x="83869" y="1123931"/>
                  <a:pt x="0" y="1040062"/>
                  <a:pt x="0" y="936605"/>
                </a:cubicBezTo>
                <a:lnTo>
                  <a:pt x="0" y="187326"/>
                </a:lnTo>
                <a:close/>
              </a:path>
            </a:pathLst>
          </a:custGeom>
        </p:spPr>
        <p:style>
          <a:lnRef idx="2">
            <a:schemeClr val="lt1">
              <a:hueOff val="0"/>
              <a:satOff val="0"/>
              <a:lumOff val="0"/>
              <a:alphaOff val="0"/>
            </a:schemeClr>
          </a:lnRef>
          <a:fillRef idx="1">
            <a:schemeClr val="accent5">
              <a:hueOff val="-3541727"/>
              <a:satOff val="2026"/>
              <a:lumOff val="-4412"/>
              <a:alphaOff val="0"/>
            </a:schemeClr>
          </a:fillRef>
          <a:effectRef idx="0">
            <a:schemeClr val="accent5">
              <a:hueOff val="-3541727"/>
              <a:satOff val="2026"/>
              <a:lumOff val="-4412"/>
              <a:alphaOff val="0"/>
            </a:schemeClr>
          </a:effectRef>
          <a:fontRef idx="minor">
            <a:schemeClr val="lt1"/>
          </a:fontRef>
        </p:style>
        <p:txBody>
          <a:bodyPr spcFirstLastPara="0" vert="horz" wrap="square" lIns="123446" tIns="123446" rIns="123446" bIns="123446"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Hormones are released to prepare the lining of the womb for implantation of the zygote. If there are abnormalities or a faulty implantation, the zygote will be shed two weeks later with menstrual flow, with the mother never knowing she was pregnant.</a:t>
            </a:r>
          </a:p>
        </p:txBody>
      </p:sp>
      <p:sp>
        <p:nvSpPr>
          <p:cNvPr id="11" name="Freeform: Shape 10">
            <a:extLst>
              <a:ext uri="{FF2B5EF4-FFF2-40B4-BE49-F238E27FC236}">
                <a16:creationId xmlns:a16="http://schemas.microsoft.com/office/drawing/2014/main" id="{6323BC98-C836-48A3-8491-F1A17DC2B1F8}"/>
              </a:ext>
            </a:extLst>
          </p:cNvPr>
          <p:cNvSpPr/>
          <p:nvPr/>
        </p:nvSpPr>
        <p:spPr>
          <a:xfrm>
            <a:off x="478972" y="3671131"/>
            <a:ext cx="11078028" cy="845779"/>
          </a:xfrm>
          <a:custGeom>
            <a:avLst/>
            <a:gdLst>
              <a:gd name="connsiteX0" fmla="*/ 0 w 11078028"/>
              <a:gd name="connsiteY0" fmla="*/ 140966 h 845779"/>
              <a:gd name="connsiteX1" fmla="*/ 140966 w 11078028"/>
              <a:gd name="connsiteY1" fmla="*/ 0 h 845779"/>
              <a:gd name="connsiteX2" fmla="*/ 10937062 w 11078028"/>
              <a:gd name="connsiteY2" fmla="*/ 0 h 845779"/>
              <a:gd name="connsiteX3" fmla="*/ 11078028 w 11078028"/>
              <a:gd name="connsiteY3" fmla="*/ 140966 h 845779"/>
              <a:gd name="connsiteX4" fmla="*/ 11078028 w 11078028"/>
              <a:gd name="connsiteY4" fmla="*/ 704813 h 845779"/>
              <a:gd name="connsiteX5" fmla="*/ 10937062 w 11078028"/>
              <a:gd name="connsiteY5" fmla="*/ 845779 h 845779"/>
              <a:gd name="connsiteX6" fmla="*/ 140966 w 11078028"/>
              <a:gd name="connsiteY6" fmla="*/ 845779 h 845779"/>
              <a:gd name="connsiteX7" fmla="*/ 0 w 11078028"/>
              <a:gd name="connsiteY7" fmla="*/ 704813 h 845779"/>
              <a:gd name="connsiteX8" fmla="*/ 0 w 11078028"/>
              <a:gd name="connsiteY8" fmla="*/ 140966 h 845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845779">
                <a:moveTo>
                  <a:pt x="0" y="140966"/>
                </a:moveTo>
                <a:cubicBezTo>
                  <a:pt x="0" y="63113"/>
                  <a:pt x="63113" y="0"/>
                  <a:pt x="140966" y="0"/>
                </a:cubicBezTo>
                <a:lnTo>
                  <a:pt x="10937062" y="0"/>
                </a:lnTo>
                <a:cubicBezTo>
                  <a:pt x="11014915" y="0"/>
                  <a:pt x="11078028" y="63113"/>
                  <a:pt x="11078028" y="140966"/>
                </a:cubicBezTo>
                <a:lnTo>
                  <a:pt x="11078028" y="704813"/>
                </a:lnTo>
                <a:cubicBezTo>
                  <a:pt x="11078028" y="782666"/>
                  <a:pt x="11014915" y="845779"/>
                  <a:pt x="10937062" y="845779"/>
                </a:cubicBezTo>
                <a:lnTo>
                  <a:pt x="140966" y="845779"/>
                </a:lnTo>
                <a:cubicBezTo>
                  <a:pt x="63113" y="845779"/>
                  <a:pt x="0" y="782666"/>
                  <a:pt x="0" y="704813"/>
                </a:cubicBezTo>
                <a:lnTo>
                  <a:pt x="0" y="140966"/>
                </a:lnTo>
                <a:close/>
              </a:path>
            </a:pathLst>
          </a:custGeom>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109868" tIns="109868" rIns="109868" bIns="109868"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Periods of development are measured in trimesters, each being three months. However, there are three other periods throughout gestation</a:t>
            </a:r>
            <a:r>
              <a:rPr lang="en-GB" sz="500" kern="1200" dirty="0">
                <a:latin typeface="Arial" panose="020B0604020202020204" pitchFamily="34" charset="0"/>
                <a:cs typeface="Arial" panose="020B0604020202020204" pitchFamily="34" charset="0"/>
              </a:rPr>
              <a:t>:</a:t>
            </a:r>
            <a:endParaRPr lang="en-GB" sz="500" kern="1200" dirty="0"/>
          </a:p>
        </p:txBody>
      </p:sp>
    </p:spTree>
    <p:extLst>
      <p:ext uri="{BB962C8B-B14F-4D97-AF65-F5344CB8AC3E}">
        <p14:creationId xmlns:p14="http://schemas.microsoft.com/office/powerpoint/2010/main" val="242205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9E163F-A372-4298-9278-D33B07793C36}"/>
              </a:ext>
            </a:extLst>
          </p:cNvPr>
          <p:cNvSpPr>
            <a:spLocks noGrp="1"/>
          </p:cNvSpPr>
          <p:nvPr>
            <p:ph type="title"/>
          </p:nvPr>
        </p:nvSpPr>
        <p:spPr>
          <a:xfrm>
            <a:off x="596900" y="685800"/>
            <a:ext cx="3757386" cy="1485900"/>
          </a:xfrm>
        </p:spPr>
        <p:txBody>
          <a:bodyPr>
            <a:normAutofit/>
          </a:bodyPr>
          <a:lstStyle/>
          <a:p>
            <a:r>
              <a:rPr lang="en-GB" sz="4100" dirty="0">
                <a:latin typeface="Arial" panose="020B0604020202020204" pitchFamily="34" charset="0"/>
                <a:cs typeface="Arial" panose="020B0604020202020204" pitchFamily="34" charset="0"/>
              </a:rPr>
              <a:t>Development of the brain. </a:t>
            </a:r>
          </a:p>
        </p:txBody>
      </p:sp>
      <p:sp>
        <p:nvSpPr>
          <p:cNvPr id="11" name="Content Placeholder 10">
            <a:extLst>
              <a:ext uri="{FF2B5EF4-FFF2-40B4-BE49-F238E27FC236}">
                <a16:creationId xmlns:a16="http://schemas.microsoft.com/office/drawing/2014/main" id="{527EB243-5123-4A07-B898-691F25E5984D}"/>
              </a:ext>
            </a:extLst>
          </p:cNvPr>
          <p:cNvSpPr>
            <a:spLocks noGrp="1"/>
          </p:cNvSpPr>
          <p:nvPr>
            <p:ph idx="1"/>
          </p:nvPr>
        </p:nvSpPr>
        <p:spPr>
          <a:xfrm>
            <a:off x="596900" y="2122550"/>
            <a:ext cx="3444747" cy="2783279"/>
          </a:xfrm>
        </p:spPr>
        <p:txBody>
          <a:bodyPr>
            <a:normAutofit/>
          </a:bodyPr>
          <a:lstStyle/>
          <a:p>
            <a:pPr marL="0" indent="0">
              <a:buNone/>
            </a:pPr>
            <a:r>
              <a:rPr lang="en-US" sz="1800" dirty="0">
                <a:latin typeface="Arial" panose="020B0604020202020204" pitchFamily="34" charset="0"/>
                <a:cs typeface="Arial" panose="020B0604020202020204" pitchFamily="34" charset="0"/>
              </a:rPr>
              <a:t>This diagram helps us to see how the central nervous system of an embryo develops and how they differing parts form the building blocks of the adult brain. </a:t>
            </a:r>
          </a:p>
        </p:txBody>
      </p:sp>
      <p:pic>
        <p:nvPicPr>
          <p:cNvPr id="7" name="Content Placeholder 6" descr="A screenshot of a cell phone&#10;&#10;Description automatically generated">
            <a:extLst>
              <a:ext uri="{FF2B5EF4-FFF2-40B4-BE49-F238E27FC236}">
                <a16:creationId xmlns:a16="http://schemas.microsoft.com/office/drawing/2014/main" id="{2EF0E05A-80BA-437E-973E-E650FE915653}"/>
              </a:ext>
            </a:extLst>
          </p:cNvPr>
          <p:cNvPicPr>
            <a:picLocks noChangeAspect="1"/>
          </p:cNvPicPr>
          <p:nvPr/>
        </p:nvPicPr>
        <p:blipFill>
          <a:blip r:embed="rId3"/>
          <a:stretch>
            <a:fillRect/>
          </a:stretch>
        </p:blipFill>
        <p:spPr>
          <a:xfrm>
            <a:off x="4203700" y="685798"/>
            <a:ext cx="7249215" cy="5273803"/>
          </a:xfrm>
          <a:prstGeom prst="rect">
            <a:avLst/>
          </a:prstGeom>
        </p:spPr>
      </p:pic>
      <p:sp>
        <p:nvSpPr>
          <p:cNvPr id="8" name="TextBox 7">
            <a:extLst>
              <a:ext uri="{FF2B5EF4-FFF2-40B4-BE49-F238E27FC236}">
                <a16:creationId xmlns:a16="http://schemas.microsoft.com/office/drawing/2014/main" id="{224B64D1-F06B-4EBA-9119-D7FA7EB4660C}"/>
              </a:ext>
            </a:extLst>
          </p:cNvPr>
          <p:cNvSpPr txBox="1"/>
          <p:nvPr/>
        </p:nvSpPr>
        <p:spPr>
          <a:xfrm>
            <a:off x="4203700" y="6041395"/>
            <a:ext cx="6350000" cy="261610"/>
          </a:xfrm>
          <a:prstGeom prst="rect">
            <a:avLst/>
          </a:prstGeom>
          <a:noFill/>
        </p:spPr>
        <p:txBody>
          <a:bodyPr wrap="square" rtlCol="0">
            <a:spAutoFit/>
          </a:bodyPr>
          <a:lstStyle/>
          <a:p>
            <a:r>
              <a:rPr lang="en-GB" sz="1100" dirty="0"/>
              <a:t>Diagram 2  Ontogenesis of the central nervous system (CNS) Woolsey et al, (2017, p10) </a:t>
            </a:r>
          </a:p>
        </p:txBody>
      </p:sp>
    </p:spTree>
    <p:extLst>
      <p:ext uri="{BB962C8B-B14F-4D97-AF65-F5344CB8AC3E}">
        <p14:creationId xmlns:p14="http://schemas.microsoft.com/office/powerpoint/2010/main" val="120013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B14D-698C-4B5B-A112-8CF1F7EBD48C}"/>
              </a:ext>
            </a:extLst>
          </p:cNvPr>
          <p:cNvSpPr>
            <a:spLocks noGrp="1"/>
          </p:cNvSpPr>
          <p:nvPr>
            <p:ph type="title"/>
          </p:nvPr>
        </p:nvSpPr>
        <p:spPr>
          <a:xfrm>
            <a:off x="537029" y="515257"/>
            <a:ext cx="10058400" cy="838537"/>
          </a:xfrm>
        </p:spPr>
        <p:txBody>
          <a:bodyPr>
            <a:normAutofit/>
          </a:bodyPr>
          <a:lstStyle/>
          <a:p>
            <a:r>
              <a:rPr lang="en-GB" b="1" i="0" u="none" strike="noStrike" baseline="0" dirty="0">
                <a:latin typeface="Arial" panose="020B0604020202020204" pitchFamily="34" charset="0"/>
                <a:cs typeface="Arial" panose="020B0604020202020204" pitchFamily="34" charset="0"/>
              </a:rPr>
              <a:t>Prenatal Learning</a:t>
            </a:r>
            <a:endParaRPr lang="en-GB" sz="7200"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076F1F5B-E94D-40F4-9AB0-8BF6A149B0D9}"/>
              </a:ext>
            </a:extLst>
          </p:cNvPr>
          <p:cNvGraphicFramePr/>
          <p:nvPr>
            <p:extLst>
              <p:ext uri="{D42A27DB-BD31-4B8C-83A1-F6EECF244321}">
                <p14:modId xmlns:p14="http://schemas.microsoft.com/office/powerpoint/2010/main" val="2754831494"/>
              </p:ext>
            </p:extLst>
          </p:nvPr>
        </p:nvGraphicFramePr>
        <p:xfrm>
          <a:off x="537029" y="1132114"/>
          <a:ext cx="11059885" cy="5210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Ear">
            <a:extLst>
              <a:ext uri="{FF2B5EF4-FFF2-40B4-BE49-F238E27FC236}">
                <a16:creationId xmlns:a16="http://schemas.microsoft.com/office/drawing/2014/main" id="{3D541EA1-D80B-44A5-9EE5-AAF2CE70C8A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68401" y="3218541"/>
            <a:ext cx="914400" cy="914400"/>
          </a:xfrm>
          <a:prstGeom prst="rect">
            <a:avLst/>
          </a:prstGeom>
        </p:spPr>
      </p:pic>
      <p:pic>
        <p:nvPicPr>
          <p:cNvPr id="12" name="Graphic 11" descr="Pregnant lady">
            <a:extLst>
              <a:ext uri="{FF2B5EF4-FFF2-40B4-BE49-F238E27FC236}">
                <a16:creationId xmlns:a16="http://schemas.microsoft.com/office/drawing/2014/main" id="{FF13DFB6-5D8F-4A7C-891D-4034CA23E7F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20057" y="1638468"/>
            <a:ext cx="914400" cy="914400"/>
          </a:xfrm>
          <a:prstGeom prst="rect">
            <a:avLst/>
          </a:prstGeom>
        </p:spPr>
      </p:pic>
      <p:pic>
        <p:nvPicPr>
          <p:cNvPr id="14" name="Graphic 13" descr="Music notes">
            <a:extLst>
              <a:ext uri="{FF2B5EF4-FFF2-40B4-BE49-F238E27FC236}">
                <a16:creationId xmlns:a16="http://schemas.microsoft.com/office/drawing/2014/main" id="{7C4B7129-7276-40CA-84CD-F9B92393BD1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20057" y="4811486"/>
            <a:ext cx="914400" cy="914400"/>
          </a:xfrm>
          <a:prstGeom prst="rect">
            <a:avLst/>
          </a:prstGeom>
        </p:spPr>
      </p:pic>
    </p:spTree>
    <p:extLst>
      <p:ext uri="{BB962C8B-B14F-4D97-AF65-F5344CB8AC3E}">
        <p14:creationId xmlns:p14="http://schemas.microsoft.com/office/powerpoint/2010/main" val="820501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48904-2D69-483D-9AE0-B7A60F2878EB}"/>
              </a:ext>
            </a:extLst>
          </p:cNvPr>
          <p:cNvSpPr>
            <a:spLocks noGrp="1"/>
          </p:cNvSpPr>
          <p:nvPr>
            <p:ph type="title"/>
          </p:nvPr>
        </p:nvSpPr>
        <p:spPr>
          <a:xfrm>
            <a:off x="1066800" y="642594"/>
            <a:ext cx="10058400" cy="1371600"/>
          </a:xfrm>
        </p:spPr>
        <p:txBody>
          <a:bodyPr anchor="ctr">
            <a:normAutofit/>
          </a:bodyPr>
          <a:lstStyle/>
          <a:p>
            <a:r>
              <a:rPr lang="en-GB" b="1" i="0" u="none" strike="noStrike" baseline="0"/>
              <a:t>Prenatal Environmental Influences</a:t>
            </a:r>
            <a:endParaRPr lang="en-GB"/>
          </a:p>
        </p:txBody>
      </p:sp>
      <p:sp>
        <p:nvSpPr>
          <p:cNvPr id="3" name="Content Placeholder 2">
            <a:extLst>
              <a:ext uri="{FF2B5EF4-FFF2-40B4-BE49-F238E27FC236}">
                <a16:creationId xmlns:a16="http://schemas.microsoft.com/office/drawing/2014/main" id="{7E97BAB7-2568-4AD8-BAC5-3AFB8524B4C2}"/>
              </a:ext>
            </a:extLst>
          </p:cNvPr>
          <p:cNvSpPr>
            <a:spLocks noGrp="1"/>
          </p:cNvSpPr>
          <p:nvPr>
            <p:ph sz="half" idx="1"/>
          </p:nvPr>
        </p:nvSpPr>
        <p:spPr>
          <a:xfrm>
            <a:off x="595086" y="2103120"/>
            <a:ext cx="5892800" cy="3749040"/>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Sensitive periods of development relate to the particular development of an organ or structure that is sensitive to environmental agents or teratogens. </a:t>
            </a:r>
          </a:p>
          <a:p>
            <a:pPr marL="0" indent="0">
              <a:lnSpc>
                <a:spcPct val="100000"/>
              </a:lnSpc>
              <a:buNone/>
            </a:pPr>
            <a:r>
              <a:rPr lang="en-GB" dirty="0">
                <a:latin typeface="Arial" panose="020B0604020202020204" pitchFamily="34" charset="0"/>
                <a:cs typeface="Arial" panose="020B0604020202020204" pitchFamily="34" charset="0"/>
              </a:rPr>
              <a:t>Teratogens </a:t>
            </a:r>
            <a:r>
              <a:rPr lang="en-GB" b="0" i="0" u="none" strike="noStrike" baseline="0" dirty="0">
                <a:latin typeface="Arial" panose="020B0604020202020204" pitchFamily="34" charset="0"/>
                <a:cs typeface="Arial" panose="020B0604020202020204" pitchFamily="34" charset="0"/>
              </a:rPr>
              <a:t>are chemicals, illnesses or drugs that can cause malformation of an embryo and can lead to prenatal death, minor and major structural abnormalities, and physiological defects. </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Drugs with molecules small enough to penetrate the placental barrier can produce a range of developmental effects on the foetus, including prematurity and breathing problems.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01FE012-3B75-40F3-A906-80A18ADD1599}"/>
              </a:ext>
            </a:extLst>
          </p:cNvPr>
          <p:cNvPicPr>
            <a:picLocks noChangeAspect="1"/>
          </p:cNvPicPr>
          <p:nvPr/>
        </p:nvPicPr>
        <p:blipFill>
          <a:blip r:embed="rId3"/>
          <a:stretch>
            <a:fillRect/>
          </a:stretch>
        </p:blipFill>
        <p:spPr>
          <a:xfrm>
            <a:off x="6890220" y="2103120"/>
            <a:ext cx="3806520" cy="3749040"/>
          </a:xfrm>
          <a:prstGeom prst="rect">
            <a:avLst/>
          </a:prstGeom>
          <a:noFill/>
        </p:spPr>
      </p:pic>
      <p:sp>
        <p:nvSpPr>
          <p:cNvPr id="9" name="TextBox 8">
            <a:extLst>
              <a:ext uri="{FF2B5EF4-FFF2-40B4-BE49-F238E27FC236}">
                <a16:creationId xmlns:a16="http://schemas.microsoft.com/office/drawing/2014/main" id="{710F0D96-6C5E-486B-B6B2-FC5B6AC6865D}"/>
              </a:ext>
            </a:extLst>
          </p:cNvPr>
          <p:cNvSpPr txBox="1"/>
          <p:nvPr/>
        </p:nvSpPr>
        <p:spPr>
          <a:xfrm>
            <a:off x="6890220" y="5941086"/>
            <a:ext cx="2079609" cy="369332"/>
          </a:xfrm>
          <a:prstGeom prst="rect">
            <a:avLst/>
          </a:prstGeom>
          <a:noFill/>
        </p:spPr>
        <p:txBody>
          <a:bodyPr wrap="square">
            <a:spAutoFit/>
          </a:bodyPr>
          <a:lstStyle/>
          <a:p>
            <a:r>
              <a:rPr lang="en-GB" sz="1800" b="0" i="0" u="none" strike="noStrike" baseline="0" dirty="0">
                <a:latin typeface="64zdj"/>
              </a:rPr>
              <a:t>Harmful Teratogens</a:t>
            </a:r>
            <a:endParaRPr lang="en-GB" dirty="0"/>
          </a:p>
        </p:txBody>
      </p:sp>
    </p:spTree>
    <p:extLst>
      <p:ext uri="{BB962C8B-B14F-4D97-AF65-F5344CB8AC3E}">
        <p14:creationId xmlns:p14="http://schemas.microsoft.com/office/powerpoint/2010/main" val="367719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building, kitchen, refrigerator, light&#10;&#10;Description automatically generated">
            <a:hlinkClick r:id="rId3"/>
            <a:extLst>
              <a:ext uri="{FF2B5EF4-FFF2-40B4-BE49-F238E27FC236}">
                <a16:creationId xmlns:a16="http://schemas.microsoft.com/office/drawing/2014/main" id="{54F4EB3A-B207-41A2-9FA6-E0491B33A289}"/>
              </a:ext>
            </a:extLst>
          </p:cNvPr>
          <p:cNvPicPr>
            <a:picLocks noGrp="1" noChangeAspect="1"/>
          </p:cNvPicPr>
          <p:nvPr>
            <p:ph type="pic" idx="1"/>
          </p:nvPr>
        </p:nvPicPr>
        <p:blipFill rotWithShape="1">
          <a:blip r:embed="rId4"/>
          <a:stretch/>
        </p:blipFill>
        <p:spPr>
          <a:xfrm>
            <a:off x="228599" y="1360646"/>
            <a:ext cx="7696201" cy="4136708"/>
          </a:xfrm>
          <a:noFill/>
        </p:spPr>
      </p:pic>
      <p:sp>
        <p:nvSpPr>
          <p:cNvPr id="2" name="Title 1">
            <a:extLst>
              <a:ext uri="{FF2B5EF4-FFF2-40B4-BE49-F238E27FC236}">
                <a16:creationId xmlns:a16="http://schemas.microsoft.com/office/drawing/2014/main" id="{713C0DAF-1349-4417-A631-D5B6532DA7AF}"/>
              </a:ext>
            </a:extLst>
          </p:cNvPr>
          <p:cNvSpPr>
            <a:spLocks noGrp="1"/>
          </p:cNvSpPr>
          <p:nvPr>
            <p:ph type="title"/>
          </p:nvPr>
        </p:nvSpPr>
        <p:spPr>
          <a:xfrm>
            <a:off x="8477250" y="603504"/>
            <a:ext cx="3144774" cy="1645920"/>
          </a:xfrm>
        </p:spPr>
        <p:txBody>
          <a:bodyPr anchor="b">
            <a:normAutofit/>
          </a:bodyPr>
          <a:lstStyle/>
          <a:p>
            <a:r>
              <a:rPr lang="en-GB" dirty="0"/>
              <a:t>Case study – Zika </a:t>
            </a:r>
          </a:p>
        </p:txBody>
      </p:sp>
      <p:sp>
        <p:nvSpPr>
          <p:cNvPr id="10" name="Text Placeholder 3">
            <a:extLst>
              <a:ext uri="{FF2B5EF4-FFF2-40B4-BE49-F238E27FC236}">
                <a16:creationId xmlns:a16="http://schemas.microsoft.com/office/drawing/2014/main" id="{2B8D3594-56E7-4C3A-980A-5F7248CD8C9A}"/>
              </a:ext>
            </a:extLst>
          </p:cNvPr>
          <p:cNvSpPr>
            <a:spLocks noGrp="1"/>
          </p:cNvSpPr>
          <p:nvPr>
            <p:ph type="body" sz="half" idx="2"/>
          </p:nvPr>
        </p:nvSpPr>
        <p:spPr>
          <a:xfrm>
            <a:off x="8477250" y="2386584"/>
            <a:ext cx="3144774" cy="3511296"/>
          </a:xfrm>
        </p:spPr>
        <p:txBody>
          <a:bodyPr/>
          <a:lstStyle/>
          <a:p>
            <a:r>
              <a:rPr lang="en-US" dirty="0"/>
              <a:t>Watch this ITV News report on the effect of Zika virus on unborn babies. </a:t>
            </a:r>
          </a:p>
          <a:p>
            <a:endParaRPr lang="en-US" dirty="0"/>
          </a:p>
          <a:p>
            <a:r>
              <a:rPr lang="en-US" dirty="0"/>
              <a:t>Consider what support is needed to aid families in meeting the challenge of having a child with this profound developmental condition. </a:t>
            </a:r>
          </a:p>
        </p:txBody>
      </p:sp>
    </p:spTree>
    <p:extLst>
      <p:ext uri="{BB962C8B-B14F-4D97-AF65-F5344CB8AC3E}">
        <p14:creationId xmlns:p14="http://schemas.microsoft.com/office/powerpoint/2010/main" val="62766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65726-49D1-440D-AD85-48E8857D3F9D}"/>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790D3649-B0A2-4C56-8842-6AC1551C3BB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16792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54DC5-99D9-4F52-AB39-238272407318}"/>
              </a:ext>
            </a:extLst>
          </p:cNvPr>
          <p:cNvSpPr>
            <a:spLocks noGrp="1"/>
          </p:cNvSpPr>
          <p:nvPr>
            <p:ph type="title"/>
          </p:nvPr>
        </p:nvSpPr>
        <p:spPr>
          <a:xfrm>
            <a:off x="442686" y="5675086"/>
            <a:ext cx="10058400" cy="974876"/>
          </a:xfrm>
        </p:spPr>
        <p:txBody>
          <a:bodyPr>
            <a:normAutofit/>
          </a:bodyPr>
          <a:lstStyle/>
          <a:p>
            <a:r>
              <a:rPr lang="en-GB" b="1" i="0" u="none" strike="noStrike" baseline="0" dirty="0">
                <a:latin typeface="Arial" panose="020B0604020202020204" pitchFamily="34" charset="0"/>
                <a:cs typeface="Arial" panose="020B0604020202020204" pitchFamily="34" charset="0"/>
              </a:rPr>
              <a:t>The Nature-Nurture Debate</a:t>
            </a:r>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1E6DF2-B22A-469A-B1A0-16C6598097D9}"/>
              </a:ext>
            </a:extLst>
          </p:cNvPr>
          <p:cNvSpPr>
            <a:spLocks noGrp="1"/>
          </p:cNvSpPr>
          <p:nvPr>
            <p:ph idx="1"/>
          </p:nvPr>
        </p:nvSpPr>
        <p:spPr>
          <a:xfrm>
            <a:off x="1056304" y="462038"/>
            <a:ext cx="10428515" cy="974875"/>
          </a:xfrm>
        </p:spPr>
        <p:txBody>
          <a:bodyPr>
            <a:norm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For centuries, there have been arguments as to whether we are born with innate knowledge (</a:t>
            </a:r>
            <a:r>
              <a:rPr lang="en-GB" sz="1800" b="0" i="1" u="none" strike="noStrike" baseline="0" dirty="0">
                <a:latin typeface="Arial" panose="020B0604020202020204" pitchFamily="34" charset="0"/>
                <a:cs typeface="Arial" panose="020B0604020202020204" pitchFamily="34" charset="0"/>
              </a:rPr>
              <a:t>nature</a:t>
            </a:r>
            <a:r>
              <a:rPr lang="en-GB" sz="1800" b="0" i="0" u="none" strike="noStrike" baseline="0" dirty="0">
                <a:latin typeface="Arial" panose="020B0604020202020204" pitchFamily="34" charset="0"/>
                <a:cs typeface="Arial" panose="020B0604020202020204" pitchFamily="34" charset="0"/>
              </a:rPr>
              <a:t>) or whether we learn everything we need to know through our interactions with our environment (</a:t>
            </a:r>
            <a:r>
              <a:rPr lang="en-GB" sz="1800" b="0" i="1" u="none" strike="noStrike" baseline="0" dirty="0">
                <a:latin typeface="Arial" panose="020B0604020202020204" pitchFamily="34" charset="0"/>
                <a:cs typeface="Arial" panose="020B0604020202020204" pitchFamily="34" charset="0"/>
              </a:rPr>
              <a:t>nurture</a:t>
            </a:r>
            <a:r>
              <a:rPr lang="en-GB" sz="1800" b="0" i="0" u="none" strike="noStrike" baseline="0" dirty="0">
                <a:latin typeface="Arial" panose="020B0604020202020204" pitchFamily="34" charset="0"/>
                <a:cs typeface="Arial" panose="020B0604020202020204" pitchFamily="34" charset="0"/>
              </a:rPr>
              <a:t>). </a:t>
            </a:r>
          </a:p>
        </p:txBody>
      </p:sp>
      <p:sp>
        <p:nvSpPr>
          <p:cNvPr id="6" name="Freeform: Shape 5">
            <a:extLst>
              <a:ext uri="{FF2B5EF4-FFF2-40B4-BE49-F238E27FC236}">
                <a16:creationId xmlns:a16="http://schemas.microsoft.com/office/drawing/2014/main" id="{27B9A5DE-6F97-4722-9002-43CCBF679CE4}"/>
              </a:ext>
            </a:extLst>
          </p:cNvPr>
          <p:cNvSpPr/>
          <p:nvPr/>
        </p:nvSpPr>
        <p:spPr>
          <a:xfrm>
            <a:off x="682171" y="1277257"/>
            <a:ext cx="3533252" cy="4557486"/>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4300" tIns="911497" rIns="114301" bIns="911497"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In the 17th century, John Locke (1948) proposed that the child was a 'tabula rasa' - a blank slate - capable of developing in any way. This concept was a core </a:t>
            </a:r>
            <a:r>
              <a:rPr lang="en-GB" sz="1800" kern="1200" dirty="0">
                <a:latin typeface="Arial" panose="020B0604020202020204" pitchFamily="34" charset="0"/>
                <a:cs typeface="Arial" panose="020B0604020202020204" pitchFamily="34" charset="0"/>
              </a:rPr>
              <a:t>e</a:t>
            </a:r>
            <a:r>
              <a:rPr lang="en-GB" sz="1800" b="0" i="0" u="none" strike="noStrike" kern="1200" baseline="0" dirty="0">
                <a:latin typeface="Arial" panose="020B0604020202020204" pitchFamily="34" charset="0"/>
                <a:cs typeface="Arial" panose="020B0604020202020204" pitchFamily="34" charset="0"/>
              </a:rPr>
              <a:t>lement of behaviourism, believing that children develop through a system of stimulus, response and reinforcement (Skinner, 1953; Watson, 1913).</a:t>
            </a:r>
            <a:endParaRPr lang="en-GB" sz="1800" kern="1200" dirty="0"/>
          </a:p>
        </p:txBody>
      </p:sp>
      <p:sp>
        <p:nvSpPr>
          <p:cNvPr id="7" name="Freeform: Shape 6">
            <a:extLst>
              <a:ext uri="{FF2B5EF4-FFF2-40B4-BE49-F238E27FC236}">
                <a16:creationId xmlns:a16="http://schemas.microsoft.com/office/drawing/2014/main" id="{E665EC05-BEE7-484F-86B6-492DA91D0A74}"/>
              </a:ext>
            </a:extLst>
          </p:cNvPr>
          <p:cNvSpPr/>
          <p:nvPr/>
        </p:nvSpPr>
        <p:spPr>
          <a:xfrm>
            <a:off x="4503937" y="1277257"/>
            <a:ext cx="3533251" cy="4557486"/>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14301" tIns="911497" rIns="114300" bIns="911497"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In contrast, Rousseau (1979) believed that children develop through a set of predictable stages that are guided by an innate timetable. This idea is present in Piagetian theories (which emphasise the idea of maturation) and nativist theories (which emphasise the idea of innate knowledge).</a:t>
            </a:r>
            <a:endParaRPr lang="en-GB" sz="1800" kern="1200" dirty="0"/>
          </a:p>
        </p:txBody>
      </p:sp>
      <p:sp>
        <p:nvSpPr>
          <p:cNvPr id="8" name="Freeform: Shape 7">
            <a:extLst>
              <a:ext uri="{FF2B5EF4-FFF2-40B4-BE49-F238E27FC236}">
                <a16:creationId xmlns:a16="http://schemas.microsoft.com/office/drawing/2014/main" id="{58AAC97B-47F2-4A4C-B579-DE0CBCC47D49}"/>
              </a:ext>
            </a:extLst>
          </p:cNvPr>
          <p:cNvSpPr/>
          <p:nvPr/>
        </p:nvSpPr>
        <p:spPr>
          <a:xfrm>
            <a:off x="8216064" y="1277257"/>
            <a:ext cx="3533250" cy="5109029"/>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14300" tIns="911497" rIns="114300" bIns="911497" numCol="1" spcCol="1270" anchor="ctr" anchorCtr="0">
            <a:noAutofit/>
          </a:bodyPr>
          <a:lstStyle/>
          <a:p>
            <a:pPr marL="0" lvl="0" indent="0" defTabSz="800100">
              <a:lnSpc>
                <a:spcPct val="90000"/>
              </a:lnSpc>
              <a:spcBef>
                <a:spcPct val="0"/>
              </a:spcBef>
              <a:spcAft>
                <a:spcPct val="35000"/>
              </a:spcAft>
              <a:buNone/>
            </a:pPr>
            <a:endParaRPr lang="en-GB" sz="1800" b="0" i="0" u="none" strike="noStrike" kern="1200" baseline="0" dirty="0">
              <a:latin typeface="Arial" panose="020B0604020202020204" pitchFamily="34" charset="0"/>
              <a:cs typeface="Arial" panose="020B0604020202020204" pitchFamily="34" charset="0"/>
            </a:endParaRPr>
          </a:p>
          <a:p>
            <a:pPr marL="0" lvl="0" indent="0"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More recently, the ferocity of this argument has subsided and there has been acceptance of both nature and nurture. Instead, the focus is on the more complex and more interesting question of how they interact. This involves investigating what innate abilities or knowledge children have, how the environment impacts development and how the interaction between the two produces development.</a:t>
            </a:r>
            <a:endParaRPr lang="en-GB" sz="1800" kern="1200" dirty="0"/>
          </a:p>
        </p:txBody>
      </p:sp>
    </p:spTree>
    <p:extLst>
      <p:ext uri="{BB962C8B-B14F-4D97-AF65-F5344CB8AC3E}">
        <p14:creationId xmlns:p14="http://schemas.microsoft.com/office/powerpoint/2010/main" val="183603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3F15-66A4-468B-9109-FC1C2FEF9F1A}"/>
              </a:ext>
            </a:extLst>
          </p:cNvPr>
          <p:cNvSpPr>
            <a:spLocks noGrp="1"/>
          </p:cNvSpPr>
          <p:nvPr>
            <p:ph type="title"/>
          </p:nvPr>
        </p:nvSpPr>
        <p:spPr/>
        <p:txBody>
          <a:bodyPr>
            <a:normAutofit/>
          </a:bodyPr>
          <a:lstStyle/>
          <a:p>
            <a:r>
              <a:rPr lang="en-GB" sz="3600" b="1" i="0" u="none" strike="noStrike" baseline="0" dirty="0">
                <a:latin typeface="Arial" panose="020B0604020202020204" pitchFamily="34" charset="0"/>
                <a:cs typeface="Arial" panose="020B0604020202020204" pitchFamily="34" charset="0"/>
              </a:rPr>
              <a:t>The Course Of Acquisition</a:t>
            </a:r>
            <a:endParaRPr lang="en-GB" sz="6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C76E44-AF9C-49E4-852C-E23FF6A5DB31}"/>
              </a:ext>
            </a:extLst>
          </p:cNvPr>
          <p:cNvSpPr>
            <a:spLocks noGrp="1"/>
          </p:cNvSpPr>
          <p:nvPr>
            <p:ph idx="1"/>
          </p:nvPr>
        </p:nvSpPr>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So, what does the shape of development look like? Some argue for stage-like acquisition (e.g.</a:t>
            </a:r>
          </a:p>
          <a:p>
            <a:pPr marL="0" indent="0" algn="l">
              <a:buNone/>
            </a:pPr>
            <a:r>
              <a:rPr lang="en-GB" sz="1800" b="0" i="0" u="none" strike="noStrike" baseline="0" dirty="0">
                <a:latin typeface="Arial" panose="020B0604020202020204" pitchFamily="34" charset="0"/>
                <a:cs typeface="Arial" panose="020B0604020202020204" pitchFamily="34" charset="0"/>
              </a:rPr>
              <a:t>Piaget), while others argue for continuous acquisition (e.g. information processing theorists).</a:t>
            </a:r>
          </a:p>
          <a:p>
            <a:pPr marL="0" indent="0" algn="l">
              <a:buNone/>
            </a:pPr>
            <a:r>
              <a:rPr lang="en-GB" sz="1800" b="0" i="0" u="none" strike="noStrike" baseline="0" dirty="0">
                <a:latin typeface="Arial" panose="020B0604020202020204" pitchFamily="34" charset="0"/>
                <a:cs typeface="Arial" panose="020B0604020202020204" pitchFamily="34" charset="0"/>
              </a:rPr>
              <a:t>There are four possible developmental patterns that we will explore further:</a:t>
            </a:r>
          </a:p>
          <a:p>
            <a:pPr marL="0" indent="0" algn="l">
              <a:buNone/>
            </a:pPr>
            <a:r>
              <a:rPr lang="en-GB" sz="1800" b="0" i="0" u="none" strike="noStrike" baseline="0" dirty="0">
                <a:latin typeface="Arial" panose="020B0604020202020204" pitchFamily="34" charset="0"/>
                <a:cs typeface="Arial" panose="020B0604020202020204" pitchFamily="34" charset="0"/>
              </a:rPr>
              <a:t>• the continuous function</a:t>
            </a:r>
          </a:p>
          <a:p>
            <a:pPr marL="0" indent="0" algn="l">
              <a:buNone/>
            </a:pPr>
            <a:r>
              <a:rPr lang="en-GB" sz="1800" b="0" i="0" u="none" strike="noStrike" baseline="0" dirty="0">
                <a:latin typeface="Arial" panose="020B0604020202020204" pitchFamily="34" charset="0"/>
                <a:cs typeface="Arial" panose="020B0604020202020204" pitchFamily="34" charset="0"/>
              </a:rPr>
              <a:t>• the discontinuous or step function</a:t>
            </a:r>
          </a:p>
          <a:p>
            <a:pPr marL="0" indent="0" algn="l">
              <a:buNone/>
            </a:pPr>
            <a:r>
              <a:rPr lang="en-GB" sz="1800" b="0" i="0" u="none" strike="noStrike" baseline="0" dirty="0">
                <a:latin typeface="Arial" panose="020B0604020202020204" pitchFamily="34" charset="0"/>
                <a:cs typeface="Arial" panose="020B0604020202020204" pitchFamily="34" charset="0"/>
              </a:rPr>
              <a:t>• the inverted-U-function</a:t>
            </a:r>
          </a:p>
          <a:p>
            <a:pPr marL="0" indent="0" algn="l">
              <a:buNone/>
            </a:pPr>
            <a:r>
              <a:rPr lang="en-GB" sz="1800" b="0" i="0" u="none" strike="noStrike" baseline="0" dirty="0">
                <a:latin typeface="Arial" panose="020B0604020202020204" pitchFamily="34" charset="0"/>
                <a:cs typeface="Arial" panose="020B0604020202020204" pitchFamily="34" charset="0"/>
              </a:rPr>
              <a:t>• the U-function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439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56BEBD-42DE-4263-A3DF-9FCE5C2C25CE}"/>
              </a:ext>
            </a:extLst>
          </p:cNvPr>
          <p:cNvPicPr>
            <a:picLocks noChangeAspect="1"/>
          </p:cNvPicPr>
          <p:nvPr/>
        </p:nvPicPr>
        <p:blipFill>
          <a:blip r:embed="rId2"/>
          <a:stretch>
            <a:fillRect/>
          </a:stretch>
        </p:blipFill>
        <p:spPr>
          <a:xfrm>
            <a:off x="824242" y="237744"/>
            <a:ext cx="6504915" cy="6382512"/>
          </a:xfrm>
          <a:prstGeom prst="rect">
            <a:avLst/>
          </a:prstGeom>
          <a:noFill/>
          <a:ln>
            <a:noFill/>
          </a:ln>
        </p:spPr>
      </p:pic>
      <p:sp>
        <p:nvSpPr>
          <p:cNvPr id="10" name="Title 2">
            <a:extLst>
              <a:ext uri="{FF2B5EF4-FFF2-40B4-BE49-F238E27FC236}">
                <a16:creationId xmlns:a16="http://schemas.microsoft.com/office/drawing/2014/main" id="{E0447657-22C9-4C47-9C8C-B570CDF0FB41}"/>
              </a:ext>
            </a:extLst>
          </p:cNvPr>
          <p:cNvSpPr>
            <a:spLocks noGrp="1"/>
          </p:cNvSpPr>
          <p:nvPr>
            <p:ph type="title"/>
          </p:nvPr>
        </p:nvSpPr>
        <p:spPr>
          <a:xfrm>
            <a:off x="8477250" y="603504"/>
            <a:ext cx="3144774" cy="978553"/>
          </a:xfrm>
        </p:spPr>
        <p:txBody>
          <a:bodyPr/>
          <a:lstStyle/>
          <a:p>
            <a:r>
              <a:rPr lang="en-GB" sz="2800" b="1" i="0" u="none" strike="noStrike" baseline="0" dirty="0">
                <a:latin typeface="Arial" panose="020B0604020202020204" pitchFamily="34" charset="0"/>
                <a:cs typeface="Arial" panose="020B0604020202020204" pitchFamily="34" charset="0"/>
              </a:rPr>
              <a:t>The continuous function</a:t>
            </a:r>
            <a:endParaRPr lang="en-U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6A83A1-CA5B-48FF-ACBC-44837AE67879}"/>
              </a:ext>
            </a:extLst>
          </p:cNvPr>
          <p:cNvSpPr>
            <a:spLocks noGrp="1"/>
          </p:cNvSpPr>
          <p:nvPr>
            <p:ph type="body" sz="half" idx="2"/>
          </p:nvPr>
        </p:nvSpPr>
        <p:spPr>
          <a:xfrm>
            <a:off x="8425996" y="2278743"/>
            <a:ext cx="3247281" cy="3410857"/>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The continuous function describes a course of acquisition in which the child slowly develops</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over time. An example of this is physical weight gain. Some theorists (e.g. information</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processing theorists) argue that many cognitive abilities grow in this way.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439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97CC9D8-D257-4784-9491-374508626249}"/>
              </a:ext>
            </a:extLst>
          </p:cNvPr>
          <p:cNvPicPr>
            <a:picLocks noChangeAspect="1"/>
          </p:cNvPicPr>
          <p:nvPr/>
        </p:nvPicPr>
        <p:blipFill>
          <a:blip r:embed="rId3"/>
          <a:stretch>
            <a:fillRect/>
          </a:stretch>
        </p:blipFill>
        <p:spPr>
          <a:xfrm>
            <a:off x="894283" y="237744"/>
            <a:ext cx="6364832" cy="6382512"/>
          </a:xfrm>
          <a:prstGeom prst="rect">
            <a:avLst/>
          </a:prstGeom>
          <a:noFill/>
          <a:ln>
            <a:noFill/>
          </a:ln>
        </p:spPr>
      </p:pic>
      <p:sp>
        <p:nvSpPr>
          <p:cNvPr id="13" name="Title 2">
            <a:extLst>
              <a:ext uri="{FF2B5EF4-FFF2-40B4-BE49-F238E27FC236}">
                <a16:creationId xmlns:a16="http://schemas.microsoft.com/office/drawing/2014/main" id="{714871FB-6E1E-4E05-AE29-08D1076923FB}"/>
              </a:ext>
            </a:extLst>
          </p:cNvPr>
          <p:cNvSpPr>
            <a:spLocks noGrp="1"/>
          </p:cNvSpPr>
          <p:nvPr>
            <p:ph type="title"/>
          </p:nvPr>
        </p:nvSpPr>
        <p:spPr>
          <a:xfrm>
            <a:off x="8477250" y="754742"/>
            <a:ext cx="3144774" cy="1117310"/>
          </a:xfrm>
        </p:spPr>
        <p:txBody>
          <a:bodyPr/>
          <a:lstStyle/>
          <a:p>
            <a:r>
              <a:rPr lang="en-US" dirty="0"/>
              <a:t>Staged development</a:t>
            </a:r>
          </a:p>
        </p:txBody>
      </p:sp>
      <p:sp>
        <p:nvSpPr>
          <p:cNvPr id="6" name="Content Placeholder 5">
            <a:extLst>
              <a:ext uri="{FF2B5EF4-FFF2-40B4-BE49-F238E27FC236}">
                <a16:creationId xmlns:a16="http://schemas.microsoft.com/office/drawing/2014/main" id="{F703E71B-7C1D-41C6-8AB3-A2CCC5038ED1}"/>
              </a:ext>
            </a:extLst>
          </p:cNvPr>
          <p:cNvSpPr>
            <a:spLocks noGrp="1"/>
          </p:cNvSpPr>
          <p:nvPr>
            <p:ph type="body" sz="half" idx="2"/>
          </p:nvPr>
        </p:nvSpPr>
        <p:spPr>
          <a:xfrm>
            <a:off x="8477250" y="2017486"/>
            <a:ext cx="3144774" cy="4383314"/>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Other theorists (e.g. Piaget) argue that development occurs in stages. This is also referred to as the 'discontinuous' or 'step' function. There will be a long period of no development, followed by a sudden developmental leap or milestone. Cognitive developmentalists such as Piaget believe that cognitive development occurs in this way - sudden changes from one stage to another.</a:t>
            </a:r>
          </a:p>
          <a:p>
            <a:pPr marL="0" indent="0">
              <a:lnSpc>
                <a:spcPct val="100000"/>
              </a:lnSpc>
              <a:buNone/>
            </a:pPr>
            <a:endParaRPr lang="en-GB" sz="1400" dirty="0"/>
          </a:p>
        </p:txBody>
      </p:sp>
    </p:spTree>
    <p:extLst>
      <p:ext uri="{BB962C8B-B14F-4D97-AF65-F5344CB8AC3E}">
        <p14:creationId xmlns:p14="http://schemas.microsoft.com/office/powerpoint/2010/main" val="2905324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792E4130-7D48-49D4-ABB2-AC2118A6E132}"/>
              </a:ext>
            </a:extLst>
          </p:cNvPr>
          <p:cNvPicPr>
            <a:picLocks noChangeAspect="1"/>
          </p:cNvPicPr>
          <p:nvPr/>
        </p:nvPicPr>
        <p:blipFill>
          <a:blip r:embed="rId2"/>
          <a:stretch>
            <a:fillRect/>
          </a:stretch>
        </p:blipFill>
        <p:spPr>
          <a:xfrm>
            <a:off x="231813" y="237744"/>
            <a:ext cx="7689773" cy="6382512"/>
          </a:xfrm>
          <a:prstGeom prst="rect">
            <a:avLst/>
          </a:prstGeom>
          <a:noFill/>
          <a:ln>
            <a:noFill/>
          </a:ln>
        </p:spPr>
      </p:pic>
      <p:sp>
        <p:nvSpPr>
          <p:cNvPr id="9" name="Title 1">
            <a:extLst>
              <a:ext uri="{FF2B5EF4-FFF2-40B4-BE49-F238E27FC236}">
                <a16:creationId xmlns:a16="http://schemas.microsoft.com/office/drawing/2014/main" id="{8A6EB240-05A2-41AD-868E-4A86FE49D919}"/>
              </a:ext>
            </a:extLst>
          </p:cNvPr>
          <p:cNvSpPr>
            <a:spLocks noGrp="1"/>
          </p:cNvSpPr>
          <p:nvPr>
            <p:ph type="title"/>
          </p:nvPr>
        </p:nvSpPr>
        <p:spPr>
          <a:xfrm>
            <a:off x="8303342" y="575186"/>
            <a:ext cx="3318682" cy="1069553"/>
          </a:xfrm>
        </p:spPr>
        <p:txBody>
          <a:bodyPr anchor="b">
            <a:normAutofit/>
          </a:bodyPr>
          <a:lstStyle/>
          <a:p>
            <a:r>
              <a:rPr lang="en-US" dirty="0"/>
              <a:t>Inverted </a:t>
            </a:r>
            <a:br>
              <a:rPr lang="en-US" dirty="0"/>
            </a:br>
            <a:r>
              <a:rPr lang="en-US" dirty="0"/>
              <a:t>U-Function</a:t>
            </a:r>
          </a:p>
        </p:txBody>
      </p:sp>
      <p:sp>
        <p:nvSpPr>
          <p:cNvPr id="11" name="Content Placeholder 2">
            <a:extLst>
              <a:ext uri="{FF2B5EF4-FFF2-40B4-BE49-F238E27FC236}">
                <a16:creationId xmlns:a16="http://schemas.microsoft.com/office/drawing/2014/main" id="{F382B01B-8480-4EB8-9571-5E4CF48EC208}"/>
              </a:ext>
            </a:extLst>
          </p:cNvPr>
          <p:cNvSpPr>
            <a:spLocks noGrp="1"/>
          </p:cNvSpPr>
          <p:nvPr>
            <p:ph type="body" sz="half" idx="2"/>
          </p:nvPr>
        </p:nvSpPr>
        <p:spPr>
          <a:xfrm>
            <a:off x="8303342" y="2153265"/>
            <a:ext cx="3318682" cy="3744615"/>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A third pattern is the inverted-U-function. This is a shape found more often in lifespan psychology. </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Visual acuity is a good example of this. Our visual acuity (how clearly we see) gets better and better in childhood, stays constant for a while in adulthood, then starts to diminish in old age.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4389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2AA96-D6FE-44CA-9C15-5F3FF09AB7D4}"/>
              </a:ext>
            </a:extLst>
          </p:cNvPr>
          <p:cNvSpPr>
            <a:spLocks noGrp="1"/>
          </p:cNvSpPr>
          <p:nvPr>
            <p:ph type="title"/>
          </p:nvPr>
        </p:nvSpPr>
        <p:spPr>
          <a:xfrm>
            <a:off x="551543" y="374079"/>
            <a:ext cx="2943825" cy="3054921"/>
          </a:xfrm>
        </p:spPr>
        <p:txBody>
          <a:bodyPr>
            <a:normAutofit/>
          </a:bodyPr>
          <a:lstStyle/>
          <a:p>
            <a:pPr algn="ctr"/>
            <a:r>
              <a:rPr lang="en-GB" b="1" i="0" u="none" strike="noStrike" baseline="0" dirty="0">
                <a:latin typeface="Arial" panose="020B0604020202020204" pitchFamily="34" charset="0"/>
                <a:cs typeface="Arial" panose="020B0604020202020204" pitchFamily="34" charset="0"/>
              </a:rPr>
              <a:t>Sensitive And Critical Periods</a:t>
            </a:r>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22E6C6-3BBF-4583-ACC9-D4EFBD76F41F}"/>
              </a:ext>
            </a:extLst>
          </p:cNvPr>
          <p:cNvSpPr>
            <a:spLocks noGrp="1"/>
          </p:cNvSpPr>
          <p:nvPr>
            <p:ph idx="1"/>
          </p:nvPr>
        </p:nvSpPr>
        <p:spPr>
          <a:xfrm>
            <a:off x="537028" y="1420947"/>
            <a:ext cx="11117943" cy="5062973"/>
          </a:xfrm>
        </p:spPr>
        <p:txBody>
          <a:bodyPr>
            <a:normAutofit/>
          </a:bodyPr>
          <a:lstStyle/>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endParaRPr lang="en-GB" sz="1800" dirty="0">
              <a:latin typeface="Arial" panose="020B0604020202020204" pitchFamily="34" charset="0"/>
              <a:cs typeface="Arial" panose="020B0604020202020204" pitchFamily="34" charset="0"/>
            </a:endParaRPr>
          </a:p>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endParaRPr lang="en-GB" sz="1800" b="0" i="0" u="none" strike="noStrike" baseline="0" dirty="0">
              <a:latin typeface="Arial" panose="020B0604020202020204" pitchFamily="34" charset="0"/>
              <a:cs typeface="Arial" panose="020B0604020202020204" pitchFamily="34" charset="0"/>
            </a:endParaRPr>
          </a:p>
        </p:txBody>
      </p:sp>
      <p:sp>
        <p:nvSpPr>
          <p:cNvPr id="7" name="Isosceles Triangle 6">
            <a:extLst>
              <a:ext uri="{FF2B5EF4-FFF2-40B4-BE49-F238E27FC236}">
                <a16:creationId xmlns:a16="http://schemas.microsoft.com/office/drawing/2014/main" id="{F229C705-48FF-451F-928B-8DC4D54C9529}"/>
              </a:ext>
            </a:extLst>
          </p:cNvPr>
          <p:cNvSpPr/>
          <p:nvPr/>
        </p:nvSpPr>
        <p:spPr>
          <a:xfrm>
            <a:off x="2967020" y="719666"/>
            <a:ext cx="5418667" cy="5418667"/>
          </a:xfrm>
          <a:prstGeom prst="triangl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64BE0BD3-FBC2-49F0-89EA-C975E0AD37A7}"/>
              </a:ext>
            </a:extLst>
          </p:cNvPr>
          <p:cNvSpPr/>
          <p:nvPr/>
        </p:nvSpPr>
        <p:spPr>
          <a:xfrm>
            <a:off x="5028792" y="1052534"/>
            <a:ext cx="5702158" cy="1284005"/>
          </a:xfrm>
          <a:custGeom>
            <a:avLst/>
            <a:gdLst>
              <a:gd name="connsiteX0" fmla="*/ 0 w 5702158"/>
              <a:gd name="connsiteY0" fmla="*/ 214005 h 1284005"/>
              <a:gd name="connsiteX1" fmla="*/ 214005 w 5702158"/>
              <a:gd name="connsiteY1" fmla="*/ 0 h 1284005"/>
              <a:gd name="connsiteX2" fmla="*/ 5488153 w 5702158"/>
              <a:gd name="connsiteY2" fmla="*/ 0 h 1284005"/>
              <a:gd name="connsiteX3" fmla="*/ 5702158 w 5702158"/>
              <a:gd name="connsiteY3" fmla="*/ 214005 h 1284005"/>
              <a:gd name="connsiteX4" fmla="*/ 5702158 w 5702158"/>
              <a:gd name="connsiteY4" fmla="*/ 1070000 h 1284005"/>
              <a:gd name="connsiteX5" fmla="*/ 5488153 w 5702158"/>
              <a:gd name="connsiteY5" fmla="*/ 1284005 h 1284005"/>
              <a:gd name="connsiteX6" fmla="*/ 214005 w 5702158"/>
              <a:gd name="connsiteY6" fmla="*/ 1284005 h 1284005"/>
              <a:gd name="connsiteX7" fmla="*/ 0 w 5702158"/>
              <a:gd name="connsiteY7" fmla="*/ 1070000 h 1284005"/>
              <a:gd name="connsiteX8" fmla="*/ 0 w 5702158"/>
              <a:gd name="connsiteY8" fmla="*/ 214005 h 128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02158" h="1284005">
                <a:moveTo>
                  <a:pt x="0" y="214005"/>
                </a:moveTo>
                <a:cubicBezTo>
                  <a:pt x="0" y="95813"/>
                  <a:pt x="95813" y="0"/>
                  <a:pt x="214005" y="0"/>
                </a:cubicBezTo>
                <a:lnTo>
                  <a:pt x="5488153" y="0"/>
                </a:lnTo>
                <a:cubicBezTo>
                  <a:pt x="5606345" y="0"/>
                  <a:pt x="5702158" y="95813"/>
                  <a:pt x="5702158" y="214005"/>
                </a:cubicBezTo>
                <a:lnTo>
                  <a:pt x="5702158" y="1070000"/>
                </a:lnTo>
                <a:cubicBezTo>
                  <a:pt x="5702158" y="1188192"/>
                  <a:pt x="5606345" y="1284005"/>
                  <a:pt x="5488153" y="1284005"/>
                </a:cubicBezTo>
                <a:lnTo>
                  <a:pt x="214005" y="1284005"/>
                </a:lnTo>
                <a:cubicBezTo>
                  <a:pt x="95813" y="1284005"/>
                  <a:pt x="0" y="1188192"/>
                  <a:pt x="0" y="1070000"/>
                </a:cubicBezTo>
                <a:lnTo>
                  <a:pt x="0" y="21400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1260" tIns="131260" rIns="131260" bIns="131260"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Developmental psychologists once believed that all humans go through critical periods - regarded as a period in a person's development when an event has its greatest consequence or effect (Feldman, 2006), with significant consequences if missed or delayed</a:t>
            </a:r>
            <a:r>
              <a:rPr lang="en-GB" sz="1200" b="0" i="0" u="none" strike="noStrike" kern="1200" baseline="0" dirty="0">
                <a:latin typeface="Arial" panose="020B0604020202020204" pitchFamily="34" charset="0"/>
                <a:cs typeface="Arial" panose="020B0604020202020204" pitchFamily="34" charset="0"/>
              </a:rPr>
              <a:t>. </a:t>
            </a:r>
            <a:endParaRPr lang="en-GB" sz="1200" kern="1200" dirty="0"/>
          </a:p>
        </p:txBody>
      </p:sp>
      <p:sp>
        <p:nvSpPr>
          <p:cNvPr id="9" name="Freeform: Shape 8">
            <a:extLst>
              <a:ext uri="{FF2B5EF4-FFF2-40B4-BE49-F238E27FC236}">
                <a16:creationId xmlns:a16="http://schemas.microsoft.com/office/drawing/2014/main" id="{096B8BB1-EFFD-447F-9F71-A09BC91289EB}"/>
              </a:ext>
            </a:extLst>
          </p:cNvPr>
          <p:cNvSpPr/>
          <p:nvPr/>
        </p:nvSpPr>
        <p:spPr>
          <a:xfrm>
            <a:off x="5117215" y="2532226"/>
            <a:ext cx="5634357" cy="1257784"/>
          </a:xfrm>
          <a:custGeom>
            <a:avLst/>
            <a:gdLst>
              <a:gd name="connsiteX0" fmla="*/ 0 w 5634357"/>
              <a:gd name="connsiteY0" fmla="*/ 209635 h 1257784"/>
              <a:gd name="connsiteX1" fmla="*/ 209635 w 5634357"/>
              <a:gd name="connsiteY1" fmla="*/ 0 h 1257784"/>
              <a:gd name="connsiteX2" fmla="*/ 5424722 w 5634357"/>
              <a:gd name="connsiteY2" fmla="*/ 0 h 1257784"/>
              <a:gd name="connsiteX3" fmla="*/ 5634357 w 5634357"/>
              <a:gd name="connsiteY3" fmla="*/ 209635 h 1257784"/>
              <a:gd name="connsiteX4" fmla="*/ 5634357 w 5634357"/>
              <a:gd name="connsiteY4" fmla="*/ 1048149 h 1257784"/>
              <a:gd name="connsiteX5" fmla="*/ 5424722 w 5634357"/>
              <a:gd name="connsiteY5" fmla="*/ 1257784 h 1257784"/>
              <a:gd name="connsiteX6" fmla="*/ 209635 w 5634357"/>
              <a:gd name="connsiteY6" fmla="*/ 1257784 h 1257784"/>
              <a:gd name="connsiteX7" fmla="*/ 0 w 5634357"/>
              <a:gd name="connsiteY7" fmla="*/ 1048149 h 1257784"/>
              <a:gd name="connsiteX8" fmla="*/ 0 w 5634357"/>
              <a:gd name="connsiteY8" fmla="*/ 209635 h 125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34357" h="1257784">
                <a:moveTo>
                  <a:pt x="0" y="209635"/>
                </a:moveTo>
                <a:cubicBezTo>
                  <a:pt x="0" y="93857"/>
                  <a:pt x="93857" y="0"/>
                  <a:pt x="209635" y="0"/>
                </a:cubicBezTo>
                <a:lnTo>
                  <a:pt x="5424722" y="0"/>
                </a:lnTo>
                <a:cubicBezTo>
                  <a:pt x="5540500" y="0"/>
                  <a:pt x="5634357" y="93857"/>
                  <a:pt x="5634357" y="209635"/>
                </a:cubicBezTo>
                <a:lnTo>
                  <a:pt x="5634357" y="1048149"/>
                </a:lnTo>
                <a:cubicBezTo>
                  <a:pt x="5634357" y="1163927"/>
                  <a:pt x="5540500" y="1257784"/>
                  <a:pt x="5424722" y="1257784"/>
                </a:cubicBezTo>
                <a:lnTo>
                  <a:pt x="209635" y="1257784"/>
                </a:lnTo>
                <a:cubicBezTo>
                  <a:pt x="93857" y="1257784"/>
                  <a:pt x="0" y="1163927"/>
                  <a:pt x="0" y="1048149"/>
                </a:cubicBezTo>
                <a:lnTo>
                  <a:pt x="0" y="209635"/>
                </a:lnTo>
                <a:close/>
              </a:path>
            </a:pathLst>
          </a:custGeom>
        </p:spPr>
        <p:style>
          <a:lnRef idx="2">
            <a:schemeClr val="accent4">
              <a:hueOff val="4176368"/>
              <a:satOff val="-16842"/>
              <a:lumOff val="107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9980" tIns="129980" rIns="129980" bIns="129980" numCol="1" spcCol="1270" anchor="ctr" anchorCtr="0">
            <a:noAutofit/>
          </a:bodyPr>
          <a:lstStyle/>
          <a:p>
            <a:pPr marL="0" lvl="0" indent="0" algn="l" defTabSz="800100">
              <a:lnSpc>
                <a:spcPct val="90000"/>
              </a:lnSpc>
              <a:spcBef>
                <a:spcPct val="0"/>
              </a:spcBef>
              <a:spcAft>
                <a:spcPct val="35000"/>
              </a:spcAft>
              <a:buNone/>
            </a:pPr>
            <a:endParaRPr lang="en-GB" sz="1800" b="0" i="0" u="none" strike="noStrike" kern="1200" baseline="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Lorenz (1935) intervened at the critical period of </a:t>
            </a:r>
            <a:r>
              <a:rPr lang="en-GB" sz="1800" b="0" i="0" u="none" strike="noStrike" kern="1200" baseline="0" dirty="0" err="1">
                <a:latin typeface="Arial" panose="020B0604020202020204" pitchFamily="34" charset="0"/>
                <a:cs typeface="Arial" panose="020B0604020202020204" pitchFamily="34" charset="0"/>
              </a:rPr>
              <a:t>newborn</a:t>
            </a:r>
            <a:r>
              <a:rPr lang="en-GB" sz="1800" b="0" i="0" u="none" strike="noStrike" kern="1200" baseline="0" dirty="0">
                <a:latin typeface="Arial" panose="020B0604020202020204" pitchFamily="34" charset="0"/>
                <a:cs typeface="Arial" panose="020B0604020202020204" pitchFamily="34" charset="0"/>
              </a:rPr>
              <a:t> geese at the point of forming attachment to the first object they saw. Here is a video of man</a:t>
            </a:r>
            <a:r>
              <a:rPr lang="en-GB" sz="1800" b="0" i="0" u="none" strike="noStrike" kern="1200" dirty="0">
                <a:latin typeface="Arial" panose="020B0604020202020204" pitchFamily="34" charset="0"/>
                <a:cs typeface="Arial" panose="020B0604020202020204" pitchFamily="34" charset="0"/>
              </a:rPr>
              <a:t> attempting to recreate Lorenz (1935) investigation. </a:t>
            </a:r>
            <a:endParaRPr lang="en-GB" sz="1100" b="0" i="0" u="none" strike="noStrike" kern="1200" baseline="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endParaRPr lang="en-GB" sz="1100" kern="1200" dirty="0"/>
          </a:p>
        </p:txBody>
      </p:sp>
      <p:sp>
        <p:nvSpPr>
          <p:cNvPr id="10" name="Freeform: Shape 9">
            <a:extLst>
              <a:ext uri="{FF2B5EF4-FFF2-40B4-BE49-F238E27FC236}">
                <a16:creationId xmlns:a16="http://schemas.microsoft.com/office/drawing/2014/main" id="{A591B0B2-ECFE-41F8-8803-632100CEF4F2}"/>
              </a:ext>
            </a:extLst>
          </p:cNvPr>
          <p:cNvSpPr/>
          <p:nvPr/>
        </p:nvSpPr>
        <p:spPr>
          <a:xfrm>
            <a:off x="5067958" y="4074798"/>
            <a:ext cx="5598536" cy="1583595"/>
          </a:xfrm>
          <a:custGeom>
            <a:avLst/>
            <a:gdLst>
              <a:gd name="connsiteX0" fmla="*/ 0 w 5598536"/>
              <a:gd name="connsiteY0" fmla="*/ 263938 h 1583595"/>
              <a:gd name="connsiteX1" fmla="*/ 263938 w 5598536"/>
              <a:gd name="connsiteY1" fmla="*/ 0 h 1583595"/>
              <a:gd name="connsiteX2" fmla="*/ 5334598 w 5598536"/>
              <a:gd name="connsiteY2" fmla="*/ 0 h 1583595"/>
              <a:gd name="connsiteX3" fmla="*/ 5598536 w 5598536"/>
              <a:gd name="connsiteY3" fmla="*/ 263938 h 1583595"/>
              <a:gd name="connsiteX4" fmla="*/ 5598536 w 5598536"/>
              <a:gd name="connsiteY4" fmla="*/ 1319657 h 1583595"/>
              <a:gd name="connsiteX5" fmla="*/ 5334598 w 5598536"/>
              <a:gd name="connsiteY5" fmla="*/ 1583595 h 1583595"/>
              <a:gd name="connsiteX6" fmla="*/ 263938 w 5598536"/>
              <a:gd name="connsiteY6" fmla="*/ 1583595 h 1583595"/>
              <a:gd name="connsiteX7" fmla="*/ 0 w 5598536"/>
              <a:gd name="connsiteY7" fmla="*/ 1319657 h 1583595"/>
              <a:gd name="connsiteX8" fmla="*/ 0 w 5598536"/>
              <a:gd name="connsiteY8" fmla="*/ 263938 h 1583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8536" h="1583595">
                <a:moveTo>
                  <a:pt x="0" y="263938"/>
                </a:moveTo>
                <a:cubicBezTo>
                  <a:pt x="0" y="118169"/>
                  <a:pt x="118169" y="0"/>
                  <a:pt x="263938" y="0"/>
                </a:cubicBezTo>
                <a:lnTo>
                  <a:pt x="5334598" y="0"/>
                </a:lnTo>
                <a:cubicBezTo>
                  <a:pt x="5480367" y="0"/>
                  <a:pt x="5598536" y="118169"/>
                  <a:pt x="5598536" y="263938"/>
                </a:cubicBezTo>
                <a:lnTo>
                  <a:pt x="5598536" y="1319657"/>
                </a:lnTo>
                <a:cubicBezTo>
                  <a:pt x="5598536" y="1465426"/>
                  <a:pt x="5480367" y="1583595"/>
                  <a:pt x="5334598" y="1583595"/>
                </a:cubicBezTo>
                <a:lnTo>
                  <a:pt x="263938" y="1583595"/>
                </a:lnTo>
                <a:cubicBezTo>
                  <a:pt x="118169" y="1583595"/>
                  <a:pt x="0" y="1465426"/>
                  <a:pt x="0" y="1319657"/>
                </a:cubicBezTo>
                <a:lnTo>
                  <a:pt x="0" y="263938"/>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885" tIns="145885" rIns="145885" bIns="145885"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However, it is now commonly agreed that the human brain is capable of recovering from injury or deprivation much more so than originally thought, so the term 'sensitive periods' is more commonly used. An example of this could be learning a new language.</a:t>
            </a:r>
            <a:endParaRPr lang="en-GB" sz="1800" kern="1200" dirty="0"/>
          </a:p>
        </p:txBody>
      </p:sp>
      <p:pic>
        <p:nvPicPr>
          <p:cNvPr id="5" name="Picture 4" descr="A close up of a person&#10;&#10;Description automatically generated">
            <a:hlinkClick r:id="rId2"/>
            <a:extLst>
              <a:ext uri="{FF2B5EF4-FFF2-40B4-BE49-F238E27FC236}">
                <a16:creationId xmlns:a16="http://schemas.microsoft.com/office/drawing/2014/main" id="{03A1F962-0226-453D-A1E5-659FD3E5B01E}"/>
              </a:ext>
            </a:extLst>
          </p:cNvPr>
          <p:cNvPicPr>
            <a:picLocks noChangeAspect="1"/>
          </p:cNvPicPr>
          <p:nvPr/>
        </p:nvPicPr>
        <p:blipFill rotWithShape="1">
          <a:blip r:embed="rId3"/>
          <a:srcRect t="10997" r="20588"/>
          <a:stretch/>
        </p:blipFill>
        <p:spPr>
          <a:xfrm>
            <a:off x="1143351" y="3428999"/>
            <a:ext cx="3526970" cy="2217918"/>
          </a:xfrm>
          <a:prstGeom prst="rect">
            <a:avLst/>
          </a:prstGeom>
        </p:spPr>
      </p:pic>
      <p:sp>
        <p:nvSpPr>
          <p:cNvPr id="11" name="TextBox 10">
            <a:extLst>
              <a:ext uri="{FF2B5EF4-FFF2-40B4-BE49-F238E27FC236}">
                <a16:creationId xmlns:a16="http://schemas.microsoft.com/office/drawing/2014/main" id="{CD105623-BD96-4C55-98CB-5831B9B3F6FF}"/>
              </a:ext>
            </a:extLst>
          </p:cNvPr>
          <p:cNvSpPr txBox="1"/>
          <p:nvPr/>
        </p:nvSpPr>
        <p:spPr>
          <a:xfrm>
            <a:off x="993912" y="5658393"/>
            <a:ext cx="1630017" cy="369332"/>
          </a:xfrm>
          <a:prstGeom prst="rect">
            <a:avLst/>
          </a:prstGeom>
          <a:noFill/>
        </p:spPr>
        <p:txBody>
          <a:bodyPr wrap="square" rtlCol="0">
            <a:spAutoFit/>
          </a:bodyPr>
          <a:lstStyle/>
          <a:p>
            <a:r>
              <a:rPr lang="en-GB" dirty="0"/>
              <a:t>PBS, (2013),</a:t>
            </a:r>
          </a:p>
        </p:txBody>
      </p:sp>
    </p:spTree>
    <p:extLst>
      <p:ext uri="{BB962C8B-B14F-4D97-AF65-F5344CB8AC3E}">
        <p14:creationId xmlns:p14="http://schemas.microsoft.com/office/powerpoint/2010/main" val="124719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animBg="1"/>
      <p:bldP spid="10" grpId="0" animBg="1"/>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hlinkClick r:id="rId3"/>
            <a:extLst>
              <a:ext uri="{FF2B5EF4-FFF2-40B4-BE49-F238E27FC236}">
                <a16:creationId xmlns:a16="http://schemas.microsoft.com/office/drawing/2014/main" id="{85E103E4-4932-4017-9C0F-B4F4811F2CE4}"/>
              </a:ext>
            </a:extLst>
          </p:cNvPr>
          <p:cNvPicPr>
            <a:picLocks noGrp="1" noChangeAspect="1"/>
          </p:cNvPicPr>
          <p:nvPr>
            <p:ph type="pic" idx="1"/>
          </p:nvPr>
        </p:nvPicPr>
        <p:blipFill rotWithShape="1">
          <a:blip r:embed="rId4"/>
          <a:stretch/>
        </p:blipFill>
        <p:spPr>
          <a:xfrm>
            <a:off x="228599" y="1197102"/>
            <a:ext cx="7696201" cy="4463796"/>
          </a:xfrm>
          <a:noFill/>
        </p:spPr>
      </p:pic>
      <p:sp>
        <p:nvSpPr>
          <p:cNvPr id="2" name="Title 1">
            <a:extLst>
              <a:ext uri="{FF2B5EF4-FFF2-40B4-BE49-F238E27FC236}">
                <a16:creationId xmlns:a16="http://schemas.microsoft.com/office/drawing/2014/main" id="{0840D8B0-6F72-4F7D-AA5A-890A75015D77}"/>
              </a:ext>
            </a:extLst>
          </p:cNvPr>
          <p:cNvSpPr>
            <a:spLocks noGrp="1"/>
          </p:cNvSpPr>
          <p:nvPr>
            <p:ph type="title"/>
          </p:nvPr>
        </p:nvSpPr>
        <p:spPr>
          <a:xfrm>
            <a:off x="8477250" y="736600"/>
            <a:ext cx="3144774" cy="661924"/>
          </a:xfrm>
        </p:spPr>
        <p:txBody>
          <a:bodyPr anchor="b">
            <a:normAutofit/>
          </a:bodyPr>
          <a:lstStyle/>
          <a:p>
            <a:r>
              <a:rPr lang="en-GB" dirty="0"/>
              <a:t>Activity </a:t>
            </a:r>
          </a:p>
        </p:txBody>
      </p:sp>
      <p:sp>
        <p:nvSpPr>
          <p:cNvPr id="10" name="Text Placeholder 3">
            <a:extLst>
              <a:ext uri="{FF2B5EF4-FFF2-40B4-BE49-F238E27FC236}">
                <a16:creationId xmlns:a16="http://schemas.microsoft.com/office/drawing/2014/main" id="{82FB9B1D-F89E-44E1-A5A0-5E1DFCD7D790}"/>
              </a:ext>
            </a:extLst>
          </p:cNvPr>
          <p:cNvSpPr>
            <a:spLocks noGrp="1"/>
          </p:cNvSpPr>
          <p:nvPr>
            <p:ph type="body" sz="half" idx="2"/>
          </p:nvPr>
        </p:nvSpPr>
        <p:spPr>
          <a:xfrm>
            <a:off x="8375650" y="1570482"/>
            <a:ext cx="3144774" cy="4090416"/>
          </a:xfrm>
        </p:spPr>
        <p:txBody>
          <a:bodyPr>
            <a:normAutofit fontScale="92500" lnSpcReduction="20000"/>
          </a:bodyPr>
          <a:lstStyle/>
          <a:p>
            <a:r>
              <a:rPr lang="en-US" dirty="0"/>
              <a:t>Use the ‘Child Development Timeline’ pdf – available on Moodle Week 2 </a:t>
            </a:r>
          </a:p>
          <a:p>
            <a:endParaRPr lang="en-US" dirty="0"/>
          </a:p>
          <a:p>
            <a:r>
              <a:rPr lang="en-US" dirty="0"/>
              <a:t>Read the language and social section for the follow age ranges: </a:t>
            </a:r>
          </a:p>
          <a:p>
            <a:r>
              <a:rPr lang="en-US" dirty="0"/>
              <a:t>8 – 12 weeks</a:t>
            </a:r>
          </a:p>
          <a:p>
            <a:r>
              <a:rPr lang="en-US" dirty="0"/>
              <a:t>16 -18 months</a:t>
            </a:r>
          </a:p>
          <a:p>
            <a:r>
              <a:rPr lang="en-US" dirty="0"/>
              <a:t>4 ½ - 5 years </a:t>
            </a:r>
          </a:p>
          <a:p>
            <a:endParaRPr lang="en-US" dirty="0"/>
          </a:p>
          <a:p>
            <a:r>
              <a:rPr lang="en-US" dirty="0"/>
              <a:t>Email your lecturer with details of typical language use at these stages. </a:t>
            </a:r>
          </a:p>
          <a:p>
            <a:endParaRPr lang="en-US" dirty="0"/>
          </a:p>
          <a:p>
            <a:endParaRPr lang="en-US" dirty="0"/>
          </a:p>
          <a:p>
            <a:endParaRPr lang="en-US" dirty="0"/>
          </a:p>
        </p:txBody>
      </p:sp>
      <p:sp>
        <p:nvSpPr>
          <p:cNvPr id="6" name="TextBox 5">
            <a:extLst>
              <a:ext uri="{FF2B5EF4-FFF2-40B4-BE49-F238E27FC236}">
                <a16:creationId xmlns:a16="http://schemas.microsoft.com/office/drawing/2014/main" id="{F8A36E33-97B0-4D98-9468-71DD9F3DC913}"/>
              </a:ext>
            </a:extLst>
          </p:cNvPr>
          <p:cNvSpPr txBox="1"/>
          <p:nvPr/>
        </p:nvSpPr>
        <p:spPr>
          <a:xfrm>
            <a:off x="228599" y="5295900"/>
            <a:ext cx="2876551" cy="369332"/>
          </a:xfrm>
          <a:prstGeom prst="rect">
            <a:avLst/>
          </a:prstGeom>
          <a:noFill/>
        </p:spPr>
        <p:txBody>
          <a:bodyPr wrap="square" rtlCol="0">
            <a:spAutoFit/>
          </a:bodyPr>
          <a:lstStyle/>
          <a:p>
            <a:r>
              <a:rPr lang="en-GB" dirty="0"/>
              <a:t>(NHS Scotland, 2018)</a:t>
            </a:r>
          </a:p>
        </p:txBody>
      </p:sp>
    </p:spTree>
    <p:extLst>
      <p:ext uri="{BB962C8B-B14F-4D97-AF65-F5344CB8AC3E}">
        <p14:creationId xmlns:p14="http://schemas.microsoft.com/office/powerpoint/2010/main" val="4145405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E7312-B4D8-4DC3-AE25-749B1459E399}"/>
              </a:ext>
            </a:extLst>
          </p:cNvPr>
          <p:cNvSpPr>
            <a:spLocks noGrp="1"/>
          </p:cNvSpPr>
          <p:nvPr>
            <p:ph type="title"/>
          </p:nvPr>
        </p:nvSpPr>
        <p:spPr>
          <a:xfrm>
            <a:off x="2691580" y="412955"/>
            <a:ext cx="6808839" cy="1371600"/>
          </a:xfrm>
        </p:spPr>
        <p:txBody>
          <a:bodyPr>
            <a:normAutofit/>
          </a:bodyPr>
          <a:lstStyle/>
          <a:p>
            <a:r>
              <a:rPr lang="en-GB" b="1" i="0" u="none" strike="noStrike" baseline="0" dirty="0">
                <a:latin typeface="Arial" panose="020B0604020202020204" pitchFamily="34" charset="0"/>
                <a:cs typeface="Arial" panose="020B0604020202020204" pitchFamily="34" charset="0"/>
              </a:rPr>
              <a:t>Theories Of Development</a:t>
            </a:r>
            <a:endParaRPr lang="en-GB" sz="7200" dirty="0">
              <a:latin typeface="Arial" panose="020B0604020202020204" pitchFamily="34" charset="0"/>
              <a:cs typeface="Arial" panose="020B0604020202020204" pitchFamily="34" charset="0"/>
            </a:endParaRPr>
          </a:p>
        </p:txBody>
      </p:sp>
      <p:sp>
        <p:nvSpPr>
          <p:cNvPr id="15" name="Block Arc 14">
            <a:extLst>
              <a:ext uri="{FF2B5EF4-FFF2-40B4-BE49-F238E27FC236}">
                <a16:creationId xmlns:a16="http://schemas.microsoft.com/office/drawing/2014/main" id="{065BD350-7717-4FD9-A6B0-6119380017FE}"/>
              </a:ext>
            </a:extLst>
          </p:cNvPr>
          <p:cNvSpPr/>
          <p:nvPr/>
        </p:nvSpPr>
        <p:spPr>
          <a:xfrm>
            <a:off x="-257366" y="2279379"/>
            <a:ext cx="4217067" cy="4217067"/>
          </a:xfrm>
          <a:prstGeom prst="blockArc">
            <a:avLst>
              <a:gd name="adj1" fmla="val 18900000"/>
              <a:gd name="adj2" fmla="val 2700000"/>
              <a:gd name="adj3" fmla="val 512"/>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70416199-4112-4E78-BB8C-6584124CE18D}"/>
              </a:ext>
            </a:extLst>
          </p:cNvPr>
          <p:cNvSpPr/>
          <p:nvPr/>
        </p:nvSpPr>
        <p:spPr>
          <a:xfrm>
            <a:off x="3717033" y="3136047"/>
            <a:ext cx="2519613" cy="625932"/>
          </a:xfrm>
          <a:custGeom>
            <a:avLst/>
            <a:gdLst>
              <a:gd name="connsiteX0" fmla="*/ 0 w 2519613"/>
              <a:gd name="connsiteY0" fmla="*/ 0 h 625932"/>
              <a:gd name="connsiteX1" fmla="*/ 2519613 w 2519613"/>
              <a:gd name="connsiteY1" fmla="*/ 0 h 625932"/>
              <a:gd name="connsiteX2" fmla="*/ 2519613 w 2519613"/>
              <a:gd name="connsiteY2" fmla="*/ 625932 h 625932"/>
              <a:gd name="connsiteX3" fmla="*/ 0 w 2519613"/>
              <a:gd name="connsiteY3" fmla="*/ 625932 h 625932"/>
              <a:gd name="connsiteX4" fmla="*/ 0 w 2519613"/>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613" h="625932">
                <a:moveTo>
                  <a:pt x="0" y="0"/>
                </a:moveTo>
                <a:lnTo>
                  <a:pt x="2519613" y="0"/>
                </a:lnTo>
                <a:lnTo>
                  <a:pt x="2519613" y="625932"/>
                </a:lnTo>
                <a:lnTo>
                  <a:pt x="0" y="62593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b="0" i="0" u="none" strike="noStrike" kern="1200" baseline="0" dirty="0">
                <a:latin typeface="Arial" panose="020B0604020202020204" pitchFamily="34" charset="0"/>
                <a:cs typeface="Arial" panose="020B0604020202020204" pitchFamily="34" charset="0"/>
              </a:rPr>
              <a:t>describe</a:t>
            </a:r>
            <a:endParaRPr lang="en-GB" sz="3200" kern="1200" dirty="0"/>
          </a:p>
        </p:txBody>
      </p:sp>
      <p:sp>
        <p:nvSpPr>
          <p:cNvPr id="17" name="Oval 16">
            <a:extLst>
              <a:ext uri="{FF2B5EF4-FFF2-40B4-BE49-F238E27FC236}">
                <a16:creationId xmlns:a16="http://schemas.microsoft.com/office/drawing/2014/main" id="{1B087EBB-9843-4C7F-A190-8D6C53190560}"/>
              </a:ext>
            </a:extLst>
          </p:cNvPr>
          <p:cNvSpPr/>
          <p:nvPr/>
        </p:nvSpPr>
        <p:spPr>
          <a:xfrm>
            <a:off x="3325825" y="3057805"/>
            <a:ext cx="782415" cy="782415"/>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C57D3939-3BB1-4EBE-B404-29718978CD86}"/>
              </a:ext>
            </a:extLst>
          </p:cNvPr>
          <p:cNvSpPr/>
          <p:nvPr/>
        </p:nvSpPr>
        <p:spPr>
          <a:xfrm>
            <a:off x="3944560" y="4074946"/>
            <a:ext cx="2292086" cy="625932"/>
          </a:xfrm>
          <a:custGeom>
            <a:avLst/>
            <a:gdLst>
              <a:gd name="connsiteX0" fmla="*/ 0 w 2292086"/>
              <a:gd name="connsiteY0" fmla="*/ 0 h 625932"/>
              <a:gd name="connsiteX1" fmla="*/ 2292086 w 2292086"/>
              <a:gd name="connsiteY1" fmla="*/ 0 h 625932"/>
              <a:gd name="connsiteX2" fmla="*/ 2292086 w 2292086"/>
              <a:gd name="connsiteY2" fmla="*/ 625932 h 625932"/>
              <a:gd name="connsiteX3" fmla="*/ 0 w 2292086"/>
              <a:gd name="connsiteY3" fmla="*/ 625932 h 625932"/>
              <a:gd name="connsiteX4" fmla="*/ 0 w 2292086"/>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2086" h="625932">
                <a:moveTo>
                  <a:pt x="0" y="0"/>
                </a:moveTo>
                <a:lnTo>
                  <a:pt x="2292086" y="0"/>
                </a:lnTo>
                <a:lnTo>
                  <a:pt x="2292086" y="625932"/>
                </a:lnTo>
                <a:lnTo>
                  <a:pt x="0" y="625932"/>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b="0" i="0" u="none" strike="noStrike" kern="1200" baseline="0" dirty="0">
                <a:latin typeface="Arial" panose="020B0604020202020204" pitchFamily="34" charset="0"/>
                <a:cs typeface="Arial" panose="020B0604020202020204" pitchFamily="34" charset="0"/>
              </a:rPr>
              <a:t>explain</a:t>
            </a:r>
            <a:endParaRPr lang="en-GB" sz="3200" kern="1200" dirty="0"/>
          </a:p>
        </p:txBody>
      </p:sp>
      <p:sp>
        <p:nvSpPr>
          <p:cNvPr id="19" name="Oval 18">
            <a:extLst>
              <a:ext uri="{FF2B5EF4-FFF2-40B4-BE49-F238E27FC236}">
                <a16:creationId xmlns:a16="http://schemas.microsoft.com/office/drawing/2014/main" id="{D72F45F6-3F2F-41E1-9A5D-94472E143B6B}"/>
              </a:ext>
            </a:extLst>
          </p:cNvPr>
          <p:cNvSpPr/>
          <p:nvPr/>
        </p:nvSpPr>
        <p:spPr>
          <a:xfrm>
            <a:off x="3521210" y="3996704"/>
            <a:ext cx="782415" cy="782415"/>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95EB69F8-848C-49BB-B47D-9282E7BAB349}"/>
              </a:ext>
            </a:extLst>
          </p:cNvPr>
          <p:cNvSpPr/>
          <p:nvPr/>
        </p:nvSpPr>
        <p:spPr>
          <a:xfrm>
            <a:off x="3717033" y="5013845"/>
            <a:ext cx="2519613" cy="625932"/>
          </a:xfrm>
          <a:custGeom>
            <a:avLst/>
            <a:gdLst>
              <a:gd name="connsiteX0" fmla="*/ 0 w 2519613"/>
              <a:gd name="connsiteY0" fmla="*/ 0 h 625932"/>
              <a:gd name="connsiteX1" fmla="*/ 2519613 w 2519613"/>
              <a:gd name="connsiteY1" fmla="*/ 0 h 625932"/>
              <a:gd name="connsiteX2" fmla="*/ 2519613 w 2519613"/>
              <a:gd name="connsiteY2" fmla="*/ 625932 h 625932"/>
              <a:gd name="connsiteX3" fmla="*/ 0 w 2519613"/>
              <a:gd name="connsiteY3" fmla="*/ 625932 h 625932"/>
              <a:gd name="connsiteX4" fmla="*/ 0 w 2519613"/>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613" h="625932">
                <a:moveTo>
                  <a:pt x="0" y="0"/>
                </a:moveTo>
                <a:lnTo>
                  <a:pt x="2519613" y="0"/>
                </a:lnTo>
                <a:lnTo>
                  <a:pt x="2519613" y="625932"/>
                </a:lnTo>
                <a:lnTo>
                  <a:pt x="0" y="62593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a:t>
            </a:r>
            <a:r>
              <a:rPr lang="en-GB" sz="3200" b="0" i="0" u="none" strike="noStrike" kern="1200" baseline="0" dirty="0">
                <a:latin typeface="Arial" panose="020B0604020202020204" pitchFamily="34" charset="0"/>
                <a:cs typeface="Arial" panose="020B0604020202020204" pitchFamily="34" charset="0"/>
              </a:rPr>
              <a:t>redict</a:t>
            </a:r>
            <a:endParaRPr lang="en-GB" sz="3200" kern="1200" dirty="0"/>
          </a:p>
        </p:txBody>
      </p:sp>
      <p:sp>
        <p:nvSpPr>
          <p:cNvPr id="21" name="Oval 20">
            <a:extLst>
              <a:ext uri="{FF2B5EF4-FFF2-40B4-BE49-F238E27FC236}">
                <a16:creationId xmlns:a16="http://schemas.microsoft.com/office/drawing/2014/main" id="{D9D376B8-332D-4DFA-AF0F-75325B3DF123}"/>
              </a:ext>
            </a:extLst>
          </p:cNvPr>
          <p:cNvSpPr/>
          <p:nvPr/>
        </p:nvSpPr>
        <p:spPr>
          <a:xfrm>
            <a:off x="3325825" y="4935603"/>
            <a:ext cx="782415" cy="782415"/>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5" name="TextBox 4">
            <a:extLst>
              <a:ext uri="{FF2B5EF4-FFF2-40B4-BE49-F238E27FC236}">
                <a16:creationId xmlns:a16="http://schemas.microsoft.com/office/drawing/2014/main" id="{9311BE97-13E4-4FF1-85C7-6307733CCE39}"/>
              </a:ext>
            </a:extLst>
          </p:cNvPr>
          <p:cNvSpPr txBox="1"/>
          <p:nvPr/>
        </p:nvSpPr>
        <p:spPr>
          <a:xfrm>
            <a:off x="521110" y="2014194"/>
            <a:ext cx="3991896" cy="646331"/>
          </a:xfrm>
          <a:prstGeom prst="rect">
            <a:avLst/>
          </a:prstGeom>
          <a:noFill/>
        </p:spPr>
        <p:txBody>
          <a:bodyPr wrap="square" rtlCol="0">
            <a:sp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What are theories of development? </a:t>
            </a:r>
          </a:p>
          <a:p>
            <a:endParaRPr lang="en-GB" dirty="0"/>
          </a:p>
        </p:txBody>
      </p:sp>
      <p:sp>
        <p:nvSpPr>
          <p:cNvPr id="6" name="TextBox 5">
            <a:extLst>
              <a:ext uri="{FF2B5EF4-FFF2-40B4-BE49-F238E27FC236}">
                <a16:creationId xmlns:a16="http://schemas.microsoft.com/office/drawing/2014/main" id="{333A5BEF-1E9A-4455-8CC8-84DA3D4ACAB9}"/>
              </a:ext>
            </a:extLst>
          </p:cNvPr>
          <p:cNvSpPr txBox="1"/>
          <p:nvPr/>
        </p:nvSpPr>
        <p:spPr>
          <a:xfrm>
            <a:off x="521109" y="3458812"/>
            <a:ext cx="2871019" cy="1477328"/>
          </a:xfrm>
          <a:prstGeom prst="rect">
            <a:avLst/>
          </a:prstGeom>
          <a:noFill/>
        </p:spPr>
        <p:txBody>
          <a:bodyPr wrap="square" rtlCol="0">
            <a:spAutoFit/>
          </a:bodyPr>
          <a:lstStyle/>
          <a:p>
            <a:r>
              <a:rPr lang="en-GB" sz="1800" b="0" i="0" u="none" strike="noStrike" baseline="0" dirty="0">
                <a:latin typeface="Arial" panose="020B0604020202020204" pitchFamily="34" charset="0"/>
                <a:cs typeface="Arial" panose="020B0604020202020204" pitchFamily="34" charset="0"/>
              </a:rPr>
              <a:t>Theories of development are frames of reference for examining behaviour that:</a:t>
            </a:r>
          </a:p>
          <a:p>
            <a:endParaRPr lang="en-GB" dirty="0"/>
          </a:p>
        </p:txBody>
      </p:sp>
      <p:sp>
        <p:nvSpPr>
          <p:cNvPr id="9" name="Freeform: Shape 8">
            <a:extLst>
              <a:ext uri="{FF2B5EF4-FFF2-40B4-BE49-F238E27FC236}">
                <a16:creationId xmlns:a16="http://schemas.microsoft.com/office/drawing/2014/main" id="{6589D083-4E4F-4C0A-88A3-2F4BF4ECD716}"/>
              </a:ext>
            </a:extLst>
          </p:cNvPr>
          <p:cNvSpPr/>
          <p:nvPr/>
        </p:nvSpPr>
        <p:spPr>
          <a:xfrm>
            <a:off x="6612202" y="1784555"/>
            <a:ext cx="5201256" cy="1237241"/>
          </a:xfrm>
          <a:custGeom>
            <a:avLst/>
            <a:gdLst>
              <a:gd name="connsiteX0" fmla="*/ 0 w 4635105"/>
              <a:gd name="connsiteY0" fmla="*/ 123724 h 1237241"/>
              <a:gd name="connsiteX1" fmla="*/ 123724 w 4635105"/>
              <a:gd name="connsiteY1" fmla="*/ 0 h 1237241"/>
              <a:gd name="connsiteX2" fmla="*/ 4511381 w 4635105"/>
              <a:gd name="connsiteY2" fmla="*/ 0 h 1237241"/>
              <a:gd name="connsiteX3" fmla="*/ 4635105 w 4635105"/>
              <a:gd name="connsiteY3" fmla="*/ 123724 h 1237241"/>
              <a:gd name="connsiteX4" fmla="*/ 4635105 w 4635105"/>
              <a:gd name="connsiteY4" fmla="*/ 1113517 h 1237241"/>
              <a:gd name="connsiteX5" fmla="*/ 4511381 w 4635105"/>
              <a:gd name="connsiteY5" fmla="*/ 1237241 h 1237241"/>
              <a:gd name="connsiteX6" fmla="*/ 123724 w 4635105"/>
              <a:gd name="connsiteY6" fmla="*/ 1237241 h 1237241"/>
              <a:gd name="connsiteX7" fmla="*/ 0 w 4635105"/>
              <a:gd name="connsiteY7" fmla="*/ 1113517 h 1237241"/>
              <a:gd name="connsiteX8" fmla="*/ 0 w 4635105"/>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35105" h="1237241">
                <a:moveTo>
                  <a:pt x="0" y="123724"/>
                </a:moveTo>
                <a:cubicBezTo>
                  <a:pt x="0" y="55393"/>
                  <a:pt x="55393" y="0"/>
                  <a:pt x="123724" y="0"/>
                </a:cubicBezTo>
                <a:lnTo>
                  <a:pt x="4511381" y="0"/>
                </a:lnTo>
                <a:cubicBezTo>
                  <a:pt x="4579712" y="0"/>
                  <a:pt x="4635105" y="55393"/>
                  <a:pt x="4635105" y="123724"/>
                </a:cubicBezTo>
                <a:lnTo>
                  <a:pt x="4635105" y="1113517"/>
                </a:lnTo>
                <a:cubicBezTo>
                  <a:pt x="4635105" y="1181848"/>
                  <a:pt x="4579712" y="1237241"/>
                  <a:pt x="4511381"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04818" tIns="104818" rIns="1494669" bIns="104818" numCol="1" spcCol="1270" anchor="ctr" anchorCtr="0">
            <a:noAutofit/>
          </a:bodyPr>
          <a:lstStyle/>
          <a:p>
            <a:pPr marL="0" lvl="0" indent="0" algn="l" defTabSz="800100">
              <a:lnSpc>
                <a:spcPct val="90000"/>
              </a:lnSpc>
              <a:spcBef>
                <a:spcPct val="0"/>
              </a:spcBef>
              <a:spcAft>
                <a:spcPct val="35000"/>
              </a:spcAft>
              <a:buNone/>
            </a:pPr>
            <a:r>
              <a:rPr lang="en-GB" sz="1800" b="0" i="1" u="none" strike="noStrike" kern="1200" baseline="0" dirty="0">
                <a:latin typeface="Arial" panose="020B0604020202020204" pitchFamily="34" charset="0"/>
                <a:cs typeface="Arial" panose="020B0604020202020204" pitchFamily="34" charset="0"/>
              </a:rPr>
              <a:t>First</a:t>
            </a:r>
            <a:r>
              <a:rPr lang="en-GB" sz="1800" b="0" i="0" u="none" strike="noStrike" kern="1200" baseline="0" dirty="0">
                <a:latin typeface="Arial" panose="020B0604020202020204" pitchFamily="34" charset="0"/>
                <a:cs typeface="Arial" panose="020B0604020202020204" pitchFamily="34" charset="0"/>
              </a:rPr>
              <a:t>, a theory of development will                  describe changes over time in on or several aspects of behaviour or psychological activity. </a:t>
            </a:r>
            <a:endParaRPr lang="en-GB" sz="1800" kern="1200" dirty="0"/>
          </a:p>
        </p:txBody>
      </p:sp>
      <p:sp>
        <p:nvSpPr>
          <p:cNvPr id="10" name="Freeform: Shape 9">
            <a:extLst>
              <a:ext uri="{FF2B5EF4-FFF2-40B4-BE49-F238E27FC236}">
                <a16:creationId xmlns:a16="http://schemas.microsoft.com/office/drawing/2014/main" id="{1A76CD44-72FF-4D53-8A5E-1B44BF2EC788}"/>
              </a:ext>
            </a:extLst>
          </p:cNvPr>
          <p:cNvSpPr/>
          <p:nvPr/>
        </p:nvSpPr>
        <p:spPr>
          <a:xfrm>
            <a:off x="6612202" y="3204322"/>
            <a:ext cx="5201256" cy="1237241"/>
          </a:xfrm>
          <a:custGeom>
            <a:avLst/>
            <a:gdLst>
              <a:gd name="connsiteX0" fmla="*/ 0 w 4210746"/>
              <a:gd name="connsiteY0" fmla="*/ 123724 h 1237241"/>
              <a:gd name="connsiteX1" fmla="*/ 123724 w 4210746"/>
              <a:gd name="connsiteY1" fmla="*/ 0 h 1237241"/>
              <a:gd name="connsiteX2" fmla="*/ 4087022 w 4210746"/>
              <a:gd name="connsiteY2" fmla="*/ 0 h 1237241"/>
              <a:gd name="connsiteX3" fmla="*/ 4210746 w 4210746"/>
              <a:gd name="connsiteY3" fmla="*/ 123724 h 1237241"/>
              <a:gd name="connsiteX4" fmla="*/ 4210746 w 4210746"/>
              <a:gd name="connsiteY4" fmla="*/ 1113517 h 1237241"/>
              <a:gd name="connsiteX5" fmla="*/ 4087022 w 4210746"/>
              <a:gd name="connsiteY5" fmla="*/ 1237241 h 1237241"/>
              <a:gd name="connsiteX6" fmla="*/ 123724 w 4210746"/>
              <a:gd name="connsiteY6" fmla="*/ 1237241 h 1237241"/>
              <a:gd name="connsiteX7" fmla="*/ 0 w 4210746"/>
              <a:gd name="connsiteY7" fmla="*/ 1113517 h 1237241"/>
              <a:gd name="connsiteX8" fmla="*/ 0 w 4210746"/>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0746" h="1237241">
                <a:moveTo>
                  <a:pt x="0" y="123724"/>
                </a:moveTo>
                <a:cubicBezTo>
                  <a:pt x="0" y="55393"/>
                  <a:pt x="55393" y="0"/>
                  <a:pt x="123724" y="0"/>
                </a:cubicBezTo>
                <a:lnTo>
                  <a:pt x="4087022" y="0"/>
                </a:lnTo>
                <a:cubicBezTo>
                  <a:pt x="4155353" y="0"/>
                  <a:pt x="4210746" y="55393"/>
                  <a:pt x="4210746" y="123724"/>
                </a:cubicBezTo>
                <a:lnTo>
                  <a:pt x="4210746" y="1113517"/>
                </a:lnTo>
                <a:cubicBezTo>
                  <a:pt x="4210746" y="1181848"/>
                  <a:pt x="4155353" y="1237241"/>
                  <a:pt x="4087022"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85768" tIns="85768" rIns="1261512" bIns="85768" numCol="1" spcCol="1270" anchor="ctr" anchorCtr="0">
            <a:noAutofit/>
          </a:bodyPr>
          <a:lstStyle/>
          <a:p>
            <a:pPr marL="0" lvl="0" indent="0" algn="l" defTabSz="577850">
              <a:lnSpc>
                <a:spcPct val="90000"/>
              </a:lnSpc>
              <a:spcBef>
                <a:spcPct val="0"/>
              </a:spcBef>
              <a:spcAft>
                <a:spcPct val="35000"/>
              </a:spcAft>
              <a:buNone/>
            </a:pPr>
            <a:r>
              <a:rPr lang="en-GB" b="0" i="1" u="none" strike="noStrike" kern="1200" baseline="0" dirty="0">
                <a:latin typeface="Arial" panose="020B0604020202020204" pitchFamily="34" charset="0"/>
                <a:cs typeface="Arial" panose="020B0604020202020204" pitchFamily="34" charset="0"/>
              </a:rPr>
              <a:t>Second</a:t>
            </a:r>
            <a:r>
              <a:rPr lang="en-GB" b="0" i="0" u="none" strike="noStrike" kern="1200" baseline="0" dirty="0">
                <a:latin typeface="Arial" panose="020B0604020202020204" pitchFamily="34" charset="0"/>
                <a:cs typeface="Arial" panose="020B0604020202020204" pitchFamily="34" charset="0"/>
              </a:rPr>
              <a:t>, theories of development explain why children develop the way they do. They explain how changes come about</a:t>
            </a:r>
            <a:r>
              <a:rPr lang="en-GB" sz="1300" b="0" i="0" u="none" strike="noStrike" kern="1200" baseline="0" dirty="0">
                <a:latin typeface="Arial" panose="020B0604020202020204" pitchFamily="34" charset="0"/>
                <a:cs typeface="Arial" panose="020B0604020202020204" pitchFamily="34" charset="0"/>
              </a:rPr>
              <a:t>. </a:t>
            </a:r>
            <a:endParaRPr lang="en-GB" sz="1300" kern="1200" dirty="0"/>
          </a:p>
        </p:txBody>
      </p:sp>
      <p:sp>
        <p:nvSpPr>
          <p:cNvPr id="11" name="Freeform: Shape 10">
            <a:extLst>
              <a:ext uri="{FF2B5EF4-FFF2-40B4-BE49-F238E27FC236}">
                <a16:creationId xmlns:a16="http://schemas.microsoft.com/office/drawing/2014/main" id="{47CBAB56-B174-42B0-BE56-406E528AF16B}"/>
              </a:ext>
            </a:extLst>
          </p:cNvPr>
          <p:cNvSpPr/>
          <p:nvPr/>
        </p:nvSpPr>
        <p:spPr>
          <a:xfrm>
            <a:off x="6612201" y="4647771"/>
            <a:ext cx="5201256" cy="1371601"/>
          </a:xfrm>
          <a:custGeom>
            <a:avLst/>
            <a:gdLst>
              <a:gd name="connsiteX0" fmla="*/ 0 w 4210746"/>
              <a:gd name="connsiteY0" fmla="*/ 123724 h 1237241"/>
              <a:gd name="connsiteX1" fmla="*/ 123724 w 4210746"/>
              <a:gd name="connsiteY1" fmla="*/ 0 h 1237241"/>
              <a:gd name="connsiteX2" fmla="*/ 4087022 w 4210746"/>
              <a:gd name="connsiteY2" fmla="*/ 0 h 1237241"/>
              <a:gd name="connsiteX3" fmla="*/ 4210746 w 4210746"/>
              <a:gd name="connsiteY3" fmla="*/ 123724 h 1237241"/>
              <a:gd name="connsiteX4" fmla="*/ 4210746 w 4210746"/>
              <a:gd name="connsiteY4" fmla="*/ 1113517 h 1237241"/>
              <a:gd name="connsiteX5" fmla="*/ 4087022 w 4210746"/>
              <a:gd name="connsiteY5" fmla="*/ 1237241 h 1237241"/>
              <a:gd name="connsiteX6" fmla="*/ 123724 w 4210746"/>
              <a:gd name="connsiteY6" fmla="*/ 1237241 h 1237241"/>
              <a:gd name="connsiteX7" fmla="*/ 0 w 4210746"/>
              <a:gd name="connsiteY7" fmla="*/ 1113517 h 1237241"/>
              <a:gd name="connsiteX8" fmla="*/ 0 w 4210746"/>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0746" h="1237241">
                <a:moveTo>
                  <a:pt x="0" y="123724"/>
                </a:moveTo>
                <a:cubicBezTo>
                  <a:pt x="0" y="55393"/>
                  <a:pt x="55393" y="0"/>
                  <a:pt x="123724" y="0"/>
                </a:cubicBezTo>
                <a:lnTo>
                  <a:pt x="4087022" y="0"/>
                </a:lnTo>
                <a:cubicBezTo>
                  <a:pt x="4155353" y="0"/>
                  <a:pt x="4210746" y="55393"/>
                  <a:pt x="4210746" y="123724"/>
                </a:cubicBezTo>
                <a:lnTo>
                  <a:pt x="4210746" y="1113517"/>
                </a:lnTo>
                <a:cubicBezTo>
                  <a:pt x="4210746" y="1181848"/>
                  <a:pt x="4155353" y="1237241"/>
                  <a:pt x="4087022"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85768" tIns="85768" rIns="1261512" bIns="85768" numCol="1" spcCol="1270" anchor="ctr" anchorCtr="0">
            <a:noAutofit/>
          </a:bodyPr>
          <a:lstStyle/>
          <a:p>
            <a:pPr marL="0" lvl="0" indent="0" algn="l" defTabSz="577850">
              <a:lnSpc>
                <a:spcPct val="90000"/>
              </a:lnSpc>
              <a:spcBef>
                <a:spcPct val="0"/>
              </a:spcBef>
              <a:spcAft>
                <a:spcPct val="35000"/>
              </a:spcAft>
              <a:buNone/>
            </a:pPr>
            <a:r>
              <a:rPr lang="en-GB" b="0" i="1" u="none" strike="noStrike" kern="1200" baseline="0" dirty="0">
                <a:latin typeface="Arial" panose="020B0604020202020204" pitchFamily="34" charset="0"/>
                <a:cs typeface="Arial" panose="020B0604020202020204" pitchFamily="34" charset="0"/>
              </a:rPr>
              <a:t>Third</a:t>
            </a:r>
            <a:r>
              <a:rPr lang="en-GB" b="0" i="0" u="none" strike="noStrike" kern="1200" baseline="0" dirty="0">
                <a:latin typeface="Arial" panose="020B0604020202020204" pitchFamily="34" charset="0"/>
                <a:cs typeface="Arial" panose="020B0604020202020204" pitchFamily="34" charset="0"/>
              </a:rPr>
              <a:t>, a theory must be able to make predictions that can then be tested against the data. If the predictions are upheld, the theory is supported. If not, it has to be discounted or modified.</a:t>
            </a:r>
            <a:endParaRPr lang="en-GB" kern="1200" dirty="0"/>
          </a:p>
        </p:txBody>
      </p:sp>
      <p:sp>
        <p:nvSpPr>
          <p:cNvPr id="12" name="Freeform: Shape 11">
            <a:extLst>
              <a:ext uri="{FF2B5EF4-FFF2-40B4-BE49-F238E27FC236}">
                <a16:creationId xmlns:a16="http://schemas.microsoft.com/office/drawing/2014/main" id="{B737EA04-3D07-4AD9-8CF1-20B53E4E365C}"/>
              </a:ext>
            </a:extLst>
          </p:cNvPr>
          <p:cNvSpPr/>
          <p:nvPr/>
        </p:nvSpPr>
        <p:spPr>
          <a:xfrm>
            <a:off x="10400097" y="2619692"/>
            <a:ext cx="804207" cy="804207"/>
          </a:xfrm>
          <a:custGeom>
            <a:avLst/>
            <a:gdLst>
              <a:gd name="connsiteX0" fmla="*/ 0 w 804207"/>
              <a:gd name="connsiteY0" fmla="*/ 442314 h 804207"/>
              <a:gd name="connsiteX1" fmla="*/ 180947 w 804207"/>
              <a:gd name="connsiteY1" fmla="*/ 442314 h 804207"/>
              <a:gd name="connsiteX2" fmla="*/ 180947 w 804207"/>
              <a:gd name="connsiteY2" fmla="*/ 0 h 804207"/>
              <a:gd name="connsiteX3" fmla="*/ 623260 w 804207"/>
              <a:gd name="connsiteY3" fmla="*/ 0 h 804207"/>
              <a:gd name="connsiteX4" fmla="*/ 623260 w 804207"/>
              <a:gd name="connsiteY4" fmla="*/ 442314 h 804207"/>
              <a:gd name="connsiteX5" fmla="*/ 804207 w 804207"/>
              <a:gd name="connsiteY5" fmla="*/ 442314 h 804207"/>
              <a:gd name="connsiteX6" fmla="*/ 402104 w 804207"/>
              <a:gd name="connsiteY6" fmla="*/ 804207 h 804207"/>
              <a:gd name="connsiteX7" fmla="*/ 0 w 804207"/>
              <a:gd name="connsiteY7" fmla="*/ 442314 h 80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207" h="804207">
                <a:moveTo>
                  <a:pt x="0" y="442314"/>
                </a:moveTo>
                <a:lnTo>
                  <a:pt x="180947" y="442314"/>
                </a:lnTo>
                <a:lnTo>
                  <a:pt x="180947" y="0"/>
                </a:lnTo>
                <a:lnTo>
                  <a:pt x="623260" y="0"/>
                </a:lnTo>
                <a:lnTo>
                  <a:pt x="623260" y="442314"/>
                </a:lnTo>
                <a:lnTo>
                  <a:pt x="804207" y="442314"/>
                </a:lnTo>
                <a:lnTo>
                  <a:pt x="402104" y="804207"/>
                </a:lnTo>
                <a:lnTo>
                  <a:pt x="0" y="442314"/>
                </a:lnTo>
                <a:close/>
              </a:path>
            </a:pathLst>
          </a:custGeom>
        </p:spPr>
        <p:style>
          <a:lnRef idx="2">
            <a:schemeClr val="dk2">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2">
              <a:hueOff val="0"/>
              <a:satOff val="0"/>
              <a:lumOff val="0"/>
              <a:alphaOff val="0"/>
            </a:schemeClr>
          </a:fontRef>
        </p:style>
        <p:txBody>
          <a:bodyPr spcFirstLastPara="0" vert="horz" wrap="square" lIns="226667" tIns="45720" rIns="226667" bIns="24476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0B2D2E81-E1C3-41D0-9DDC-C870E64A6DA1}"/>
              </a:ext>
            </a:extLst>
          </p:cNvPr>
          <p:cNvSpPr/>
          <p:nvPr/>
        </p:nvSpPr>
        <p:spPr>
          <a:xfrm>
            <a:off x="10443100" y="4134315"/>
            <a:ext cx="804207" cy="804207"/>
          </a:xfrm>
          <a:custGeom>
            <a:avLst/>
            <a:gdLst>
              <a:gd name="connsiteX0" fmla="*/ 0 w 804207"/>
              <a:gd name="connsiteY0" fmla="*/ 442314 h 804207"/>
              <a:gd name="connsiteX1" fmla="*/ 180947 w 804207"/>
              <a:gd name="connsiteY1" fmla="*/ 442314 h 804207"/>
              <a:gd name="connsiteX2" fmla="*/ 180947 w 804207"/>
              <a:gd name="connsiteY2" fmla="*/ 0 h 804207"/>
              <a:gd name="connsiteX3" fmla="*/ 623260 w 804207"/>
              <a:gd name="connsiteY3" fmla="*/ 0 h 804207"/>
              <a:gd name="connsiteX4" fmla="*/ 623260 w 804207"/>
              <a:gd name="connsiteY4" fmla="*/ 442314 h 804207"/>
              <a:gd name="connsiteX5" fmla="*/ 804207 w 804207"/>
              <a:gd name="connsiteY5" fmla="*/ 442314 h 804207"/>
              <a:gd name="connsiteX6" fmla="*/ 402104 w 804207"/>
              <a:gd name="connsiteY6" fmla="*/ 804207 h 804207"/>
              <a:gd name="connsiteX7" fmla="*/ 0 w 804207"/>
              <a:gd name="connsiteY7" fmla="*/ 442314 h 80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207" h="804207">
                <a:moveTo>
                  <a:pt x="0" y="442314"/>
                </a:moveTo>
                <a:lnTo>
                  <a:pt x="180947" y="442314"/>
                </a:lnTo>
                <a:lnTo>
                  <a:pt x="180947" y="0"/>
                </a:lnTo>
                <a:lnTo>
                  <a:pt x="623260" y="0"/>
                </a:lnTo>
                <a:lnTo>
                  <a:pt x="623260" y="442314"/>
                </a:lnTo>
                <a:lnTo>
                  <a:pt x="804207" y="442314"/>
                </a:lnTo>
                <a:lnTo>
                  <a:pt x="402104" y="804207"/>
                </a:lnTo>
                <a:lnTo>
                  <a:pt x="0" y="442314"/>
                </a:lnTo>
                <a:close/>
              </a:path>
            </a:pathLst>
          </a:custGeom>
        </p:spPr>
        <p:style>
          <a:lnRef idx="2">
            <a:schemeClr val="dk2">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2">
              <a:hueOff val="0"/>
              <a:satOff val="0"/>
              <a:lumOff val="0"/>
              <a:alphaOff val="0"/>
            </a:schemeClr>
          </a:fontRef>
        </p:style>
        <p:txBody>
          <a:bodyPr spcFirstLastPara="0" vert="horz" wrap="square" lIns="226667" tIns="45720" rIns="226667" bIns="24476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Tree>
    <p:extLst>
      <p:ext uri="{BB962C8B-B14F-4D97-AF65-F5344CB8AC3E}">
        <p14:creationId xmlns:p14="http://schemas.microsoft.com/office/powerpoint/2010/main" val="153108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500"/>
                                        <p:tgtEl>
                                          <p:spTgt spid="9"/>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fade">
                                      <p:cBhvr>
                                        <p:cTn id="54" dur="500"/>
                                        <p:tgtEl>
                                          <p:spTgt spid="1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fade">
                                      <p:cBhvr>
                                        <p:cTn id="57" dur="500"/>
                                        <p:tgtEl>
                                          <p:spTgt spid="10"/>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500"/>
                                        <p:tgtEl>
                                          <p:spTgt spid="1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animBg="1"/>
      <p:bldP spid="18" grpId="0" animBg="1"/>
      <p:bldP spid="20" grpId="0" animBg="1"/>
      <p:bldP spid="5" grpId="0"/>
      <p:bldP spid="6" grpId="0"/>
      <p:bldP spid="9" grpId="0" animBg="1"/>
      <p:bldP spid="10" grpId="0" animBg="1"/>
      <p:bldP spid="11" grpId="0" animBg="1"/>
      <p:bldP spid="12"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5363D-26E2-428D-9130-A246FD5657C5}"/>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The theorist views - </a:t>
            </a:r>
            <a:r>
              <a:rPr lang="en-GB" sz="3600" b="0" i="0" u="none" strike="noStrike" baseline="0" dirty="0">
                <a:latin typeface="Arial" panose="020B0604020202020204" pitchFamily="34" charset="0"/>
                <a:cs typeface="Arial" panose="020B0604020202020204" pitchFamily="34" charset="0"/>
              </a:rPr>
              <a:t>learning vs. innateness.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1B15F3-9DD9-44DE-AF5C-7D4CFF065E67}"/>
              </a:ext>
            </a:extLst>
          </p:cNvPr>
          <p:cNvSpPr>
            <a:spLocks noGrp="1"/>
          </p:cNvSpPr>
          <p:nvPr>
            <p:ph idx="1"/>
          </p:nvPr>
        </p:nvSpPr>
        <p:spPr>
          <a:xfrm>
            <a:off x="1066800" y="2103120"/>
            <a:ext cx="10058400" cy="3624820"/>
          </a:xfrm>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So, how much is innate and how much is environmental?</a:t>
            </a:r>
          </a:p>
          <a:p>
            <a:pPr marL="0" indent="0" algn="l">
              <a:buNone/>
            </a:pPr>
            <a:endParaRPr lang="en-GB" sz="1800" dirty="0">
              <a:latin typeface="Arial" panose="020B0604020202020204" pitchFamily="34" charset="0"/>
              <a:cs typeface="Arial" panose="020B0604020202020204" pitchFamily="34" charset="0"/>
            </a:endParaRPr>
          </a:p>
          <a:p>
            <a:pPr marL="0" indent="0" algn="l">
              <a:buNone/>
            </a:pPr>
            <a:r>
              <a:rPr lang="en-GB" sz="1800" b="0" i="0" u="none" strike="noStrike" baseline="0" dirty="0">
                <a:latin typeface="Arial" panose="020B0604020202020204" pitchFamily="34" charset="0"/>
                <a:cs typeface="Arial" panose="020B0604020202020204" pitchFamily="34" charset="0"/>
              </a:rPr>
              <a:t>After the break we will explore an overview of:</a:t>
            </a:r>
          </a:p>
          <a:p>
            <a:pPr marL="0" indent="0" algn="l">
              <a:buNone/>
            </a:pPr>
            <a:r>
              <a:rPr lang="en-GB" sz="1800" b="0" i="0" u="none" strike="noStrike" baseline="0" dirty="0">
                <a:latin typeface="CIDFont+F2"/>
              </a:rPr>
              <a:t> </a:t>
            </a:r>
          </a:p>
          <a:p>
            <a:pPr marL="0" indent="0" algn="l">
              <a:buNone/>
            </a:pPr>
            <a:r>
              <a:rPr lang="en-GB" sz="1800" b="0" i="0" u="none" strike="noStrike" baseline="0" dirty="0">
                <a:latin typeface="CIDFont+F2"/>
              </a:rPr>
              <a:t> </a:t>
            </a:r>
          </a:p>
        </p:txBody>
      </p:sp>
      <p:sp>
        <p:nvSpPr>
          <p:cNvPr id="6" name="Freeform: Shape 5">
            <a:extLst>
              <a:ext uri="{FF2B5EF4-FFF2-40B4-BE49-F238E27FC236}">
                <a16:creationId xmlns:a16="http://schemas.microsoft.com/office/drawing/2014/main" id="{6578A578-5F7E-42BA-8722-BFA9C4D4210F}"/>
              </a:ext>
            </a:extLst>
          </p:cNvPr>
          <p:cNvSpPr/>
          <p:nvPr/>
        </p:nvSpPr>
        <p:spPr>
          <a:xfrm>
            <a:off x="1190445" y="3442169"/>
            <a:ext cx="8969555" cy="779805"/>
          </a:xfrm>
          <a:custGeom>
            <a:avLst/>
            <a:gdLst>
              <a:gd name="connsiteX0" fmla="*/ 0 w 8969555"/>
              <a:gd name="connsiteY0" fmla="*/ 129970 h 779805"/>
              <a:gd name="connsiteX1" fmla="*/ 129970 w 8969555"/>
              <a:gd name="connsiteY1" fmla="*/ 0 h 779805"/>
              <a:gd name="connsiteX2" fmla="*/ 8839585 w 8969555"/>
              <a:gd name="connsiteY2" fmla="*/ 0 h 779805"/>
              <a:gd name="connsiteX3" fmla="*/ 8969555 w 8969555"/>
              <a:gd name="connsiteY3" fmla="*/ 129970 h 779805"/>
              <a:gd name="connsiteX4" fmla="*/ 8969555 w 8969555"/>
              <a:gd name="connsiteY4" fmla="*/ 649835 h 779805"/>
              <a:gd name="connsiteX5" fmla="*/ 8839585 w 8969555"/>
              <a:gd name="connsiteY5" fmla="*/ 779805 h 779805"/>
              <a:gd name="connsiteX6" fmla="*/ 129970 w 8969555"/>
              <a:gd name="connsiteY6" fmla="*/ 779805 h 779805"/>
              <a:gd name="connsiteX7" fmla="*/ 0 w 8969555"/>
              <a:gd name="connsiteY7" fmla="*/ 649835 h 779805"/>
              <a:gd name="connsiteX8" fmla="*/ 0 w 8969555"/>
              <a:gd name="connsiteY8" fmla="*/ 129970 h 7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9555" h="779805">
                <a:moveTo>
                  <a:pt x="0" y="129970"/>
                </a:moveTo>
                <a:cubicBezTo>
                  <a:pt x="0" y="58190"/>
                  <a:pt x="58190" y="0"/>
                  <a:pt x="129970" y="0"/>
                </a:cubicBezTo>
                <a:lnTo>
                  <a:pt x="8839585" y="0"/>
                </a:lnTo>
                <a:cubicBezTo>
                  <a:pt x="8911365" y="0"/>
                  <a:pt x="8969555" y="58190"/>
                  <a:pt x="8969555" y="129970"/>
                </a:cubicBezTo>
                <a:lnTo>
                  <a:pt x="8969555" y="649835"/>
                </a:lnTo>
                <a:cubicBezTo>
                  <a:pt x="8969555" y="721615"/>
                  <a:pt x="8911365" y="779805"/>
                  <a:pt x="8839585" y="779805"/>
                </a:cubicBezTo>
                <a:lnTo>
                  <a:pt x="129970" y="779805"/>
                </a:lnTo>
                <a:cubicBezTo>
                  <a:pt x="58190" y="779805"/>
                  <a:pt x="0" y="721615"/>
                  <a:pt x="0" y="649835"/>
                </a:cubicBezTo>
                <a:lnTo>
                  <a:pt x="0" y="1299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177" tIns="156177" rIns="156177" bIns="156177" numCol="1" spcCol="1270" anchor="ctr" anchorCtr="0">
            <a:noAutofit/>
          </a:bodyPr>
          <a:lstStyle/>
          <a:p>
            <a:pPr marL="0" lvl="0" indent="0" algn="l" defTabSz="1377950">
              <a:lnSpc>
                <a:spcPct val="90000"/>
              </a:lnSpc>
              <a:spcBef>
                <a:spcPct val="0"/>
              </a:spcBef>
              <a:spcAft>
                <a:spcPct val="35000"/>
              </a:spcAft>
              <a:buNone/>
            </a:pPr>
            <a:r>
              <a:rPr lang="en-GB" sz="3100" b="1" i="0" u="none" strike="noStrike" kern="1200" baseline="0" dirty="0">
                <a:latin typeface="CIDFont+F2"/>
              </a:rPr>
              <a:t>Piaget’s</a:t>
            </a:r>
            <a:r>
              <a:rPr lang="en-GB" sz="3100" b="0" i="0" u="none" strike="noStrike" kern="1200" baseline="0" dirty="0">
                <a:latin typeface="CIDFont+F2"/>
              </a:rPr>
              <a:t> theory of cognitive development </a:t>
            </a:r>
            <a:endParaRPr lang="en-GB" sz="3100" kern="1200" dirty="0"/>
          </a:p>
        </p:txBody>
      </p:sp>
      <p:sp>
        <p:nvSpPr>
          <p:cNvPr id="7" name="Freeform: Shape 6">
            <a:extLst>
              <a:ext uri="{FF2B5EF4-FFF2-40B4-BE49-F238E27FC236}">
                <a16:creationId xmlns:a16="http://schemas.microsoft.com/office/drawing/2014/main" id="{BA3E6F55-BF22-4DE9-A41B-549D866BC419}"/>
              </a:ext>
            </a:extLst>
          </p:cNvPr>
          <p:cNvSpPr/>
          <p:nvPr/>
        </p:nvSpPr>
        <p:spPr>
          <a:xfrm>
            <a:off x="1190445" y="4221974"/>
            <a:ext cx="8969555" cy="513360"/>
          </a:xfrm>
          <a:custGeom>
            <a:avLst/>
            <a:gdLst>
              <a:gd name="connsiteX0" fmla="*/ 0 w 8969555"/>
              <a:gd name="connsiteY0" fmla="*/ 0 h 513360"/>
              <a:gd name="connsiteX1" fmla="*/ 8969555 w 8969555"/>
              <a:gd name="connsiteY1" fmla="*/ 0 h 513360"/>
              <a:gd name="connsiteX2" fmla="*/ 8969555 w 8969555"/>
              <a:gd name="connsiteY2" fmla="*/ 513360 h 513360"/>
              <a:gd name="connsiteX3" fmla="*/ 0 w 8969555"/>
              <a:gd name="connsiteY3" fmla="*/ 513360 h 513360"/>
              <a:gd name="connsiteX4" fmla="*/ 0 w 8969555"/>
              <a:gd name="connsiteY4" fmla="*/ 0 h 513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9555" h="513360">
                <a:moveTo>
                  <a:pt x="0" y="0"/>
                </a:moveTo>
                <a:lnTo>
                  <a:pt x="8969555" y="0"/>
                </a:lnTo>
                <a:lnTo>
                  <a:pt x="8969555" y="513360"/>
                </a:lnTo>
                <a:lnTo>
                  <a:pt x="0" y="5133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84783" tIns="39370" rIns="220472" bIns="39370" numCol="1" spcCol="1270" anchor="t" anchorCtr="0">
            <a:noAutofit/>
          </a:bodyPr>
          <a:lstStyle/>
          <a:p>
            <a:pPr marL="0" lvl="1" algn="ctr" defTabSz="1066800">
              <a:lnSpc>
                <a:spcPct val="90000"/>
              </a:lnSpc>
              <a:spcBef>
                <a:spcPct val="0"/>
              </a:spcBef>
              <a:spcAft>
                <a:spcPct val="20000"/>
              </a:spcAft>
            </a:pPr>
            <a:r>
              <a:rPr lang="en-GB" sz="2400" b="0" i="0" u="none" strike="noStrike" kern="1200" baseline="0" dirty="0">
                <a:latin typeface="CIDFont+F2"/>
              </a:rPr>
              <a:t>and</a:t>
            </a:r>
            <a:endParaRPr lang="en-GB" sz="2400" kern="1200" dirty="0"/>
          </a:p>
        </p:txBody>
      </p:sp>
      <p:sp>
        <p:nvSpPr>
          <p:cNvPr id="8" name="Freeform: Shape 7">
            <a:extLst>
              <a:ext uri="{FF2B5EF4-FFF2-40B4-BE49-F238E27FC236}">
                <a16:creationId xmlns:a16="http://schemas.microsoft.com/office/drawing/2014/main" id="{266522FE-E28F-4752-A4E5-5703A4BC084C}"/>
              </a:ext>
            </a:extLst>
          </p:cNvPr>
          <p:cNvSpPr/>
          <p:nvPr/>
        </p:nvSpPr>
        <p:spPr>
          <a:xfrm>
            <a:off x="1190445" y="4735334"/>
            <a:ext cx="8969555" cy="779805"/>
          </a:xfrm>
          <a:custGeom>
            <a:avLst/>
            <a:gdLst>
              <a:gd name="connsiteX0" fmla="*/ 0 w 8969555"/>
              <a:gd name="connsiteY0" fmla="*/ 129970 h 779805"/>
              <a:gd name="connsiteX1" fmla="*/ 129970 w 8969555"/>
              <a:gd name="connsiteY1" fmla="*/ 0 h 779805"/>
              <a:gd name="connsiteX2" fmla="*/ 8839585 w 8969555"/>
              <a:gd name="connsiteY2" fmla="*/ 0 h 779805"/>
              <a:gd name="connsiteX3" fmla="*/ 8969555 w 8969555"/>
              <a:gd name="connsiteY3" fmla="*/ 129970 h 779805"/>
              <a:gd name="connsiteX4" fmla="*/ 8969555 w 8969555"/>
              <a:gd name="connsiteY4" fmla="*/ 649835 h 779805"/>
              <a:gd name="connsiteX5" fmla="*/ 8839585 w 8969555"/>
              <a:gd name="connsiteY5" fmla="*/ 779805 h 779805"/>
              <a:gd name="connsiteX6" fmla="*/ 129970 w 8969555"/>
              <a:gd name="connsiteY6" fmla="*/ 779805 h 779805"/>
              <a:gd name="connsiteX7" fmla="*/ 0 w 8969555"/>
              <a:gd name="connsiteY7" fmla="*/ 649835 h 779805"/>
              <a:gd name="connsiteX8" fmla="*/ 0 w 8969555"/>
              <a:gd name="connsiteY8" fmla="*/ 129970 h 7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9555" h="779805">
                <a:moveTo>
                  <a:pt x="0" y="129970"/>
                </a:moveTo>
                <a:cubicBezTo>
                  <a:pt x="0" y="58190"/>
                  <a:pt x="58190" y="0"/>
                  <a:pt x="129970" y="0"/>
                </a:cubicBezTo>
                <a:lnTo>
                  <a:pt x="8839585" y="0"/>
                </a:lnTo>
                <a:cubicBezTo>
                  <a:pt x="8911365" y="0"/>
                  <a:pt x="8969555" y="58190"/>
                  <a:pt x="8969555" y="129970"/>
                </a:cubicBezTo>
                <a:lnTo>
                  <a:pt x="8969555" y="649835"/>
                </a:lnTo>
                <a:cubicBezTo>
                  <a:pt x="8969555" y="721615"/>
                  <a:pt x="8911365" y="779805"/>
                  <a:pt x="8839585" y="779805"/>
                </a:cubicBezTo>
                <a:lnTo>
                  <a:pt x="129970" y="779805"/>
                </a:lnTo>
                <a:cubicBezTo>
                  <a:pt x="58190" y="779805"/>
                  <a:pt x="0" y="721615"/>
                  <a:pt x="0" y="649835"/>
                </a:cubicBezTo>
                <a:lnTo>
                  <a:pt x="0" y="1299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177" tIns="156177" rIns="156177" bIns="156177" numCol="1" spcCol="1270" anchor="ctr" anchorCtr="0">
            <a:noAutofit/>
          </a:bodyPr>
          <a:lstStyle/>
          <a:p>
            <a:pPr marL="0" lvl="0" indent="0" algn="l" defTabSz="1377950">
              <a:lnSpc>
                <a:spcPct val="90000"/>
              </a:lnSpc>
              <a:spcBef>
                <a:spcPct val="0"/>
              </a:spcBef>
              <a:spcAft>
                <a:spcPct val="35000"/>
              </a:spcAft>
              <a:buNone/>
            </a:pPr>
            <a:r>
              <a:rPr lang="en-GB" sz="3100" b="1" i="0" u="none" strike="noStrike" kern="1200" baseline="0" dirty="0">
                <a:latin typeface="CIDFont+F2"/>
              </a:rPr>
              <a:t>Vygotsky’s</a:t>
            </a:r>
            <a:r>
              <a:rPr lang="en-GB" sz="3100" b="0" i="0" u="none" strike="noStrike" kern="1200" baseline="0" dirty="0">
                <a:latin typeface="CIDFont+F2"/>
              </a:rPr>
              <a:t> theor</a:t>
            </a:r>
            <a:r>
              <a:rPr lang="en-GB" sz="3100" kern="1200" dirty="0">
                <a:latin typeface="CIDFont+F2"/>
              </a:rPr>
              <a:t>y of social constructivism. </a:t>
            </a:r>
            <a:endParaRPr lang="en-GB" sz="3100" kern="1200" dirty="0"/>
          </a:p>
        </p:txBody>
      </p:sp>
      <p:sp>
        <p:nvSpPr>
          <p:cNvPr id="9" name="Freeform: Shape 8">
            <a:extLst>
              <a:ext uri="{FF2B5EF4-FFF2-40B4-BE49-F238E27FC236}">
                <a16:creationId xmlns:a16="http://schemas.microsoft.com/office/drawing/2014/main" id="{F73E6F42-DE4B-4A29-8C3B-85DA1C68EB27}"/>
              </a:ext>
            </a:extLst>
          </p:cNvPr>
          <p:cNvSpPr/>
          <p:nvPr/>
        </p:nvSpPr>
        <p:spPr>
          <a:xfrm>
            <a:off x="1190445" y="5515139"/>
            <a:ext cx="8969555" cy="513360"/>
          </a:xfrm>
          <a:custGeom>
            <a:avLst/>
            <a:gdLst>
              <a:gd name="connsiteX0" fmla="*/ 0 w 8969555"/>
              <a:gd name="connsiteY0" fmla="*/ 0 h 513360"/>
              <a:gd name="connsiteX1" fmla="*/ 8969555 w 8969555"/>
              <a:gd name="connsiteY1" fmla="*/ 0 h 513360"/>
              <a:gd name="connsiteX2" fmla="*/ 8969555 w 8969555"/>
              <a:gd name="connsiteY2" fmla="*/ 513360 h 513360"/>
              <a:gd name="connsiteX3" fmla="*/ 0 w 8969555"/>
              <a:gd name="connsiteY3" fmla="*/ 513360 h 513360"/>
              <a:gd name="connsiteX4" fmla="*/ 0 w 8969555"/>
              <a:gd name="connsiteY4" fmla="*/ 0 h 513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9555" h="513360">
                <a:moveTo>
                  <a:pt x="0" y="0"/>
                </a:moveTo>
                <a:lnTo>
                  <a:pt x="8969555" y="0"/>
                </a:lnTo>
                <a:lnTo>
                  <a:pt x="8969555" y="513360"/>
                </a:lnTo>
                <a:lnTo>
                  <a:pt x="0" y="5133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84783" tIns="39370" rIns="220472" bIns="39370" numCol="1" spcCol="1270" anchor="t" anchorCtr="0">
            <a:noAutofit/>
          </a:bodyPr>
          <a:lstStyle/>
          <a:p>
            <a:pPr marL="228600" lvl="1" indent="-228600" algn="l" defTabSz="1066800">
              <a:lnSpc>
                <a:spcPct val="90000"/>
              </a:lnSpc>
              <a:spcBef>
                <a:spcPct val="0"/>
              </a:spcBef>
              <a:spcAft>
                <a:spcPct val="20000"/>
              </a:spcAft>
              <a:buChar char="•"/>
            </a:pPr>
            <a:endParaRPr lang="en-GB" sz="2400" kern="1200"/>
          </a:p>
        </p:txBody>
      </p:sp>
    </p:spTree>
    <p:extLst>
      <p:ext uri="{BB962C8B-B14F-4D97-AF65-F5344CB8AC3E}">
        <p14:creationId xmlns:p14="http://schemas.microsoft.com/office/powerpoint/2010/main" val="299282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4C783-2C96-43D2-9E43-86195A1B658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185769-A61E-44A3-B3D9-64BE0E2CF594}"/>
              </a:ext>
            </a:extLst>
          </p:cNvPr>
          <p:cNvSpPr>
            <a:spLocks noGrp="1"/>
          </p:cNvSpPr>
          <p:nvPr>
            <p:ph idx="1"/>
          </p:nvPr>
        </p:nvSpPr>
        <p:spPr>
          <a:xfrm>
            <a:off x="550606" y="1723558"/>
            <a:ext cx="11090788" cy="3849624"/>
          </a:xfrm>
        </p:spPr>
        <p:txBody>
          <a:bodyPr>
            <a:noAutofit/>
          </a:bodyPr>
          <a:lstStyle/>
          <a:p>
            <a:pPr algn="l"/>
            <a:r>
              <a:rPr lang="en-GB" sz="1400" b="0" i="0" u="none" strike="noStrike" baseline="0" dirty="0">
                <a:latin typeface="Arial" panose="020B0604020202020204" pitchFamily="34" charset="0"/>
                <a:cs typeface="Arial" panose="020B0604020202020204" pitchFamily="34" charset="0"/>
              </a:rPr>
              <a:t>Darwin, C. (1859). </a:t>
            </a:r>
            <a:r>
              <a:rPr lang="en-GB" sz="1400" b="0" i="1" u="none" strike="noStrike" baseline="0" dirty="0">
                <a:latin typeface="Arial" panose="020B0604020202020204" pitchFamily="34" charset="0"/>
                <a:cs typeface="Arial" panose="020B0604020202020204" pitchFamily="34" charset="0"/>
              </a:rPr>
              <a:t>On the origin of species by means of natural selection, or the preservation of favoured races in the struggle for life</a:t>
            </a:r>
            <a:r>
              <a:rPr lang="en-GB" sz="1400" b="0" i="0" u="none" strike="noStrike" baseline="0" dirty="0">
                <a:latin typeface="Arial" panose="020B0604020202020204" pitchFamily="34" charset="0"/>
                <a:cs typeface="Arial" panose="020B0604020202020204" pitchFamily="34" charset="0"/>
              </a:rPr>
              <a:t>. London: John Murray.</a:t>
            </a:r>
          </a:p>
          <a:p>
            <a:pPr algn="l"/>
            <a:r>
              <a:rPr lang="en-GB" sz="1400" b="0" i="0" u="none" strike="noStrike" baseline="0" dirty="0">
                <a:latin typeface="Arial" panose="020B0604020202020204" pitchFamily="34" charset="0"/>
                <a:cs typeface="Arial" panose="020B0604020202020204" pitchFamily="34" charset="0"/>
              </a:rPr>
              <a:t>Dixon, R. A. &amp; Lerner, R. M. (1992). A history of systems in developmental psychology. In M.H. Bornstein, &amp; M.E. Lamb (Eds.), </a:t>
            </a:r>
            <a:r>
              <a:rPr lang="en-GB" sz="1400" b="0" i="1" u="none" strike="noStrike" baseline="0" dirty="0">
                <a:latin typeface="Arial" panose="020B0604020202020204" pitchFamily="34" charset="0"/>
                <a:cs typeface="Arial" panose="020B0604020202020204" pitchFamily="34" charset="0"/>
              </a:rPr>
              <a:t>Developmental psychology: An advanced textbook </a:t>
            </a:r>
            <a:r>
              <a:rPr lang="en-GB" sz="1400" b="0" i="0" u="none" strike="noStrike" baseline="0" dirty="0">
                <a:latin typeface="Arial" panose="020B0604020202020204" pitchFamily="34" charset="0"/>
                <a:cs typeface="Arial" panose="020B0604020202020204" pitchFamily="34" charset="0"/>
              </a:rPr>
              <a:t>(pp.3-58). Hillsdale, NJ: Lawrence Erlbaum Associates.</a:t>
            </a:r>
          </a:p>
          <a:p>
            <a:pPr algn="l"/>
            <a:r>
              <a:rPr lang="en-GB" sz="1400" b="0" i="0" u="none" strike="noStrike" baseline="0" dirty="0">
                <a:latin typeface="Arial" panose="020B0604020202020204" pitchFamily="34" charset="0"/>
                <a:cs typeface="Arial" panose="020B0604020202020204" pitchFamily="34" charset="0"/>
              </a:rPr>
              <a:t>Hepper, P. G. (1991). An examination of </a:t>
            </a:r>
            <a:r>
              <a:rPr lang="en-GB" sz="1400" b="0" i="0" u="none" strike="noStrike" baseline="0" dirty="0" err="1">
                <a:latin typeface="Arial" panose="020B0604020202020204" pitchFamily="34" charset="0"/>
                <a:cs typeface="Arial" panose="020B0604020202020204" pitchFamily="34" charset="0"/>
              </a:rPr>
              <a:t>fetal</a:t>
            </a:r>
            <a:r>
              <a:rPr lang="en-GB" sz="1400" b="0" i="0" u="none" strike="noStrike" baseline="0" dirty="0">
                <a:latin typeface="Arial" panose="020B0604020202020204" pitchFamily="34" charset="0"/>
                <a:cs typeface="Arial" panose="020B0604020202020204" pitchFamily="34" charset="0"/>
              </a:rPr>
              <a:t> learning before and after birth. </a:t>
            </a:r>
            <a:r>
              <a:rPr lang="en-GB" sz="1400" b="0" i="1" u="none" strike="noStrike" baseline="0" dirty="0">
                <a:latin typeface="Arial" panose="020B0604020202020204" pitchFamily="34" charset="0"/>
                <a:cs typeface="Arial" panose="020B0604020202020204" pitchFamily="34" charset="0"/>
              </a:rPr>
              <a:t>The Irish Journal of Psychology</a:t>
            </a:r>
            <a:r>
              <a:rPr lang="en-GB" sz="1400" b="0" i="0" u="none" strike="noStrike" baseline="0" dirty="0">
                <a:latin typeface="Arial" panose="020B0604020202020204" pitchFamily="34" charset="0"/>
                <a:cs typeface="Arial" panose="020B0604020202020204" pitchFamily="34" charset="0"/>
              </a:rPr>
              <a:t>, 12(2), 95-107.</a:t>
            </a:r>
          </a:p>
          <a:p>
            <a:r>
              <a:rPr lang="en-GB" sz="1400" b="0" i="0" u="none" strike="noStrike" baseline="0" dirty="0">
                <a:latin typeface="Arial" panose="020B0604020202020204" pitchFamily="34" charset="0"/>
                <a:cs typeface="Arial" panose="020B0604020202020204" pitchFamily="34" charset="0"/>
              </a:rPr>
              <a:t>ITV News, (2016), </a:t>
            </a:r>
            <a:r>
              <a:rPr lang="en-GB" sz="1400" b="0" i="0" dirty="0">
                <a:effectLst/>
                <a:latin typeface="Arial" panose="020B0604020202020204" pitchFamily="34" charset="0"/>
                <a:cs typeface="Arial" panose="020B0604020202020204" pitchFamily="34" charset="0"/>
              </a:rPr>
              <a:t>Baby's brain scans show damage caused by Zika virus </a:t>
            </a:r>
            <a:r>
              <a:rPr lang="en-GB" sz="1400" b="0" i="0" u="none" strike="noStrike" baseline="0" dirty="0">
                <a:latin typeface="Arial" panose="020B0604020202020204" pitchFamily="34" charset="0"/>
                <a:cs typeface="Arial" panose="020B0604020202020204" pitchFamily="34" charset="0"/>
              </a:rPr>
              <a:t>[video] Available: </a:t>
            </a:r>
            <a:r>
              <a:rPr lang="en-GB" sz="1400" b="0" i="0" u="none" strike="noStrike" baseline="0" dirty="0">
                <a:latin typeface="Arial" panose="020B0604020202020204" pitchFamily="34" charset="0"/>
                <a:cs typeface="Arial" panose="020B0604020202020204" pitchFamily="34" charset="0"/>
                <a:hlinkClick r:id="rId2"/>
              </a:rPr>
              <a:t>https://www.youtube.com/watch?v=N6DajXvY15U</a:t>
            </a:r>
            <a:r>
              <a:rPr lang="en-GB" sz="1400" b="0" i="0" u="none" strike="noStrike" baseline="0" dirty="0">
                <a:latin typeface="Arial" panose="020B0604020202020204" pitchFamily="34" charset="0"/>
                <a:cs typeface="Arial" panose="020B0604020202020204" pitchFamily="34" charset="0"/>
              </a:rPr>
              <a:t> Accessed: 06/09/2020 </a:t>
            </a:r>
          </a:p>
          <a:p>
            <a:pPr algn="l"/>
            <a:r>
              <a:rPr lang="en-GB" sz="1400" b="0" i="0" u="none" strike="noStrike" baseline="0" dirty="0">
                <a:latin typeface="Arial" panose="020B0604020202020204" pitchFamily="34" charset="0"/>
                <a:cs typeface="Arial" panose="020B0604020202020204" pitchFamily="34" charset="0"/>
              </a:rPr>
              <a:t>Locke, J. (1948). An essay concerning human understanding, 1690.</a:t>
            </a:r>
          </a:p>
          <a:p>
            <a:pPr algn="l"/>
            <a:r>
              <a:rPr lang="de-DE" sz="1400" b="0" i="0" u="none" strike="noStrike" baseline="0" dirty="0">
                <a:latin typeface="Arial" panose="020B0604020202020204" pitchFamily="34" charset="0"/>
                <a:cs typeface="Arial" panose="020B0604020202020204" pitchFamily="34" charset="0"/>
              </a:rPr>
              <a:t>Lorenz, K. Z. (1935). Der Kumpan in der Umwelt des Vogels. </a:t>
            </a:r>
            <a:r>
              <a:rPr lang="de-DE" sz="1400" b="0" i="1" u="none" strike="noStrike" baseline="0" dirty="0">
                <a:latin typeface="Arial" panose="020B0604020202020204" pitchFamily="34" charset="0"/>
                <a:cs typeface="Arial" panose="020B0604020202020204" pitchFamily="34" charset="0"/>
              </a:rPr>
              <a:t>Journal fur Ornithologie</a:t>
            </a:r>
            <a:r>
              <a:rPr lang="de-DE" sz="1400" b="0" i="0" u="none" strike="noStrike" baseline="0" dirty="0">
                <a:latin typeface="Arial" panose="020B0604020202020204" pitchFamily="34" charset="0"/>
                <a:cs typeface="Arial" panose="020B0604020202020204" pitchFamily="34" charset="0"/>
              </a:rPr>
              <a:t>, 83, 137-</a:t>
            </a:r>
            <a:r>
              <a:rPr lang="en-GB" sz="1400" b="0" i="0" u="none" strike="noStrike" baseline="0" dirty="0">
                <a:latin typeface="Arial" panose="020B0604020202020204" pitchFamily="34" charset="0"/>
                <a:cs typeface="Arial" panose="020B0604020202020204" pitchFamily="34" charset="0"/>
              </a:rPr>
              <a:t>213.</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PBS, (2013), </a:t>
            </a:r>
            <a:r>
              <a:rPr lang="en-GB" sz="1400" i="1" dirty="0">
                <a:effectLst/>
                <a:latin typeface="Arial" panose="020B0604020202020204" pitchFamily="34" charset="0"/>
                <a:cs typeface="Arial" panose="020B0604020202020204" pitchFamily="34" charset="0"/>
              </a:rPr>
              <a:t>Nature: Imprinting Hatchling Geese </a:t>
            </a:r>
            <a:r>
              <a:rPr lang="en-GB" sz="1400" dirty="0">
                <a:latin typeface="Arial" panose="020B0604020202020204" pitchFamily="34" charset="0"/>
                <a:cs typeface="Arial" panose="020B0604020202020204" pitchFamily="34" charset="0"/>
              </a:rPr>
              <a:t>[video] Available: </a:t>
            </a:r>
            <a:r>
              <a:rPr lang="en-GB" sz="1400" dirty="0">
                <a:latin typeface="Arial" panose="020B0604020202020204" pitchFamily="34" charset="0"/>
                <a:cs typeface="Arial" panose="020B0604020202020204" pitchFamily="34" charset="0"/>
                <a:hlinkClick r:id="rId3"/>
              </a:rPr>
              <a:t>https://www.youtube.com/watch?v=ihh1xBXwt_0</a:t>
            </a:r>
            <a:r>
              <a:rPr lang="en-GB" sz="1400" dirty="0">
                <a:latin typeface="Arial" panose="020B0604020202020204" pitchFamily="34" charset="0"/>
                <a:cs typeface="Arial" panose="020B0604020202020204" pitchFamily="34" charset="0"/>
              </a:rPr>
              <a:t> Accessed: 25/08/2020</a:t>
            </a:r>
          </a:p>
          <a:p>
            <a:pPr algn="l"/>
            <a:r>
              <a:rPr lang="en-GB" sz="1400" b="0" i="0" u="none" strike="noStrike" baseline="0" dirty="0">
                <a:latin typeface="Arial" panose="020B0604020202020204" pitchFamily="34" charset="0"/>
                <a:cs typeface="Arial" panose="020B0604020202020204" pitchFamily="34" charset="0"/>
              </a:rPr>
              <a:t>Rousseau, J. J. (1979). </a:t>
            </a:r>
            <a:r>
              <a:rPr lang="en-GB" sz="1400" b="0" i="1" u="none" strike="noStrike" baseline="0" dirty="0">
                <a:latin typeface="Arial" panose="020B0604020202020204" pitchFamily="34" charset="0"/>
                <a:cs typeface="Arial" panose="020B0604020202020204" pitchFamily="34" charset="0"/>
              </a:rPr>
              <a:t>Emile, or on education </a:t>
            </a:r>
            <a:r>
              <a:rPr lang="en-GB" sz="1400" b="0" i="0" u="none" strike="noStrike" baseline="0" dirty="0">
                <a:latin typeface="Arial" panose="020B0604020202020204" pitchFamily="34" charset="0"/>
                <a:cs typeface="Arial" panose="020B0604020202020204" pitchFamily="34" charset="0"/>
              </a:rPr>
              <a:t>(Allan Bloom, Trans.). New York, NY: Basic Books.</a:t>
            </a:r>
            <a:endParaRPr lang="en-GB" sz="1400" dirty="0">
              <a:latin typeface="Arial" panose="020B0604020202020204" pitchFamily="34" charset="0"/>
              <a:cs typeface="Arial" panose="020B0604020202020204" pitchFamily="34" charset="0"/>
            </a:endParaRPr>
          </a:p>
          <a:p>
            <a:r>
              <a:rPr lang="en-GB" sz="1400" b="0" i="0" u="none" strike="noStrike" baseline="0" dirty="0">
                <a:latin typeface="Arial" panose="020B0604020202020204" pitchFamily="34" charset="0"/>
                <a:cs typeface="Arial" panose="020B0604020202020204" pitchFamily="34" charset="0"/>
              </a:rPr>
              <a:t>Skinner, B. F. (1953). </a:t>
            </a:r>
            <a:r>
              <a:rPr lang="en-GB" sz="1400" b="0" i="1" u="none" strike="noStrike" baseline="0" dirty="0">
                <a:latin typeface="Arial" panose="020B0604020202020204" pitchFamily="34" charset="0"/>
                <a:cs typeface="Arial" panose="020B0604020202020204" pitchFamily="34" charset="0"/>
              </a:rPr>
              <a:t>Science and human </a:t>
            </a:r>
            <a:r>
              <a:rPr lang="en-GB" sz="1400" b="0" i="1" u="none" strike="noStrike" baseline="0" dirty="0" err="1">
                <a:latin typeface="Arial" panose="020B0604020202020204" pitchFamily="34" charset="0"/>
                <a:cs typeface="Arial" panose="020B0604020202020204" pitchFamily="34" charset="0"/>
              </a:rPr>
              <a:t>behavior</a:t>
            </a:r>
            <a:r>
              <a:rPr lang="en-GB" sz="1400" b="0" i="0" u="none" strike="noStrike" baseline="0" dirty="0">
                <a:latin typeface="Arial" panose="020B0604020202020204" pitchFamily="34" charset="0"/>
                <a:cs typeface="Arial" panose="020B0604020202020204" pitchFamily="34" charset="0"/>
              </a:rPr>
              <a:t>. New York, Macmillan</a:t>
            </a:r>
          </a:p>
          <a:p>
            <a:pPr algn="l"/>
            <a:r>
              <a:rPr lang="en-GB" sz="1400" b="0" i="0" u="none" strike="noStrike" baseline="0" dirty="0">
                <a:latin typeface="Arial" panose="020B0604020202020204" pitchFamily="34" charset="0"/>
                <a:cs typeface="Arial" panose="020B0604020202020204" pitchFamily="34" charset="0"/>
              </a:rPr>
              <a:t>Watson, J. B. (1913). Psychology as the </a:t>
            </a:r>
            <a:r>
              <a:rPr lang="en-GB" sz="1400" b="0" i="0" u="none" strike="noStrike" baseline="0" dirty="0" err="1">
                <a:latin typeface="Arial" panose="020B0604020202020204" pitchFamily="34" charset="0"/>
                <a:cs typeface="Arial" panose="020B0604020202020204" pitchFamily="34" charset="0"/>
              </a:rPr>
              <a:t>behaviorist</a:t>
            </a:r>
            <a:r>
              <a:rPr lang="en-GB" sz="1400" b="0" i="0" u="none" strike="noStrike" baseline="0" dirty="0">
                <a:latin typeface="Arial" panose="020B0604020202020204" pitchFamily="34" charset="0"/>
                <a:cs typeface="Arial" panose="020B0604020202020204" pitchFamily="34" charset="0"/>
              </a:rPr>
              <a:t> views it. </a:t>
            </a:r>
            <a:r>
              <a:rPr lang="en-GB" sz="1400" b="0" i="1" u="none" strike="noStrike" baseline="0" dirty="0">
                <a:latin typeface="Arial" panose="020B0604020202020204" pitchFamily="34" charset="0"/>
                <a:cs typeface="Arial" panose="020B0604020202020204" pitchFamily="34" charset="0"/>
              </a:rPr>
              <a:t>Psychological Review</a:t>
            </a:r>
            <a:r>
              <a:rPr lang="en-GB" sz="1400" b="0" i="0" u="none" strike="noStrike" baseline="0" dirty="0">
                <a:latin typeface="Arial" panose="020B0604020202020204" pitchFamily="34" charset="0"/>
                <a:cs typeface="Arial" panose="020B0604020202020204" pitchFamily="34" charset="0"/>
              </a:rPr>
              <a:t>, 20, 158-177.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65520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224</TotalTime>
  <Words>2487</Words>
  <Application>Microsoft Office PowerPoint</Application>
  <PresentationFormat>Widescreen</PresentationFormat>
  <Paragraphs>174</Paragraphs>
  <Slides>22</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22</vt:i4>
      </vt:variant>
    </vt:vector>
  </HeadingPairs>
  <TitlesOfParts>
    <vt:vector size="34" baseType="lpstr">
      <vt:lpstr>07cbm,Bold</vt:lpstr>
      <vt:lpstr>60iif,Bold</vt:lpstr>
      <vt:lpstr>64mst</vt:lpstr>
      <vt:lpstr>64zdj</vt:lpstr>
      <vt:lpstr>68hod</vt:lpstr>
      <vt:lpstr>99elq</vt:lpstr>
      <vt:lpstr>Arial</vt:lpstr>
      <vt:lpstr>Calibri</vt:lpstr>
      <vt:lpstr>Century Gothic</vt:lpstr>
      <vt:lpstr>CIDFont+F2</vt:lpstr>
      <vt:lpstr>Garamond</vt:lpstr>
      <vt:lpstr>SavonVTI</vt:lpstr>
      <vt:lpstr>Introduction to developmental psychology</vt:lpstr>
      <vt:lpstr>Introduction To Developmental Psychology  Prenatal Development And  Approaches To Developmental Psychology</vt:lpstr>
      <vt:lpstr>What Is Developmental Psychology ?</vt:lpstr>
      <vt:lpstr>PowerPoint Presentation</vt:lpstr>
      <vt:lpstr>PowerPoint Presentation</vt:lpstr>
      <vt:lpstr>Why Do We Study Developmental Psychology?</vt:lpstr>
      <vt:lpstr>Prenatal Development</vt:lpstr>
      <vt:lpstr>Development of the brain. </vt:lpstr>
      <vt:lpstr>Prenatal Learning</vt:lpstr>
      <vt:lpstr>Prenatal Environmental Influences</vt:lpstr>
      <vt:lpstr>Case study – Zika </vt:lpstr>
      <vt:lpstr>Break</vt:lpstr>
      <vt:lpstr>The Nature-Nurture Debate</vt:lpstr>
      <vt:lpstr>The Course Of Acquisition</vt:lpstr>
      <vt:lpstr>The continuous function</vt:lpstr>
      <vt:lpstr>Staged development</vt:lpstr>
      <vt:lpstr>Inverted  U-Function</vt:lpstr>
      <vt:lpstr>Sensitive And Critical Periods</vt:lpstr>
      <vt:lpstr>Activity </vt:lpstr>
      <vt:lpstr>Theories Of Development</vt:lpstr>
      <vt:lpstr>The theorist views - learning vs. innateness.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developmental psychology</dc:title>
  <dc:creator>Rebecca Kavanagh</dc:creator>
  <cp:lastModifiedBy>Rebecca Kavanagh</cp:lastModifiedBy>
  <cp:revision>14</cp:revision>
  <dcterms:created xsi:type="dcterms:W3CDTF">2020-08-25T20:32:34Z</dcterms:created>
  <dcterms:modified xsi:type="dcterms:W3CDTF">2020-09-06T20:47:45Z</dcterms:modified>
</cp:coreProperties>
</file>