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282" r:id="rId5"/>
    <p:sldId id="292" r:id="rId6"/>
    <p:sldId id="293" r:id="rId7"/>
    <p:sldId id="283" r:id="rId8"/>
    <p:sldId id="298" r:id="rId9"/>
    <p:sldId id="297" r:id="rId10"/>
    <p:sldId id="291" r:id="rId11"/>
    <p:sldId id="284" r:id="rId12"/>
    <p:sldId id="294" r:id="rId13"/>
    <p:sldId id="295" r:id="rId14"/>
    <p:sldId id="285" r:id="rId15"/>
    <p:sldId id="301" r:id="rId16"/>
    <p:sldId id="300" r:id="rId17"/>
    <p:sldId id="296"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E5725"/>
    <a:srgbClr val="0A3B5E"/>
    <a:srgbClr val="196733"/>
    <a:srgbClr val="9C2123"/>
    <a:srgbClr val="472A7A"/>
    <a:srgbClr val="9DCF8A"/>
    <a:srgbClr val="6FA6AA"/>
    <a:srgbClr val="F7A979"/>
    <a:srgbClr val="A83032"/>
    <a:srgbClr val="CA808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270" autoAdjust="0"/>
    <p:restoredTop sz="75130" autoAdjust="0"/>
  </p:normalViewPr>
  <p:slideViewPr>
    <p:cSldViewPr snapToGrid="0">
      <p:cViewPr varScale="1">
        <p:scale>
          <a:sx n="78" d="100"/>
          <a:sy n="78" d="100"/>
        </p:scale>
        <p:origin x="352" y="60"/>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86" d="100"/>
          <a:sy n="86" d="100"/>
        </p:scale>
        <p:origin x="301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15FAA28-D333-4D57-AF0E-BDF53B4498B2}" type="datetime1">
              <a:rPr lang="en-GB" smtClean="0"/>
              <a:t>22/09/2025</a:t>
            </a:fld>
            <a:endParaRPr lang="en-GB"/>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D03277C-3F5C-4673-8D79-1738A329ED93}" type="datetime1">
              <a:rPr lang="en-GB" noProof="0" smtClean="0"/>
              <a:t>22/09/2025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Good afternoon, everyone. Thank you for participating in this micro-teaching session. Today, I want to introduce you to the concept of Emotional Intelligence.  </a:t>
            </a:r>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a:t>
            </a:fld>
            <a:endParaRPr lang="en-GB"/>
          </a:p>
        </p:txBody>
      </p:sp>
    </p:spTree>
    <p:extLst>
      <p:ext uri="{BB962C8B-B14F-4D97-AF65-F5344CB8AC3E}">
        <p14:creationId xmlns:p14="http://schemas.microsoft.com/office/powerpoint/2010/main" val="2256460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So, after this session you will be able to:</a:t>
            </a:r>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2</a:t>
            </a:fld>
            <a:endParaRPr lang="en-GB"/>
          </a:p>
        </p:txBody>
      </p:sp>
    </p:spTree>
    <p:extLst>
      <p:ext uri="{BB962C8B-B14F-4D97-AF65-F5344CB8AC3E}">
        <p14:creationId xmlns:p14="http://schemas.microsoft.com/office/powerpoint/2010/main" val="4068716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Before we start, I want to ask you one question. What makes someone emotionally Intelligent?</a:t>
            </a:r>
          </a:p>
          <a:p>
            <a:pPr rtl="0"/>
            <a:r>
              <a:rPr lang="en-GB" dirty="0"/>
              <a:t>Great answers, so EI people can:</a:t>
            </a:r>
          </a:p>
          <a:p>
            <a:pPr rtl="0"/>
            <a:r>
              <a:rPr lang="en-GB" dirty="0"/>
              <a:t>These are quite interesting summaries of our perception of EI people.</a:t>
            </a:r>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3</a:t>
            </a:fld>
            <a:endParaRPr lang="en-GB"/>
          </a:p>
        </p:txBody>
      </p:sp>
    </p:spTree>
    <p:extLst>
      <p:ext uri="{BB962C8B-B14F-4D97-AF65-F5344CB8AC3E}">
        <p14:creationId xmlns:p14="http://schemas.microsoft.com/office/powerpoint/2010/main" val="2385884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171450" indent="-171450" rtl="0">
              <a:buFont typeface="Arial" panose="020B0604020202020204" pitchFamily="34" charset="0"/>
              <a:buChar char="•"/>
            </a:pPr>
            <a:endParaRPr lang="en-GB" dirty="0"/>
          </a:p>
          <a:p>
            <a:pPr marL="0" indent="0" rtl="0">
              <a:buFont typeface="Arial" panose="020B0604020202020204" pitchFamily="34" charset="0"/>
              <a:buNone/>
            </a:pPr>
            <a:r>
              <a:rPr lang="en-GB" dirty="0"/>
              <a:t>So, what is EI then? </a:t>
            </a:r>
          </a:p>
          <a:p>
            <a:pPr marL="171450" indent="-171450" rtl="0">
              <a:buFont typeface="Arial" panose="020B0604020202020204" pitchFamily="34" charset="0"/>
              <a:buChar char="•"/>
            </a:pPr>
            <a:endParaRPr lang="en-GB" dirty="0"/>
          </a:p>
          <a:p>
            <a:pPr marL="171450" indent="-171450" rtl="0">
              <a:buFont typeface="Arial" panose="020B0604020202020204" pitchFamily="34" charset="0"/>
              <a:buChar char="•"/>
            </a:pPr>
            <a:r>
              <a:rPr lang="en-GB" dirty="0"/>
              <a:t>Salovey &amp; Mayer - The academic originators of the definition.</a:t>
            </a:r>
          </a:p>
          <a:p>
            <a:pPr rtl="0"/>
            <a:endParaRPr lang="en-GB" dirty="0"/>
          </a:p>
          <a:p>
            <a:pPr marL="171450" indent="-171450" rtl="0">
              <a:buFont typeface="Arial" panose="020B0604020202020204" pitchFamily="34" charset="0"/>
              <a:buChar char="•"/>
            </a:pPr>
            <a:r>
              <a:rPr lang="en-GB" dirty="0"/>
              <a:t>Daniel Goleman - The author who popularised and expanded the concept for the public.</a:t>
            </a:r>
          </a:p>
          <a:p>
            <a:pPr marL="0" indent="0" rtl="0">
              <a:buFont typeface="Arial" panose="020B0604020202020204" pitchFamily="34" charset="0"/>
              <a:buNone/>
            </a:pPr>
            <a:endParaRPr lang="en-GB" dirty="0"/>
          </a:p>
          <a:p>
            <a:r>
              <a:rPr lang="en-GB" dirty="0"/>
              <a:t>The concept of </a:t>
            </a:r>
            <a:r>
              <a:rPr lang="en-GB" b="1" dirty="0"/>
              <a:t>emotional intelligence </a:t>
            </a:r>
            <a:r>
              <a:rPr lang="en-GB" dirty="0"/>
              <a:t>as a genuine, measurable form of intelligence was created by two university professors, </a:t>
            </a:r>
            <a:r>
              <a:rPr lang="en-GB" b="1" dirty="0"/>
              <a:t>Peter Salovey</a:t>
            </a:r>
            <a:r>
              <a:rPr lang="en-GB" dirty="0"/>
              <a:t> and </a:t>
            </a:r>
            <a:r>
              <a:rPr lang="en-GB" b="1" dirty="0"/>
              <a:t>John D. Mayer</a:t>
            </a:r>
            <a:r>
              <a:rPr lang="en-GB" dirty="0"/>
              <a:t>. They were the first to coin the term and publish a formal theory of emotional intelligence in their </a:t>
            </a:r>
            <a:r>
              <a:rPr lang="en-GB" b="1" dirty="0"/>
              <a:t>1990 academic paper</a:t>
            </a:r>
            <a:r>
              <a:rPr lang="en-GB" dirty="0"/>
              <a:t>. They established it as a serious concept for psychological research.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Daniel Goldman is a psychologist and a journalist who brought emotional intelligence to the public's Knowledge with his massive 1995 bestseller emotional intelligence.</a:t>
            </a:r>
          </a:p>
          <a:p>
            <a:r>
              <a:rPr lang="en-GB" dirty="0"/>
              <a:t>Goleman learned about Salovey and Mayer's work and recognised its huge importance. His </a:t>
            </a:r>
            <a:r>
              <a:rPr lang="en-GB" b="1" dirty="0"/>
              <a:t>1995 book</a:t>
            </a:r>
            <a:r>
              <a:rPr lang="en-GB" dirty="0"/>
              <a:t>, </a:t>
            </a:r>
            <a:r>
              <a:rPr lang="en-GB" i="1" dirty="0"/>
              <a:t>"Emotional Intelligence: Why It Can Matter More Than IQ"</a:t>
            </a:r>
            <a:r>
              <a:rPr lang="en-GB" dirty="0"/>
              <a:t>, took the academic concept and </a:t>
            </a:r>
            <a:r>
              <a:rPr lang="en-GB" b="1" dirty="0"/>
              <a:t>popularised it</a:t>
            </a:r>
            <a:r>
              <a:rPr lang="en-GB" dirty="0"/>
              <a:t> for the general public, making it a global phenomenon.</a:t>
            </a:r>
          </a:p>
          <a:p>
            <a:endParaRPr lang="en-GB" dirty="0"/>
          </a:p>
          <a:p>
            <a:r>
              <a:rPr lang="en-GB" dirty="0"/>
              <a:t>Emotional Intelligence is all about your ability to understand and to work with both your emotions and the emotions of the people around you.</a:t>
            </a:r>
          </a:p>
          <a:p>
            <a:r>
              <a:rPr lang="en-GB" dirty="0"/>
              <a:t>It is a useful skill to have in the workplace, so it's no great surprise that Goldman's presentation of the ideas around emotional intelligence became very popular in the business environment. </a:t>
            </a:r>
          </a:p>
          <a:p>
            <a:r>
              <a:rPr lang="en-GB" dirty="0"/>
              <a:t>He had the psychological understanding from his own training. He's also a journalist and is able to write compellingly about these ideas. </a:t>
            </a:r>
          </a:p>
          <a:p>
            <a:r>
              <a:rPr lang="en-GB" dirty="0"/>
              <a:t>He simplified the previous 15 factors of EI into 5. </a:t>
            </a:r>
          </a:p>
          <a:p>
            <a:r>
              <a:rPr lang="en-GB" dirty="0"/>
              <a:t>In this session, we will cover the five original factors that he covered in the book Emotional Intelligence. </a:t>
            </a:r>
          </a:p>
          <a:p>
            <a:r>
              <a:rPr lang="en-GB" dirty="0"/>
              <a:t>Goleman argues that we can all be more effective and more productive in our Private Lives and in our working lives if we have greater levels of emotional intelligence. Our ability to understand and regulate our emotions in high-pressure situations gives us an advantage, and our ability to understand the emotions of others and to motivate them, infuse them and influence them also gives us a great advantage, particularly when we're trying to manage and lead people around us.</a:t>
            </a:r>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4</a:t>
            </a:fld>
            <a:endParaRPr lang="en-GB"/>
          </a:p>
        </p:txBody>
      </p:sp>
    </p:spTree>
    <p:extLst>
      <p:ext uri="{BB962C8B-B14F-4D97-AF65-F5344CB8AC3E}">
        <p14:creationId xmlns:p14="http://schemas.microsoft.com/office/powerpoint/2010/main" val="4137163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0AF5A7-D0B4-1079-736C-CA2FB039BD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C45ADB-AA2F-DF0E-2F04-B872D39FF1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15A541-BB38-FA1B-1250-7D97BC805409}"/>
              </a:ext>
            </a:extLst>
          </p:cNvPr>
          <p:cNvSpPr>
            <a:spLocks noGrp="1"/>
          </p:cNvSpPr>
          <p:nvPr>
            <p:ph type="body" idx="1"/>
          </p:nvPr>
        </p:nvSpPr>
        <p:spPr/>
        <p:txBody>
          <a:bodyPr rtlCol="0"/>
          <a:lstStyle/>
          <a:p>
            <a:pPr rtl="0"/>
            <a:r>
              <a:rPr lang="en-GB" dirty="0"/>
              <a:t>So what is Goleman’s model of the 5 core components of EI?</a:t>
            </a:r>
          </a:p>
          <a:p>
            <a:pPr rtl="0"/>
            <a:r>
              <a:rPr lang="en-GB" dirty="0"/>
              <a:t>Also renowned as the five core psychological competencies that help us to live in harmony with ourselves and other people.</a:t>
            </a:r>
          </a:p>
          <a:p>
            <a:pPr rtl="0"/>
            <a:r>
              <a:rPr lang="en-GB" dirty="0"/>
              <a:t> </a:t>
            </a:r>
          </a:p>
          <a:p>
            <a:pPr rtl="0"/>
            <a:r>
              <a:rPr lang="en-GB" dirty="0"/>
              <a:t>These components are: Self-Awareness, Self-Regulation, Motivation, Empathy and Social Skills.</a:t>
            </a:r>
          </a:p>
        </p:txBody>
      </p:sp>
      <p:sp>
        <p:nvSpPr>
          <p:cNvPr id="4" name="Slide Number Placeholder 3">
            <a:extLst>
              <a:ext uri="{FF2B5EF4-FFF2-40B4-BE49-F238E27FC236}">
                <a16:creationId xmlns:a16="http://schemas.microsoft.com/office/drawing/2014/main" id="{C2380C68-E234-8A24-DADE-F68C92896422}"/>
              </a:ext>
            </a:extLst>
          </p:cNvPr>
          <p:cNvSpPr>
            <a:spLocks noGrp="1"/>
          </p:cNvSpPr>
          <p:nvPr>
            <p:ph type="sldNum" sz="quarter" idx="5"/>
          </p:nvPr>
        </p:nvSpPr>
        <p:spPr/>
        <p:txBody>
          <a:bodyPr rtlCol="0"/>
          <a:lstStyle/>
          <a:p>
            <a:pPr rtl="0"/>
            <a:fld id="{8530193B-564F-4854-8A52-728F3FB19C85}" type="slidenum">
              <a:rPr lang="en-GB" smtClean="0"/>
              <a:t>5</a:t>
            </a:fld>
            <a:endParaRPr lang="en-GB"/>
          </a:p>
        </p:txBody>
      </p:sp>
    </p:spTree>
    <p:extLst>
      <p:ext uri="{BB962C8B-B14F-4D97-AF65-F5344CB8AC3E}">
        <p14:creationId xmlns:p14="http://schemas.microsoft.com/office/powerpoint/2010/main" val="1551324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290FD0-703B-4846-BA65-B8AA78F203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1D93AE-E240-83D6-84ED-5C22562055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D33C8E-1FD1-FB55-D9DF-AC1068E11993}"/>
              </a:ext>
            </a:extLst>
          </p:cNvPr>
          <p:cNvSpPr>
            <a:spLocks noGrp="1"/>
          </p:cNvSpPr>
          <p:nvPr>
            <p:ph type="body" idx="1"/>
          </p:nvPr>
        </p:nvSpPr>
        <p:spPr/>
        <p:txBody>
          <a:bodyPr rtlCol="0"/>
          <a:lstStyle/>
          <a:p>
            <a:pPr rtl="0"/>
            <a:r>
              <a:rPr lang="en-GB" b="1" dirty="0"/>
              <a:t>Self-awareness is the ability to recognise and understand your own thoughts, feelings, and emotions, which can all affect your interactions with others</a:t>
            </a:r>
            <a:r>
              <a:rPr lang="en-GB" dirty="0"/>
              <a:t>. Self-awareness is the first competency listed in Daniel Goleman’s model of EI. This skill is a cornerstone of personal and professional growth. It involves objective self-reflection, allowing you to perceive your personality, motivations, and how you are perceived by others. Developing self-awareness is a key component of emotional intelligence.</a:t>
            </a:r>
          </a:p>
          <a:p>
            <a:endParaRPr lang="en-GB" dirty="0">
              <a:effectLst/>
            </a:endParaRPr>
          </a:p>
          <a:p>
            <a:r>
              <a:rPr lang="en-GB" b="1" u="sng" dirty="0">
                <a:effectLst/>
              </a:rPr>
              <a:t>Why is self-awareness important? </a:t>
            </a:r>
          </a:p>
          <a:p>
            <a:endParaRPr lang="en-GB" b="1" u="sng" dirty="0">
              <a:effectLst/>
            </a:endParaRPr>
          </a:p>
          <a:p>
            <a:r>
              <a:rPr lang="en-GB" b="1" dirty="0">
                <a:effectLst/>
              </a:rPr>
              <a:t>Personal growth:</a:t>
            </a:r>
            <a:r>
              <a:rPr lang="en-GB" dirty="0">
                <a:effectLst/>
              </a:rPr>
              <a:t> </a:t>
            </a:r>
          </a:p>
          <a:p>
            <a:r>
              <a:rPr lang="en-GB" dirty="0">
                <a:effectLst/>
              </a:rPr>
              <a:t>It is a cornerstone of personal and professional development, allowing you to learn from mistakes and develop a </a:t>
            </a:r>
            <a:r>
              <a:rPr lang="en-GB" b="1" u="sng" dirty="0">
                <a:effectLst/>
              </a:rPr>
              <a:t>growth mindset. </a:t>
            </a:r>
          </a:p>
          <a:p>
            <a:r>
              <a:rPr lang="en-GB" b="1" dirty="0">
                <a:effectLst/>
              </a:rPr>
              <a:t>Better decision-making:</a:t>
            </a:r>
            <a:r>
              <a:rPr lang="en-GB" dirty="0">
                <a:effectLst/>
              </a:rPr>
              <a:t> </a:t>
            </a:r>
          </a:p>
          <a:p>
            <a:r>
              <a:rPr lang="en-GB" dirty="0">
                <a:effectLst/>
              </a:rPr>
              <a:t>By understanding your motivations and limits, you can make wiser choices. </a:t>
            </a:r>
          </a:p>
          <a:p>
            <a:r>
              <a:rPr lang="en-GB" b="1" dirty="0">
                <a:effectLst/>
              </a:rPr>
              <a:t>Improved relationships:</a:t>
            </a:r>
            <a:r>
              <a:rPr lang="en-GB" dirty="0">
                <a:effectLst/>
              </a:rPr>
              <a:t> </a:t>
            </a:r>
          </a:p>
          <a:p>
            <a:r>
              <a:rPr lang="en-GB" dirty="0">
                <a:effectLst/>
              </a:rPr>
              <a:t>Awareness of your behaviour helps you understand the needs and feelings of others, fostering stronger connections. </a:t>
            </a:r>
          </a:p>
          <a:p>
            <a:r>
              <a:rPr lang="en-GB" b="1" dirty="0">
                <a:effectLst/>
              </a:rPr>
              <a:t>Enhanced well-being:</a:t>
            </a:r>
            <a:r>
              <a:rPr lang="en-GB" dirty="0">
                <a:effectLst/>
              </a:rPr>
              <a:t> </a:t>
            </a:r>
          </a:p>
          <a:p>
            <a:r>
              <a:rPr lang="en-GB" dirty="0">
                <a:effectLst/>
              </a:rPr>
              <a:t>It contributes to positive self-esteem and provides a framework for managing emotions and working through challenging patterns. </a:t>
            </a:r>
          </a:p>
          <a:p>
            <a:pPr rtl="0"/>
            <a:endParaRPr lang="en-GB" dirty="0"/>
          </a:p>
        </p:txBody>
      </p:sp>
      <p:sp>
        <p:nvSpPr>
          <p:cNvPr id="4" name="Slide Number Placeholder 3">
            <a:extLst>
              <a:ext uri="{FF2B5EF4-FFF2-40B4-BE49-F238E27FC236}">
                <a16:creationId xmlns:a16="http://schemas.microsoft.com/office/drawing/2014/main" id="{1E719B55-CF21-B4FA-8E19-07503BC20949}"/>
              </a:ext>
            </a:extLst>
          </p:cNvPr>
          <p:cNvSpPr>
            <a:spLocks noGrp="1"/>
          </p:cNvSpPr>
          <p:nvPr>
            <p:ph type="sldNum" sz="quarter" idx="5"/>
          </p:nvPr>
        </p:nvSpPr>
        <p:spPr/>
        <p:txBody>
          <a:bodyPr rtlCol="0"/>
          <a:lstStyle/>
          <a:p>
            <a:pPr rtl="0"/>
            <a:fld id="{8530193B-564F-4854-8A52-728F3FB19C85}" type="slidenum">
              <a:rPr lang="en-GB" smtClean="0"/>
              <a:t>6</a:t>
            </a:fld>
            <a:endParaRPr lang="en-GB"/>
          </a:p>
        </p:txBody>
      </p:sp>
    </p:spTree>
    <p:extLst>
      <p:ext uri="{BB962C8B-B14F-4D97-AF65-F5344CB8AC3E}">
        <p14:creationId xmlns:p14="http://schemas.microsoft.com/office/powerpoint/2010/main" val="362912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Self-regulation is the ability to manage and control your own emotions, thoughts, and behaviours to achieve a goal or act in your long-term best interest, rather than being solely driven by impulses or external pressures. This complex skill develops over time through practice and support, helping individuals to relate to others, learn, maintain mental health, and act in ways that align with their deepest values. </a:t>
            </a:r>
          </a:p>
          <a:p>
            <a:pPr rtl="0"/>
            <a:endParaRPr lang="en-GB" dirty="0"/>
          </a:p>
          <a:p>
            <a:pPr rtl="0"/>
            <a:r>
              <a:rPr lang="en-GB" b="1" u="sng" dirty="0"/>
              <a:t>How Self-Regulation Develops </a:t>
            </a:r>
          </a:p>
          <a:p>
            <a:pPr rtl="0"/>
            <a:endParaRPr lang="en-GB" dirty="0"/>
          </a:p>
          <a:p>
            <a:pPr marL="171450" indent="-171450" rtl="0">
              <a:buFont typeface="Arial" panose="020B0604020202020204" pitchFamily="34" charset="0"/>
              <a:buChar char="•"/>
            </a:pPr>
            <a:r>
              <a:rPr lang="en-GB" dirty="0"/>
              <a:t>    </a:t>
            </a:r>
            <a:r>
              <a:rPr lang="en-GB" b="1" dirty="0"/>
              <a:t>Brain Development: </a:t>
            </a:r>
            <a:r>
              <a:rPr lang="en-GB" dirty="0"/>
              <a:t>Self-regulation is a brain-based skill that matures over time.</a:t>
            </a:r>
          </a:p>
          <a:p>
            <a:pPr marL="171450" indent="-171450" rtl="0">
              <a:buFont typeface="Arial" panose="020B0604020202020204" pitchFamily="34" charset="0"/>
              <a:buChar char="•"/>
            </a:pPr>
            <a:r>
              <a:rPr lang="en-GB" dirty="0"/>
              <a:t>    </a:t>
            </a:r>
            <a:r>
              <a:rPr lang="en-GB" b="1" dirty="0"/>
              <a:t>Practice and Experience: </a:t>
            </a:r>
            <a:r>
              <a:rPr lang="en-GB" dirty="0"/>
              <a:t>Opportunities to practice managing emotions and behaviours are crucial for developing self-regulation skills.</a:t>
            </a:r>
          </a:p>
          <a:p>
            <a:pPr marL="171450" indent="-171450" rtl="0">
              <a:buFont typeface="Arial" panose="020B0604020202020204" pitchFamily="34" charset="0"/>
              <a:buChar char="•"/>
            </a:pPr>
            <a:r>
              <a:rPr lang="en-GB" dirty="0"/>
              <a:t>    </a:t>
            </a:r>
            <a:r>
              <a:rPr lang="en-GB" b="1" dirty="0"/>
              <a:t>Co-Regulation: </a:t>
            </a:r>
            <a:r>
              <a:rPr lang="en-GB" dirty="0"/>
              <a:t>This process involves adults and children working together to resolve stress, return to a balanced state, and build the neural pathways that support self-regulation.</a:t>
            </a:r>
          </a:p>
          <a:p>
            <a:pPr marL="0" indent="0" rtl="0">
              <a:buFont typeface="Arial" panose="020B0604020202020204" pitchFamily="34" charset="0"/>
              <a:buNone/>
            </a:pPr>
            <a:endParaRPr lang="en-GB" dirty="0"/>
          </a:p>
          <a:p>
            <a:pPr marL="0" indent="0" rtl="0">
              <a:buFont typeface="Arial" panose="020B0604020202020204" pitchFamily="34" charset="0"/>
              <a:buNone/>
            </a:pPr>
            <a:r>
              <a:rPr lang="en-GB" b="1" u="sng" dirty="0"/>
              <a:t>Why Self-Regulation is Important</a:t>
            </a:r>
          </a:p>
          <a:p>
            <a:pPr marL="0" indent="0" rtl="0">
              <a:buFont typeface="Arial" panose="020B0604020202020204" pitchFamily="34" charset="0"/>
              <a:buNone/>
            </a:pPr>
            <a:endParaRPr lang="en-GB" dirty="0"/>
          </a:p>
          <a:p>
            <a:pPr marL="171450" indent="-171450" rtl="0">
              <a:buFont typeface="Arial" panose="020B0604020202020204" pitchFamily="34" charset="0"/>
              <a:buChar char="•"/>
            </a:pPr>
            <a:r>
              <a:rPr lang="en-GB" b="1" dirty="0"/>
              <a:t>Mental and Physical Health: </a:t>
            </a:r>
            <a:r>
              <a:rPr lang="en-GB" dirty="0"/>
              <a:t>It contributes to overall emotional well-being and helps manage stress. </a:t>
            </a:r>
          </a:p>
          <a:p>
            <a:pPr marL="171450" indent="-171450" rtl="0">
              <a:buFont typeface="Arial" panose="020B0604020202020204" pitchFamily="34" charset="0"/>
              <a:buChar char="•"/>
            </a:pPr>
            <a:r>
              <a:rPr lang="en-GB" b="1" dirty="0"/>
              <a:t>Social Skills: </a:t>
            </a:r>
            <a:r>
              <a:rPr lang="en-GB" dirty="0"/>
              <a:t>It allows individuals to relate better to others. </a:t>
            </a:r>
          </a:p>
          <a:p>
            <a:pPr marL="171450" indent="-171450" rtl="0">
              <a:buFont typeface="Arial" panose="020B0604020202020204" pitchFamily="34" charset="0"/>
              <a:buChar char="•"/>
            </a:pPr>
            <a:r>
              <a:rPr lang="en-GB" b="1" dirty="0"/>
              <a:t>Learning and Productivity: </a:t>
            </a:r>
            <a:r>
              <a:rPr lang="en-GB" dirty="0"/>
              <a:t>It helps with focus, planning, and achieving goals, which leads to academic and professional success. </a:t>
            </a:r>
          </a:p>
          <a:p>
            <a:pPr marL="171450" indent="-171450" rtl="0">
              <a:buFont typeface="Arial" panose="020B0604020202020204" pitchFamily="34" charset="0"/>
              <a:buChar char="•"/>
            </a:pPr>
            <a:r>
              <a:rPr lang="en-GB" b="1" dirty="0"/>
              <a:t>Independence: </a:t>
            </a:r>
            <a:r>
              <a:rPr lang="en-GB" dirty="0"/>
              <a:t>It fosters the ability to be independent and make sound, value-driven decisions.</a:t>
            </a:r>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7</a:t>
            </a:fld>
            <a:endParaRPr lang="en-GB"/>
          </a:p>
        </p:txBody>
      </p:sp>
    </p:spTree>
    <p:extLst>
      <p:ext uri="{BB962C8B-B14F-4D97-AF65-F5344CB8AC3E}">
        <p14:creationId xmlns:p14="http://schemas.microsoft.com/office/powerpoint/2010/main" val="976270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People who are emotionally intelligent are self-motivated by things beyond external rewards like fame, money, recognition, and acclaim. </a:t>
            </a:r>
          </a:p>
          <a:p>
            <a:pPr rtl="0"/>
            <a:r>
              <a:rPr lang="en-GB" dirty="0"/>
              <a:t>Instead, they have a passion to fulfil their own inner needs and goals. </a:t>
            </a:r>
          </a:p>
          <a:p>
            <a:pPr rtl="0"/>
            <a:r>
              <a:rPr lang="en-GB" dirty="0"/>
              <a:t>People with this emotional intelligence skill seek internal rewards, also known as </a:t>
            </a:r>
            <a:r>
              <a:rPr lang="en-GB" u="none" dirty="0"/>
              <a:t>intrinsic motivation.</a:t>
            </a:r>
          </a:p>
          <a:p>
            <a:pPr rtl="0"/>
            <a:r>
              <a:rPr lang="en-GB" dirty="0"/>
              <a:t>Those who are competent in motivation tend to be action-oriented. They set goals, have a high need for achievement, and are always looking for ways to do better. They also tend to be very committed and are good at taking initiative. </a:t>
            </a:r>
          </a:p>
          <a:p>
            <a:pPr rtl="0"/>
            <a:endParaRPr lang="en-GB" dirty="0"/>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8</a:t>
            </a:fld>
            <a:endParaRPr lang="en-GB"/>
          </a:p>
        </p:txBody>
      </p:sp>
    </p:spTree>
    <p:extLst>
      <p:ext uri="{BB962C8B-B14F-4D97-AF65-F5344CB8AC3E}">
        <p14:creationId xmlns:p14="http://schemas.microsoft.com/office/powerpoint/2010/main" val="13551371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b="1" dirty="0"/>
              <a:t>Empathy</a:t>
            </a:r>
            <a:r>
              <a:rPr lang="en-GB" dirty="0"/>
              <a:t>, in simple terms, is “putting yourself in someone else’s shoes.”</a:t>
            </a:r>
          </a:p>
          <a:p>
            <a:pPr rtl="0"/>
            <a:endParaRPr lang="en-GB" dirty="0"/>
          </a:p>
          <a:p>
            <a:pPr rtl="0"/>
            <a:r>
              <a:rPr lang="en-GB" b="1" dirty="0"/>
              <a:t>Psychologists often describe three types of empathy:</a:t>
            </a:r>
          </a:p>
          <a:p>
            <a:pPr marL="171450" indent="-171450" rtl="0">
              <a:buFont typeface="Arial" panose="020B0604020202020204" pitchFamily="34" charset="0"/>
              <a:buChar char="•"/>
            </a:pPr>
            <a:r>
              <a:rPr lang="en-GB" b="1" dirty="0"/>
              <a:t>Cognitive empathy </a:t>
            </a:r>
            <a:r>
              <a:rPr lang="en-GB" dirty="0"/>
              <a:t>– understanding what someone else is thinking or feeling.</a:t>
            </a:r>
          </a:p>
          <a:p>
            <a:pPr marL="171450" indent="-171450" rtl="0">
              <a:buFont typeface="Arial" panose="020B0604020202020204" pitchFamily="34" charset="0"/>
              <a:buChar char="•"/>
            </a:pPr>
            <a:r>
              <a:rPr lang="en-GB" b="1" dirty="0"/>
              <a:t>Emotional empathy </a:t>
            </a:r>
            <a:r>
              <a:rPr lang="en-GB" dirty="0"/>
              <a:t>– actually feeling the emotions that another person is experiencing.</a:t>
            </a:r>
          </a:p>
          <a:p>
            <a:pPr marL="171450" indent="-171450" rtl="0">
              <a:buFont typeface="Arial" panose="020B0604020202020204" pitchFamily="34" charset="0"/>
              <a:buChar char="•"/>
            </a:pPr>
            <a:r>
              <a:rPr lang="en-GB" b="1" dirty="0"/>
              <a:t>Compassionate empathy </a:t>
            </a:r>
            <a:r>
              <a:rPr lang="en-GB" dirty="0"/>
              <a:t>– taking action to help based on that understanding.</a:t>
            </a:r>
          </a:p>
          <a:p>
            <a:pPr rtl="0"/>
            <a:endParaRPr lang="en-GB" dirty="0"/>
          </a:p>
          <a:p>
            <a:pPr rtl="0"/>
            <a:r>
              <a:rPr lang="en-GB" b="1" dirty="0"/>
              <a:t>The benefits of using Empathy are:</a:t>
            </a:r>
          </a:p>
          <a:p>
            <a:pPr rtl="0"/>
            <a:endParaRPr lang="en-GB" b="1" dirty="0"/>
          </a:p>
          <a:p>
            <a:pPr rtl="0"/>
            <a:r>
              <a:rPr lang="en-GB" b="1" u="sng" dirty="0"/>
              <a:t>Stronger Relationships</a:t>
            </a:r>
          </a:p>
          <a:p>
            <a:pPr rtl="0"/>
            <a:r>
              <a:rPr lang="en-GB" dirty="0"/>
              <a:t>Empathy is the bedrock of meaningful human connection. When you understand someone's feelings, it builds trust, intimacy, and a sense of security. </a:t>
            </a:r>
          </a:p>
          <a:p>
            <a:pPr rtl="0"/>
            <a:r>
              <a:rPr lang="en-GB" b="1" u="sng" dirty="0"/>
              <a:t>Better Communication</a:t>
            </a:r>
          </a:p>
          <a:p>
            <a:pPr rtl="0"/>
            <a:r>
              <a:rPr lang="en-GB" dirty="0"/>
              <a:t>When you practice empathy, you become a better listener and communicator. You learn to hear the emotional subtext behind what people are saying, allowing you to respond more thoughtfully and effectively.</a:t>
            </a:r>
          </a:p>
          <a:p>
            <a:pPr rtl="0"/>
            <a:r>
              <a:rPr lang="en-GB" b="1" u="sng" dirty="0"/>
              <a:t>Improved Social Harmony</a:t>
            </a:r>
          </a:p>
          <a:p>
            <a:pPr rtl="0"/>
            <a:r>
              <a:rPr lang="en-GB" dirty="0"/>
              <a:t>On a broader scale, empathy helps bridge divides between people from different backgrounds and perspectives. It encourages tolerance, reduces prejudice, and is a key ingredient for a compassionate and civil society. By understanding others' experiences, we are more likely to act with kindness and fairness.</a:t>
            </a:r>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9</a:t>
            </a:fld>
            <a:endParaRPr lang="en-GB"/>
          </a:p>
        </p:txBody>
      </p:sp>
    </p:spTree>
    <p:extLst>
      <p:ext uri="{BB962C8B-B14F-4D97-AF65-F5344CB8AC3E}">
        <p14:creationId xmlns:p14="http://schemas.microsoft.com/office/powerpoint/2010/main" val="20006730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b="1" dirty="0"/>
              <a:t>Social skills </a:t>
            </a:r>
            <a:r>
              <a:rPr lang="en-GB" dirty="0"/>
              <a:t>are the culmination of the other Emotional Intelligence domains in Daniel Goleman's model. </a:t>
            </a:r>
          </a:p>
          <a:p>
            <a:pPr rtl="0"/>
            <a:r>
              <a:rPr lang="en-GB" dirty="0"/>
              <a:t>They represent EI in action — how you apply your self-awareness, self-regulation, motivation, and empathy to manage and influence relationships.</a:t>
            </a:r>
          </a:p>
          <a:p>
            <a:pPr rtl="0"/>
            <a:r>
              <a:rPr lang="en-GB" dirty="0"/>
              <a:t>A person can have perfect self-control and empathy, but without social skills, they can't turn that understanding into effective interaction.</a:t>
            </a:r>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10</a:t>
            </a:fld>
            <a:endParaRPr lang="en-GB"/>
          </a:p>
        </p:txBody>
      </p:sp>
    </p:spTree>
    <p:extLst>
      <p:ext uri="{BB962C8B-B14F-4D97-AF65-F5344CB8AC3E}">
        <p14:creationId xmlns:p14="http://schemas.microsoft.com/office/powerpoint/2010/main" val="8909455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a:p>
            <a:pPr rtl="0"/>
            <a:r>
              <a:rPr lang="en-GB" dirty="0"/>
              <a:t>Pass the EI test and share your results during the discussion.</a:t>
            </a:r>
          </a:p>
          <a:p>
            <a:pPr rtl="0"/>
            <a:endParaRPr lang="en-GB" dirty="0"/>
          </a:p>
          <a:p>
            <a:pPr rtl="0"/>
            <a:r>
              <a:rPr lang="en-GB" dirty="0"/>
              <a:t>‘Have you been surprised by the results?’</a:t>
            </a:r>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11</a:t>
            </a:fld>
            <a:endParaRPr lang="en-GB"/>
          </a:p>
        </p:txBody>
      </p:sp>
    </p:spTree>
    <p:extLst>
      <p:ext uri="{BB962C8B-B14F-4D97-AF65-F5344CB8AC3E}">
        <p14:creationId xmlns:p14="http://schemas.microsoft.com/office/powerpoint/2010/main" val="9296647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DE52F6-454D-9627-0409-FA03F54CD7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C8C3E1-064C-A796-CDD2-ECA38B9B7F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312AF9-6636-5C59-6F8E-C7F1B6CCD6DE}"/>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0E30D22E-C68A-E3EF-E850-A865C044EA8D}"/>
              </a:ext>
            </a:extLst>
          </p:cNvPr>
          <p:cNvSpPr>
            <a:spLocks noGrp="1"/>
          </p:cNvSpPr>
          <p:nvPr>
            <p:ph type="sldNum" sz="quarter" idx="5"/>
          </p:nvPr>
        </p:nvSpPr>
        <p:spPr/>
        <p:txBody>
          <a:bodyPr rtlCol="0"/>
          <a:lstStyle/>
          <a:p>
            <a:pPr rtl="0"/>
            <a:fld id="{8530193B-564F-4854-8A52-728F3FB19C85}" type="slidenum">
              <a:rPr lang="en-GB" smtClean="0"/>
              <a:t>12</a:t>
            </a:fld>
            <a:endParaRPr lang="en-GB"/>
          </a:p>
        </p:txBody>
      </p:sp>
    </p:spTree>
    <p:extLst>
      <p:ext uri="{BB962C8B-B14F-4D97-AF65-F5344CB8AC3E}">
        <p14:creationId xmlns:p14="http://schemas.microsoft.com/office/powerpoint/2010/main" val="23196330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B440D-FCD3-29A5-6776-7C62946F78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E1399D-A4B2-1994-F3ED-1EC23040A5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969BE5-3370-F2CB-7937-850DB396EC70}"/>
              </a:ext>
            </a:extLst>
          </p:cNvPr>
          <p:cNvSpPr>
            <a:spLocks noGrp="1"/>
          </p:cNvSpPr>
          <p:nvPr>
            <p:ph type="body" idx="1"/>
          </p:nvPr>
        </p:nvSpPr>
        <p:spPr/>
        <p:txBody>
          <a:bodyPr rtlCol="0"/>
          <a:lstStyle/>
          <a:p>
            <a:pPr rtl="0"/>
            <a:r>
              <a:rPr lang="en-GB" dirty="0"/>
              <a:t>To finish, let’s revisit what we have covered: Emotional Intelligence is made up of five components – self-awareness, self-regulation, motivation, empathy, and social skills. Each of these contributes to how we manage ourselves and our relationships.</a:t>
            </a:r>
          </a:p>
          <a:p>
            <a:pPr rtl="0"/>
            <a:r>
              <a:rPr lang="en-GB" dirty="0"/>
              <a:t>‘Which one of these five do you want to focus on improving after today?’</a:t>
            </a:r>
          </a:p>
          <a:p>
            <a:pPr rtl="0"/>
            <a:endParaRPr lang="en-GB" dirty="0"/>
          </a:p>
          <a:p>
            <a:pPr rtl="0"/>
            <a:r>
              <a:rPr lang="en-GB" dirty="0"/>
              <a:t>Thank you for your participation today. If you’d like to learn more, I recommend Daniel Goleman’s book Emotional Intelligence, and there are also many free EI self-assessment quizzes online. Remember, EI can be developed — it’s not fixed.</a:t>
            </a:r>
          </a:p>
        </p:txBody>
      </p:sp>
      <p:sp>
        <p:nvSpPr>
          <p:cNvPr id="4" name="Slide Number Placeholder 3">
            <a:extLst>
              <a:ext uri="{FF2B5EF4-FFF2-40B4-BE49-F238E27FC236}">
                <a16:creationId xmlns:a16="http://schemas.microsoft.com/office/drawing/2014/main" id="{81F573D1-5B33-DEB9-19DE-9BC390317394}"/>
              </a:ext>
            </a:extLst>
          </p:cNvPr>
          <p:cNvSpPr>
            <a:spLocks noGrp="1"/>
          </p:cNvSpPr>
          <p:nvPr>
            <p:ph type="sldNum" sz="quarter" idx="5"/>
          </p:nvPr>
        </p:nvSpPr>
        <p:spPr/>
        <p:txBody>
          <a:bodyPr rtlCol="0"/>
          <a:lstStyle/>
          <a:p>
            <a:pPr rtl="0"/>
            <a:fld id="{8530193B-564F-4854-8A52-728F3FB19C85}" type="slidenum">
              <a:rPr lang="en-GB" smtClean="0"/>
              <a:t>13</a:t>
            </a:fld>
            <a:endParaRPr lang="en-GB"/>
          </a:p>
        </p:txBody>
      </p:sp>
    </p:spTree>
    <p:extLst>
      <p:ext uri="{BB962C8B-B14F-4D97-AF65-F5344CB8AC3E}">
        <p14:creationId xmlns:p14="http://schemas.microsoft.com/office/powerpoint/2010/main" val="662467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14</a:t>
            </a:fld>
            <a:endParaRPr lang="en-GB"/>
          </a:p>
        </p:txBody>
      </p:sp>
    </p:spTree>
    <p:extLst>
      <p:ext uri="{BB962C8B-B14F-4D97-AF65-F5344CB8AC3E}">
        <p14:creationId xmlns:p14="http://schemas.microsoft.com/office/powerpoint/2010/main" val="1309949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Small Image">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9980476" y="0"/>
            <a:ext cx="2211524" cy="6858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tx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11904" y="4650539"/>
            <a:ext cx="3401478" cy="1192038"/>
          </a:xfrm>
          <a:solidFill>
            <a:schemeClr val="tx1"/>
          </a:solidFill>
        </p:spPr>
        <p:txBody>
          <a:bodyPr lIns="252000" tIns="0" rtlCol="0" anchor="ctr"/>
          <a:lstStyle>
            <a:lvl1pPr marL="0" indent="0" algn="l">
              <a:lnSpc>
                <a:spcPct val="100000"/>
              </a:lnSpc>
              <a:buNone/>
              <a:defRPr sz="1800" i="1">
                <a:solidFill>
                  <a:schemeClr val="bg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bg bwMode="auto">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54ED587-2D2F-4D3F-B55B-C64465AB4EC5}"/>
              </a:ext>
            </a:extLst>
          </p:cNvPr>
          <p:cNvSpPr/>
          <p:nvPr userDrawn="1"/>
        </p:nvSpPr>
        <p:spPr>
          <a:xfrm>
            <a:off x="69274" y="66963"/>
            <a:ext cx="9911201" cy="672734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1811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with Large Image">
    <p:bg>
      <p:bgPr>
        <a:solidFill>
          <a:schemeClr val="bg1"/>
        </a:solidFill>
        <a:effectLst/>
      </p:bgPr>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069FFAE5-B16E-4571-88F7-52FA5354B1A1}"/>
              </a:ext>
            </a:extLst>
          </p:cNvPr>
          <p:cNvSpPr>
            <a:spLocks noGrp="1"/>
          </p:cNvSpPr>
          <p:nvPr>
            <p:ph type="pic" sz="quarter" idx="13" hasCustomPrompt="1"/>
          </p:nvPr>
        </p:nvSpPr>
        <p:spPr>
          <a:xfrm>
            <a:off x="69273" y="63691"/>
            <a:ext cx="9911201" cy="6727346"/>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4094738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8" name="Picture Placeholder 1">
            <a:extLst>
              <a:ext uri="{FF2B5EF4-FFF2-40B4-BE49-F238E27FC236}">
                <a16:creationId xmlns:a16="http://schemas.microsoft.com/office/drawing/2014/main" id="{1599E2D7-24B3-4D66-9AFB-83C1AEC4DBBB}"/>
              </a:ext>
            </a:extLst>
          </p:cNvPr>
          <p:cNvSpPr>
            <a:spLocks noGrp="1"/>
          </p:cNvSpPr>
          <p:nvPr>
            <p:ph type="pic" sz="quarter" idx="33" hasCustomPrompt="1"/>
          </p:nvPr>
        </p:nvSpPr>
        <p:spPr>
          <a:xfrm>
            <a:off x="9980476" y="0"/>
            <a:ext cx="2211524" cy="6192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445086" y="1807950"/>
            <a:ext cx="5184913" cy="432000"/>
          </a:xfrm>
        </p:spPr>
        <p:txBody>
          <a:bodyPr rtlCol="0"/>
          <a:lstStyle>
            <a:lvl1pPr algn="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444886" y="2383950"/>
            <a:ext cx="5184913" cy="360000"/>
          </a:xfrm>
        </p:spPr>
        <p:txBody>
          <a:bodyPr rtlCol="0"/>
          <a:lstStyle>
            <a:lvl1pPr marL="0" indent="0" algn="r">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445000" y="2908300"/>
            <a:ext cx="5184800" cy="3283700"/>
          </a:xfrm>
          <a:solidFill>
            <a:schemeClr val="bg1"/>
          </a:solidFill>
        </p:spPr>
        <p:txBody>
          <a:bodyPr lIns="180000" tIns="252000" rIns="252000" rtlCol="0"/>
          <a:lstStyle>
            <a:lvl1pPr algn="l">
              <a:defRPr>
                <a:solidFill>
                  <a:schemeClr val="tx1">
                    <a:lumMod val="75000"/>
                    <a:lumOff val="25000"/>
                  </a:schemeClr>
                </a:solidFill>
              </a:defRPr>
            </a:lvl1pPr>
            <a:lvl2pPr algn="l">
              <a:defRPr>
                <a:solidFill>
                  <a:schemeClr val="tx1">
                    <a:lumMod val="75000"/>
                    <a:lumOff val="25000"/>
                  </a:schemeClr>
                </a:solidFill>
              </a:defRPr>
            </a:lvl2pPr>
            <a:lvl3pPr algn="l">
              <a:defRPr>
                <a:solidFill>
                  <a:schemeClr val="tx1">
                    <a:lumMod val="75000"/>
                    <a:lumOff val="25000"/>
                  </a:schemeClr>
                </a:solidFill>
              </a:defRPr>
            </a:lvl3pPr>
            <a:lvl4pPr algn="l">
              <a:defRPr>
                <a:solidFill>
                  <a:schemeClr val="tx1">
                    <a:lumMod val="75000"/>
                    <a:lumOff val="25000"/>
                  </a:schemeClr>
                </a:solidFill>
              </a:defRPr>
            </a:lvl4pPr>
            <a:lvl5pPr algn="l">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23393" y="1343906"/>
            <a:ext cx="3736800" cy="3933645"/>
          </a:xfrm>
          <a:solidFill>
            <a:schemeClr val="bg1"/>
          </a:solidFill>
        </p:spPr>
        <p:txBody>
          <a:bodyPr lIns="180000" tIns="180000" rIns="180000"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
        <p:nvSpPr>
          <p:cNvPr id="9" name="Picture Placeholder 6">
            <a:extLst>
              <a:ext uri="{FF2B5EF4-FFF2-40B4-BE49-F238E27FC236}">
                <a16:creationId xmlns:a16="http://schemas.microsoft.com/office/drawing/2014/main" id="{492C2A1D-F7BD-46B6-BC01-15D365ACD50B}"/>
              </a:ext>
            </a:extLst>
          </p:cNvPr>
          <p:cNvSpPr>
            <a:spLocks noGrp="1"/>
          </p:cNvSpPr>
          <p:nvPr>
            <p:ph type="pic" sz="quarter" idx="14" hasCustomPrompt="1"/>
          </p:nvPr>
        </p:nvSpPr>
        <p:spPr>
          <a:xfrm>
            <a:off x="7560193" y="1344803"/>
            <a:ext cx="3737526" cy="3933645"/>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6" name="Title 5">
            <a:extLst>
              <a:ext uri="{FF2B5EF4-FFF2-40B4-BE49-F238E27FC236}">
                <a16:creationId xmlns:a16="http://schemas.microsoft.com/office/drawing/2014/main" id="{7F4F1543-153D-4F77-A4A9-C9BBA1C2052E}"/>
              </a:ext>
            </a:extLst>
          </p:cNvPr>
          <p:cNvSpPr>
            <a:spLocks noGrp="1"/>
          </p:cNvSpPr>
          <p:nvPr>
            <p:ph type="title"/>
          </p:nvPr>
        </p:nvSpPr>
        <p:spPr>
          <a:xfrm>
            <a:off x="432000" y="432000"/>
            <a:ext cx="9131100" cy="432000"/>
          </a:xfrm>
        </p:spPr>
        <p:txBody>
          <a:bodyPr rtlCol="0"/>
          <a:lstStyle/>
          <a:p>
            <a:pPr rtl="0"/>
            <a:r>
              <a:rPr lang="en-GB" noProof="0"/>
              <a:t>Click to edit Master title style</a:t>
            </a:r>
          </a:p>
        </p:txBody>
      </p:sp>
      <p:sp>
        <p:nvSpPr>
          <p:cNvPr id="11" name="Subtitle 2">
            <a:extLst>
              <a:ext uri="{FF2B5EF4-FFF2-40B4-BE49-F238E27FC236}">
                <a16:creationId xmlns:a16="http://schemas.microsoft.com/office/drawing/2014/main" id="{9FAA210E-391A-499A-89D5-F222045FD1A4}"/>
              </a:ext>
            </a:extLst>
          </p:cNvPr>
          <p:cNvSpPr>
            <a:spLocks noGrp="1"/>
          </p:cNvSpPr>
          <p:nvPr>
            <p:ph type="body" sz="quarter" idx="32" hasCustomPrompt="1"/>
          </p:nvPr>
        </p:nvSpPr>
        <p:spPr>
          <a:xfrm>
            <a:off x="431800" y="1008000"/>
            <a:ext cx="68959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2347197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432296"/>
            <a:ext cx="4500000" cy="527076"/>
          </a:xfrm>
          <a:solidFill>
            <a:schemeClr val="tx1"/>
          </a:solidFill>
        </p:spPr>
        <p:txBody>
          <a:bodyPr lIns="180000" tIns="36000" rtlCol="0" anchor="ctr"/>
          <a:lstStyle>
            <a:lvl1pPr marL="0" indent="0">
              <a:buNone/>
              <a:defRPr sz="2400" b="1" spc="-15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2023668"/>
            <a:ext cx="4500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5129800" y="1433105"/>
            <a:ext cx="4500000" cy="525283"/>
          </a:xfrm>
          <a:solidFill>
            <a:schemeClr val="tx1"/>
          </a:solidFill>
        </p:spPr>
        <p:txBody>
          <a:bodyPr lIns="180000" tIns="36000" rtlCol="0" anchor="ctr"/>
          <a:lstStyle>
            <a:lvl1pPr marL="0" indent="0">
              <a:buNone/>
              <a:defRPr sz="2400" b="1" spc="-150">
                <a:solidFill>
                  <a:schemeClr val="bg1"/>
                </a:solidFill>
                <a:latin typeface="+mj-lt"/>
              </a:defRPr>
            </a:lvl1pPr>
          </a:lstStyle>
          <a:p>
            <a:pPr lvl="0" rtl="0"/>
            <a:r>
              <a:rPr lang="en-GB"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5129800" y="2020359"/>
            <a:ext cx="4500000" cy="417089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299200" y="432000"/>
            <a:ext cx="5472113" cy="5759250"/>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75314" y="5096632"/>
            <a:ext cx="2028686" cy="1094618"/>
          </a:xfrm>
        </p:spPr>
        <p:txBody>
          <a:bodyPr rtlCol="0" anchor="b"/>
          <a:lstStyle>
            <a:lvl1pPr marL="0" indent="0" algn="r">
              <a:buNone/>
              <a:defRPr i="1">
                <a:solidFill>
                  <a:schemeClr val="tx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16EFF903-F1F3-440A-B12C-9FD51606B03D}"/>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you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174360" y="2112793"/>
            <a:ext cx="6798250" cy="1674470"/>
          </a:xfrm>
        </p:spPr>
        <p:txBody>
          <a:bodyPr rtlCol="0" anchor="ctr"/>
          <a:lstStyle>
            <a:lvl1pPr algn="ctr">
              <a:lnSpc>
                <a:spcPct val="100000"/>
              </a:lnSpc>
              <a:defRPr sz="6000" b="1" cap="all" spc="-300" baseline="0">
                <a:solidFill>
                  <a:schemeClr val="tx1"/>
                </a:solidFill>
                <a:latin typeface="+mj-lt"/>
              </a:defRPr>
            </a:lvl1pPr>
          </a:lstStyle>
          <a:p>
            <a:pPr rtl="0"/>
            <a:r>
              <a:rPr lang="en-GB" noProof="0"/>
              <a:t>Thank you</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ext Placeholder 5">
            <a:extLst>
              <a:ext uri="{FF2B5EF4-FFF2-40B4-BE49-F238E27FC236}">
                <a16:creationId xmlns:a16="http://schemas.microsoft.com/office/drawing/2014/main" id="{CA3EFDD3-A9D2-4EB6-BB2A-F6999D9F7EA6}"/>
              </a:ext>
            </a:extLst>
          </p:cNvPr>
          <p:cNvSpPr>
            <a:spLocks noGrp="1"/>
          </p:cNvSpPr>
          <p:nvPr>
            <p:ph type="body" sz="quarter" idx="15" hasCustomPrompt="1"/>
          </p:nvPr>
        </p:nvSpPr>
        <p:spPr>
          <a:xfrm>
            <a:off x="2174361" y="4035727"/>
            <a:ext cx="3329850" cy="382887"/>
          </a:xfrm>
        </p:spPr>
        <p:txBody>
          <a:bodyPr rtlCol="0"/>
          <a:lstStyle>
            <a:lvl1pPr marL="0" indent="0" algn="r">
              <a:buNone/>
              <a:defRPr sz="2400"/>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2" name="Text Placeholder 6">
            <a:extLst>
              <a:ext uri="{FF2B5EF4-FFF2-40B4-BE49-F238E27FC236}">
                <a16:creationId xmlns:a16="http://schemas.microsoft.com/office/drawing/2014/main" id="{261ED1F7-B623-43D9-9BDA-8808C5CFAFFB}"/>
              </a:ext>
            </a:extLst>
          </p:cNvPr>
          <p:cNvSpPr>
            <a:spLocks noGrp="1"/>
          </p:cNvSpPr>
          <p:nvPr>
            <p:ph type="body" sz="quarter" idx="16" hasCustomPrompt="1"/>
          </p:nvPr>
        </p:nvSpPr>
        <p:spPr>
          <a:xfrm>
            <a:off x="6062268" y="4150118"/>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3" name="Text Placeholder 7">
            <a:extLst>
              <a:ext uri="{FF2B5EF4-FFF2-40B4-BE49-F238E27FC236}">
                <a16:creationId xmlns:a16="http://schemas.microsoft.com/office/drawing/2014/main" id="{E27366FC-4115-4122-9CE2-5FA9D424AD51}"/>
              </a:ext>
            </a:extLst>
          </p:cNvPr>
          <p:cNvSpPr>
            <a:spLocks noGrp="1"/>
          </p:cNvSpPr>
          <p:nvPr>
            <p:ph type="body" sz="quarter" idx="17" hasCustomPrompt="1"/>
          </p:nvPr>
        </p:nvSpPr>
        <p:spPr>
          <a:xfrm>
            <a:off x="6062268" y="4540691"/>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4" name="Text Placeholder 8">
            <a:extLst>
              <a:ext uri="{FF2B5EF4-FFF2-40B4-BE49-F238E27FC236}">
                <a16:creationId xmlns:a16="http://schemas.microsoft.com/office/drawing/2014/main" id="{DEB36829-2F8B-4E22-AB6D-4111D18AF847}"/>
              </a:ext>
            </a:extLst>
          </p:cNvPr>
          <p:cNvSpPr>
            <a:spLocks noGrp="1"/>
          </p:cNvSpPr>
          <p:nvPr>
            <p:ph type="body" sz="quarter" idx="18" hasCustomPrompt="1"/>
          </p:nvPr>
        </p:nvSpPr>
        <p:spPr>
          <a:xfrm>
            <a:off x="6062268" y="4931263"/>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Tree>
    <p:extLst>
      <p:ext uri="{BB962C8B-B14F-4D97-AF65-F5344CB8AC3E}">
        <p14:creationId xmlns:p14="http://schemas.microsoft.com/office/powerpoint/2010/main" val="318901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3442953D-28FC-41B5-A1BB-BB3BA7CA40B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2916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hasCustomPrompt="1"/>
          </p:nvPr>
        </p:nvSpPr>
        <p:spPr>
          <a:xfrm>
            <a:off x="3572900" y="1511476"/>
            <a:ext cx="2916000" cy="467924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hasCustomPrompt="1"/>
          </p:nvPr>
        </p:nvSpPr>
        <p:spPr>
          <a:xfrm>
            <a:off x="6713800" y="1511475"/>
            <a:ext cx="2916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1764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29045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414890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6007350" y="1507535"/>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7865800" y="1507535"/>
            <a:ext cx="1764000" cy="4683715"/>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B5A8293F-A5B5-4FCC-BF27-A25B1BAFF245}"/>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E801980-CBAE-4A50-886D-54D7BB2E19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EDF756E-F310-4229-ACDD-055D299A95FB}"/>
              </a:ext>
            </a:extLst>
          </p:cNvPr>
          <p:cNvSpPr/>
          <p:nvPr userDrawn="1"/>
        </p:nvSpPr>
        <p:spPr>
          <a:xfrm>
            <a:off x="6297105" y="424206"/>
            <a:ext cx="5505254" cy="573149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9" name="Subtitle 2">
            <a:extLst>
              <a:ext uri="{FF2B5EF4-FFF2-40B4-BE49-F238E27FC236}">
                <a16:creationId xmlns:a16="http://schemas.microsoft.com/office/drawing/2014/main" id="{07666241-4AF6-458A-A571-6C6C291D72F1}"/>
              </a:ext>
            </a:extLst>
          </p:cNvPr>
          <p:cNvSpPr>
            <a:spLocks noGrp="1"/>
          </p:cNvSpPr>
          <p:nvPr>
            <p:ph type="subTitle" idx="1"/>
          </p:nvPr>
        </p:nvSpPr>
        <p:spPr>
          <a:xfrm>
            <a:off x="6532775" y="3639199"/>
            <a:ext cx="5053936"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6" name="Title 5">
            <a:extLst>
              <a:ext uri="{FF2B5EF4-FFF2-40B4-BE49-F238E27FC236}">
                <a16:creationId xmlns:a16="http://schemas.microsoft.com/office/drawing/2014/main" id="{6F4F2BBF-F210-4954-9C73-A0030AACDDFE}"/>
              </a:ext>
            </a:extLst>
          </p:cNvPr>
          <p:cNvSpPr>
            <a:spLocks noGrp="1"/>
          </p:cNvSpPr>
          <p:nvPr>
            <p:ph type="title" hasCustomPrompt="1"/>
          </p:nvPr>
        </p:nvSpPr>
        <p:spPr>
          <a:xfrm>
            <a:off x="6532775" y="993303"/>
            <a:ext cx="5053936" cy="2513468"/>
          </a:xfrm>
        </p:spPr>
        <p:txBody>
          <a:bodyPr rtlCol="0"/>
          <a:lstStyle>
            <a:lvl1pPr>
              <a:defRPr sz="5400" cap="none">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1227779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10" name="Content Placeholder 2">
            <a:extLst>
              <a:ext uri="{FF2B5EF4-FFF2-40B4-BE49-F238E27FC236}">
                <a16:creationId xmlns:a16="http://schemas.microsoft.com/office/drawing/2014/main" id="{FD1EE834-4B70-4715-8346-1C0298347EE0}"/>
              </a:ext>
            </a:extLst>
          </p:cNvPr>
          <p:cNvSpPr>
            <a:spLocks noGrp="1"/>
          </p:cNvSpPr>
          <p:nvPr>
            <p:ph idx="1" hasCustomPrompt="1"/>
          </p:nvPr>
        </p:nvSpPr>
        <p:spPr>
          <a:xfrm>
            <a:off x="432000" y="1046375"/>
            <a:ext cx="9198000"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280088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Content Placeholder 2">
            <a:extLst>
              <a:ext uri="{FF2B5EF4-FFF2-40B4-BE49-F238E27FC236}">
                <a16:creationId xmlns:a16="http://schemas.microsoft.com/office/drawing/2014/main" id="{EAE43F4C-1A64-4197-A44B-E6EB874E243B}"/>
              </a:ext>
            </a:extLst>
          </p:cNvPr>
          <p:cNvSpPr>
            <a:spLocks noGrp="1"/>
          </p:cNvSpPr>
          <p:nvPr>
            <p:ph sz="half" idx="1" hasCustomPrompt="1"/>
          </p:nvPr>
        </p:nvSpPr>
        <p:spPr>
          <a:xfrm>
            <a:off x="432000"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Content Placeholder 3">
            <a:extLst>
              <a:ext uri="{FF2B5EF4-FFF2-40B4-BE49-F238E27FC236}">
                <a16:creationId xmlns:a16="http://schemas.microsoft.com/office/drawing/2014/main" id="{D7B3F5B8-DC28-4878-AC9F-D434D7542D8F}"/>
              </a:ext>
            </a:extLst>
          </p:cNvPr>
          <p:cNvSpPr>
            <a:spLocks noGrp="1"/>
          </p:cNvSpPr>
          <p:nvPr>
            <p:ph sz="half" idx="2" hasCustomPrompt="1"/>
          </p:nvPr>
        </p:nvSpPr>
        <p:spPr>
          <a:xfrm>
            <a:off x="5194169"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57439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Text Placeholder 2">
            <a:extLst>
              <a:ext uri="{FF2B5EF4-FFF2-40B4-BE49-F238E27FC236}">
                <a16:creationId xmlns:a16="http://schemas.microsoft.com/office/drawing/2014/main" id="{CB97B01E-88B2-448F-BD96-A1AAFA39AC1E}"/>
              </a:ext>
            </a:extLst>
          </p:cNvPr>
          <p:cNvSpPr>
            <a:spLocks noGrp="1"/>
          </p:cNvSpPr>
          <p:nvPr>
            <p:ph type="body" idx="1" hasCustomPrompt="1"/>
          </p:nvPr>
        </p:nvSpPr>
        <p:spPr>
          <a:xfrm>
            <a:off x="43200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4">
            <a:extLst>
              <a:ext uri="{FF2B5EF4-FFF2-40B4-BE49-F238E27FC236}">
                <a16:creationId xmlns:a16="http://schemas.microsoft.com/office/drawing/2014/main" id="{40BADDE2-4EE6-41B4-804C-EBF680128B40}"/>
              </a:ext>
            </a:extLst>
          </p:cNvPr>
          <p:cNvSpPr>
            <a:spLocks noGrp="1"/>
          </p:cNvSpPr>
          <p:nvPr>
            <p:ph type="body" sz="quarter" idx="3" hasCustomPrompt="1"/>
          </p:nvPr>
        </p:nvSpPr>
        <p:spPr>
          <a:xfrm>
            <a:off x="519516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9" name="Content Placeholder 3">
            <a:extLst>
              <a:ext uri="{FF2B5EF4-FFF2-40B4-BE49-F238E27FC236}">
                <a16:creationId xmlns:a16="http://schemas.microsoft.com/office/drawing/2014/main" id="{BB0A14E0-899D-4594-BC9E-AE89BF0D3AB7}"/>
              </a:ext>
            </a:extLst>
          </p:cNvPr>
          <p:cNvSpPr>
            <a:spLocks noGrp="1"/>
          </p:cNvSpPr>
          <p:nvPr>
            <p:ph sz="half" idx="2" hasCustomPrompt="1"/>
          </p:nvPr>
        </p:nvSpPr>
        <p:spPr>
          <a:xfrm>
            <a:off x="432001"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Content Placeholder 5">
            <a:extLst>
              <a:ext uri="{FF2B5EF4-FFF2-40B4-BE49-F238E27FC236}">
                <a16:creationId xmlns:a16="http://schemas.microsoft.com/office/drawing/2014/main" id="{2C699014-D902-4E9A-80CD-8D2BCFE67097}"/>
              </a:ext>
            </a:extLst>
          </p:cNvPr>
          <p:cNvSpPr>
            <a:spLocks noGrp="1"/>
          </p:cNvSpPr>
          <p:nvPr>
            <p:ph sz="quarter" idx="4" hasCustomPrompt="1"/>
          </p:nvPr>
        </p:nvSpPr>
        <p:spPr>
          <a:xfrm>
            <a:off x="5195160"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63468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GB" noProof="0"/>
              <a:t>Click to edit Master title style</a:t>
            </a:r>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0" name="Content Placeholder 2">
            <a:extLst>
              <a:ext uri="{FF2B5EF4-FFF2-40B4-BE49-F238E27FC236}">
                <a16:creationId xmlns:a16="http://schemas.microsoft.com/office/drawing/2014/main" id="{79F53EF1-D412-467C-B7CE-30536F140AE1}"/>
              </a:ext>
            </a:extLst>
          </p:cNvPr>
          <p:cNvSpPr>
            <a:spLocks noGrp="1"/>
          </p:cNvSpPr>
          <p:nvPr>
            <p:ph idx="1" hasCustomPrompt="1"/>
          </p:nvPr>
        </p:nvSpPr>
        <p:spPr>
          <a:xfrm>
            <a:off x="3770722" y="457201"/>
            <a:ext cx="6023727" cy="5726784"/>
          </a:xfrm>
        </p:spPr>
        <p:txBody>
          <a:bodyPr rtlCol="0"/>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872000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GB" noProof="0"/>
              <a:t>Click to edit Master title style</a:t>
            </a:r>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2" name="Picture Placeholder 2">
            <a:extLst>
              <a:ext uri="{FF2B5EF4-FFF2-40B4-BE49-F238E27FC236}">
                <a16:creationId xmlns:a16="http://schemas.microsoft.com/office/drawing/2014/main" id="{10319378-269C-406E-9B84-FCF22DA02EFF}"/>
              </a:ext>
            </a:extLst>
          </p:cNvPr>
          <p:cNvSpPr>
            <a:spLocks noGrp="1"/>
          </p:cNvSpPr>
          <p:nvPr>
            <p:ph type="pic" idx="1"/>
          </p:nvPr>
        </p:nvSpPr>
        <p:spPr>
          <a:xfrm>
            <a:off x="3788021" y="457201"/>
            <a:ext cx="5949868" cy="5726784"/>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Tree>
    <p:extLst>
      <p:ext uri="{BB962C8B-B14F-4D97-AF65-F5344CB8AC3E}">
        <p14:creationId xmlns:p14="http://schemas.microsoft.com/office/powerpoint/2010/main" val="3021472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37796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2310D190-B83D-438A-91BC-470C41B22A29}"/>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C8D0EF-1DB6-4ADC-8F31-5AE53BF5EAF4}"/>
              </a:ext>
            </a:extLst>
          </p:cNvPr>
          <p:cNvSpPr/>
          <p:nvPr userDrawn="1"/>
        </p:nvSpPr>
        <p:spPr>
          <a:xfrm>
            <a:off x="69274" y="66963"/>
            <a:ext cx="9911201" cy="67273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62F208ED-79A0-4B2C-A5EE-9D27466BCA3F}"/>
              </a:ext>
            </a:extLst>
          </p:cNvPr>
          <p:cNvSpPr/>
          <p:nvPr userDrawn="1"/>
        </p:nvSpPr>
        <p:spPr>
          <a:xfrm>
            <a:off x="11407775" y="6356350"/>
            <a:ext cx="784225" cy="36512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9198116"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9198116" cy="4679250"/>
          </a:xfrm>
          <a:prstGeom prst="rect">
            <a:avLst/>
          </a:prstGeom>
        </p:spPr>
        <p:txBody>
          <a:bodyPr vert="horz" lIns="0" tIns="0" rIns="0" bIns="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56350"/>
            <a:ext cx="4114800" cy="365125"/>
          </a:xfrm>
          <a:prstGeom prst="rect">
            <a:avLst/>
          </a:prstGeom>
        </p:spPr>
        <p:txBody>
          <a:bodyPr vert="horz" lIns="0" tIns="0" rIns="0" bIns="0" rtlCol="0" anchor="ctr"/>
          <a:lstStyle>
            <a:lvl1pPr algn="l">
              <a:defRPr sz="1200" i="1">
                <a:solidFill>
                  <a:schemeClr val="tx1">
                    <a:lumMod val="75000"/>
                    <a:lumOff val="25000"/>
                  </a:schemeClr>
                </a:solidFill>
                <a:latin typeface="Times New Roman" panose="02020603050405020304" pitchFamily="18" charset="0"/>
                <a:cs typeface="Times New Roman" panose="02020603050405020304" pitchFamily="18" charset="0"/>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447502" y="6401750"/>
            <a:ext cx="278418" cy="274324"/>
          </a:xfrm>
          <a:prstGeom prst="rect">
            <a:avLst/>
          </a:prstGeom>
        </p:spPr>
        <p:txBody>
          <a:bodyPr vert="horz" lIns="0" tIns="0" rIns="0" bIns="0" rtlCol="0" anchor="ctr"/>
          <a:lstStyle>
            <a:lvl1pPr algn="ctr">
              <a:defRPr sz="1200" i="1">
                <a:solidFill>
                  <a:schemeClr val="bg1"/>
                </a:solidFill>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9630116" y="6346108"/>
            <a:ext cx="1662546" cy="404658"/>
          </a:xfrm>
          <a:prstGeom prst="rect">
            <a:avLst/>
          </a:prstGeom>
          <a:noFill/>
        </p:spPr>
        <p:txBody>
          <a:bodyPr wrap="square" lIns="0" tIns="36000" rIns="0" bIns="0" rtlCol="0">
            <a:spAutoFit/>
          </a:bodyPr>
          <a:lstStyle/>
          <a:p>
            <a:pPr algn="r" rtl="0">
              <a:lnSpc>
                <a:spcPts val="1400"/>
              </a:lnSpc>
            </a:pPr>
            <a:r>
              <a:rPr lang="en-GB" sz="1600" b="1" spc="-100" noProof="0">
                <a:solidFill>
                  <a:schemeClr val="tx1">
                    <a:lumMod val="50000"/>
                    <a:lumOff val="50000"/>
                  </a:schemeClr>
                </a:solidFill>
                <a:latin typeface="Corbel" panose="020B0503020204020204" pitchFamily="34" charset="0"/>
              </a:rPr>
              <a:t>WOODGROVE</a:t>
            </a:r>
            <a:r>
              <a:rPr lang="en-GB" sz="1600" b="1" spc="-100" noProof="0">
                <a:solidFill>
                  <a:schemeClr val="accent1"/>
                </a:solidFill>
                <a:latin typeface="Corbel" panose="020B0503020204020204" pitchFamily="34" charset="0"/>
              </a:rPr>
              <a:t> </a:t>
            </a:r>
            <a:r>
              <a:rPr lang="en-GB" sz="1600" b="1" spc="-100" noProof="0">
                <a:solidFill>
                  <a:schemeClr val="tx1"/>
                </a:solidFill>
                <a:latin typeface="Corbel" panose="020B0503020204020204" pitchFamily="34" charset="0"/>
              </a:rPr>
              <a:t>BANK</a:t>
            </a:r>
          </a:p>
        </p:txBody>
      </p:sp>
      <p:sp>
        <p:nvSpPr>
          <p:cNvPr id="8" name="Rectangle 7">
            <a:extLst>
              <a:ext uri="{FF2B5EF4-FFF2-40B4-BE49-F238E27FC236}">
                <a16:creationId xmlns:a16="http://schemas.microsoft.com/office/drawing/2014/main" id="{6B322F68-670D-45A0-A54F-7E70BCEAED3F}"/>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E69B5F15-353A-4344-8D61-F4E25AA9FB6C}"/>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2FA0C0AA-FCE8-4A7F-928A-54C96BBA9053}"/>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5" r:id="rId5"/>
    <p:sldLayoutId id="2147483659" r:id="rId6"/>
    <p:sldLayoutId id="2147483660" r:id="rId7"/>
    <p:sldLayoutId id="2147483664" r:id="rId8"/>
    <p:sldLayoutId id="2147483650" r:id="rId9"/>
    <p:sldLayoutId id="2147483656" r:id="rId10"/>
    <p:sldLayoutId id="2147483657" r:id="rId11"/>
    <p:sldLayoutId id="2147483654" r:id="rId12"/>
    <p:sldLayoutId id="2147483666" r:id="rId13"/>
    <p:sldLayoutId id="2147483667" r:id="rId14"/>
    <p:sldLayoutId id="2147483668" r:id="rId15"/>
    <p:sldLayoutId id="2147483669" r:id="rId16"/>
    <p:sldLayoutId id="2147483670" r:id="rId17"/>
    <p:sldLayoutId id="2147483671" r:id="rId18"/>
    <p:sldLayoutId id="2147483672" r:id="rId19"/>
    <p:sldLayoutId id="2147483655" r:id="rId20"/>
  </p:sldLayoutIdLst>
  <p:hf hdr="0" ftr="0" dt="0"/>
  <p:txStyles>
    <p:titleStyle>
      <a:lvl1pPr algn="l" defTabSz="914400" rtl="0" eaLnBrk="1" latinLnBrk="0" hangingPunct="1">
        <a:lnSpc>
          <a:spcPct val="90000"/>
        </a:lnSpc>
        <a:spcBef>
          <a:spcPct val="0"/>
        </a:spcBef>
        <a:buNone/>
        <a:defRPr sz="3200" b="1" kern="1200" cap="all" spc="-150" baseline="0">
          <a:solidFill>
            <a:schemeClr val="tx1"/>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4.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6.jpg"/><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7.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microsoft.com/office/2007/relationships/hdphoto" Target="../media/hdphoto2.wdp"/><Relationship Id="rId5" Type="http://schemas.openxmlformats.org/officeDocument/2006/relationships/image" Target="../media/image5.png"/><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image" Target="../media/image16.png"/><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2.xml"/><Relationship Id="rId5" Type="http://schemas.openxmlformats.org/officeDocument/2006/relationships/image" Target="../media/image17.png"/><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22.png"/><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3" Type="http://schemas.openxmlformats.org/officeDocument/2006/relationships/hyperlink" Target="https://founders.archives.gov/documents/Franklin/01-01-02-0107"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hyperlink" Target="https://doi.org/10.2190/DUGG-P24E-52WK-6CDG" TargetMode="External"/><Relationship Id="rId5" Type="http://schemas.openxmlformats.org/officeDocument/2006/relationships/hyperlink" Target="https://www.betterup.com/blog/what-is-self-awareness" TargetMode="External"/><Relationship Id="rId4" Type="http://schemas.openxmlformats.org/officeDocument/2006/relationships/hyperlink" Target="https://doi.org/10.1787/c37f1703-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a:extLst>
              <a:ext uri="{FF2B5EF4-FFF2-40B4-BE49-F238E27FC236}">
                <a16:creationId xmlns:a16="http://schemas.microsoft.com/office/drawing/2014/main" id="{80E0A7A3-171C-3F94-7D61-2EB0F2935871}"/>
              </a:ext>
            </a:extLst>
          </p:cNvPr>
          <p:cNvPicPr>
            <a:picLocks noGrp="1" noChangeAspect="1"/>
          </p:cNvPicPr>
          <p:nvPr>
            <p:ph type="pic" sz="quarter" idx="13"/>
          </p:nvPr>
        </p:nvPicPr>
        <p:blipFill>
          <a:blip r:embed="rId3"/>
          <a:srcRect l="25816" r="25816" b="5063"/>
          <a:stretch>
            <a:fillRect/>
          </a:stretch>
        </p:blipFill>
        <p:spPr>
          <a:xfrm>
            <a:off x="9611513" y="0"/>
            <a:ext cx="2580487" cy="6858000"/>
          </a:xfrm>
        </p:spPr>
      </p:pic>
      <p:sp>
        <p:nvSpPr>
          <p:cNvPr id="16" name="TextBox 15">
            <a:extLst>
              <a:ext uri="{FF2B5EF4-FFF2-40B4-BE49-F238E27FC236}">
                <a16:creationId xmlns:a16="http://schemas.microsoft.com/office/drawing/2014/main" id="{E2F2BFDF-E9F2-4569-A9F2-E1FFCB7FB82D}"/>
              </a:ext>
            </a:extLst>
          </p:cNvPr>
          <p:cNvSpPr txBox="1"/>
          <p:nvPr/>
        </p:nvSpPr>
        <p:spPr>
          <a:xfrm>
            <a:off x="478541" y="6137830"/>
            <a:ext cx="1879577" cy="584194"/>
          </a:xfrm>
          <a:prstGeom prst="rect">
            <a:avLst/>
          </a:prstGeom>
          <a:noFill/>
        </p:spPr>
        <p:txBody>
          <a:bodyPr wrap="square" lIns="0" tIns="36000" rIns="0" bIns="0" rtlCol="0">
            <a:spAutoFit/>
          </a:bodyPr>
          <a:lstStyle/>
          <a:p>
            <a:pPr rtl="0">
              <a:lnSpc>
                <a:spcPts val="1400"/>
              </a:lnSpc>
            </a:pPr>
            <a:r>
              <a:rPr lang="en-GB" sz="1600" b="1" spc="-100" dirty="0">
                <a:solidFill>
                  <a:schemeClr val="tx1">
                    <a:lumMod val="50000"/>
                    <a:lumOff val="50000"/>
                  </a:schemeClr>
                </a:solidFill>
                <a:latin typeface="Corbel" panose="020B0503020204020204" pitchFamily="34" charset="0"/>
              </a:rPr>
              <a:t>PCET</a:t>
            </a:r>
          </a:p>
          <a:p>
            <a:pPr rtl="0">
              <a:lnSpc>
                <a:spcPts val="1400"/>
              </a:lnSpc>
            </a:pPr>
            <a:r>
              <a:rPr lang="en-GB" sz="1600" b="1" spc="-100" dirty="0">
                <a:solidFill>
                  <a:schemeClr val="tx1">
                    <a:lumMod val="50000"/>
                    <a:lumOff val="50000"/>
                  </a:schemeClr>
                </a:solidFill>
                <a:latin typeface="Corbel" panose="020B0503020204020204" pitchFamily="34" charset="0"/>
              </a:rPr>
              <a:t>Micro-teaching session</a:t>
            </a:r>
          </a:p>
          <a:p>
            <a:pPr rtl="0">
              <a:lnSpc>
                <a:spcPts val="1400"/>
              </a:lnSpc>
            </a:pPr>
            <a:r>
              <a:rPr lang="en-GB" sz="1600" b="1" spc="-100" dirty="0">
                <a:solidFill>
                  <a:schemeClr val="tx1">
                    <a:lumMod val="50000"/>
                    <a:lumOff val="50000"/>
                  </a:schemeClr>
                </a:solidFill>
                <a:latin typeface="Corbel" panose="020B0503020204020204" pitchFamily="34" charset="0"/>
              </a:rPr>
              <a:t>Pavlo Gladkyi</a:t>
            </a:r>
          </a:p>
        </p:txBody>
      </p:sp>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478541" y="2186835"/>
            <a:ext cx="6798250" cy="1674470"/>
          </a:xfrm>
        </p:spPr>
        <p:txBody>
          <a:bodyPr rtlCol="0"/>
          <a:lstStyle/>
          <a:p>
            <a:pPr algn="l" rtl="0"/>
            <a:r>
              <a:rPr lang="en-GB" sz="4400" dirty="0">
                <a:effectLst>
                  <a:outerShdw blurRad="38100" dist="38100" dir="2700000" algn="tl">
                    <a:srgbClr val="000000">
                      <a:alpha val="43137"/>
                    </a:srgbClr>
                  </a:outerShdw>
                </a:effectLst>
              </a:rPr>
              <a:t>Introduction </a:t>
            </a:r>
            <a:br>
              <a:rPr lang="en-GB" sz="4400" dirty="0">
                <a:effectLst>
                  <a:outerShdw blurRad="38100" dist="38100" dir="2700000" algn="tl">
                    <a:srgbClr val="000000">
                      <a:alpha val="43137"/>
                    </a:srgbClr>
                  </a:outerShdw>
                </a:effectLst>
              </a:rPr>
            </a:br>
            <a:r>
              <a:rPr lang="en-GB" sz="4400" dirty="0">
                <a:effectLst>
                  <a:outerShdw blurRad="38100" dist="38100" dir="2700000" algn="tl">
                    <a:srgbClr val="000000">
                      <a:alpha val="43137"/>
                    </a:srgbClr>
                  </a:outerShdw>
                </a:effectLst>
              </a:rPr>
              <a:t>to </a:t>
            </a:r>
            <a:br>
              <a:rPr lang="en-GB" sz="4400" dirty="0">
                <a:effectLst>
                  <a:outerShdw blurRad="38100" dist="38100" dir="2700000" algn="tl">
                    <a:srgbClr val="000000">
                      <a:alpha val="43137"/>
                    </a:srgbClr>
                  </a:outerShdw>
                </a:effectLst>
              </a:rPr>
            </a:br>
            <a:r>
              <a:rPr lang="en-GB" sz="4400" dirty="0">
                <a:effectLst>
                  <a:outerShdw blurRad="38100" dist="38100" dir="2700000" algn="tl">
                    <a:srgbClr val="000000">
                      <a:alpha val="43137"/>
                    </a:srgbClr>
                  </a:outerShdw>
                </a:effectLst>
              </a:rPr>
              <a:t>emotional intelligence</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6988770" y="4671165"/>
            <a:ext cx="3401478" cy="1192038"/>
          </a:xfrm>
        </p:spPr>
        <p:txBody>
          <a:bodyPr rtlCol="0"/>
          <a:lstStyle/>
          <a:p>
            <a:pPr rtl="0"/>
            <a:r>
              <a:rPr lang="en-GB" dirty="0"/>
              <a:t>“Whatever is begun in anger, ends in shame.” </a:t>
            </a:r>
          </a:p>
          <a:p>
            <a:pPr rtl="0"/>
            <a:r>
              <a:rPr lang="en-GB" sz="1400" dirty="0"/>
              <a:t>― Benjamin Franklin (NHPRC, 2024)</a:t>
            </a:r>
          </a:p>
        </p:txBody>
      </p:sp>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C7CC447-6598-86E9-2BC3-AA7DE7601C82}"/>
              </a:ext>
            </a:extLst>
          </p:cNvPr>
          <p:cNvSpPr/>
          <p:nvPr/>
        </p:nvSpPr>
        <p:spPr>
          <a:xfrm>
            <a:off x="10113401" y="4585749"/>
            <a:ext cx="1251285" cy="22069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9AA7B999-86B1-EF79-AFE7-680E95414AA8}"/>
              </a:ext>
            </a:extLst>
          </p:cNvPr>
          <p:cNvPicPr>
            <a:picLocks noChangeAspect="1"/>
          </p:cNvPicPr>
          <p:nvPr/>
        </p:nvPicPr>
        <p:blipFill>
          <a:blip r:embed="rId3"/>
          <a:srcRect l="1968" t="868" r="72427" b="-868"/>
          <a:stretch>
            <a:fillRect/>
          </a:stretch>
        </p:blipFill>
        <p:spPr>
          <a:xfrm>
            <a:off x="9969024" y="1"/>
            <a:ext cx="2224912" cy="6343650"/>
          </a:xfrm>
          <a:prstGeom prst="rect">
            <a:avLst/>
          </a:prstGeo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116158" y="670626"/>
            <a:ext cx="5767442" cy="843749"/>
          </a:xfrm>
        </p:spPr>
        <p:txBody>
          <a:bodyPr rtlCol="0"/>
          <a:lstStyle/>
          <a:p>
            <a:pPr rtl="0"/>
            <a:r>
              <a:rPr lang="en-GB" sz="4400" dirty="0">
                <a:effectLst>
                  <a:outerShdw blurRad="38100" dist="38100" dir="2700000" algn="tl">
                    <a:srgbClr val="000000">
                      <a:alpha val="43137"/>
                    </a:srgbClr>
                  </a:outerShdw>
                </a:effectLst>
              </a:rPr>
              <a:t>Learning outcomes</a:t>
            </a: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1"/>
          </p:nvPr>
        </p:nvSpPr>
        <p:spPr/>
        <p:txBody>
          <a:bodyPr rtlCol="0"/>
          <a:lstStyle/>
          <a:p>
            <a:pPr rtl="0"/>
            <a:fld id="{19B51A1E-902D-48AF-9020-955120F399B6}" type="slidenum">
              <a:rPr lang="en-GB" smtClean="0"/>
              <a:pPr/>
              <a:t>2</a:t>
            </a:fld>
            <a:endParaRPr lang="en-GB"/>
          </a:p>
        </p:txBody>
      </p:sp>
      <p:sp>
        <p:nvSpPr>
          <p:cNvPr id="7" name="Title 2">
            <a:extLst>
              <a:ext uri="{FF2B5EF4-FFF2-40B4-BE49-F238E27FC236}">
                <a16:creationId xmlns:a16="http://schemas.microsoft.com/office/drawing/2014/main" id="{373A8135-3249-3C0D-FDFD-E4D7DA141B67}"/>
              </a:ext>
            </a:extLst>
          </p:cNvPr>
          <p:cNvSpPr txBox="1">
            <a:spLocks/>
          </p:cNvSpPr>
          <p:nvPr/>
        </p:nvSpPr>
        <p:spPr>
          <a:xfrm>
            <a:off x="1540556" y="1942436"/>
            <a:ext cx="5374107" cy="3588847"/>
          </a:xfrm>
          <a:prstGeom prst="rect">
            <a:avLst/>
          </a:prstGeom>
        </p:spPr>
        <p:txBody>
          <a:bodyPr vert="horz" lIns="0" tIns="0" rIns="0" bIns="0" rtlCol="0" anchor="b">
            <a:noAutofit/>
          </a:bodyPr>
          <a:lstStyle>
            <a:lvl1pPr algn="r" defTabSz="914400" rtl="0" eaLnBrk="1" latinLnBrk="0" hangingPunct="1">
              <a:lnSpc>
                <a:spcPts val="5000"/>
              </a:lnSpc>
              <a:spcBef>
                <a:spcPct val="0"/>
              </a:spcBef>
              <a:buNone/>
              <a:defRPr sz="6000" b="1" kern="1200" cap="all" spc="-300" baseline="0">
                <a:solidFill>
                  <a:schemeClr val="bg1"/>
                </a:solidFill>
                <a:latin typeface="+mj-lt"/>
                <a:ea typeface="+mj-ea"/>
                <a:cs typeface="+mj-cs"/>
              </a:defRPr>
            </a:lvl1pPr>
          </a:lstStyle>
          <a:p>
            <a:pPr lvl="0" algn="l"/>
            <a:endParaRPr lang="en-GB" sz="1800" dirty="0"/>
          </a:p>
        </p:txBody>
      </p:sp>
      <p:sp>
        <p:nvSpPr>
          <p:cNvPr id="4" name="TextBox 3">
            <a:extLst>
              <a:ext uri="{FF2B5EF4-FFF2-40B4-BE49-F238E27FC236}">
                <a16:creationId xmlns:a16="http://schemas.microsoft.com/office/drawing/2014/main" id="{AD66B272-FD26-EAF9-4EF8-E02563EE016F}"/>
              </a:ext>
            </a:extLst>
          </p:cNvPr>
          <p:cNvSpPr txBox="1"/>
          <p:nvPr/>
        </p:nvSpPr>
        <p:spPr>
          <a:xfrm>
            <a:off x="903239" y="2996409"/>
            <a:ext cx="8360717" cy="923330"/>
          </a:xfrm>
          <a:prstGeom prst="rect">
            <a:avLst/>
          </a:prstGeom>
          <a:noFill/>
        </p:spPr>
        <p:txBody>
          <a:bodyPr wrap="square" rtlCol="0">
            <a:spAutoFit/>
          </a:bodyPr>
          <a:lstStyle/>
          <a:p>
            <a:pPr lvl="0"/>
            <a:endParaRPr lang="en-GB" dirty="0">
              <a:solidFill>
                <a:schemeClr val="bg1"/>
              </a:solidFill>
              <a:effectLst>
                <a:outerShdw blurRad="38100" dist="38100" dir="2700000" algn="tl">
                  <a:srgbClr val="000000">
                    <a:alpha val="43137"/>
                  </a:srgbClr>
                </a:outerShdw>
              </a:effectLst>
              <a:latin typeface="+mj-lt"/>
            </a:endParaRPr>
          </a:p>
          <a:p>
            <a:pPr marL="285750" lvl="0" indent="-285750">
              <a:buFont typeface="Wingdings" panose="05000000000000000000" pitchFamily="2" charset="2"/>
              <a:buChar char="Ø"/>
            </a:pPr>
            <a:r>
              <a:rPr lang="en-US" b="1" dirty="0">
                <a:solidFill>
                  <a:schemeClr val="bg1"/>
                </a:solidFill>
                <a:effectLst>
                  <a:outerShdw blurRad="38100" dist="38100" dir="2700000" algn="tl">
                    <a:srgbClr val="000000">
                      <a:alpha val="43137"/>
                    </a:srgbClr>
                  </a:outerShdw>
                </a:effectLst>
                <a:latin typeface="+mj-lt"/>
              </a:rPr>
              <a:t>Identify the five main components of EI using Goleman’s EI model.</a:t>
            </a:r>
          </a:p>
          <a:p>
            <a:pPr lvl="0"/>
            <a:endParaRPr lang="en-GB" dirty="0">
              <a:solidFill>
                <a:schemeClr val="bg1"/>
              </a:solidFill>
              <a:effectLst>
                <a:outerShdw blurRad="38100" dist="38100" dir="2700000" algn="tl">
                  <a:srgbClr val="000000">
                    <a:alpha val="43137"/>
                  </a:srgbClr>
                </a:outerShdw>
              </a:effectLst>
              <a:latin typeface="+mj-lt"/>
            </a:endParaRPr>
          </a:p>
        </p:txBody>
      </p:sp>
      <p:sp>
        <p:nvSpPr>
          <p:cNvPr id="8" name="TextBox 7">
            <a:extLst>
              <a:ext uri="{FF2B5EF4-FFF2-40B4-BE49-F238E27FC236}">
                <a16:creationId xmlns:a16="http://schemas.microsoft.com/office/drawing/2014/main" id="{8650370E-9222-DC22-F65E-9F8828846BA2}"/>
              </a:ext>
            </a:extLst>
          </p:cNvPr>
          <p:cNvSpPr txBox="1"/>
          <p:nvPr/>
        </p:nvSpPr>
        <p:spPr>
          <a:xfrm>
            <a:off x="903237" y="2534744"/>
            <a:ext cx="8360717" cy="646331"/>
          </a:xfrm>
          <a:prstGeom prst="rect">
            <a:avLst/>
          </a:prstGeom>
          <a:noFill/>
        </p:spPr>
        <p:txBody>
          <a:bodyPr wrap="square" rtlCol="0">
            <a:spAutoFit/>
          </a:bodyPr>
          <a:lstStyle/>
          <a:p>
            <a:pPr marL="285750" lvl="0" indent="-285750">
              <a:buFont typeface="Wingdings" panose="05000000000000000000" pitchFamily="2" charset="2"/>
              <a:buChar char="Ø"/>
            </a:pPr>
            <a:r>
              <a:rPr lang="en-US" b="1" dirty="0">
                <a:solidFill>
                  <a:schemeClr val="bg1"/>
                </a:solidFill>
                <a:effectLst>
                  <a:outerShdw blurRad="38100" dist="38100" dir="2700000" algn="tl">
                    <a:srgbClr val="000000">
                      <a:alpha val="43137"/>
                    </a:srgbClr>
                  </a:outerShdw>
                </a:effectLst>
                <a:latin typeface="+mj-lt"/>
              </a:rPr>
              <a:t>Define and conceptualise EI through theoretical and historical development.</a:t>
            </a:r>
          </a:p>
        </p:txBody>
      </p:sp>
      <p:sp>
        <p:nvSpPr>
          <p:cNvPr id="9" name="TextBox 8">
            <a:extLst>
              <a:ext uri="{FF2B5EF4-FFF2-40B4-BE49-F238E27FC236}">
                <a16:creationId xmlns:a16="http://schemas.microsoft.com/office/drawing/2014/main" id="{CE68AFAE-EC0B-53AB-4DFF-154BE115750D}"/>
              </a:ext>
            </a:extLst>
          </p:cNvPr>
          <p:cNvSpPr txBox="1"/>
          <p:nvPr/>
        </p:nvSpPr>
        <p:spPr>
          <a:xfrm>
            <a:off x="903237" y="3642740"/>
            <a:ext cx="8360717" cy="646331"/>
          </a:xfrm>
          <a:prstGeom prst="rect">
            <a:avLst/>
          </a:prstGeom>
          <a:noFill/>
        </p:spPr>
        <p:txBody>
          <a:bodyPr wrap="square" rtlCol="0">
            <a:spAutoFit/>
          </a:bodyPr>
          <a:lstStyle/>
          <a:p>
            <a:pPr lvl="0"/>
            <a:endParaRPr lang="en-GB" dirty="0">
              <a:solidFill>
                <a:schemeClr val="bg1"/>
              </a:solidFill>
              <a:effectLst>
                <a:outerShdw blurRad="38100" dist="38100" dir="2700000" algn="tl">
                  <a:srgbClr val="000000">
                    <a:alpha val="43137"/>
                  </a:srgbClr>
                </a:outerShdw>
              </a:effectLst>
              <a:latin typeface="+mj-lt"/>
            </a:endParaRPr>
          </a:p>
          <a:p>
            <a:pPr marL="285750" lvl="0" indent="-285750">
              <a:buFont typeface="Wingdings" panose="05000000000000000000" pitchFamily="2" charset="2"/>
              <a:buChar char="Ø"/>
            </a:pPr>
            <a:r>
              <a:rPr lang="en-US" b="1" dirty="0">
                <a:solidFill>
                  <a:schemeClr val="bg1"/>
                </a:solidFill>
                <a:effectLst>
                  <a:outerShdw blurRad="38100" dist="38100" dir="2700000" algn="tl">
                    <a:srgbClr val="000000">
                      <a:alpha val="43137"/>
                    </a:srgbClr>
                  </a:outerShdw>
                </a:effectLst>
                <a:latin typeface="+mj-lt"/>
              </a:rPr>
              <a:t>Reflect on your own EI strengths through a short activity.</a:t>
            </a:r>
          </a:p>
        </p:txBody>
      </p:sp>
      <p:sp>
        <p:nvSpPr>
          <p:cNvPr id="11" name="TextBox 10">
            <a:extLst>
              <a:ext uri="{FF2B5EF4-FFF2-40B4-BE49-F238E27FC236}">
                <a16:creationId xmlns:a16="http://schemas.microsoft.com/office/drawing/2014/main" id="{0EF19591-0C02-F6BF-D622-C3A3F2DCD3A9}"/>
              </a:ext>
            </a:extLst>
          </p:cNvPr>
          <p:cNvSpPr txBox="1"/>
          <p:nvPr/>
        </p:nvSpPr>
        <p:spPr>
          <a:xfrm>
            <a:off x="903236" y="4378064"/>
            <a:ext cx="8360717" cy="646331"/>
          </a:xfrm>
          <a:prstGeom prst="rect">
            <a:avLst/>
          </a:prstGeom>
          <a:noFill/>
        </p:spPr>
        <p:txBody>
          <a:bodyPr wrap="square" rtlCol="0">
            <a:spAutoFit/>
          </a:bodyPr>
          <a:lstStyle/>
          <a:p>
            <a:pPr lvl="0"/>
            <a:endParaRPr lang="en-GB" dirty="0">
              <a:solidFill>
                <a:schemeClr val="bg1"/>
              </a:solidFill>
              <a:effectLst>
                <a:outerShdw blurRad="38100" dist="38100" dir="2700000" algn="tl">
                  <a:srgbClr val="000000">
                    <a:alpha val="43137"/>
                  </a:srgbClr>
                </a:outerShdw>
              </a:effectLst>
              <a:latin typeface="+mj-lt"/>
            </a:endParaRPr>
          </a:p>
          <a:p>
            <a:pPr marL="285750" indent="-285750">
              <a:buFont typeface="Wingdings" panose="05000000000000000000" pitchFamily="2" charset="2"/>
              <a:buChar char="Ø"/>
            </a:pPr>
            <a:r>
              <a:rPr lang="en-US" b="1" dirty="0">
                <a:solidFill>
                  <a:schemeClr val="bg1"/>
                </a:solidFill>
                <a:effectLst>
                  <a:outerShdw blurRad="38100" dist="38100" dir="2700000" algn="tl">
                    <a:srgbClr val="000000">
                      <a:alpha val="43137"/>
                    </a:srgbClr>
                  </a:outerShdw>
                </a:effectLst>
                <a:latin typeface="+mj-lt"/>
              </a:rPr>
              <a:t>Discuss why EI is important in personal and professional life.</a:t>
            </a:r>
            <a:endParaRPr lang="en-GB" dirty="0">
              <a:solidFill>
                <a:schemeClr val="bg1"/>
              </a:solidFill>
              <a:effectLst>
                <a:outerShdw blurRad="38100" dist="38100" dir="2700000" algn="tl">
                  <a:srgbClr val="000000">
                    <a:alpha val="43137"/>
                  </a:srgbClr>
                </a:outerShdw>
              </a:effectLst>
              <a:latin typeface="+mj-lt"/>
            </a:endParaRPr>
          </a:p>
        </p:txBody>
      </p:sp>
    </p:spTree>
    <p:extLst>
      <p:ext uri="{BB962C8B-B14F-4D97-AF65-F5344CB8AC3E}">
        <p14:creationId xmlns:p14="http://schemas.microsoft.com/office/powerpoint/2010/main" val="4091674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984954-284F-B5AC-19B6-189073CF066B}"/>
              </a:ext>
            </a:extLst>
          </p:cNvPr>
          <p:cNvSpPr/>
          <p:nvPr/>
        </p:nvSpPr>
        <p:spPr>
          <a:xfrm>
            <a:off x="10088345" y="4563205"/>
            <a:ext cx="1251285" cy="22069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349B7259-90AC-E87E-55CC-A8E45E264C15}"/>
              </a:ext>
            </a:extLst>
          </p:cNvPr>
          <p:cNvPicPr>
            <a:picLocks noChangeAspect="1"/>
          </p:cNvPicPr>
          <p:nvPr/>
        </p:nvPicPr>
        <p:blipFill>
          <a:blip r:embed="rId3">
            <a:extLst>
              <a:ext uri="{BEBA8EAE-BF5A-486C-A8C5-ECC9F3942E4B}">
                <a14:imgProps xmlns:a14="http://schemas.microsoft.com/office/drawing/2010/main">
                  <a14:imgLayer r:embed="rId4">
                    <a14:imgEffect>
                      <a14:artisticMarker/>
                    </a14:imgEffect>
                    <a14:imgEffect>
                      <a14:sharpenSoften amount="85000"/>
                    </a14:imgEffect>
                  </a14:imgLayer>
                </a14:imgProps>
              </a:ext>
            </a:extLst>
          </a:blip>
          <a:stretch>
            <a:fillRect/>
          </a:stretch>
        </p:blipFill>
        <p:spPr>
          <a:xfrm>
            <a:off x="10046516" y="87859"/>
            <a:ext cx="2076212" cy="6184919"/>
          </a:xfrm>
          <a:prstGeom prst="rect">
            <a:avLst/>
          </a:prstGeom>
          <a:effectLst>
            <a:glow rad="127000">
              <a:schemeClr val="bg1"/>
            </a:glow>
            <a:softEdge rad="635000"/>
          </a:effectLst>
        </p:spPr>
      </p:pic>
      <p:pic>
        <p:nvPicPr>
          <p:cNvPr id="15" name="Picture Placeholder 14" descr="A close-up of a sand dune&#10;&#10;AI-generated content may be incorrect.">
            <a:extLst>
              <a:ext uri="{FF2B5EF4-FFF2-40B4-BE49-F238E27FC236}">
                <a16:creationId xmlns:a16="http://schemas.microsoft.com/office/drawing/2014/main" id="{0B27CCDE-06C3-E1EE-2621-8F8E4F4BB68B}"/>
              </a:ext>
            </a:extLst>
          </p:cNvPr>
          <p:cNvPicPr>
            <a:picLocks noGrp="1" noChangeAspect="1"/>
          </p:cNvPicPr>
          <p:nvPr>
            <p:ph type="pic" sz="quarter" idx="13"/>
          </p:nvPr>
        </p:nvPicPr>
        <p:blipFill>
          <a:blip r:embed="rId5"/>
          <a:srcRect l="897" r="897"/>
          <a:stretch>
            <a:fillRect/>
          </a:stretch>
        </p:blipFill>
        <p:spPr>
          <a:xfrm>
            <a:off x="69272" y="63691"/>
            <a:ext cx="9911201" cy="6727346"/>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bwMode="ltGray">
          <a:xfrm>
            <a:off x="237370" y="255181"/>
            <a:ext cx="8226146" cy="1491296"/>
          </a:xfrm>
        </p:spPr>
        <p:txBody>
          <a:bodyPr rtlCol="0"/>
          <a:lstStyle/>
          <a:p>
            <a:pPr algn="l" rtl="0"/>
            <a:r>
              <a:rPr lang="en-GB" sz="4400" dirty="0">
                <a:effectLst>
                  <a:outerShdw blurRad="38100" dist="38100" dir="2700000" algn="tl">
                    <a:srgbClr val="000000">
                      <a:alpha val="43137"/>
                    </a:srgbClr>
                  </a:outerShdw>
                </a:effectLst>
              </a:rPr>
              <a:t>What makes someone emotionally intelligent?</a:t>
            </a:r>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1"/>
          </p:nvPr>
        </p:nvSpPr>
        <p:spPr/>
        <p:txBody>
          <a:bodyPr rtlCol="0"/>
          <a:lstStyle/>
          <a:p>
            <a:pPr rtl="0"/>
            <a:fld id="{19B51A1E-902D-48AF-9020-955120F399B6}" type="slidenum">
              <a:rPr lang="en-GB" smtClean="0"/>
              <a:pPr rtl="0"/>
              <a:t>3</a:t>
            </a:fld>
            <a:endParaRPr lang="en-GB"/>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8342243" y="4927965"/>
            <a:ext cx="3244468" cy="1344813"/>
          </a:xfrm>
          <a:solidFill>
            <a:schemeClr val="bg2">
              <a:lumMod val="85000"/>
            </a:schemeClr>
          </a:solidFill>
        </p:spPr>
        <p:txBody>
          <a:bodyPr rtlCol="0"/>
          <a:lstStyle/>
          <a:p>
            <a:pPr rtl="0"/>
            <a:r>
              <a:rPr lang="en-GB" dirty="0"/>
              <a:t>"In a very real sense, we have two minds, one that thinks and one that feels.“</a:t>
            </a:r>
          </a:p>
          <a:p>
            <a:pPr rtl="0"/>
            <a:r>
              <a:rPr lang="en-GB" sz="1400" dirty="0"/>
              <a:t>― Goleman (2020, pp.12–25)</a:t>
            </a:r>
          </a:p>
        </p:txBody>
      </p:sp>
      <p:sp>
        <p:nvSpPr>
          <p:cNvPr id="17" name="TextBox 16">
            <a:extLst>
              <a:ext uri="{FF2B5EF4-FFF2-40B4-BE49-F238E27FC236}">
                <a16:creationId xmlns:a16="http://schemas.microsoft.com/office/drawing/2014/main" id="{7511DF8D-53C0-7E2E-8D5B-72DEE750EF72}"/>
              </a:ext>
            </a:extLst>
          </p:cNvPr>
          <p:cNvSpPr txBox="1"/>
          <p:nvPr/>
        </p:nvSpPr>
        <p:spPr>
          <a:xfrm>
            <a:off x="574860" y="2054269"/>
            <a:ext cx="9154845" cy="646331"/>
          </a:xfrm>
          <a:prstGeom prst="rect">
            <a:avLst/>
          </a:prstGeom>
          <a:noFill/>
        </p:spPr>
        <p:txBody>
          <a:bodyPr wrap="square" rtlCol="0">
            <a:spAutoFit/>
          </a:bodyPr>
          <a:lstStyle/>
          <a:p>
            <a:pPr marL="285750" indent="-285750">
              <a:buFont typeface="Wingdings" panose="05000000000000000000" pitchFamily="2" charset="2"/>
              <a:buChar char="Ø"/>
              <a:defRPr/>
            </a:pPr>
            <a:r>
              <a:rPr kumimoji="0" lang="en-GB"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mj-lt"/>
                <a:ea typeface="+mn-ea"/>
                <a:cs typeface="+mn-cs"/>
              </a:rPr>
              <a:t>They understand their own feelings and how those feelings affect their thoughts and behaviour.</a:t>
            </a:r>
            <a:endParaRPr kumimoji="0" lang="en-GB" sz="1600"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mj-lt"/>
              <a:ea typeface="+mn-ea"/>
              <a:cs typeface="+mn-cs"/>
            </a:endParaRPr>
          </a:p>
        </p:txBody>
      </p:sp>
      <p:sp>
        <p:nvSpPr>
          <p:cNvPr id="18" name="TextBox 17">
            <a:extLst>
              <a:ext uri="{FF2B5EF4-FFF2-40B4-BE49-F238E27FC236}">
                <a16:creationId xmlns:a16="http://schemas.microsoft.com/office/drawing/2014/main" id="{BC1704AC-F485-4005-158F-D922BCD0DA51}"/>
              </a:ext>
            </a:extLst>
          </p:cNvPr>
          <p:cNvSpPr txBox="1"/>
          <p:nvPr/>
        </p:nvSpPr>
        <p:spPr>
          <a:xfrm>
            <a:off x="574860" y="2828508"/>
            <a:ext cx="9280340" cy="646331"/>
          </a:xfrm>
          <a:prstGeom prst="rect">
            <a:avLst/>
          </a:prstGeom>
          <a:noFill/>
        </p:spPr>
        <p:txBody>
          <a:bodyPr wrap="square" rtlCol="0">
            <a:spAutoFit/>
          </a:bodyPr>
          <a:lstStyle/>
          <a:p>
            <a:pPr marL="285750" lvl="0" indent="-285750">
              <a:buFont typeface="Wingdings" panose="05000000000000000000" pitchFamily="2" charset="2"/>
              <a:buChar char="Ø"/>
              <a:defRPr/>
            </a:pPr>
            <a:r>
              <a:rPr kumimoji="0" lang="en-GB"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mj-lt"/>
                <a:ea typeface="+mn-ea"/>
                <a:cs typeface="+mn-cs"/>
              </a:rPr>
              <a:t>They can control impulsive feelings and behaviours, think before acting, and adapt to changing circumstances.</a:t>
            </a:r>
            <a:endParaRPr kumimoji="0" lang="en-GB" sz="1600"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mj-lt"/>
              <a:ea typeface="+mn-ea"/>
              <a:cs typeface="+mn-cs"/>
            </a:endParaRPr>
          </a:p>
        </p:txBody>
      </p:sp>
      <p:sp>
        <p:nvSpPr>
          <p:cNvPr id="19" name="TextBox 18">
            <a:extLst>
              <a:ext uri="{FF2B5EF4-FFF2-40B4-BE49-F238E27FC236}">
                <a16:creationId xmlns:a16="http://schemas.microsoft.com/office/drawing/2014/main" id="{F706178B-DC0B-BD7C-52ED-8CBD88E815E8}"/>
              </a:ext>
            </a:extLst>
          </p:cNvPr>
          <p:cNvSpPr txBox="1"/>
          <p:nvPr/>
        </p:nvSpPr>
        <p:spPr>
          <a:xfrm>
            <a:off x="574860" y="3605370"/>
            <a:ext cx="9280340" cy="646331"/>
          </a:xfrm>
          <a:prstGeom prst="rect">
            <a:avLst/>
          </a:prstGeom>
          <a:noFill/>
        </p:spPr>
        <p:txBody>
          <a:bodyPr wrap="square" rtlCol="0">
            <a:spAutoFit/>
          </a:bodyPr>
          <a:lstStyle/>
          <a:p>
            <a:pPr marL="285750" indent="-285750">
              <a:buFont typeface="Wingdings" panose="05000000000000000000" pitchFamily="2" charset="2"/>
              <a:buChar char="Ø"/>
              <a:defRPr/>
            </a:pPr>
            <a:r>
              <a:rPr kumimoji="0" lang="en-GB"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mj-lt"/>
                <a:ea typeface="+mn-ea"/>
                <a:cs typeface="+mn-cs"/>
              </a:rPr>
              <a:t>They are driven to achieve goals, show initiative, and remain optimistic despite setbacks.</a:t>
            </a:r>
            <a:endParaRPr kumimoji="0" lang="en-GB" sz="1600"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mj-lt"/>
              <a:ea typeface="+mn-ea"/>
              <a:cs typeface="+mn-cs"/>
            </a:endParaRPr>
          </a:p>
        </p:txBody>
      </p:sp>
      <p:sp>
        <p:nvSpPr>
          <p:cNvPr id="20" name="TextBox 19">
            <a:extLst>
              <a:ext uri="{FF2B5EF4-FFF2-40B4-BE49-F238E27FC236}">
                <a16:creationId xmlns:a16="http://schemas.microsoft.com/office/drawing/2014/main" id="{CD461F0F-0387-ED0D-F9E9-575A5642E942}"/>
              </a:ext>
            </a:extLst>
          </p:cNvPr>
          <p:cNvSpPr txBox="1"/>
          <p:nvPr/>
        </p:nvSpPr>
        <p:spPr>
          <a:xfrm>
            <a:off x="566054" y="4376986"/>
            <a:ext cx="6306365" cy="646331"/>
          </a:xfrm>
          <a:prstGeom prst="rect">
            <a:avLst/>
          </a:prstGeom>
          <a:noFill/>
        </p:spPr>
        <p:txBody>
          <a:bodyPr wrap="square" rtlCol="0">
            <a:spAutoFit/>
          </a:bodyPr>
          <a:lstStyle/>
          <a:p>
            <a:pPr marL="285750" indent="-285750">
              <a:buFont typeface="Wingdings" panose="05000000000000000000" pitchFamily="2" charset="2"/>
              <a:buChar char="Ø"/>
              <a:defRPr/>
            </a:pPr>
            <a:r>
              <a:rPr kumimoji="0" lang="en-GB"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mj-lt"/>
                <a:ea typeface="+mn-ea"/>
                <a:cs typeface="+mn-cs"/>
              </a:rPr>
              <a:t>They can understand the needs, feelings, and perspectives of other people.</a:t>
            </a:r>
            <a:endParaRPr kumimoji="0" lang="en-GB" sz="1600"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mj-lt"/>
              <a:ea typeface="+mn-ea"/>
              <a:cs typeface="+mn-cs"/>
            </a:endParaRPr>
          </a:p>
        </p:txBody>
      </p:sp>
      <p:sp>
        <p:nvSpPr>
          <p:cNvPr id="21" name="TextBox 20">
            <a:extLst>
              <a:ext uri="{FF2B5EF4-FFF2-40B4-BE49-F238E27FC236}">
                <a16:creationId xmlns:a16="http://schemas.microsoft.com/office/drawing/2014/main" id="{B1E80090-701B-22D4-4F23-050B75104925}"/>
              </a:ext>
            </a:extLst>
          </p:cNvPr>
          <p:cNvSpPr txBox="1"/>
          <p:nvPr/>
        </p:nvSpPr>
        <p:spPr>
          <a:xfrm>
            <a:off x="566054" y="5153848"/>
            <a:ext cx="7462583" cy="646331"/>
          </a:xfrm>
          <a:prstGeom prst="rect">
            <a:avLst/>
          </a:prstGeom>
          <a:noFill/>
        </p:spPr>
        <p:txBody>
          <a:bodyPr wrap="square" rtlCol="0">
            <a:spAutoFit/>
          </a:bodyPr>
          <a:lstStyle/>
          <a:p>
            <a:pPr marL="285750" indent="-285750">
              <a:buFont typeface="Wingdings" panose="05000000000000000000" pitchFamily="2" charset="2"/>
              <a:buChar char="Ø"/>
              <a:defRPr/>
            </a:pPr>
            <a:r>
              <a:rPr kumimoji="0" lang="en-GB"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mj-lt"/>
                <a:ea typeface="+mn-ea"/>
                <a:cs typeface="+mn-cs"/>
              </a:rPr>
              <a:t>They are good communicators, know how to build and maintain relationships, influence others, and work well in a team.</a:t>
            </a:r>
            <a:endParaRPr kumimoji="0" lang="en-GB" sz="1600" b="1"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mj-lt"/>
              <a:ea typeface="+mn-ea"/>
              <a:cs typeface="+mn-cs"/>
            </a:endParaRPr>
          </a:p>
        </p:txBody>
      </p:sp>
    </p:spTree>
    <p:extLst>
      <p:ext uri="{BB962C8B-B14F-4D97-AF65-F5344CB8AC3E}">
        <p14:creationId xmlns:p14="http://schemas.microsoft.com/office/powerpoint/2010/main" val="211769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white head with pieces of broken pieces&#10;&#10;AI-generated content may be incorrect.">
            <a:extLst>
              <a:ext uri="{FF2B5EF4-FFF2-40B4-BE49-F238E27FC236}">
                <a16:creationId xmlns:a16="http://schemas.microsoft.com/office/drawing/2014/main" id="{6C302E4F-BA2D-CCB4-BAA8-474F6F8DD585}"/>
              </a:ext>
            </a:extLst>
          </p:cNvPr>
          <p:cNvPicPr>
            <a:picLocks noChangeAspect="1"/>
          </p:cNvPicPr>
          <p:nvPr/>
        </p:nvPicPr>
        <p:blipFill>
          <a:blip r:embed="rId3">
            <a:alphaModFix amt="18000"/>
            <a:extLst>
              <a:ext uri="{BEBA8EAE-BF5A-486C-A8C5-ECC9F3942E4B}">
                <a14:imgProps xmlns:a14="http://schemas.microsoft.com/office/drawing/2010/main">
                  <a14:imgLayer r:embed="rId4">
                    <a14:imgEffect>
                      <a14:artisticGlowEdges trans="100000"/>
                    </a14:imgEffect>
                    <a14:imgEffect>
                      <a14:sharpenSoften amount="8000"/>
                    </a14:imgEffect>
                  </a14:imgLayer>
                </a14:imgProps>
              </a:ext>
            </a:extLst>
          </a:blip>
          <a:srcRect l="12181" t="96" r="11859" b="31740"/>
          <a:stretch>
            <a:fillRect/>
          </a:stretch>
        </p:blipFill>
        <p:spPr>
          <a:xfrm>
            <a:off x="204390" y="1909540"/>
            <a:ext cx="7893471" cy="4674658"/>
          </a:xfrm>
          <a:prstGeom prst="rect">
            <a:avLst/>
          </a:prstGeom>
          <a:effectLst>
            <a:softEdge rad="1270000"/>
          </a:effectLst>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132615" y="586180"/>
            <a:ext cx="3189767" cy="432000"/>
          </a:xfrm>
        </p:spPr>
        <p:txBody>
          <a:bodyPr rtlCol="0"/>
          <a:lstStyle/>
          <a:p>
            <a:r>
              <a:rPr lang="en-GB" sz="4400" dirty="0">
                <a:effectLst>
                  <a:outerShdw blurRad="38100" dist="38100" dir="2700000" algn="tl">
                    <a:srgbClr val="000000">
                      <a:alpha val="43137"/>
                    </a:srgbClr>
                  </a:outerShdw>
                </a:effectLst>
              </a:rPr>
              <a:t>What is EI?</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1284332" y="2150991"/>
            <a:ext cx="7295707" cy="2095878"/>
          </a:xfrm>
        </p:spPr>
        <p:txBody>
          <a:bodyPr rtlCol="0"/>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000000">
                    <a:lumMod val="75000"/>
                    <a:lumOff val="25000"/>
                  </a:srgbClr>
                </a:solidFill>
                <a:effectLst>
                  <a:outerShdw blurRad="38100" dist="38100" dir="2700000" algn="tl">
                    <a:srgbClr val="000000">
                      <a:alpha val="43137"/>
                    </a:srgbClr>
                  </a:outerShdw>
                </a:effectLst>
                <a:uLnTx/>
                <a:uFillTx/>
                <a:latin typeface="Times New Roman"/>
                <a:ea typeface="+mn-ea"/>
                <a:cs typeface="+mn-cs"/>
              </a:rPr>
              <a:t>Emotional Intelligence is the ability to recognise, understand and manage our own emotions, and to recognise, understand and influence the emotions of others.</a:t>
            </a: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Times New Roman"/>
              <a:ea typeface="+mn-ea"/>
              <a:cs typeface="+mn-cs"/>
            </a:endParaRPr>
          </a:p>
          <a:p>
            <a:pPr marL="0" marR="0" lvl="0" indent="0"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srgbClr val="000000">
                    <a:lumMod val="75000"/>
                    <a:lumOff val="25000"/>
                  </a:srgbClr>
                </a:solidFill>
                <a:effectLst/>
                <a:uLnTx/>
                <a:uFillTx/>
                <a:latin typeface="Times New Roman"/>
                <a:ea typeface="+mn-ea"/>
                <a:cs typeface="+mn-cs"/>
              </a:rPr>
              <a:t>(Salovey and Mayer, 1990)</a:t>
            </a:r>
            <a:endParaRPr kumimoji="0" lang="en-GB" sz="1100" b="0" i="0" u="none" strike="noStrike" kern="1200" cap="none" spc="0" normalizeH="0" baseline="0" noProof="0" dirty="0">
              <a:ln>
                <a:noFill/>
              </a:ln>
              <a:solidFill>
                <a:srgbClr val="000000">
                  <a:lumMod val="75000"/>
                  <a:lumOff val="25000"/>
                </a:srgbClr>
              </a:solidFill>
              <a:effectLst/>
              <a:uLnTx/>
              <a:uFillTx/>
              <a:latin typeface="Times New Roman"/>
              <a:ea typeface="+mn-ea"/>
              <a:cs typeface="+mn-cs"/>
            </a:endParaRP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4"/>
          </p:nvPr>
        </p:nvSpPr>
        <p:spPr/>
        <p:txBody>
          <a:bodyPr rtlCol="0"/>
          <a:lstStyle/>
          <a:p>
            <a:pPr rtl="0"/>
            <a:fld id="{19B51A1E-902D-48AF-9020-955120F399B6}" type="slidenum">
              <a:rPr lang="en-GB" smtClean="0"/>
              <a:pPr rtl="0"/>
              <a:t>4</a:t>
            </a:fld>
            <a:endParaRPr lang="en-GB"/>
          </a:p>
        </p:txBody>
      </p:sp>
      <p:sp>
        <p:nvSpPr>
          <p:cNvPr id="5" name="Rectangle 4">
            <a:extLst>
              <a:ext uri="{FF2B5EF4-FFF2-40B4-BE49-F238E27FC236}">
                <a16:creationId xmlns:a16="http://schemas.microsoft.com/office/drawing/2014/main" id="{D25A2A64-6FCD-5F67-D979-504477D083EE}"/>
              </a:ext>
            </a:extLst>
          </p:cNvPr>
          <p:cNvSpPr/>
          <p:nvPr/>
        </p:nvSpPr>
        <p:spPr>
          <a:xfrm>
            <a:off x="10116839" y="6192000"/>
            <a:ext cx="1240972" cy="63114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Placeholder 9" descr="Abstract architecture polygon">
            <a:extLst>
              <a:ext uri="{FF2B5EF4-FFF2-40B4-BE49-F238E27FC236}">
                <a16:creationId xmlns:a16="http://schemas.microsoft.com/office/drawing/2014/main" id="{38475F7B-316A-47DC-9CBB-B074A5B5994C}"/>
              </a:ext>
            </a:extLst>
          </p:cNvPr>
          <p:cNvPicPr>
            <a:picLocks noGrp="1" noChangeAspect="1"/>
          </p:cNvPicPr>
          <p:nvPr>
            <p:ph type="pic" sz="quarter" idx="33"/>
          </p:nvPr>
        </p:nvPicPr>
        <p:blipFill>
          <a:blip r:embed="rId5"/>
          <a:stretch>
            <a:fillRect/>
          </a:stretch>
        </p:blipFill>
        <p:spPr>
          <a:xfrm>
            <a:off x="9980476" y="-1"/>
            <a:ext cx="2211524" cy="6311423"/>
          </a:xfrm>
        </p:spPr>
      </p:pic>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709011" y="4671984"/>
            <a:ext cx="3780341" cy="1449698"/>
          </a:xfrm>
        </p:spPr>
        <p:txBody>
          <a:bodyPr rtlCol="0"/>
          <a:lstStyle/>
          <a:p>
            <a:pPr marL="0" indent="0" rtl="0">
              <a:buNone/>
            </a:pPr>
            <a:r>
              <a:rPr lang="en-GB" i="1" dirty="0"/>
              <a:t>"Emotional intelligence is the ability to perceive, control, and evaluate emotions.“</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4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Salovey and Mayer (1990)</a:t>
            </a:r>
            <a:endParaRPr lang="en-GB" i="1" dirty="0"/>
          </a:p>
        </p:txBody>
      </p:sp>
    </p:spTree>
    <p:extLst>
      <p:ext uri="{BB962C8B-B14F-4D97-AF65-F5344CB8AC3E}">
        <p14:creationId xmlns:p14="http://schemas.microsoft.com/office/powerpoint/2010/main" val="1329746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biLevel thresh="75000"/>
            <a:extLst>
              <a:ext uri="{BEBA8EAE-BF5A-486C-A8C5-ECC9F3942E4B}">
                <a14:imgProps xmlns:a14="http://schemas.microsoft.com/office/drawing/2010/main">
                  <a14:imgLayer r:embed="rId4">
                    <a14:imgEffect>
                      <a14:artisticPencilGrayscale pencilSize="0"/>
                    </a14:imgEffect>
                    <a14:imgEffect>
                      <a14:sharpenSoften amount="-100000"/>
                    </a14:imgEffect>
                    <a14:imgEffect>
                      <a14:colorTemperature colorTemp="4700"/>
                    </a14:imgEffect>
                    <a14:imgEffect>
                      <a14:saturation sat="0"/>
                    </a14:imgEffect>
                  </a14:imgLayer>
                </a14:imgProps>
              </a:ext>
            </a:extLst>
          </a:blip>
          <a:tile tx="0" ty="0" sx="100000" sy="100000" flip="none" algn="tl"/>
        </a:blipFill>
        <a:effectLst/>
      </p:bgPr>
    </p:bg>
    <p:spTree>
      <p:nvGrpSpPr>
        <p:cNvPr id="1" name="">
          <a:extLst>
            <a:ext uri="{FF2B5EF4-FFF2-40B4-BE49-F238E27FC236}">
              <a16:creationId xmlns:a16="http://schemas.microsoft.com/office/drawing/2014/main" id="{4EDF2FBD-E38B-6F04-06B8-0C4A1C7F63AE}"/>
            </a:ext>
          </a:extLst>
        </p:cNvPr>
        <p:cNvGrpSpPr/>
        <p:nvPr/>
      </p:nvGrpSpPr>
      <p:grpSpPr>
        <a:xfrm>
          <a:off x="0" y="0"/>
          <a:ext cx="0" cy="0"/>
          <a:chOff x="0" y="0"/>
          <a:chExt cx="0" cy="0"/>
        </a:xfrm>
      </p:grpSpPr>
      <p:pic>
        <p:nvPicPr>
          <p:cNvPr id="22" name="Picture 21" descr="A white head with pieces of broken pieces&#10;&#10;AI-generated content may be incorrect.">
            <a:extLst>
              <a:ext uri="{FF2B5EF4-FFF2-40B4-BE49-F238E27FC236}">
                <a16:creationId xmlns:a16="http://schemas.microsoft.com/office/drawing/2014/main" id="{9DF02C37-3682-B7A2-DF8F-8B13E64C11CF}"/>
              </a:ext>
            </a:extLst>
          </p:cNvPr>
          <p:cNvPicPr>
            <a:picLocks noChangeAspect="1"/>
          </p:cNvPicPr>
          <p:nvPr/>
        </p:nvPicPr>
        <p:blipFill>
          <a:blip r:embed="rId5">
            <a:alphaModFix amt="14000"/>
            <a:extLst>
              <a:ext uri="{BEBA8EAE-BF5A-486C-A8C5-ECC9F3942E4B}">
                <a14:imgProps xmlns:a14="http://schemas.microsoft.com/office/drawing/2010/main">
                  <a14:imgLayer r:embed="rId6">
                    <a14:imgEffect>
                      <a14:artisticGlowEdges trans="100000"/>
                    </a14:imgEffect>
                    <a14:imgEffect>
                      <a14:sharpenSoften amount="8000"/>
                    </a14:imgEffect>
                  </a14:imgLayer>
                </a14:imgProps>
              </a:ext>
            </a:extLst>
          </a:blip>
          <a:srcRect l="52272" t="96" b="28451"/>
          <a:stretch>
            <a:fillRect/>
          </a:stretch>
        </p:blipFill>
        <p:spPr>
          <a:xfrm>
            <a:off x="80682" y="523424"/>
            <a:ext cx="6309574" cy="6233723"/>
          </a:xfrm>
          <a:prstGeom prst="rect">
            <a:avLst/>
          </a:prstGeom>
          <a:effectLst>
            <a:softEdge rad="1270000"/>
          </a:effectLst>
        </p:spPr>
      </p:pic>
      <p:sp>
        <p:nvSpPr>
          <p:cNvPr id="2" name="Title 1">
            <a:extLst>
              <a:ext uri="{FF2B5EF4-FFF2-40B4-BE49-F238E27FC236}">
                <a16:creationId xmlns:a16="http://schemas.microsoft.com/office/drawing/2014/main" id="{5D487A52-DE5A-2237-4152-5C29D94206C3}"/>
              </a:ext>
            </a:extLst>
          </p:cNvPr>
          <p:cNvSpPr>
            <a:spLocks noGrp="1"/>
          </p:cNvSpPr>
          <p:nvPr>
            <p:ph type="title"/>
          </p:nvPr>
        </p:nvSpPr>
        <p:spPr>
          <a:xfrm>
            <a:off x="0" y="523424"/>
            <a:ext cx="6242371" cy="432000"/>
          </a:xfrm>
        </p:spPr>
        <p:txBody>
          <a:bodyPr rtlCol="0"/>
          <a:lstStyle/>
          <a:p>
            <a:r>
              <a:rPr lang="en-GB" dirty="0">
                <a:effectLst>
                  <a:outerShdw blurRad="38100" dist="38100" dir="2700000" algn="tl">
                    <a:srgbClr val="000000">
                      <a:alpha val="43137"/>
                    </a:srgbClr>
                  </a:outerShdw>
                </a:effectLst>
              </a:rPr>
              <a:t>The 5 core Components of EI</a:t>
            </a:r>
          </a:p>
        </p:txBody>
      </p:sp>
      <p:sp>
        <p:nvSpPr>
          <p:cNvPr id="6" name="Slide Number Placeholder 5">
            <a:extLst>
              <a:ext uri="{FF2B5EF4-FFF2-40B4-BE49-F238E27FC236}">
                <a16:creationId xmlns:a16="http://schemas.microsoft.com/office/drawing/2014/main" id="{DAAD6433-0C5B-D577-A34F-9ACBB59C117E}"/>
              </a:ext>
            </a:extLst>
          </p:cNvPr>
          <p:cNvSpPr>
            <a:spLocks noGrp="1"/>
          </p:cNvSpPr>
          <p:nvPr>
            <p:ph type="sldNum" sz="quarter" idx="34"/>
          </p:nvPr>
        </p:nvSpPr>
        <p:spPr/>
        <p:txBody>
          <a:bodyPr rtlCol="0"/>
          <a:lstStyle/>
          <a:p>
            <a:pPr rtl="0"/>
            <a:fld id="{19B51A1E-902D-48AF-9020-955120F399B6}" type="slidenum">
              <a:rPr lang="en-GB" smtClean="0"/>
              <a:pPr rtl="0"/>
              <a:t>5</a:t>
            </a:fld>
            <a:endParaRPr lang="en-GB"/>
          </a:p>
        </p:txBody>
      </p:sp>
      <p:pic>
        <p:nvPicPr>
          <p:cNvPr id="20" name="Picture Placeholder 19" descr="A close-up of wet sand&#10;&#10;AI-generated content may be incorrect.">
            <a:extLst>
              <a:ext uri="{FF2B5EF4-FFF2-40B4-BE49-F238E27FC236}">
                <a16:creationId xmlns:a16="http://schemas.microsoft.com/office/drawing/2014/main" id="{982E9A7E-E223-5ABE-0018-BB329EB746E8}"/>
              </a:ext>
            </a:extLst>
          </p:cNvPr>
          <p:cNvPicPr>
            <a:picLocks noGrp="1" noChangeAspect="1"/>
          </p:cNvPicPr>
          <p:nvPr>
            <p:ph type="pic" sz="quarter" idx="33"/>
          </p:nvPr>
        </p:nvPicPr>
        <p:blipFill>
          <a:blip r:embed="rId7"/>
          <a:srcRect l="35713" r="35713"/>
          <a:stretch>
            <a:fillRect/>
          </a:stretch>
        </p:blipFill>
        <p:spPr>
          <a:xfrm>
            <a:off x="9980476" y="0"/>
            <a:ext cx="2211524" cy="6192000"/>
          </a:xfrm>
        </p:spPr>
      </p:pic>
      <p:sp>
        <p:nvSpPr>
          <p:cNvPr id="23" name="Rectangle 22">
            <a:extLst>
              <a:ext uri="{FF2B5EF4-FFF2-40B4-BE49-F238E27FC236}">
                <a16:creationId xmlns:a16="http://schemas.microsoft.com/office/drawing/2014/main" id="{81807D92-1DA0-8B33-8A5D-1035D194B767}"/>
              </a:ext>
            </a:extLst>
          </p:cNvPr>
          <p:cNvSpPr/>
          <p:nvPr/>
        </p:nvSpPr>
        <p:spPr>
          <a:xfrm>
            <a:off x="10116839" y="6192000"/>
            <a:ext cx="1240972" cy="63114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Picture 27" descr="A puzzle with a heart and icons&#10;&#10;AI-generated content may be incorrect.">
            <a:extLst>
              <a:ext uri="{FF2B5EF4-FFF2-40B4-BE49-F238E27FC236}">
                <a16:creationId xmlns:a16="http://schemas.microsoft.com/office/drawing/2014/main" id="{93684434-5D76-B46B-DF29-FE825138F092}"/>
              </a:ext>
            </a:extLst>
          </p:cNvPr>
          <p:cNvPicPr>
            <a:picLocks noChangeAspect="1"/>
          </p:cNvPicPr>
          <p:nvPr/>
        </p:nvPicPr>
        <p:blipFill>
          <a:blip r:embed="rId8"/>
          <a:srcRect l="19811" t="17488" r="29705" b="4051"/>
          <a:stretch>
            <a:fillRect/>
          </a:stretch>
        </p:blipFill>
        <p:spPr>
          <a:xfrm>
            <a:off x="3300352" y="1786507"/>
            <a:ext cx="3448861" cy="3284985"/>
          </a:xfrm>
          <a:prstGeom prst="rect">
            <a:avLst/>
          </a:prstGeom>
        </p:spPr>
      </p:pic>
      <p:sp>
        <p:nvSpPr>
          <p:cNvPr id="29" name="Speech Bubble: Rectangle with Corners Rounded 28">
            <a:extLst>
              <a:ext uri="{FF2B5EF4-FFF2-40B4-BE49-F238E27FC236}">
                <a16:creationId xmlns:a16="http://schemas.microsoft.com/office/drawing/2014/main" id="{3C3014D4-F9C4-DCCF-8031-4204FE9EC096}"/>
              </a:ext>
            </a:extLst>
          </p:cNvPr>
          <p:cNvSpPr/>
          <p:nvPr/>
        </p:nvSpPr>
        <p:spPr>
          <a:xfrm>
            <a:off x="1785112" y="1142063"/>
            <a:ext cx="2211523" cy="914401"/>
          </a:xfrm>
          <a:prstGeom prst="wedgeRoundRectCallout">
            <a:avLst>
              <a:gd name="adj1" fmla="val 49589"/>
              <a:gd name="adj2" fmla="val 79892"/>
              <a:gd name="adj3" fmla="val 16667"/>
            </a:avLst>
          </a:prstGeom>
          <a:solidFill>
            <a:srgbClr val="9F8FA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472A7A"/>
                </a:solidFill>
                <a:effectLst>
                  <a:outerShdw blurRad="38100" dist="38100" dir="2700000" algn="tl">
                    <a:srgbClr val="000000">
                      <a:alpha val="43137"/>
                    </a:srgbClr>
                  </a:outerShdw>
                </a:effectLst>
              </a:rPr>
              <a:t>Self-Awareness</a:t>
            </a:r>
          </a:p>
        </p:txBody>
      </p:sp>
      <p:sp>
        <p:nvSpPr>
          <p:cNvPr id="30" name="Speech Bubble: Rectangle with Corners Rounded 29">
            <a:extLst>
              <a:ext uri="{FF2B5EF4-FFF2-40B4-BE49-F238E27FC236}">
                <a16:creationId xmlns:a16="http://schemas.microsoft.com/office/drawing/2014/main" id="{70C4406C-7891-2B20-7CD5-A63F5EC5BEEA}"/>
              </a:ext>
            </a:extLst>
          </p:cNvPr>
          <p:cNvSpPr/>
          <p:nvPr/>
        </p:nvSpPr>
        <p:spPr>
          <a:xfrm>
            <a:off x="6242371" y="1139570"/>
            <a:ext cx="2211523" cy="914401"/>
          </a:xfrm>
          <a:prstGeom prst="wedgeRoundRectCallout">
            <a:avLst>
              <a:gd name="adj1" fmla="val -46133"/>
              <a:gd name="adj2" fmla="val 80398"/>
              <a:gd name="adj3" fmla="val 16667"/>
            </a:avLst>
          </a:prstGeom>
          <a:solidFill>
            <a:srgbClr val="CA80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9C2123"/>
                </a:solidFill>
                <a:effectLst>
                  <a:outerShdw blurRad="38100" dist="38100" dir="2700000" algn="tl">
                    <a:srgbClr val="000000">
                      <a:alpha val="43137"/>
                    </a:srgbClr>
                  </a:outerShdw>
                </a:effectLst>
              </a:rPr>
              <a:t>Self-Regulation</a:t>
            </a:r>
          </a:p>
        </p:txBody>
      </p:sp>
      <p:sp>
        <p:nvSpPr>
          <p:cNvPr id="31" name="Speech Bubble: Rectangle with Corners Rounded 30">
            <a:extLst>
              <a:ext uri="{FF2B5EF4-FFF2-40B4-BE49-F238E27FC236}">
                <a16:creationId xmlns:a16="http://schemas.microsoft.com/office/drawing/2014/main" id="{E89497E2-A749-BFC0-E001-116AE544F684}"/>
              </a:ext>
            </a:extLst>
          </p:cNvPr>
          <p:cNvSpPr/>
          <p:nvPr/>
        </p:nvSpPr>
        <p:spPr>
          <a:xfrm>
            <a:off x="863332" y="2802695"/>
            <a:ext cx="2211523" cy="914401"/>
          </a:xfrm>
          <a:prstGeom prst="wedgeRoundRectCallout">
            <a:avLst>
              <a:gd name="adj1" fmla="val 67128"/>
              <a:gd name="adj2" fmla="val 22790"/>
              <a:gd name="adj3" fmla="val 16667"/>
            </a:avLst>
          </a:prstGeom>
          <a:solidFill>
            <a:srgbClr val="F7A9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CE5725"/>
                </a:solidFill>
                <a:effectLst>
                  <a:outerShdw blurRad="38100" dist="38100" dir="2700000" algn="tl">
                    <a:srgbClr val="000000">
                      <a:alpha val="43137"/>
                    </a:srgbClr>
                  </a:outerShdw>
                </a:effectLst>
              </a:rPr>
              <a:t>Social skills</a:t>
            </a:r>
          </a:p>
        </p:txBody>
      </p:sp>
      <p:sp>
        <p:nvSpPr>
          <p:cNvPr id="32" name="Speech Bubble: Rectangle with Corners Rounded 31">
            <a:extLst>
              <a:ext uri="{FF2B5EF4-FFF2-40B4-BE49-F238E27FC236}">
                <a16:creationId xmlns:a16="http://schemas.microsoft.com/office/drawing/2014/main" id="{CEE37895-87BE-7767-90C7-A3405181E51F}"/>
              </a:ext>
            </a:extLst>
          </p:cNvPr>
          <p:cNvSpPr/>
          <p:nvPr/>
        </p:nvSpPr>
        <p:spPr>
          <a:xfrm>
            <a:off x="3001859" y="5194044"/>
            <a:ext cx="2211523" cy="914401"/>
          </a:xfrm>
          <a:prstGeom prst="wedgeRoundRectCallout">
            <a:avLst>
              <a:gd name="adj1" fmla="val 36426"/>
              <a:gd name="adj2" fmla="val -78758"/>
              <a:gd name="adj3" fmla="val 16667"/>
            </a:avLst>
          </a:prstGeom>
          <a:solidFill>
            <a:srgbClr val="6FA6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0A3B5E"/>
                </a:solidFill>
                <a:effectLst>
                  <a:outerShdw blurRad="38100" dist="38100" dir="2700000" algn="tl">
                    <a:srgbClr val="000000">
                      <a:alpha val="43137"/>
                    </a:srgbClr>
                  </a:outerShdw>
                </a:effectLst>
              </a:rPr>
              <a:t>Empathy</a:t>
            </a:r>
          </a:p>
        </p:txBody>
      </p:sp>
      <p:sp>
        <p:nvSpPr>
          <p:cNvPr id="33" name="Speech Bubble: Rectangle with Corners Rounded 32">
            <a:extLst>
              <a:ext uri="{FF2B5EF4-FFF2-40B4-BE49-F238E27FC236}">
                <a16:creationId xmlns:a16="http://schemas.microsoft.com/office/drawing/2014/main" id="{26416A91-3E1E-80A2-23A9-B7F3418EED18}"/>
              </a:ext>
            </a:extLst>
          </p:cNvPr>
          <p:cNvSpPr/>
          <p:nvPr/>
        </p:nvSpPr>
        <p:spPr>
          <a:xfrm>
            <a:off x="7024030" y="3785021"/>
            <a:ext cx="2211523" cy="914401"/>
          </a:xfrm>
          <a:prstGeom prst="wedgeRoundRectCallout">
            <a:avLst>
              <a:gd name="adj1" fmla="val -70257"/>
              <a:gd name="adj2" fmla="val -32427"/>
              <a:gd name="adj3" fmla="val 16667"/>
            </a:avLst>
          </a:prstGeom>
          <a:solidFill>
            <a:srgbClr val="9DCF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196733"/>
                </a:solidFill>
                <a:effectLst>
                  <a:outerShdw blurRad="38100" dist="38100" dir="2700000" algn="tl">
                    <a:srgbClr val="000000">
                      <a:alpha val="43137"/>
                    </a:srgbClr>
                  </a:outerShdw>
                </a:effectLst>
              </a:rPr>
              <a:t>Motivation</a:t>
            </a:r>
          </a:p>
        </p:txBody>
      </p:sp>
      <p:sp>
        <p:nvSpPr>
          <p:cNvPr id="36" name="Subtitle 3">
            <a:extLst>
              <a:ext uri="{FF2B5EF4-FFF2-40B4-BE49-F238E27FC236}">
                <a16:creationId xmlns:a16="http://schemas.microsoft.com/office/drawing/2014/main" id="{AEAE867C-C7DA-D748-497A-6A4FBAC6F7C6}"/>
              </a:ext>
            </a:extLst>
          </p:cNvPr>
          <p:cNvSpPr txBox="1">
            <a:spLocks/>
          </p:cNvSpPr>
          <p:nvPr/>
        </p:nvSpPr>
        <p:spPr>
          <a:xfrm>
            <a:off x="6158283" y="5340999"/>
            <a:ext cx="5101343" cy="1123152"/>
          </a:xfrm>
          <a:prstGeom prst="rect">
            <a:avLst/>
          </a:prstGeom>
          <a:solidFill>
            <a:schemeClr val="bg2">
              <a:lumMod val="85000"/>
            </a:schemeClr>
          </a:solidFill>
        </p:spPr>
        <p:txBody>
          <a:bodyPr vert="horz" lIns="180000" tIns="252000" rIns="25200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dirty="0"/>
              <a:t>“EI is a set of psychological competencies and soft skills that help you to live in a civil society.”</a:t>
            </a:r>
          </a:p>
          <a:p>
            <a:pPr marL="0" indent="0" algn="r">
              <a:buNone/>
            </a:pPr>
            <a:r>
              <a:rPr lang="en-GB" sz="1400" i="1" dirty="0"/>
              <a:t>― OECD (2025)</a:t>
            </a:r>
          </a:p>
        </p:txBody>
      </p:sp>
    </p:spTree>
    <p:extLst>
      <p:ext uri="{BB962C8B-B14F-4D97-AF65-F5344CB8AC3E}">
        <p14:creationId xmlns:p14="http://schemas.microsoft.com/office/powerpoint/2010/main" val="220652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P spid="31" grpId="0" animBg="1"/>
      <p:bldP spid="32" grpId="0" animBg="1"/>
      <p:bldP spid="3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EC7B6-0759-3AC7-4672-0033A7E9033E}"/>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53623A42-50A5-CF66-890B-D68A08CF26F9}"/>
              </a:ext>
            </a:extLst>
          </p:cNvPr>
          <p:cNvSpPr/>
          <p:nvPr/>
        </p:nvSpPr>
        <p:spPr>
          <a:xfrm>
            <a:off x="10116839" y="6192000"/>
            <a:ext cx="1240972" cy="63114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Picture 24" descr="A white broken head&#10;&#10;AI-generated content may be incorrect.">
            <a:extLst>
              <a:ext uri="{FF2B5EF4-FFF2-40B4-BE49-F238E27FC236}">
                <a16:creationId xmlns:a16="http://schemas.microsoft.com/office/drawing/2014/main" id="{AE46BDC8-9B48-74AD-8647-4007EA68EAD4}"/>
              </a:ext>
            </a:extLst>
          </p:cNvPr>
          <p:cNvPicPr>
            <a:picLocks noChangeAspect="1"/>
          </p:cNvPicPr>
          <p:nvPr/>
        </p:nvPicPr>
        <p:blipFill>
          <a:blip r:embed="rId3">
            <a:alphaModFix amt="15000"/>
          </a:blip>
          <a:stretch>
            <a:fillRect/>
          </a:stretch>
        </p:blipFill>
        <p:spPr>
          <a:xfrm>
            <a:off x="240282" y="918197"/>
            <a:ext cx="8778428" cy="5795190"/>
          </a:xfrm>
          <a:prstGeom prst="rect">
            <a:avLst/>
          </a:prstGeom>
        </p:spPr>
      </p:pic>
      <p:sp>
        <p:nvSpPr>
          <p:cNvPr id="2" name="Title 1">
            <a:extLst>
              <a:ext uri="{FF2B5EF4-FFF2-40B4-BE49-F238E27FC236}">
                <a16:creationId xmlns:a16="http://schemas.microsoft.com/office/drawing/2014/main" id="{0E5C4B9F-D606-EE19-66EA-F10B86875EDD}"/>
              </a:ext>
            </a:extLst>
          </p:cNvPr>
          <p:cNvSpPr>
            <a:spLocks noGrp="1"/>
          </p:cNvSpPr>
          <p:nvPr>
            <p:ph type="title"/>
          </p:nvPr>
        </p:nvSpPr>
        <p:spPr>
          <a:xfrm>
            <a:off x="53009" y="761527"/>
            <a:ext cx="3646644" cy="432000"/>
          </a:xfrm>
        </p:spPr>
        <p:txBody>
          <a:bodyPr rtlCol="0"/>
          <a:lstStyle/>
          <a:p>
            <a:pPr rtl="0"/>
            <a:r>
              <a:rPr lang="en-GB" dirty="0">
                <a:effectLst>
                  <a:outerShdw blurRad="38100" dist="38100" dir="2700000" algn="tl">
                    <a:srgbClr val="000000">
                      <a:alpha val="43137"/>
                    </a:srgbClr>
                  </a:outerShdw>
                </a:effectLst>
              </a:rPr>
              <a:t>Self- awareness</a:t>
            </a:r>
          </a:p>
        </p:txBody>
      </p:sp>
      <p:sp>
        <p:nvSpPr>
          <p:cNvPr id="6" name="Slide Number Placeholder 5">
            <a:extLst>
              <a:ext uri="{FF2B5EF4-FFF2-40B4-BE49-F238E27FC236}">
                <a16:creationId xmlns:a16="http://schemas.microsoft.com/office/drawing/2014/main" id="{54C26AC3-258D-FE1B-55DA-4020C3BE52E0}"/>
              </a:ext>
            </a:extLst>
          </p:cNvPr>
          <p:cNvSpPr>
            <a:spLocks noGrp="1"/>
          </p:cNvSpPr>
          <p:nvPr>
            <p:ph type="sldNum" sz="quarter" idx="34"/>
          </p:nvPr>
        </p:nvSpPr>
        <p:spPr/>
        <p:txBody>
          <a:bodyPr rtlCol="0"/>
          <a:lstStyle/>
          <a:p>
            <a:pPr rtl="0"/>
            <a:fld id="{19B51A1E-902D-48AF-9020-955120F399B6}" type="slidenum">
              <a:rPr lang="en-GB" smtClean="0"/>
              <a:pPr rtl="0"/>
              <a:t>6</a:t>
            </a:fld>
            <a:endParaRPr lang="en-GB"/>
          </a:p>
        </p:txBody>
      </p:sp>
      <p:pic>
        <p:nvPicPr>
          <p:cNvPr id="14" name="Picture Placeholder 13" descr="A cracked ground with mountains in the background&#10;&#10;AI-generated content may be incorrect.">
            <a:extLst>
              <a:ext uri="{FF2B5EF4-FFF2-40B4-BE49-F238E27FC236}">
                <a16:creationId xmlns:a16="http://schemas.microsoft.com/office/drawing/2014/main" id="{D9B7B1FE-DDD5-FBF9-5BB8-07473B55B7F4}"/>
              </a:ext>
            </a:extLst>
          </p:cNvPr>
          <p:cNvPicPr>
            <a:picLocks noGrp="1" noChangeAspect="1"/>
          </p:cNvPicPr>
          <p:nvPr>
            <p:ph type="pic" sz="quarter" idx="33"/>
          </p:nvPr>
        </p:nvPicPr>
        <p:blipFill>
          <a:blip r:embed="rId4"/>
          <a:srcRect l="38106" r="38106" b="182"/>
          <a:stretch>
            <a:fillRect/>
          </a:stretch>
        </p:blipFill>
        <p:spPr>
          <a:xfrm>
            <a:off x="9981566" y="0"/>
            <a:ext cx="2211524" cy="6310157"/>
          </a:xfrm>
        </p:spPr>
      </p:pic>
      <p:sp>
        <p:nvSpPr>
          <p:cNvPr id="19" name="Rectangle 2">
            <a:extLst>
              <a:ext uri="{FF2B5EF4-FFF2-40B4-BE49-F238E27FC236}">
                <a16:creationId xmlns:a16="http://schemas.microsoft.com/office/drawing/2014/main" id="{C3DCA891-48B0-A131-401E-3264DF8B0ECB}"/>
              </a:ext>
            </a:extLst>
          </p:cNvPr>
          <p:cNvSpPr>
            <a:spLocks noGrp="1" noChangeArrowheads="1"/>
          </p:cNvSpPr>
          <p:nvPr>
            <p:ph type="body" sz="quarter" idx="32"/>
          </p:nvPr>
        </p:nvSpPr>
        <p:spPr bwMode="auto">
          <a:xfrm>
            <a:off x="621421" y="1900857"/>
            <a:ext cx="918518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algn="l"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Emotional Understanding:</a:t>
            </a:r>
            <a:r>
              <a:rPr lang="en-US" altLang="en-US" b="1" i="0" dirty="0">
                <a:effectLst>
                  <a:outerShdw blurRad="38100" dist="38100" dir="2700000" algn="tl">
                    <a:srgbClr val="000000">
                      <a:alpha val="43137"/>
                    </a:srgbClr>
                  </a:outerShdw>
                </a:effectLst>
                <a:latin typeface="Arial" panose="020B0604020202020204" pitchFamily="34" charset="0"/>
              </a:rPr>
              <a:t> </a:t>
            </a:r>
            <a:r>
              <a:rPr lang="en-GB" altLang="en-US" sz="1600" b="1" dirty="0"/>
              <a:t>Recognising and acknowledging your own feelings and motivations. </a:t>
            </a:r>
          </a:p>
        </p:txBody>
      </p:sp>
      <p:sp>
        <p:nvSpPr>
          <p:cNvPr id="20" name="Rectangle 2">
            <a:extLst>
              <a:ext uri="{FF2B5EF4-FFF2-40B4-BE49-F238E27FC236}">
                <a16:creationId xmlns:a16="http://schemas.microsoft.com/office/drawing/2014/main" id="{F5C00991-9963-4D41-BFBF-79D3E74E14A5}"/>
              </a:ext>
            </a:extLst>
          </p:cNvPr>
          <p:cNvSpPr txBox="1">
            <a:spLocks noChangeArrowheads="1"/>
          </p:cNvSpPr>
          <p:nvPr/>
        </p:nvSpPr>
        <p:spPr bwMode="auto">
          <a:xfrm>
            <a:off x="621421" y="2515902"/>
            <a:ext cx="9251449"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r"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Behavioural Insight:</a:t>
            </a:r>
            <a:r>
              <a:rPr lang="en-US" altLang="en-US" b="1" i="0" dirty="0">
                <a:effectLst>
                  <a:outerShdw blurRad="38100" dist="38100" dir="2700000" algn="tl">
                    <a:srgbClr val="000000">
                      <a:alpha val="43137"/>
                    </a:srgbClr>
                  </a:outerShdw>
                </a:effectLst>
                <a:latin typeface="Arial" panose="020B0604020202020204" pitchFamily="34" charset="0"/>
              </a:rPr>
              <a:t> </a:t>
            </a:r>
            <a:r>
              <a:rPr lang="en-GB" altLang="en-US" sz="1600" b="1" dirty="0"/>
              <a:t>Understanding your habits, reactions, and how your actions affect yourself and those around you.</a:t>
            </a:r>
            <a:endParaRPr lang="en-US" altLang="en-US" b="1" dirty="0"/>
          </a:p>
        </p:txBody>
      </p:sp>
      <p:sp>
        <p:nvSpPr>
          <p:cNvPr id="21" name="Rectangle 2">
            <a:extLst>
              <a:ext uri="{FF2B5EF4-FFF2-40B4-BE49-F238E27FC236}">
                <a16:creationId xmlns:a16="http://schemas.microsoft.com/office/drawing/2014/main" id="{A58A79C3-8B1D-7398-431B-64D70C5F7E28}"/>
              </a:ext>
            </a:extLst>
          </p:cNvPr>
          <p:cNvSpPr txBox="1">
            <a:spLocks noChangeArrowheads="1"/>
          </p:cNvSpPr>
          <p:nvPr/>
        </p:nvSpPr>
        <p:spPr bwMode="auto">
          <a:xfrm>
            <a:off x="626428" y="3376583"/>
            <a:ext cx="924644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spAutoFit/>
          </a:bodyPr>
          <a:lstStyle>
            <a:lvl1pPr marL="0" indent="0" algn="r"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Self-Perception:</a:t>
            </a:r>
            <a:r>
              <a:rPr lang="en-US" altLang="en-US" i="0" dirty="0">
                <a:effectLst>
                  <a:outerShdw blurRad="38100" dist="38100" dir="2700000" algn="tl">
                    <a:srgbClr val="000000">
                      <a:alpha val="43137"/>
                    </a:srgbClr>
                  </a:outerShdw>
                </a:effectLst>
                <a:latin typeface="Arial" panose="020B0604020202020204" pitchFamily="34" charset="0"/>
              </a:rPr>
              <a:t> </a:t>
            </a:r>
            <a:r>
              <a:rPr lang="en-GB" altLang="en-US" sz="1600" b="1" dirty="0"/>
              <a:t>Being aware of your internal standards, values, and how you align with them. </a:t>
            </a:r>
            <a:r>
              <a:rPr lang="en-US" altLang="en-US" sz="1600" b="1" dirty="0"/>
              <a:t>     </a:t>
            </a:r>
            <a:endParaRPr lang="en-US" altLang="en-US" b="1" dirty="0"/>
          </a:p>
        </p:txBody>
      </p:sp>
      <p:sp>
        <p:nvSpPr>
          <p:cNvPr id="23" name="Subtitle 3">
            <a:extLst>
              <a:ext uri="{FF2B5EF4-FFF2-40B4-BE49-F238E27FC236}">
                <a16:creationId xmlns:a16="http://schemas.microsoft.com/office/drawing/2014/main" id="{80AB3BD5-A3E0-0615-5A6A-306F96D24A2B}"/>
              </a:ext>
            </a:extLst>
          </p:cNvPr>
          <p:cNvSpPr txBox="1">
            <a:spLocks/>
          </p:cNvSpPr>
          <p:nvPr/>
        </p:nvSpPr>
        <p:spPr>
          <a:xfrm>
            <a:off x="6757026" y="5094552"/>
            <a:ext cx="3705726" cy="1527242"/>
          </a:xfrm>
          <a:prstGeom prst="rect">
            <a:avLst/>
          </a:prstGeom>
          <a:solidFill>
            <a:schemeClr val="tx1"/>
          </a:solidFill>
        </p:spPr>
        <p:txBody>
          <a:bodyPr vert="horz" lIns="180000" tIns="252000" rIns="25200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dirty="0">
                <a:solidFill>
                  <a:schemeClr val="bg1"/>
                </a:solidFill>
              </a:rPr>
              <a:t>“Self-aware people can interpret their actions, feelings, and thoughts objectively.“</a:t>
            </a:r>
          </a:p>
          <a:p>
            <a:pPr marL="0" indent="0" algn="r">
              <a:buNone/>
            </a:pPr>
            <a:r>
              <a:rPr lang="en-GB" sz="1400" i="1" dirty="0">
                <a:solidFill>
                  <a:schemeClr val="bg1"/>
                </a:solidFill>
              </a:rPr>
              <a:t>― Perry (2025)</a:t>
            </a:r>
          </a:p>
        </p:txBody>
      </p:sp>
      <p:sp>
        <p:nvSpPr>
          <p:cNvPr id="26" name="Rectangle 2">
            <a:extLst>
              <a:ext uri="{FF2B5EF4-FFF2-40B4-BE49-F238E27FC236}">
                <a16:creationId xmlns:a16="http://schemas.microsoft.com/office/drawing/2014/main" id="{AC077E7D-9504-9A89-840C-0E475FFBB370}"/>
              </a:ext>
            </a:extLst>
          </p:cNvPr>
          <p:cNvSpPr txBox="1">
            <a:spLocks noChangeArrowheads="1"/>
          </p:cNvSpPr>
          <p:nvPr/>
        </p:nvSpPr>
        <p:spPr bwMode="auto">
          <a:xfrm>
            <a:off x="623958" y="3991043"/>
            <a:ext cx="897393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spAutoFit/>
          </a:bodyPr>
          <a:lstStyle>
            <a:lvl1pPr marL="0" indent="0" algn="r"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Perspective Taking:</a:t>
            </a:r>
            <a:r>
              <a:rPr lang="en-US" altLang="en-US" i="0" dirty="0">
                <a:effectLst>
                  <a:outerShdw blurRad="38100" dist="38100" dir="2700000" algn="tl">
                    <a:srgbClr val="000000">
                      <a:alpha val="43137"/>
                    </a:srgbClr>
                  </a:outerShdw>
                </a:effectLst>
                <a:latin typeface="Arial" panose="020B0604020202020204" pitchFamily="34" charset="0"/>
              </a:rPr>
              <a:t> </a:t>
            </a:r>
            <a:r>
              <a:rPr lang="en-GB" altLang="en-US" sz="1600" b="1" dirty="0"/>
              <a:t>Recognising that your self-perception may differ from how others see you.</a:t>
            </a:r>
            <a:endParaRPr lang="en-US" altLang="en-US" b="1" dirty="0"/>
          </a:p>
        </p:txBody>
      </p:sp>
      <p:sp>
        <p:nvSpPr>
          <p:cNvPr id="27" name="Rectangle 2">
            <a:extLst>
              <a:ext uri="{FF2B5EF4-FFF2-40B4-BE49-F238E27FC236}">
                <a16:creationId xmlns:a16="http://schemas.microsoft.com/office/drawing/2014/main" id="{851E1593-F008-C93C-97FE-3EC813A02D0C}"/>
              </a:ext>
            </a:extLst>
          </p:cNvPr>
          <p:cNvSpPr txBox="1">
            <a:spLocks noChangeArrowheads="1"/>
          </p:cNvSpPr>
          <p:nvPr/>
        </p:nvSpPr>
        <p:spPr bwMode="auto">
          <a:xfrm>
            <a:off x="621421" y="4604410"/>
            <a:ext cx="7026702"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r"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Strengths and Challenges:</a:t>
            </a:r>
            <a:r>
              <a:rPr lang="en-US" altLang="en-US" b="1" i="0" dirty="0">
                <a:effectLst>
                  <a:outerShdw blurRad="38100" dist="38100" dir="2700000" algn="tl">
                    <a:srgbClr val="000000">
                      <a:alpha val="43137"/>
                    </a:srgbClr>
                  </a:outerShdw>
                </a:effectLst>
                <a:latin typeface="Arial" panose="020B0604020202020204" pitchFamily="34" charset="0"/>
              </a:rPr>
              <a:t> </a:t>
            </a:r>
            <a:r>
              <a:rPr lang="en-GB" altLang="en-US" sz="1600" b="1" dirty="0"/>
              <a:t> Identifying your capabilities and areas where you need improvement. </a:t>
            </a:r>
          </a:p>
        </p:txBody>
      </p:sp>
    </p:spTree>
    <p:extLst>
      <p:ext uri="{BB962C8B-B14F-4D97-AF65-F5344CB8AC3E}">
        <p14:creationId xmlns:p14="http://schemas.microsoft.com/office/powerpoint/2010/main" val="3098944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P spid="20" grpId="0"/>
      <p:bldP spid="21" grpId="0"/>
      <p:bldP spid="26" grpId="0"/>
      <p:bldP spid="2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5CE5E95-26A0-9032-B60B-7D5A9B9D5243}"/>
              </a:ext>
            </a:extLst>
          </p:cNvPr>
          <p:cNvSpPr/>
          <p:nvPr/>
        </p:nvSpPr>
        <p:spPr>
          <a:xfrm>
            <a:off x="10116839" y="6192000"/>
            <a:ext cx="1240972" cy="63114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8331141B-76C8-E12F-5BF5-2DC4BD282ADA}"/>
              </a:ext>
            </a:extLst>
          </p:cNvPr>
          <p:cNvPicPr>
            <a:picLocks noChangeAspect="1"/>
          </p:cNvPicPr>
          <p:nvPr/>
        </p:nvPicPr>
        <p:blipFill>
          <a:blip r:embed="rId3"/>
          <a:stretch>
            <a:fillRect/>
          </a:stretch>
        </p:blipFill>
        <p:spPr>
          <a:xfrm>
            <a:off x="945458" y="1115568"/>
            <a:ext cx="7888908" cy="5109647"/>
          </a:xfrm>
          <a:prstGeom prst="rect">
            <a:avLst/>
          </a:prstGeom>
        </p:spPr>
      </p:pic>
      <p:sp>
        <p:nvSpPr>
          <p:cNvPr id="2" name="Title 1">
            <a:extLst>
              <a:ext uri="{FF2B5EF4-FFF2-40B4-BE49-F238E27FC236}">
                <a16:creationId xmlns:a16="http://schemas.microsoft.com/office/drawing/2014/main" id="{AEA5083B-CC27-4F1C-AD03-E3DBEC1C9E78}"/>
              </a:ext>
            </a:extLst>
          </p:cNvPr>
          <p:cNvSpPr>
            <a:spLocks noGrp="1"/>
          </p:cNvSpPr>
          <p:nvPr>
            <p:ph type="title"/>
          </p:nvPr>
        </p:nvSpPr>
        <p:spPr>
          <a:xfrm>
            <a:off x="162848" y="842308"/>
            <a:ext cx="3942290" cy="432000"/>
          </a:xfrm>
        </p:spPr>
        <p:txBody>
          <a:bodyPr rtlCol="0"/>
          <a:lstStyle/>
          <a:p>
            <a:pPr rtl="0"/>
            <a:r>
              <a:rPr lang="en-GB" dirty="0">
                <a:effectLst>
                  <a:outerShdw blurRad="38100" dist="38100" dir="2700000" algn="tl">
                    <a:srgbClr val="000000">
                      <a:alpha val="43137"/>
                    </a:srgbClr>
                  </a:outerShdw>
                </a:effectLst>
              </a:rPr>
              <a:t>Self- regulation</a:t>
            </a:r>
          </a:p>
        </p:txBody>
      </p:sp>
      <p:sp>
        <p:nvSpPr>
          <p:cNvPr id="6" name="Slide Number Placeholder 5">
            <a:extLst>
              <a:ext uri="{FF2B5EF4-FFF2-40B4-BE49-F238E27FC236}">
                <a16:creationId xmlns:a16="http://schemas.microsoft.com/office/drawing/2014/main" id="{46D051DA-5DAD-43A7-A238-51C63BA59FEC}"/>
              </a:ext>
            </a:extLst>
          </p:cNvPr>
          <p:cNvSpPr>
            <a:spLocks noGrp="1"/>
          </p:cNvSpPr>
          <p:nvPr>
            <p:ph type="sldNum" sz="quarter" idx="34"/>
          </p:nvPr>
        </p:nvSpPr>
        <p:spPr/>
        <p:txBody>
          <a:bodyPr rtlCol="0"/>
          <a:lstStyle/>
          <a:p>
            <a:pPr rtl="0"/>
            <a:fld id="{19B51A1E-902D-48AF-9020-955120F399B6}" type="slidenum">
              <a:rPr lang="en-GB" smtClean="0"/>
              <a:pPr rtl="0"/>
              <a:t>7</a:t>
            </a:fld>
            <a:endParaRPr lang="en-GB"/>
          </a:p>
        </p:txBody>
      </p:sp>
      <p:sp>
        <p:nvSpPr>
          <p:cNvPr id="5" name="Rectangle 2">
            <a:extLst>
              <a:ext uri="{FF2B5EF4-FFF2-40B4-BE49-F238E27FC236}">
                <a16:creationId xmlns:a16="http://schemas.microsoft.com/office/drawing/2014/main" id="{59AF7614-2AAA-3052-12E4-F25C1CE14A9A}"/>
              </a:ext>
            </a:extLst>
          </p:cNvPr>
          <p:cNvSpPr>
            <a:spLocks noGrp="1" noChangeArrowheads="1"/>
          </p:cNvSpPr>
          <p:nvPr>
            <p:ph type="body" sz="quarter" idx="32"/>
          </p:nvPr>
        </p:nvSpPr>
        <p:spPr bwMode="auto">
          <a:xfrm>
            <a:off x="396458" y="2253234"/>
            <a:ext cx="9171803"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Emotional Management:</a:t>
            </a:r>
            <a:r>
              <a:rPr lang="en-US" altLang="en-US" sz="1400" b="1" i="0" dirty="0">
                <a:effectLst>
                  <a:outerShdw blurRad="38100" dist="38100" dir="2700000" algn="tl">
                    <a:srgbClr val="000000">
                      <a:alpha val="43137"/>
                    </a:srgbClr>
                  </a:outerShdw>
                </a:effectLst>
              </a:rPr>
              <a:t> </a:t>
            </a:r>
            <a:r>
              <a:rPr lang="en-GB" sz="1600" b="1" dirty="0"/>
              <a:t>Calming yourself when upset and managing negative feelings so they don't disrupt your thoughts or actions.</a:t>
            </a:r>
            <a:endParaRPr kumimoji="0" lang="en-US" altLang="en-US" sz="1400" b="1" i="0" u="sng" strike="noStrike" cap="none" normalizeH="0" baseline="0" dirty="0">
              <a:ln>
                <a:noFill/>
              </a:ln>
              <a:solidFill>
                <a:schemeClr val="tx1"/>
              </a:solidFill>
              <a:effectLst/>
            </a:endParaRPr>
          </a:p>
        </p:txBody>
      </p:sp>
      <p:sp>
        <p:nvSpPr>
          <p:cNvPr id="7" name="Rectangle 2">
            <a:extLst>
              <a:ext uri="{FF2B5EF4-FFF2-40B4-BE49-F238E27FC236}">
                <a16:creationId xmlns:a16="http://schemas.microsoft.com/office/drawing/2014/main" id="{90F786B0-A1B1-D8A3-C87B-F0882701B77E}"/>
              </a:ext>
            </a:extLst>
          </p:cNvPr>
          <p:cNvSpPr txBox="1">
            <a:spLocks noChangeArrowheads="1"/>
          </p:cNvSpPr>
          <p:nvPr/>
        </p:nvSpPr>
        <p:spPr bwMode="auto">
          <a:xfrm>
            <a:off x="411800" y="2986528"/>
            <a:ext cx="9171803"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GB" b="1" i="0" u="sng" dirty="0">
                <a:effectLst>
                  <a:outerShdw blurRad="38100" dist="38100" dir="2700000" algn="tl">
                    <a:srgbClr val="000000">
                      <a:alpha val="43137"/>
                    </a:srgbClr>
                  </a:outerShdw>
                </a:effectLst>
                <a:latin typeface="+mj-lt"/>
              </a:rPr>
              <a:t>Thought Control:</a:t>
            </a:r>
            <a:r>
              <a:rPr lang="en-GB" b="1" i="0" dirty="0">
                <a:effectLst>
                  <a:outerShdw blurRad="38100" dist="38100" dir="2700000" algn="tl">
                    <a:srgbClr val="000000">
                      <a:alpha val="43137"/>
                    </a:srgbClr>
                  </a:outerShdw>
                </a:effectLst>
                <a:latin typeface="+mj-lt"/>
              </a:rPr>
              <a:t> </a:t>
            </a:r>
            <a:r>
              <a:rPr lang="en-GB" sz="1600" b="1" dirty="0"/>
              <a:t>The ability to focus your attention, hold information in your mind (working memory), and plan your responses rather than reacting impulsively.</a:t>
            </a:r>
            <a:endParaRPr lang="en-US" altLang="en-US" b="1" i="0" u="sng" dirty="0">
              <a:latin typeface="Arial" panose="020B0604020202020204" pitchFamily="34" charset="0"/>
            </a:endParaRPr>
          </a:p>
        </p:txBody>
      </p:sp>
      <p:sp>
        <p:nvSpPr>
          <p:cNvPr id="8" name="Rectangle 2">
            <a:extLst>
              <a:ext uri="{FF2B5EF4-FFF2-40B4-BE49-F238E27FC236}">
                <a16:creationId xmlns:a16="http://schemas.microsoft.com/office/drawing/2014/main" id="{2C2C7F98-5E81-48C5-27E3-CD16C6943732}"/>
              </a:ext>
            </a:extLst>
          </p:cNvPr>
          <p:cNvSpPr txBox="1">
            <a:spLocks noChangeArrowheads="1"/>
          </p:cNvSpPr>
          <p:nvPr/>
        </p:nvSpPr>
        <p:spPr bwMode="auto">
          <a:xfrm>
            <a:off x="411800" y="3719822"/>
            <a:ext cx="9257045"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GB" b="1" i="0" u="sng" dirty="0">
                <a:effectLst>
                  <a:outerShdw blurRad="38100" dist="38100" dir="2700000" algn="tl">
                    <a:srgbClr val="000000">
                      <a:alpha val="43137"/>
                    </a:srgbClr>
                  </a:outerShdw>
                </a:effectLst>
                <a:latin typeface="+mj-lt"/>
              </a:rPr>
              <a:t>Behavioural Adjustment:</a:t>
            </a:r>
            <a:r>
              <a:rPr lang="en-GB" b="1" i="0" dirty="0">
                <a:effectLst>
                  <a:outerShdw blurRad="38100" dist="38100" dir="2700000" algn="tl">
                    <a:srgbClr val="000000">
                      <a:alpha val="43137"/>
                    </a:srgbClr>
                  </a:outerShdw>
                </a:effectLst>
                <a:latin typeface="+mj-lt"/>
              </a:rPr>
              <a:t> </a:t>
            </a:r>
            <a:r>
              <a:rPr lang="en-GB" sz="1600" b="1" dirty="0"/>
              <a:t>Modifying your behaviour to align with your goals, values, beliefs and socially acceptable norms.</a:t>
            </a:r>
            <a:endParaRPr lang="en-US" altLang="en-US" dirty="0"/>
          </a:p>
        </p:txBody>
      </p:sp>
      <p:pic>
        <p:nvPicPr>
          <p:cNvPr id="16" name="Picture Placeholder 15" descr="A close-up of a mountain&#10;&#10;AI-generated content may be incorrect.">
            <a:extLst>
              <a:ext uri="{FF2B5EF4-FFF2-40B4-BE49-F238E27FC236}">
                <a16:creationId xmlns:a16="http://schemas.microsoft.com/office/drawing/2014/main" id="{B944B944-DFF6-C62E-F715-0E73FDACC881}"/>
              </a:ext>
            </a:extLst>
          </p:cNvPr>
          <p:cNvPicPr>
            <a:picLocks noGrp="1" noChangeAspect="1"/>
          </p:cNvPicPr>
          <p:nvPr>
            <p:ph type="pic" sz="quarter" idx="14"/>
          </p:nvPr>
        </p:nvPicPr>
        <p:blipFill>
          <a:blip r:embed="rId4"/>
          <a:srcRect l="37222" r="37222"/>
          <a:stretch>
            <a:fillRect/>
          </a:stretch>
        </p:blipFill>
        <p:spPr>
          <a:xfrm>
            <a:off x="9979025" y="0"/>
            <a:ext cx="2212975" cy="6321425"/>
          </a:xfrm>
        </p:spPr>
      </p:pic>
      <p:sp>
        <p:nvSpPr>
          <p:cNvPr id="13" name="Content Placeholder 12">
            <a:extLst>
              <a:ext uri="{FF2B5EF4-FFF2-40B4-BE49-F238E27FC236}">
                <a16:creationId xmlns:a16="http://schemas.microsoft.com/office/drawing/2014/main" id="{9F7B894F-510A-85B7-9EB6-EB972745D8F0}"/>
              </a:ext>
            </a:extLst>
          </p:cNvPr>
          <p:cNvSpPr>
            <a:spLocks noGrp="1"/>
          </p:cNvSpPr>
          <p:nvPr>
            <p:ph sz="half" idx="1"/>
          </p:nvPr>
        </p:nvSpPr>
        <p:spPr>
          <a:xfrm>
            <a:off x="6734230" y="4919618"/>
            <a:ext cx="4306824" cy="1272381"/>
          </a:xfrm>
        </p:spPr>
        <p:txBody>
          <a:bodyPr/>
          <a:lstStyle/>
          <a:p>
            <a:pPr marL="0" indent="0">
              <a:buNone/>
            </a:pPr>
            <a:r>
              <a:rPr lang="en-GB" i="1" dirty="0"/>
              <a:t>“The capability to control your own thoughts and behaviours in appropriate ways.”</a:t>
            </a:r>
          </a:p>
          <a:p>
            <a:pPr marL="0" indent="0" algn="r">
              <a:buNone/>
            </a:pPr>
            <a:r>
              <a:rPr lang="en-GB" sz="1400" i="1" dirty="0"/>
              <a:t>― OECD (2025)</a:t>
            </a:r>
          </a:p>
          <a:p>
            <a:pPr marL="0" indent="0">
              <a:buNone/>
            </a:pPr>
            <a:endParaRPr lang="en-GB" dirty="0"/>
          </a:p>
        </p:txBody>
      </p:sp>
    </p:spTree>
    <p:extLst>
      <p:ext uri="{BB962C8B-B14F-4D97-AF65-F5344CB8AC3E}">
        <p14:creationId xmlns:p14="http://schemas.microsoft.com/office/powerpoint/2010/main" val="3640701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C66B8E35-9809-3FF7-675F-EF9D5B09734E}"/>
              </a:ext>
            </a:extLst>
          </p:cNvPr>
          <p:cNvPicPr>
            <a:picLocks noChangeAspect="1"/>
          </p:cNvPicPr>
          <p:nvPr/>
        </p:nvPicPr>
        <p:blipFill>
          <a:blip r:embed="rId3"/>
          <a:srcRect t="5387" r="20762" b="5387"/>
          <a:stretch>
            <a:fillRect/>
          </a:stretch>
        </p:blipFill>
        <p:spPr>
          <a:xfrm>
            <a:off x="834189" y="34854"/>
            <a:ext cx="9137943" cy="6788294"/>
          </a:xfrm>
          <a:prstGeom prst="rect">
            <a:avLst/>
          </a:prstGeom>
        </p:spPr>
      </p:pic>
      <p:sp>
        <p:nvSpPr>
          <p:cNvPr id="24" name="Rectangle 23">
            <a:extLst>
              <a:ext uri="{FF2B5EF4-FFF2-40B4-BE49-F238E27FC236}">
                <a16:creationId xmlns:a16="http://schemas.microsoft.com/office/drawing/2014/main" id="{CB12CD0D-C640-0CBF-AF47-B63B8AFCF794}"/>
              </a:ext>
            </a:extLst>
          </p:cNvPr>
          <p:cNvSpPr/>
          <p:nvPr/>
        </p:nvSpPr>
        <p:spPr>
          <a:xfrm>
            <a:off x="10116839" y="6192000"/>
            <a:ext cx="1240972" cy="63114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157680" y="550872"/>
            <a:ext cx="3637080" cy="432000"/>
          </a:xfrm>
        </p:spPr>
        <p:txBody>
          <a:bodyPr rtlCol="0"/>
          <a:lstStyle/>
          <a:p>
            <a:pPr rtl="0"/>
            <a:r>
              <a:rPr lang="en-GB" dirty="0">
                <a:effectLst>
                  <a:outerShdw blurRad="38100" dist="38100" dir="2700000" algn="tl">
                    <a:srgbClr val="000000">
                      <a:alpha val="43137"/>
                    </a:srgbClr>
                  </a:outerShdw>
                </a:effectLst>
              </a:rPr>
              <a:t>Motivation</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447502" y="6401750"/>
            <a:ext cx="278418" cy="274324"/>
          </a:xfrm>
        </p:spPr>
        <p:txBody>
          <a:bodyPr rtlCol="0"/>
          <a:lstStyle/>
          <a:p>
            <a:pPr rtl="0"/>
            <a:fld id="{19B51A1E-902D-48AF-9020-955120F399B6}" type="slidenum">
              <a:rPr lang="en-GB" smtClean="0"/>
              <a:pPr rtl="0"/>
              <a:t>8</a:t>
            </a:fld>
            <a:endParaRPr lang="en-GB"/>
          </a:p>
        </p:txBody>
      </p:sp>
      <p:sp>
        <p:nvSpPr>
          <p:cNvPr id="17" name="Rectangle 2">
            <a:extLst>
              <a:ext uri="{FF2B5EF4-FFF2-40B4-BE49-F238E27FC236}">
                <a16:creationId xmlns:a16="http://schemas.microsoft.com/office/drawing/2014/main" id="{0491EA37-BC9A-BBC5-1F90-F82074B06686}"/>
              </a:ext>
            </a:extLst>
          </p:cNvPr>
          <p:cNvSpPr txBox="1">
            <a:spLocks noChangeArrowheads="1"/>
          </p:cNvSpPr>
          <p:nvPr/>
        </p:nvSpPr>
        <p:spPr bwMode="auto">
          <a:xfrm>
            <a:off x="396458" y="2376344"/>
            <a:ext cx="917180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The Internal Drive:</a:t>
            </a:r>
            <a:r>
              <a:rPr lang="en-US" altLang="en-US" b="1" i="0" dirty="0">
                <a:effectLst>
                  <a:outerShdw blurRad="38100" dist="38100" dir="2700000" algn="tl">
                    <a:srgbClr val="000000">
                      <a:alpha val="43137"/>
                    </a:srgbClr>
                  </a:outerShdw>
                </a:effectLst>
                <a:latin typeface="Arial" panose="020B0604020202020204" pitchFamily="34" charset="0"/>
              </a:rPr>
              <a:t> </a:t>
            </a:r>
            <a:r>
              <a:rPr lang="en-GB" sz="1600" b="1" dirty="0"/>
              <a:t>Driven by inner passion, not just external rewards or external validation.</a:t>
            </a:r>
            <a:endParaRPr lang="en-US" altLang="en-US" sz="1400" b="1" i="0" u="sng" dirty="0"/>
          </a:p>
        </p:txBody>
      </p:sp>
      <p:sp>
        <p:nvSpPr>
          <p:cNvPr id="21" name="Text Placeholder 20">
            <a:extLst>
              <a:ext uri="{FF2B5EF4-FFF2-40B4-BE49-F238E27FC236}">
                <a16:creationId xmlns:a16="http://schemas.microsoft.com/office/drawing/2014/main" id="{15521935-5005-F3E2-1373-0A8DDF83F1B6}"/>
              </a:ext>
            </a:extLst>
          </p:cNvPr>
          <p:cNvSpPr>
            <a:spLocks noGrp="1"/>
          </p:cNvSpPr>
          <p:nvPr>
            <p:ph type="body" sz="quarter" idx="32"/>
          </p:nvPr>
        </p:nvSpPr>
        <p:spPr>
          <a:xfrm>
            <a:off x="396458" y="1660389"/>
            <a:ext cx="5302378" cy="369332"/>
          </a:xfrm>
        </p:spPr>
        <p:txBody>
          <a:bodyPr/>
          <a:lstStyle/>
          <a:p>
            <a:r>
              <a:rPr lang="en-GB" sz="2000" b="1" dirty="0">
                <a:effectLst>
                  <a:outerShdw blurRad="38100" dist="38100" dir="2700000" algn="tl">
                    <a:srgbClr val="000000">
                      <a:alpha val="43137"/>
                    </a:srgbClr>
                  </a:outerShdw>
                </a:effectLst>
              </a:rPr>
              <a:t>Key Characteristics of a Self-Motivated Person:</a:t>
            </a:r>
          </a:p>
        </p:txBody>
      </p:sp>
      <p:pic>
        <p:nvPicPr>
          <p:cNvPr id="23" name="Picture 22" descr="A long shot of a dock&#10;&#10;AI-generated content may be incorrect.">
            <a:extLst>
              <a:ext uri="{FF2B5EF4-FFF2-40B4-BE49-F238E27FC236}">
                <a16:creationId xmlns:a16="http://schemas.microsoft.com/office/drawing/2014/main" id="{129F06BA-471F-1221-2365-C3548AD1725E}"/>
              </a:ext>
            </a:extLst>
          </p:cNvPr>
          <p:cNvPicPr>
            <a:picLocks noChangeAspect="1"/>
          </p:cNvPicPr>
          <p:nvPr/>
        </p:nvPicPr>
        <p:blipFill>
          <a:blip r:embed="rId4"/>
          <a:srcRect l="30069" t="-1986" r="18490" b="1986"/>
          <a:stretch>
            <a:fillRect/>
          </a:stretch>
        </p:blipFill>
        <p:spPr>
          <a:xfrm>
            <a:off x="9972133" y="-136206"/>
            <a:ext cx="2219867" cy="6472998"/>
          </a:xfrm>
          <a:prstGeom prst="rect">
            <a:avLst/>
          </a:prstGeom>
        </p:spPr>
      </p:pic>
      <p:sp>
        <p:nvSpPr>
          <p:cNvPr id="19" name="Content Placeholder 3">
            <a:extLst>
              <a:ext uri="{FF2B5EF4-FFF2-40B4-BE49-F238E27FC236}">
                <a16:creationId xmlns:a16="http://schemas.microsoft.com/office/drawing/2014/main" id="{F5646D50-8542-AE56-B9E8-B34CFBCCA1AA}"/>
              </a:ext>
            </a:extLst>
          </p:cNvPr>
          <p:cNvSpPr txBox="1">
            <a:spLocks/>
          </p:cNvSpPr>
          <p:nvPr/>
        </p:nvSpPr>
        <p:spPr>
          <a:xfrm>
            <a:off x="5147554" y="5340800"/>
            <a:ext cx="5262309" cy="1239170"/>
          </a:xfrm>
          <a:prstGeom prst="rect">
            <a:avLst/>
          </a:prstGeom>
          <a:solidFill>
            <a:schemeClr val="tx1"/>
          </a:solidFill>
        </p:spPr>
        <p:txBody>
          <a:bodyPr vert="horz" lIns="180000" tIns="36000" rIns="0" bIns="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spc="-150">
                <a:solidFill>
                  <a:schemeClr val="bg1"/>
                </a:solidFill>
                <a:latin typeface="+mj-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sz="1800" b="0" i="1" spc="0" dirty="0">
                <a:latin typeface="+mn-lt"/>
                <a:cs typeface="Times New Roman" panose="02020603050405020304" pitchFamily="18" charset="0"/>
              </a:rPr>
              <a:t>“Motivation is an inner-focused impetus, motive, or reason that alters a person's behaviour pattern.”</a:t>
            </a:r>
          </a:p>
          <a:p>
            <a:pPr algn="r"/>
            <a:r>
              <a:rPr lang="en-GB" sz="1400" b="0" i="1" spc="0" dirty="0">
                <a:latin typeface="+mn-lt"/>
                <a:cs typeface="Times New Roman" panose="02020603050405020304" pitchFamily="18" charset="0"/>
              </a:rPr>
              <a:t>― Armstrong and Taylor (2023, pp.194–196)</a:t>
            </a:r>
          </a:p>
        </p:txBody>
      </p:sp>
      <p:sp>
        <p:nvSpPr>
          <p:cNvPr id="25" name="Rectangle 2">
            <a:extLst>
              <a:ext uri="{FF2B5EF4-FFF2-40B4-BE49-F238E27FC236}">
                <a16:creationId xmlns:a16="http://schemas.microsoft.com/office/drawing/2014/main" id="{82F74205-08E5-8EF0-341A-9AE161FF2DAA}"/>
              </a:ext>
            </a:extLst>
          </p:cNvPr>
          <p:cNvSpPr txBox="1">
            <a:spLocks noChangeArrowheads="1"/>
          </p:cNvSpPr>
          <p:nvPr/>
        </p:nvSpPr>
        <p:spPr bwMode="auto">
          <a:xfrm>
            <a:off x="396457" y="2952510"/>
            <a:ext cx="9171803"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Resilience and Adaptivity:</a:t>
            </a:r>
            <a:r>
              <a:rPr lang="en-US" altLang="en-US" b="1" i="0" dirty="0">
                <a:effectLst>
                  <a:outerShdw blurRad="38100" dist="38100" dir="2700000" algn="tl">
                    <a:srgbClr val="000000">
                      <a:alpha val="43137"/>
                    </a:srgbClr>
                  </a:outerShdw>
                </a:effectLst>
                <a:latin typeface="Arial" panose="020B0604020202020204" pitchFamily="34" charset="0"/>
              </a:rPr>
              <a:t> </a:t>
            </a:r>
            <a:r>
              <a:rPr lang="en-GB" sz="1600" b="1" dirty="0"/>
              <a:t>The ability to handle change, setbacks, and adversity without becoming overwhelmed.</a:t>
            </a:r>
            <a:endParaRPr lang="en-US" altLang="en-US" sz="1400" b="1" i="0" u="sng" dirty="0"/>
          </a:p>
        </p:txBody>
      </p:sp>
      <p:sp>
        <p:nvSpPr>
          <p:cNvPr id="26" name="Rectangle 2">
            <a:extLst>
              <a:ext uri="{FF2B5EF4-FFF2-40B4-BE49-F238E27FC236}">
                <a16:creationId xmlns:a16="http://schemas.microsoft.com/office/drawing/2014/main" id="{01B97D18-EE0B-DB20-8CBC-015FB66D4665}"/>
              </a:ext>
            </a:extLst>
          </p:cNvPr>
          <p:cNvSpPr txBox="1">
            <a:spLocks noChangeArrowheads="1"/>
          </p:cNvSpPr>
          <p:nvPr/>
        </p:nvSpPr>
        <p:spPr bwMode="auto">
          <a:xfrm>
            <a:off x="396457" y="3772581"/>
            <a:ext cx="9171803"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Strong commitment to goals:</a:t>
            </a:r>
            <a:r>
              <a:rPr lang="en-US" altLang="en-US" b="1" i="0" dirty="0">
                <a:effectLst>
                  <a:outerShdw blurRad="38100" dist="38100" dir="2700000" algn="tl">
                    <a:srgbClr val="000000">
                      <a:alpha val="43137"/>
                    </a:srgbClr>
                  </a:outerShdw>
                </a:effectLst>
                <a:latin typeface="Arial" panose="020B0604020202020204" pitchFamily="34" charset="0"/>
              </a:rPr>
              <a:t> </a:t>
            </a:r>
            <a:r>
              <a:rPr lang="en-GB" altLang="en-US" sz="1600" b="1" dirty="0"/>
              <a:t>Beyond </a:t>
            </a:r>
            <a:r>
              <a:rPr lang="en-GB" sz="1600" b="1" dirty="0"/>
              <a:t>personal ambition. It is about finding a sense of purpose in a larger mission through persistence and focused actions.</a:t>
            </a:r>
            <a:endParaRPr lang="en-US" altLang="en-US" sz="1400" b="1" i="0" u="sng" dirty="0"/>
          </a:p>
        </p:txBody>
      </p:sp>
      <p:sp>
        <p:nvSpPr>
          <p:cNvPr id="27" name="Rectangle 2">
            <a:extLst>
              <a:ext uri="{FF2B5EF4-FFF2-40B4-BE49-F238E27FC236}">
                <a16:creationId xmlns:a16="http://schemas.microsoft.com/office/drawing/2014/main" id="{7F930D0B-B9CC-026F-3278-2B5098D0CBA2}"/>
              </a:ext>
            </a:extLst>
          </p:cNvPr>
          <p:cNvSpPr txBox="1">
            <a:spLocks noChangeArrowheads="1"/>
          </p:cNvSpPr>
          <p:nvPr/>
        </p:nvSpPr>
        <p:spPr bwMode="auto">
          <a:xfrm>
            <a:off x="396457" y="4592652"/>
            <a:ext cx="9171803" cy="861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Resilience in setbacks:</a:t>
            </a:r>
            <a:r>
              <a:rPr lang="en-US" altLang="en-US" b="1" i="0" dirty="0">
                <a:effectLst>
                  <a:outerShdw blurRad="38100" dist="38100" dir="2700000" algn="tl">
                    <a:srgbClr val="000000">
                      <a:alpha val="43137"/>
                    </a:srgbClr>
                  </a:outerShdw>
                </a:effectLst>
                <a:latin typeface="Arial" panose="020B0604020202020204" pitchFamily="34" charset="0"/>
              </a:rPr>
              <a:t> </a:t>
            </a:r>
            <a:r>
              <a:rPr lang="en-GB" altLang="en-US" sz="1600" b="1" dirty="0"/>
              <a:t>O</a:t>
            </a:r>
            <a:r>
              <a:rPr lang="en-GB" sz="1600" b="1" dirty="0"/>
              <a:t>ptimism when dealing with failure, analysing initial disappointment, and understanding what went wrong in a constructive way to use negative experience to learn and renew the effort to try again.</a:t>
            </a:r>
            <a:endParaRPr lang="en-US" altLang="en-US" sz="1400" b="1" i="0" u="sng" dirty="0"/>
          </a:p>
        </p:txBody>
      </p:sp>
    </p:spTree>
    <p:extLst>
      <p:ext uri="{BB962C8B-B14F-4D97-AF65-F5344CB8AC3E}">
        <p14:creationId xmlns:p14="http://schemas.microsoft.com/office/powerpoint/2010/main" val="3188837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build="allAtOnce"/>
      <p:bldP spid="21" grpId="0" build="p"/>
      <p:bldP spid="25" grpId="0" build="allAtOnce"/>
      <p:bldP spid="26" grpId="0" build="allAtOnce"/>
      <p:bldP spid="27" grpId="0" build="allAtOnce"/>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white head with pieces of broken pieces&#10;&#10;AI-generated content may be incorrect.">
            <a:extLst>
              <a:ext uri="{FF2B5EF4-FFF2-40B4-BE49-F238E27FC236}">
                <a16:creationId xmlns:a16="http://schemas.microsoft.com/office/drawing/2014/main" id="{BF27167F-A83B-775D-0D26-337C68C2E277}"/>
              </a:ext>
            </a:extLst>
          </p:cNvPr>
          <p:cNvPicPr>
            <a:picLocks noChangeAspect="1"/>
          </p:cNvPicPr>
          <p:nvPr/>
        </p:nvPicPr>
        <p:blipFill>
          <a:blip r:embed="rId3">
            <a:alphaModFix amt="14000"/>
            <a:extLst>
              <a:ext uri="{BEBA8EAE-BF5A-486C-A8C5-ECC9F3942E4B}">
                <a14:imgProps xmlns:a14="http://schemas.microsoft.com/office/drawing/2010/main">
                  <a14:imgLayer r:embed="rId4">
                    <a14:imgEffect>
                      <a14:artisticGlowEdges trans="100000"/>
                    </a14:imgEffect>
                    <a14:imgEffect>
                      <a14:sharpenSoften amount="8000"/>
                    </a14:imgEffect>
                  </a14:imgLayer>
                </a14:imgProps>
              </a:ext>
            </a:extLst>
          </a:blip>
          <a:srcRect l="52272" t="96" b="28451"/>
          <a:stretch>
            <a:fillRect/>
          </a:stretch>
        </p:blipFill>
        <p:spPr>
          <a:xfrm>
            <a:off x="97483" y="1856984"/>
            <a:ext cx="5276409" cy="4900162"/>
          </a:xfrm>
          <a:prstGeom prst="rect">
            <a:avLst/>
          </a:prstGeom>
          <a:effectLst>
            <a:softEdge rad="1270000"/>
          </a:effectLst>
        </p:spPr>
      </p:pic>
      <p:sp>
        <p:nvSpPr>
          <p:cNvPr id="2" name="Title 1">
            <a:extLst>
              <a:ext uri="{FF2B5EF4-FFF2-40B4-BE49-F238E27FC236}">
                <a16:creationId xmlns:a16="http://schemas.microsoft.com/office/drawing/2014/main" id="{623FB4D5-DA14-4F29-9320-2DE0A6B571B9}"/>
              </a:ext>
            </a:extLst>
          </p:cNvPr>
          <p:cNvSpPr>
            <a:spLocks noGrp="1"/>
          </p:cNvSpPr>
          <p:nvPr>
            <p:ph type="title"/>
          </p:nvPr>
        </p:nvSpPr>
        <p:spPr>
          <a:xfrm>
            <a:off x="166824" y="550872"/>
            <a:ext cx="1918008" cy="432000"/>
          </a:xfrm>
        </p:spPr>
        <p:txBody>
          <a:bodyPr rtlCol="0"/>
          <a:lstStyle/>
          <a:p>
            <a:pPr rtl="0"/>
            <a:r>
              <a:rPr lang="en-GB" dirty="0">
                <a:effectLst>
                  <a:outerShdw blurRad="38100" dist="38100" dir="2700000" algn="tl">
                    <a:srgbClr val="000000">
                      <a:alpha val="43137"/>
                    </a:srgbClr>
                  </a:outerShdw>
                </a:effectLst>
              </a:rPr>
              <a:t>empathy</a:t>
            </a:r>
          </a:p>
        </p:txBody>
      </p:sp>
      <p:sp>
        <p:nvSpPr>
          <p:cNvPr id="9" name="Slide Number Placeholder 8">
            <a:extLst>
              <a:ext uri="{FF2B5EF4-FFF2-40B4-BE49-F238E27FC236}">
                <a16:creationId xmlns:a16="http://schemas.microsoft.com/office/drawing/2014/main" id="{00A34EBD-7DEA-4599-A81B-0A363A0E17FC}"/>
              </a:ext>
            </a:extLst>
          </p:cNvPr>
          <p:cNvSpPr>
            <a:spLocks noGrp="1"/>
          </p:cNvSpPr>
          <p:nvPr>
            <p:ph type="sldNum" sz="quarter" idx="33"/>
          </p:nvPr>
        </p:nvSpPr>
        <p:spPr>
          <a:xfrm>
            <a:off x="11447502" y="6401750"/>
            <a:ext cx="278418" cy="274324"/>
          </a:xfrm>
        </p:spPr>
        <p:txBody>
          <a:bodyPr rtlCol="0"/>
          <a:lstStyle/>
          <a:p>
            <a:pPr rtl="0"/>
            <a:fld id="{19B51A1E-902D-48AF-9020-955120F399B6}" type="slidenum">
              <a:rPr lang="en-GB" smtClean="0"/>
              <a:pPr rtl="0"/>
              <a:t>9</a:t>
            </a:fld>
            <a:endParaRPr lang="en-GB" dirty="0"/>
          </a:p>
        </p:txBody>
      </p:sp>
      <p:sp>
        <p:nvSpPr>
          <p:cNvPr id="8" name="Rectangle 7">
            <a:extLst>
              <a:ext uri="{FF2B5EF4-FFF2-40B4-BE49-F238E27FC236}">
                <a16:creationId xmlns:a16="http://schemas.microsoft.com/office/drawing/2014/main" id="{12323BEA-4DF2-EC9A-B109-03D7DA2AF0EE}"/>
              </a:ext>
            </a:extLst>
          </p:cNvPr>
          <p:cNvSpPr/>
          <p:nvPr/>
        </p:nvSpPr>
        <p:spPr>
          <a:xfrm>
            <a:off x="10116839" y="6192000"/>
            <a:ext cx="1240972" cy="63114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E462FF85-F426-0EF4-13DD-05A44852218C}"/>
              </a:ext>
            </a:extLst>
          </p:cNvPr>
          <p:cNvPicPr>
            <a:picLocks noChangeAspect="1"/>
          </p:cNvPicPr>
          <p:nvPr/>
        </p:nvPicPr>
        <p:blipFill>
          <a:blip r:embed="rId5"/>
          <a:srcRect l="32838" r="44518" b="2921"/>
          <a:stretch>
            <a:fillRect/>
          </a:stretch>
        </p:blipFill>
        <p:spPr>
          <a:xfrm>
            <a:off x="9983448" y="0"/>
            <a:ext cx="2208551" cy="6315559"/>
          </a:xfrm>
          <a:prstGeom prst="rect">
            <a:avLst/>
          </a:prstGeom>
        </p:spPr>
      </p:pic>
      <p:sp>
        <p:nvSpPr>
          <p:cNvPr id="5" name="Rectangle 2">
            <a:extLst>
              <a:ext uri="{FF2B5EF4-FFF2-40B4-BE49-F238E27FC236}">
                <a16:creationId xmlns:a16="http://schemas.microsoft.com/office/drawing/2014/main" id="{1F866BB3-AB8A-61B5-4A58-DEA50562757D}"/>
              </a:ext>
            </a:extLst>
          </p:cNvPr>
          <p:cNvSpPr txBox="1">
            <a:spLocks noChangeArrowheads="1"/>
          </p:cNvSpPr>
          <p:nvPr/>
        </p:nvSpPr>
        <p:spPr bwMode="auto">
          <a:xfrm>
            <a:off x="288312" y="1856984"/>
            <a:ext cx="9171803"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Understanding other people’s feelings:</a:t>
            </a:r>
            <a:r>
              <a:rPr lang="en-US" altLang="en-US" b="1" i="0" dirty="0">
                <a:effectLst>
                  <a:outerShdw blurRad="38100" dist="38100" dir="2700000" algn="tl">
                    <a:srgbClr val="000000">
                      <a:alpha val="43137"/>
                    </a:srgbClr>
                  </a:outerShdw>
                </a:effectLst>
                <a:latin typeface="Arial" panose="020B0604020202020204" pitchFamily="34" charset="0"/>
              </a:rPr>
              <a:t> </a:t>
            </a:r>
            <a:r>
              <a:rPr lang="en-GB" sz="1600" b="1" dirty="0"/>
              <a:t>The skill of tuning into someone's verbal and non-verbal cues to accurately sense their emotional state.</a:t>
            </a:r>
            <a:endParaRPr lang="en-US" altLang="en-US" sz="1400" b="1" i="0" u="sng" dirty="0"/>
          </a:p>
        </p:txBody>
      </p:sp>
      <p:sp>
        <p:nvSpPr>
          <p:cNvPr id="7" name="Rectangle 2">
            <a:extLst>
              <a:ext uri="{FF2B5EF4-FFF2-40B4-BE49-F238E27FC236}">
                <a16:creationId xmlns:a16="http://schemas.microsoft.com/office/drawing/2014/main" id="{8B8C004C-8C3E-70DD-C668-5155EA61C063}"/>
              </a:ext>
            </a:extLst>
          </p:cNvPr>
          <p:cNvSpPr txBox="1">
            <a:spLocks noChangeArrowheads="1"/>
          </p:cNvSpPr>
          <p:nvPr/>
        </p:nvSpPr>
        <p:spPr bwMode="auto">
          <a:xfrm>
            <a:off x="288310" y="2733541"/>
            <a:ext cx="8864927"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Active listening:</a:t>
            </a:r>
            <a:r>
              <a:rPr lang="en-US" altLang="en-US" b="1" i="0" dirty="0">
                <a:effectLst>
                  <a:outerShdw blurRad="38100" dist="38100" dir="2700000" algn="tl">
                    <a:srgbClr val="000000">
                      <a:alpha val="43137"/>
                    </a:srgbClr>
                  </a:outerShdw>
                </a:effectLst>
                <a:latin typeface="Arial" panose="020B0604020202020204" pitchFamily="34" charset="0"/>
              </a:rPr>
              <a:t> </a:t>
            </a:r>
            <a:r>
              <a:rPr lang="en-GB" altLang="en-US" sz="1600" b="1" dirty="0"/>
              <a:t>F</a:t>
            </a:r>
            <a:r>
              <a:rPr lang="en-GB" sz="1600" b="1" dirty="0"/>
              <a:t>ully concentrating on what is being said rather than just passively hearing the words. </a:t>
            </a:r>
            <a:endParaRPr lang="en-US" altLang="en-US" sz="1400" b="1" i="0" u="sng" dirty="0"/>
          </a:p>
        </p:txBody>
      </p:sp>
      <p:sp>
        <p:nvSpPr>
          <p:cNvPr id="11" name="Rectangle 2">
            <a:extLst>
              <a:ext uri="{FF2B5EF4-FFF2-40B4-BE49-F238E27FC236}">
                <a16:creationId xmlns:a16="http://schemas.microsoft.com/office/drawing/2014/main" id="{2775EA4C-0EEB-3910-94F7-1FCEFF39DDFC}"/>
              </a:ext>
            </a:extLst>
          </p:cNvPr>
          <p:cNvSpPr txBox="1">
            <a:spLocks noChangeArrowheads="1"/>
          </p:cNvSpPr>
          <p:nvPr/>
        </p:nvSpPr>
        <p:spPr bwMode="auto">
          <a:xfrm>
            <a:off x="288309" y="3461348"/>
            <a:ext cx="9171803"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GB" altLang="en-US" b="1" i="0" u="sng" dirty="0">
                <a:effectLst>
                  <a:outerShdw blurRad="38100" dist="38100" dir="2700000" algn="tl">
                    <a:srgbClr val="000000">
                      <a:alpha val="43137"/>
                    </a:srgbClr>
                  </a:outerShdw>
                </a:effectLst>
                <a:latin typeface="Arial" panose="020B0604020202020204" pitchFamily="34" charset="0"/>
              </a:rPr>
              <a:t>Considering perspectives different from your own:</a:t>
            </a:r>
            <a:r>
              <a:rPr lang="en-GB" altLang="en-US" b="1" i="0" dirty="0">
                <a:effectLst>
                  <a:outerShdw blurRad="38100" dist="38100" dir="2700000" algn="tl">
                    <a:srgbClr val="000000">
                      <a:alpha val="43137"/>
                    </a:srgbClr>
                  </a:outerShdw>
                </a:effectLst>
                <a:latin typeface="Arial" panose="020B0604020202020204" pitchFamily="34" charset="0"/>
              </a:rPr>
              <a:t> </a:t>
            </a:r>
            <a:r>
              <a:rPr lang="en-GB" altLang="en-US" sz="1600" b="1" dirty="0"/>
              <a:t>T</a:t>
            </a:r>
            <a:r>
              <a:rPr lang="en-GB" sz="1600" b="1" dirty="0"/>
              <a:t>he art of stepping outside your own viewpoint to see a situation through someone else's eyes.</a:t>
            </a:r>
            <a:endParaRPr lang="en-US" altLang="en-US" sz="1400" b="1" i="0" u="sng" dirty="0"/>
          </a:p>
        </p:txBody>
      </p:sp>
      <p:sp>
        <p:nvSpPr>
          <p:cNvPr id="12" name="Subtitle 3">
            <a:extLst>
              <a:ext uri="{FF2B5EF4-FFF2-40B4-BE49-F238E27FC236}">
                <a16:creationId xmlns:a16="http://schemas.microsoft.com/office/drawing/2014/main" id="{82D67CD8-259D-254C-7B44-9DB80D1E6B55}"/>
              </a:ext>
            </a:extLst>
          </p:cNvPr>
          <p:cNvSpPr txBox="1">
            <a:spLocks/>
          </p:cNvSpPr>
          <p:nvPr/>
        </p:nvSpPr>
        <p:spPr>
          <a:xfrm>
            <a:off x="4419552" y="4479319"/>
            <a:ext cx="6161154" cy="1444522"/>
          </a:xfrm>
          <a:prstGeom prst="rect">
            <a:avLst/>
          </a:prstGeom>
          <a:solidFill>
            <a:schemeClr val="bg2">
              <a:lumMod val="85000"/>
            </a:schemeClr>
          </a:solidFill>
        </p:spPr>
        <p:txBody>
          <a:bodyPr vert="horz" lIns="180000" tIns="252000" rIns="25200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dirty="0"/>
              <a:t>“Empathy is the art of stepping imaginatively into the shoes of another person, understanding their feelings and perspectives, and using that understanding to guide your actions.”</a:t>
            </a:r>
          </a:p>
          <a:p>
            <a:pPr marL="0" indent="0" algn="r">
              <a:buNone/>
            </a:pPr>
            <a:r>
              <a:rPr lang="en-GB" sz="1400" i="1" dirty="0"/>
              <a:t>― Krznaric (2015, p.10)</a:t>
            </a:r>
          </a:p>
        </p:txBody>
      </p:sp>
    </p:spTree>
    <p:extLst>
      <p:ext uri="{BB962C8B-B14F-4D97-AF65-F5344CB8AC3E}">
        <p14:creationId xmlns:p14="http://schemas.microsoft.com/office/powerpoint/2010/main" val="25800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P spid="1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7129-D582-495A-8F4B-6B9075899DD6}"/>
              </a:ext>
            </a:extLst>
          </p:cNvPr>
          <p:cNvSpPr>
            <a:spLocks noGrp="1"/>
          </p:cNvSpPr>
          <p:nvPr>
            <p:ph type="title"/>
          </p:nvPr>
        </p:nvSpPr>
        <p:spPr>
          <a:xfrm>
            <a:off x="111960" y="441144"/>
            <a:ext cx="2978712" cy="432000"/>
          </a:xfrm>
        </p:spPr>
        <p:txBody>
          <a:bodyPr rtlCol="0"/>
          <a:lstStyle/>
          <a:p>
            <a:pPr rtl="0"/>
            <a:r>
              <a:rPr lang="en-GB" dirty="0">
                <a:effectLst>
                  <a:outerShdw blurRad="38100" dist="38100" dir="2700000" algn="tl">
                    <a:srgbClr val="000000">
                      <a:alpha val="43137"/>
                    </a:srgbClr>
                  </a:outerShdw>
                </a:effectLst>
              </a:rPr>
              <a:t>Social skills</a:t>
            </a:r>
          </a:p>
        </p:txBody>
      </p:sp>
      <p:sp>
        <p:nvSpPr>
          <p:cNvPr id="6" name="Slide Number Placeholder 5">
            <a:extLst>
              <a:ext uri="{FF2B5EF4-FFF2-40B4-BE49-F238E27FC236}">
                <a16:creationId xmlns:a16="http://schemas.microsoft.com/office/drawing/2014/main" id="{4B379698-AB4C-493D-BF95-F5781FDF2AC5}"/>
              </a:ext>
            </a:extLst>
          </p:cNvPr>
          <p:cNvSpPr>
            <a:spLocks noGrp="1"/>
          </p:cNvSpPr>
          <p:nvPr>
            <p:ph type="sldNum" sz="quarter" idx="33"/>
          </p:nvPr>
        </p:nvSpPr>
        <p:spPr>
          <a:xfrm>
            <a:off x="11447502" y="6401750"/>
            <a:ext cx="278418" cy="274324"/>
          </a:xfrm>
        </p:spPr>
        <p:txBody>
          <a:bodyPr rtlCol="0"/>
          <a:lstStyle/>
          <a:p>
            <a:pPr rtl="0"/>
            <a:fld id="{19B51A1E-902D-48AF-9020-955120F399B6}" type="slidenum">
              <a:rPr lang="en-GB" smtClean="0"/>
              <a:pPr rtl="0"/>
              <a:t>10</a:t>
            </a:fld>
            <a:endParaRPr lang="en-GB"/>
          </a:p>
        </p:txBody>
      </p:sp>
      <p:sp>
        <p:nvSpPr>
          <p:cNvPr id="5" name="Rectangle 4">
            <a:extLst>
              <a:ext uri="{FF2B5EF4-FFF2-40B4-BE49-F238E27FC236}">
                <a16:creationId xmlns:a16="http://schemas.microsoft.com/office/drawing/2014/main" id="{3E857E80-F62F-A457-AB31-E75CB0026E24}"/>
              </a:ext>
            </a:extLst>
          </p:cNvPr>
          <p:cNvSpPr/>
          <p:nvPr/>
        </p:nvSpPr>
        <p:spPr>
          <a:xfrm>
            <a:off x="10116839" y="6192000"/>
            <a:ext cx="1240972" cy="63114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white head with pieces of broken pieces&#10;&#10;AI-generated content may be incorrect.">
            <a:extLst>
              <a:ext uri="{FF2B5EF4-FFF2-40B4-BE49-F238E27FC236}">
                <a16:creationId xmlns:a16="http://schemas.microsoft.com/office/drawing/2014/main" id="{707E44E0-2F14-EB34-D32A-AF62F0C6400B}"/>
              </a:ext>
            </a:extLst>
          </p:cNvPr>
          <p:cNvPicPr>
            <a:picLocks noChangeAspect="1"/>
          </p:cNvPicPr>
          <p:nvPr/>
        </p:nvPicPr>
        <p:blipFill>
          <a:blip r:embed="rId3">
            <a:alphaModFix amt="18000"/>
            <a:extLst>
              <a:ext uri="{BEBA8EAE-BF5A-486C-A8C5-ECC9F3942E4B}">
                <a14:imgProps xmlns:a14="http://schemas.microsoft.com/office/drawing/2010/main">
                  <a14:imgLayer r:embed="rId4">
                    <a14:imgEffect>
                      <a14:artisticGlowEdges trans="100000"/>
                    </a14:imgEffect>
                    <a14:imgEffect>
                      <a14:sharpenSoften amount="8000"/>
                    </a14:imgEffect>
                  </a14:imgLayer>
                </a14:imgProps>
              </a:ext>
            </a:extLst>
          </a:blip>
          <a:srcRect l="12181" t="96" r="11859" b="31740"/>
          <a:stretch>
            <a:fillRect/>
          </a:stretch>
        </p:blipFill>
        <p:spPr>
          <a:xfrm>
            <a:off x="204390" y="1909540"/>
            <a:ext cx="7893471" cy="4674658"/>
          </a:xfrm>
          <a:prstGeom prst="rect">
            <a:avLst/>
          </a:prstGeom>
          <a:effectLst>
            <a:softEdge rad="1270000"/>
          </a:effectLst>
        </p:spPr>
      </p:pic>
      <p:pic>
        <p:nvPicPr>
          <p:cNvPr id="9" name="Picture 8" descr="A close-up of a shell&#10;&#10;AI-generated content may be incorrect.">
            <a:extLst>
              <a:ext uri="{FF2B5EF4-FFF2-40B4-BE49-F238E27FC236}">
                <a16:creationId xmlns:a16="http://schemas.microsoft.com/office/drawing/2014/main" id="{A1C4E8D7-0DFE-5878-92C4-F61E3E67AE2C}"/>
              </a:ext>
            </a:extLst>
          </p:cNvPr>
          <p:cNvPicPr>
            <a:picLocks noChangeAspect="1"/>
          </p:cNvPicPr>
          <p:nvPr/>
        </p:nvPicPr>
        <p:blipFill>
          <a:blip r:embed="rId5"/>
          <a:srcRect l="32975" r="43798"/>
          <a:stretch>
            <a:fillRect/>
          </a:stretch>
        </p:blipFill>
        <p:spPr>
          <a:xfrm>
            <a:off x="9984380" y="0"/>
            <a:ext cx="2207620" cy="6336451"/>
          </a:xfrm>
          <a:prstGeom prst="rect">
            <a:avLst/>
          </a:prstGeom>
        </p:spPr>
      </p:pic>
      <p:sp>
        <p:nvSpPr>
          <p:cNvPr id="10" name="Rectangle 2">
            <a:extLst>
              <a:ext uri="{FF2B5EF4-FFF2-40B4-BE49-F238E27FC236}">
                <a16:creationId xmlns:a16="http://schemas.microsoft.com/office/drawing/2014/main" id="{1519D91B-469D-32F0-EB82-DAD45F8F0ECC}"/>
              </a:ext>
            </a:extLst>
          </p:cNvPr>
          <p:cNvSpPr txBox="1">
            <a:spLocks noChangeArrowheads="1"/>
          </p:cNvSpPr>
          <p:nvPr/>
        </p:nvSpPr>
        <p:spPr bwMode="auto">
          <a:xfrm>
            <a:off x="217645" y="1459418"/>
            <a:ext cx="9171803"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Influence and Persuasion:</a:t>
            </a:r>
            <a:r>
              <a:rPr lang="en-US" altLang="en-US" b="1" i="0" dirty="0">
                <a:effectLst>
                  <a:outerShdw blurRad="38100" dist="38100" dir="2700000" algn="tl">
                    <a:srgbClr val="000000">
                      <a:alpha val="43137"/>
                    </a:srgbClr>
                  </a:outerShdw>
                </a:effectLst>
                <a:latin typeface="Arial" panose="020B0604020202020204" pitchFamily="34" charset="0"/>
              </a:rPr>
              <a:t> </a:t>
            </a:r>
            <a:r>
              <a:rPr lang="en-GB" sz="1600" b="1" dirty="0"/>
              <a:t>The ability to build consensus and win people over. When people can articulate a compelling vision and inspire others to follow it.</a:t>
            </a:r>
            <a:endParaRPr lang="en-US" altLang="en-US" sz="1400" b="1" i="0" u="sng" dirty="0"/>
          </a:p>
        </p:txBody>
      </p:sp>
      <p:sp>
        <p:nvSpPr>
          <p:cNvPr id="13" name="Rectangle 2">
            <a:extLst>
              <a:ext uri="{FF2B5EF4-FFF2-40B4-BE49-F238E27FC236}">
                <a16:creationId xmlns:a16="http://schemas.microsoft.com/office/drawing/2014/main" id="{5649BD95-BE79-119D-B350-0AFC58B16011}"/>
              </a:ext>
            </a:extLst>
          </p:cNvPr>
          <p:cNvSpPr txBox="1">
            <a:spLocks noChangeArrowheads="1"/>
          </p:cNvSpPr>
          <p:nvPr/>
        </p:nvSpPr>
        <p:spPr bwMode="auto">
          <a:xfrm>
            <a:off x="217643" y="2221925"/>
            <a:ext cx="9171803"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Communication:</a:t>
            </a:r>
            <a:r>
              <a:rPr lang="en-US" altLang="en-US" b="1" i="0" dirty="0">
                <a:effectLst>
                  <a:outerShdw blurRad="38100" dist="38100" dir="2700000" algn="tl">
                    <a:srgbClr val="000000">
                      <a:alpha val="43137"/>
                    </a:srgbClr>
                  </a:outerShdw>
                </a:effectLst>
                <a:latin typeface="Arial" panose="020B0604020202020204" pitchFamily="34" charset="0"/>
              </a:rPr>
              <a:t> </a:t>
            </a:r>
            <a:r>
              <a:rPr lang="en-GB" sz="1600" b="1" dirty="0"/>
              <a:t>Being skilled at both listening and sending clear, convincing messages. Handling difficult conversations with tact and diplomacy.</a:t>
            </a:r>
            <a:endParaRPr lang="en-US" altLang="en-US" sz="1400" b="1" i="0" u="sng" dirty="0"/>
          </a:p>
        </p:txBody>
      </p:sp>
      <p:sp>
        <p:nvSpPr>
          <p:cNvPr id="14" name="Rectangle 2">
            <a:extLst>
              <a:ext uri="{FF2B5EF4-FFF2-40B4-BE49-F238E27FC236}">
                <a16:creationId xmlns:a16="http://schemas.microsoft.com/office/drawing/2014/main" id="{166C72D2-7254-31A4-49D9-EE808F7EB240}"/>
              </a:ext>
            </a:extLst>
          </p:cNvPr>
          <p:cNvSpPr txBox="1">
            <a:spLocks noChangeArrowheads="1"/>
          </p:cNvSpPr>
          <p:nvPr/>
        </p:nvSpPr>
        <p:spPr bwMode="auto">
          <a:xfrm>
            <a:off x="217644" y="2984433"/>
            <a:ext cx="9171803"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Collaboration and Cooperation:</a:t>
            </a:r>
            <a:r>
              <a:rPr lang="en-US" altLang="en-US" b="1" i="0" dirty="0">
                <a:effectLst>
                  <a:outerShdw blurRad="38100" dist="38100" dir="2700000" algn="tl">
                    <a:srgbClr val="000000">
                      <a:alpha val="43137"/>
                    </a:srgbClr>
                  </a:outerShdw>
                </a:effectLst>
                <a:latin typeface="Arial" panose="020B0604020202020204" pitchFamily="34" charset="0"/>
              </a:rPr>
              <a:t> </a:t>
            </a:r>
            <a:r>
              <a:rPr lang="en-GB" sz="1600" b="1" dirty="0"/>
              <a:t>The ability to work with others toward a shared goal through enthusiastic participation.</a:t>
            </a:r>
            <a:endParaRPr lang="en-US" altLang="en-US" sz="1400" b="1" i="0" u="sng" dirty="0"/>
          </a:p>
        </p:txBody>
      </p:sp>
      <p:sp>
        <p:nvSpPr>
          <p:cNvPr id="15" name="Rectangle 2">
            <a:extLst>
              <a:ext uri="{FF2B5EF4-FFF2-40B4-BE49-F238E27FC236}">
                <a16:creationId xmlns:a16="http://schemas.microsoft.com/office/drawing/2014/main" id="{B1651399-CA82-A089-F2DB-4DEE735E7DF3}"/>
              </a:ext>
            </a:extLst>
          </p:cNvPr>
          <p:cNvSpPr txBox="1">
            <a:spLocks noChangeArrowheads="1"/>
          </p:cNvSpPr>
          <p:nvPr/>
        </p:nvSpPr>
        <p:spPr bwMode="auto">
          <a:xfrm>
            <a:off x="217643" y="3746940"/>
            <a:ext cx="9171803"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Building Bonds:</a:t>
            </a:r>
            <a:r>
              <a:rPr lang="en-US" altLang="en-US" b="1" i="0" dirty="0">
                <a:effectLst>
                  <a:outerShdw blurRad="38100" dist="38100" dir="2700000" algn="tl">
                    <a:srgbClr val="000000">
                      <a:alpha val="43137"/>
                    </a:srgbClr>
                  </a:outerShdw>
                </a:effectLst>
                <a:latin typeface="Arial" panose="020B0604020202020204" pitchFamily="34" charset="0"/>
              </a:rPr>
              <a:t> </a:t>
            </a:r>
            <a:r>
              <a:rPr lang="en-GB" sz="1600" b="1" dirty="0"/>
              <a:t>Proficiency at nurturing a network of relationships. Build rapport and maintain connections, seeing relationships as a valuable asset.</a:t>
            </a:r>
            <a:endParaRPr lang="en-US" altLang="en-US" sz="1400" b="1" i="0" u="sng" dirty="0"/>
          </a:p>
        </p:txBody>
      </p:sp>
      <p:sp>
        <p:nvSpPr>
          <p:cNvPr id="16" name="Rectangle 2">
            <a:extLst>
              <a:ext uri="{FF2B5EF4-FFF2-40B4-BE49-F238E27FC236}">
                <a16:creationId xmlns:a16="http://schemas.microsoft.com/office/drawing/2014/main" id="{3E70A2A0-5486-273F-E6F4-F24D3FDCAAA8}"/>
              </a:ext>
            </a:extLst>
          </p:cNvPr>
          <p:cNvSpPr txBox="1">
            <a:spLocks noChangeArrowheads="1"/>
          </p:cNvSpPr>
          <p:nvPr/>
        </p:nvSpPr>
        <p:spPr bwMode="auto">
          <a:xfrm>
            <a:off x="217642" y="4509447"/>
            <a:ext cx="9171803"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l"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eaLnBrk="0" fontAlgn="base" hangingPunct="0">
              <a:lnSpc>
                <a:spcPct val="100000"/>
              </a:lnSpc>
              <a:spcBef>
                <a:spcPct val="0"/>
              </a:spcBef>
              <a:spcAft>
                <a:spcPct val="0"/>
              </a:spcAft>
              <a:buFont typeface="Wingdings" panose="05000000000000000000" pitchFamily="2" charset="2"/>
              <a:buChar char="Ø"/>
            </a:pPr>
            <a:r>
              <a:rPr lang="en-US" altLang="en-US" b="1" i="0" u="sng" dirty="0">
                <a:effectLst>
                  <a:outerShdw blurRad="38100" dist="38100" dir="2700000" algn="tl">
                    <a:srgbClr val="000000">
                      <a:alpha val="43137"/>
                    </a:srgbClr>
                  </a:outerShdw>
                </a:effectLst>
                <a:latin typeface="Arial" panose="020B0604020202020204" pitchFamily="34" charset="0"/>
              </a:rPr>
              <a:t>Conflict Management:</a:t>
            </a:r>
            <a:r>
              <a:rPr lang="en-US" altLang="en-US" b="1" i="0" dirty="0">
                <a:effectLst>
                  <a:outerShdw blurRad="38100" dist="38100" dir="2700000" algn="tl">
                    <a:srgbClr val="000000">
                      <a:alpha val="43137"/>
                    </a:srgbClr>
                  </a:outerShdw>
                </a:effectLst>
                <a:latin typeface="Arial" panose="020B0604020202020204" pitchFamily="34" charset="0"/>
              </a:rPr>
              <a:t> </a:t>
            </a:r>
            <a:r>
              <a:rPr lang="en-GB" sz="1600" b="1" dirty="0"/>
              <a:t>The skill of negotiating and resolving disagreements. They can de-escalate situations, find common ground, and help bring disputes to a resolution.</a:t>
            </a:r>
            <a:endParaRPr lang="en-US" altLang="en-US" sz="1400" b="1" i="0" u="sng" dirty="0"/>
          </a:p>
        </p:txBody>
      </p:sp>
      <p:sp>
        <p:nvSpPr>
          <p:cNvPr id="17" name="Subtitle 3">
            <a:extLst>
              <a:ext uri="{FF2B5EF4-FFF2-40B4-BE49-F238E27FC236}">
                <a16:creationId xmlns:a16="http://schemas.microsoft.com/office/drawing/2014/main" id="{49533CB5-5B4C-DAC5-BA44-A53A3F5B000F}"/>
              </a:ext>
            </a:extLst>
          </p:cNvPr>
          <p:cNvSpPr txBox="1">
            <a:spLocks/>
          </p:cNvSpPr>
          <p:nvPr/>
        </p:nvSpPr>
        <p:spPr>
          <a:xfrm>
            <a:off x="4483162" y="5049078"/>
            <a:ext cx="6161154" cy="1643956"/>
          </a:xfrm>
          <a:prstGeom prst="rect">
            <a:avLst/>
          </a:prstGeom>
          <a:solidFill>
            <a:schemeClr val="bg2">
              <a:lumMod val="85000"/>
            </a:schemeClr>
          </a:solidFill>
        </p:spPr>
        <p:txBody>
          <a:bodyPr vert="horz" lIns="180000" tIns="252000" rIns="252000" bIns="0" rtlCol="0">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dirty="0"/>
              <a:t>“Social skills are the external expression of a person's internal emotional mastery. They are what make a person an effective leader, a persuasive colleague, and a valued team member.”</a:t>
            </a:r>
          </a:p>
          <a:p>
            <a:pPr marL="0" indent="0" algn="r">
              <a:buNone/>
            </a:pPr>
            <a:r>
              <a:rPr lang="en-GB" sz="1400" i="1" dirty="0"/>
              <a:t>― Bradberry and Greaves (2009, p.17)</a:t>
            </a:r>
          </a:p>
        </p:txBody>
      </p:sp>
    </p:spTree>
    <p:extLst>
      <p:ext uri="{BB962C8B-B14F-4D97-AF65-F5344CB8AC3E}">
        <p14:creationId xmlns:p14="http://schemas.microsoft.com/office/powerpoint/2010/main" val="257542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13" grpId="0" build="p"/>
      <p:bldP spid="14" grpId="0" build="p"/>
      <p:bldP spid="15" grpId="0" build="p"/>
      <p:bldP spid="1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Placeholder 28" descr="Close-up of a leaf&#10;&#10;AI-generated content may be incorrect.">
            <a:extLst>
              <a:ext uri="{FF2B5EF4-FFF2-40B4-BE49-F238E27FC236}">
                <a16:creationId xmlns:a16="http://schemas.microsoft.com/office/drawing/2014/main" id="{41251681-D663-91F3-8B8A-59620F600F62}"/>
              </a:ext>
            </a:extLst>
          </p:cNvPr>
          <p:cNvPicPr>
            <a:picLocks noGrp="1" noChangeAspect="1"/>
          </p:cNvPicPr>
          <p:nvPr>
            <p:ph type="pic" sz="quarter" idx="14"/>
          </p:nvPr>
        </p:nvPicPr>
        <p:blipFill>
          <a:blip r:embed="rId3">
            <a:alphaModFix amt="54000"/>
          </a:blip>
          <a:srcRect l="804" r="804"/>
          <a:stretch>
            <a:fillRect/>
          </a:stretch>
        </p:blipFill>
        <p:spPr>
          <a:xfrm>
            <a:off x="118872" y="120650"/>
            <a:ext cx="9810941" cy="6616700"/>
          </a:xfrm>
        </p:spPr>
      </p:pic>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a:xfrm>
            <a:off x="319454" y="3121682"/>
            <a:ext cx="4441181" cy="612648"/>
          </a:xfrm>
        </p:spPr>
        <p:txBody>
          <a:bodyPr rtlCol="0"/>
          <a:lstStyle/>
          <a:p>
            <a:pPr algn="l"/>
            <a:r>
              <a:rPr lang="en-GB" sz="2400" b="1" dirty="0">
                <a:solidFill>
                  <a:schemeClr val="bg2"/>
                </a:solidFill>
                <a:effectLst>
                  <a:outerShdw blurRad="38100" dist="38100" dir="2700000" algn="tl">
                    <a:srgbClr val="000000">
                      <a:alpha val="43137"/>
                    </a:srgbClr>
                  </a:outerShdw>
                </a:effectLst>
              </a:rPr>
              <a:t>How Emotionally Intelligent Are You? Take The Test…</a:t>
            </a:r>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rtlCol="0"/>
          <a:lstStyle/>
          <a:p>
            <a:pPr rtl="0"/>
            <a:fld id="{19B51A1E-902D-48AF-9020-955120F399B6}" type="slidenum">
              <a:rPr lang="en-GB" smtClean="0"/>
              <a:pPr rtl="0"/>
              <a:t>11</a:t>
            </a:fld>
            <a:endParaRPr lang="en-GB"/>
          </a:p>
        </p:txBody>
      </p:sp>
      <p:sp>
        <p:nvSpPr>
          <p:cNvPr id="8" name="Title 7" hidden="1">
            <a:extLst>
              <a:ext uri="{FF2B5EF4-FFF2-40B4-BE49-F238E27FC236}">
                <a16:creationId xmlns:a16="http://schemas.microsoft.com/office/drawing/2014/main" id="{D4D7552C-2487-44D3-B47B-039B6E9A6EC6}"/>
              </a:ext>
            </a:extLst>
          </p:cNvPr>
          <p:cNvSpPr>
            <a:spLocks noGrp="1"/>
          </p:cNvSpPr>
          <p:nvPr>
            <p:ph type="title"/>
          </p:nvPr>
        </p:nvSpPr>
        <p:spPr/>
        <p:txBody>
          <a:bodyPr rtlCol="0"/>
          <a:lstStyle/>
          <a:p>
            <a:pPr rtl="0"/>
            <a:r>
              <a:rPr lang="en-gb"/>
              <a:t>Image SLide</a:t>
            </a:r>
          </a:p>
        </p:txBody>
      </p:sp>
      <p:sp>
        <p:nvSpPr>
          <p:cNvPr id="10" name="Title 1">
            <a:extLst>
              <a:ext uri="{FF2B5EF4-FFF2-40B4-BE49-F238E27FC236}">
                <a16:creationId xmlns:a16="http://schemas.microsoft.com/office/drawing/2014/main" id="{7D7280C3-0ED0-8C1B-D280-996895117F00}"/>
              </a:ext>
            </a:extLst>
          </p:cNvPr>
          <p:cNvSpPr txBox="1">
            <a:spLocks/>
          </p:cNvSpPr>
          <p:nvPr/>
        </p:nvSpPr>
        <p:spPr>
          <a:xfrm>
            <a:off x="249120" y="590123"/>
            <a:ext cx="976176" cy="432000"/>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200" b="1" kern="1200" cap="all" spc="-150" baseline="0">
                <a:solidFill>
                  <a:schemeClr val="tx1"/>
                </a:solidFill>
                <a:latin typeface="+mj-lt"/>
                <a:ea typeface="+mj-ea"/>
                <a:cs typeface="+mj-cs"/>
              </a:defRPr>
            </a:lvl1pPr>
          </a:lstStyle>
          <a:p>
            <a:r>
              <a:rPr lang="en-GB" dirty="0">
                <a:solidFill>
                  <a:schemeClr val="bg2"/>
                </a:solidFill>
                <a:effectLst>
                  <a:outerShdw blurRad="38100" dist="38100" dir="2700000" algn="tl">
                    <a:srgbClr val="000000">
                      <a:alpha val="43137"/>
                    </a:srgbClr>
                  </a:outerShdw>
                </a:effectLst>
              </a:rPr>
              <a:t>Quiz</a:t>
            </a:r>
          </a:p>
        </p:txBody>
      </p:sp>
      <p:pic>
        <p:nvPicPr>
          <p:cNvPr id="12" name="Picture 11">
            <a:extLst>
              <a:ext uri="{FF2B5EF4-FFF2-40B4-BE49-F238E27FC236}">
                <a16:creationId xmlns:a16="http://schemas.microsoft.com/office/drawing/2014/main" id="{5B96324A-9BFD-92E7-BF9E-C96B6F5DF0DB}"/>
              </a:ext>
            </a:extLst>
          </p:cNvPr>
          <p:cNvPicPr>
            <a:picLocks noChangeAspect="1"/>
          </p:cNvPicPr>
          <p:nvPr/>
        </p:nvPicPr>
        <p:blipFill>
          <a:blip r:embed="rId4"/>
          <a:stretch>
            <a:fillRect/>
          </a:stretch>
        </p:blipFill>
        <p:spPr>
          <a:xfrm>
            <a:off x="10069818" y="6087425"/>
            <a:ext cx="1238250" cy="628650"/>
          </a:xfrm>
          <a:prstGeom prst="rect">
            <a:avLst/>
          </a:prstGeom>
        </p:spPr>
      </p:pic>
      <p:pic>
        <p:nvPicPr>
          <p:cNvPr id="17" name="Picture 16" descr="Close-up of a dandelion seed head&#10;&#10;AI-generated content may be incorrect.">
            <a:extLst>
              <a:ext uri="{FF2B5EF4-FFF2-40B4-BE49-F238E27FC236}">
                <a16:creationId xmlns:a16="http://schemas.microsoft.com/office/drawing/2014/main" id="{8278B63C-C6B6-F01D-42F0-CC1561916803}"/>
              </a:ext>
            </a:extLst>
          </p:cNvPr>
          <p:cNvPicPr>
            <a:picLocks noChangeAspect="1"/>
          </p:cNvPicPr>
          <p:nvPr/>
        </p:nvPicPr>
        <p:blipFill>
          <a:blip r:embed="rId5">
            <a:alphaModFix/>
          </a:blip>
          <a:srcRect l="36278" r="33654" b="7454"/>
          <a:stretch>
            <a:fillRect/>
          </a:stretch>
        </p:blipFill>
        <p:spPr>
          <a:xfrm>
            <a:off x="9930384" y="0"/>
            <a:ext cx="2261616" cy="6346845"/>
          </a:xfrm>
          <a:prstGeom prst="rect">
            <a:avLst/>
          </a:prstGeom>
          <a:effectLst>
            <a:softEdge rad="635000"/>
          </a:effectLst>
        </p:spPr>
      </p:pic>
      <p:sp>
        <p:nvSpPr>
          <p:cNvPr id="30" name="Content Placeholder 12">
            <a:extLst>
              <a:ext uri="{FF2B5EF4-FFF2-40B4-BE49-F238E27FC236}">
                <a16:creationId xmlns:a16="http://schemas.microsoft.com/office/drawing/2014/main" id="{D323DC68-65C3-E15B-53D1-399551711510}"/>
              </a:ext>
            </a:extLst>
          </p:cNvPr>
          <p:cNvSpPr txBox="1">
            <a:spLocks/>
          </p:cNvSpPr>
          <p:nvPr/>
        </p:nvSpPr>
        <p:spPr>
          <a:xfrm>
            <a:off x="4690872" y="1417320"/>
            <a:ext cx="4861560" cy="4021372"/>
          </a:xfrm>
          <a:prstGeom prst="rect">
            <a:avLst/>
          </a:prstGeom>
          <a:solidFill>
            <a:schemeClr val="bg2">
              <a:lumMod val="85000"/>
            </a:schemeClr>
          </a:solidFill>
          <a:ln w="57150">
            <a:solidFill>
              <a:schemeClr val="tx1"/>
            </a:solidFill>
          </a:ln>
        </p:spPr>
        <p:txBody>
          <a:bodyPr vert="horz" lIns="0" tIns="0" rIns="0" bIns="0" rtlCol="0" anchor="b">
            <a:noAutofit/>
          </a:bodyPr>
          <a:lstStyle>
            <a:lvl1pPr marL="0" indent="0" algn="r" defTabSz="914400" rtl="0" eaLnBrk="1" latinLnBrk="0" hangingPunct="1">
              <a:lnSpc>
                <a:spcPct val="90000"/>
              </a:lnSpc>
              <a:spcBef>
                <a:spcPts val="1000"/>
              </a:spcBef>
              <a:buFont typeface="Arial" panose="020B0604020202020204" pitchFamily="34" charset="0"/>
              <a:buNone/>
              <a:defRPr sz="1800" i="1" kern="1200">
                <a:solidFill>
                  <a:schemeClr val="tx1"/>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pic>
        <p:nvPicPr>
          <p:cNvPr id="7" name="Picture 6">
            <a:extLst>
              <a:ext uri="{FF2B5EF4-FFF2-40B4-BE49-F238E27FC236}">
                <a16:creationId xmlns:a16="http://schemas.microsoft.com/office/drawing/2014/main" id="{2C2BBDC8-6097-508E-1E4E-550B4831AB6E}"/>
              </a:ext>
            </a:extLst>
          </p:cNvPr>
          <p:cNvPicPr>
            <a:picLocks noChangeAspect="1"/>
          </p:cNvPicPr>
          <p:nvPr/>
        </p:nvPicPr>
        <p:blipFill>
          <a:blip r:embed="rId6"/>
          <a:stretch>
            <a:fillRect/>
          </a:stretch>
        </p:blipFill>
        <p:spPr>
          <a:xfrm>
            <a:off x="5666073" y="1524661"/>
            <a:ext cx="2905433" cy="3808677"/>
          </a:xfrm>
          <a:prstGeom prst="rect">
            <a:avLst/>
          </a:prstGeom>
        </p:spPr>
      </p:pic>
    </p:spTree>
    <p:extLst>
      <p:ext uri="{BB962C8B-B14F-4D97-AF65-F5344CB8AC3E}">
        <p14:creationId xmlns:p14="http://schemas.microsoft.com/office/powerpoint/2010/main" val="665219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2160E8-A256-0C8B-EDD1-675849474CA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898BE72-A44C-892C-8E5A-ED4A3F40761B}"/>
              </a:ext>
            </a:extLst>
          </p:cNvPr>
          <p:cNvSpPr/>
          <p:nvPr/>
        </p:nvSpPr>
        <p:spPr>
          <a:xfrm>
            <a:off x="10113401" y="4585749"/>
            <a:ext cx="1251285" cy="22069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C587EC32-477A-77C5-5B78-E095012AC583}"/>
              </a:ext>
            </a:extLst>
          </p:cNvPr>
          <p:cNvPicPr>
            <a:picLocks noChangeAspect="1"/>
          </p:cNvPicPr>
          <p:nvPr/>
        </p:nvPicPr>
        <p:blipFill>
          <a:blip r:embed="rId3"/>
          <a:srcRect l="1968" t="868" r="72427" b="-868"/>
          <a:stretch>
            <a:fillRect/>
          </a:stretch>
        </p:blipFill>
        <p:spPr>
          <a:xfrm>
            <a:off x="9969024" y="1"/>
            <a:ext cx="2224912" cy="6343650"/>
          </a:xfrm>
          <a:prstGeom prst="rect">
            <a:avLst/>
          </a:prstGeom>
        </p:spPr>
      </p:pic>
      <p:sp>
        <p:nvSpPr>
          <p:cNvPr id="5" name="Slide Number Placeholder 4">
            <a:extLst>
              <a:ext uri="{FF2B5EF4-FFF2-40B4-BE49-F238E27FC236}">
                <a16:creationId xmlns:a16="http://schemas.microsoft.com/office/drawing/2014/main" id="{AD106FC9-CAEC-002E-3CFD-80D8C9639C3D}"/>
              </a:ext>
            </a:extLst>
          </p:cNvPr>
          <p:cNvSpPr>
            <a:spLocks noGrp="1"/>
          </p:cNvSpPr>
          <p:nvPr>
            <p:ph type="sldNum" sz="quarter" idx="11"/>
          </p:nvPr>
        </p:nvSpPr>
        <p:spPr/>
        <p:txBody>
          <a:bodyPr rtlCol="0"/>
          <a:lstStyle/>
          <a:p>
            <a:pPr rtl="0"/>
            <a:fld id="{19B51A1E-902D-48AF-9020-955120F399B6}" type="slidenum">
              <a:rPr lang="en-GB" smtClean="0"/>
              <a:pPr rtl="0"/>
              <a:t>12</a:t>
            </a:fld>
            <a:endParaRPr lang="en-GB"/>
          </a:p>
        </p:txBody>
      </p:sp>
      <p:sp>
        <p:nvSpPr>
          <p:cNvPr id="7" name="Title 2">
            <a:extLst>
              <a:ext uri="{FF2B5EF4-FFF2-40B4-BE49-F238E27FC236}">
                <a16:creationId xmlns:a16="http://schemas.microsoft.com/office/drawing/2014/main" id="{7CBD5153-3E35-4B03-76C4-C5359CFC6F8E}"/>
              </a:ext>
            </a:extLst>
          </p:cNvPr>
          <p:cNvSpPr txBox="1">
            <a:spLocks/>
          </p:cNvSpPr>
          <p:nvPr/>
        </p:nvSpPr>
        <p:spPr>
          <a:xfrm>
            <a:off x="1540556" y="1942436"/>
            <a:ext cx="5374107" cy="3588847"/>
          </a:xfrm>
          <a:prstGeom prst="rect">
            <a:avLst/>
          </a:prstGeom>
        </p:spPr>
        <p:txBody>
          <a:bodyPr vert="horz" lIns="0" tIns="0" rIns="0" bIns="0" rtlCol="0" anchor="b">
            <a:noAutofit/>
          </a:bodyPr>
          <a:lstStyle>
            <a:lvl1pPr algn="r" defTabSz="914400" rtl="0" eaLnBrk="1" latinLnBrk="0" hangingPunct="1">
              <a:lnSpc>
                <a:spcPts val="5000"/>
              </a:lnSpc>
              <a:spcBef>
                <a:spcPct val="0"/>
              </a:spcBef>
              <a:buNone/>
              <a:defRPr sz="6000" b="1" kern="1200" cap="all" spc="-300" baseline="0">
                <a:solidFill>
                  <a:schemeClr val="bg1"/>
                </a:solidFill>
                <a:latin typeface="+mj-lt"/>
                <a:ea typeface="+mj-ea"/>
                <a:cs typeface="+mj-cs"/>
              </a:defRPr>
            </a:lvl1pPr>
          </a:lstStyle>
          <a:p>
            <a:pPr lvl="0" algn="l"/>
            <a:endParaRPr lang="en-GB" sz="1800" dirty="0"/>
          </a:p>
        </p:txBody>
      </p:sp>
      <p:sp>
        <p:nvSpPr>
          <p:cNvPr id="4" name="TextBox 3">
            <a:extLst>
              <a:ext uri="{FF2B5EF4-FFF2-40B4-BE49-F238E27FC236}">
                <a16:creationId xmlns:a16="http://schemas.microsoft.com/office/drawing/2014/main" id="{EEDAFF07-85CD-89FC-F2B7-5AD5B6BAA5C6}"/>
              </a:ext>
            </a:extLst>
          </p:cNvPr>
          <p:cNvSpPr txBox="1"/>
          <p:nvPr/>
        </p:nvSpPr>
        <p:spPr>
          <a:xfrm>
            <a:off x="903235" y="3109683"/>
            <a:ext cx="8360717" cy="369332"/>
          </a:xfrm>
          <a:prstGeom prst="rect">
            <a:avLst/>
          </a:prstGeom>
          <a:noFill/>
        </p:spPr>
        <p:txBody>
          <a:bodyPr wrap="square" rtlCol="0">
            <a:spAutoFit/>
          </a:bodyPr>
          <a:lstStyle/>
          <a:p>
            <a:pPr marL="285750" lvl="0" indent="-285750">
              <a:buFont typeface="Wingdings" panose="05000000000000000000" pitchFamily="2" charset="2"/>
              <a:buChar char="Ø"/>
            </a:pPr>
            <a:r>
              <a:rPr lang="en-GB" b="1" dirty="0">
                <a:solidFill>
                  <a:schemeClr val="bg1"/>
                </a:solidFill>
                <a:effectLst>
                  <a:outerShdw blurRad="38100" dist="38100" dir="2700000" algn="tl">
                    <a:srgbClr val="000000">
                      <a:alpha val="43137"/>
                    </a:srgbClr>
                  </a:outerShdw>
                </a:effectLst>
                <a:latin typeface="+mj-lt"/>
              </a:rPr>
              <a:t>Helps manage stress and conflict.</a:t>
            </a:r>
          </a:p>
        </p:txBody>
      </p:sp>
      <p:sp>
        <p:nvSpPr>
          <p:cNvPr id="8" name="TextBox 7">
            <a:extLst>
              <a:ext uri="{FF2B5EF4-FFF2-40B4-BE49-F238E27FC236}">
                <a16:creationId xmlns:a16="http://schemas.microsoft.com/office/drawing/2014/main" id="{40B0488E-B93D-E3EF-54A4-0F3D45B616DD}"/>
              </a:ext>
            </a:extLst>
          </p:cNvPr>
          <p:cNvSpPr txBox="1"/>
          <p:nvPr/>
        </p:nvSpPr>
        <p:spPr>
          <a:xfrm>
            <a:off x="903237" y="2534744"/>
            <a:ext cx="8360717" cy="369332"/>
          </a:xfrm>
          <a:prstGeom prst="rect">
            <a:avLst/>
          </a:prstGeom>
          <a:noFill/>
        </p:spPr>
        <p:txBody>
          <a:bodyPr wrap="square" rtlCol="0">
            <a:spAutoFit/>
          </a:bodyPr>
          <a:lstStyle/>
          <a:p>
            <a:pPr marL="285750" lvl="0" indent="-285750">
              <a:buFont typeface="Wingdings" panose="05000000000000000000" pitchFamily="2" charset="2"/>
              <a:buChar char="Ø"/>
            </a:pPr>
            <a:r>
              <a:rPr lang="en-US" b="1" dirty="0">
                <a:solidFill>
                  <a:schemeClr val="bg1"/>
                </a:solidFill>
                <a:effectLst>
                  <a:outerShdw blurRad="38100" dist="38100" dir="2700000" algn="tl">
                    <a:srgbClr val="000000">
                      <a:alpha val="43137"/>
                    </a:srgbClr>
                  </a:outerShdw>
                </a:effectLst>
                <a:latin typeface="+mj-lt"/>
              </a:rPr>
              <a:t>Improves teamwork and collaboration.</a:t>
            </a:r>
          </a:p>
        </p:txBody>
      </p:sp>
      <p:sp>
        <p:nvSpPr>
          <p:cNvPr id="9" name="TextBox 8">
            <a:extLst>
              <a:ext uri="{FF2B5EF4-FFF2-40B4-BE49-F238E27FC236}">
                <a16:creationId xmlns:a16="http://schemas.microsoft.com/office/drawing/2014/main" id="{9FEC6514-26C0-6692-FBC0-68A488719CF9}"/>
              </a:ext>
            </a:extLst>
          </p:cNvPr>
          <p:cNvSpPr txBox="1"/>
          <p:nvPr/>
        </p:nvSpPr>
        <p:spPr>
          <a:xfrm>
            <a:off x="903235" y="3688906"/>
            <a:ext cx="8360717" cy="369332"/>
          </a:xfrm>
          <a:prstGeom prst="rect">
            <a:avLst/>
          </a:prstGeom>
          <a:noFill/>
        </p:spPr>
        <p:txBody>
          <a:bodyPr wrap="square" rtlCol="0">
            <a:spAutoFit/>
          </a:bodyPr>
          <a:lstStyle/>
          <a:p>
            <a:pPr marL="285750" lvl="0" indent="-285750">
              <a:buFont typeface="Wingdings" panose="05000000000000000000" pitchFamily="2" charset="2"/>
              <a:buChar char="Ø"/>
            </a:pPr>
            <a:r>
              <a:rPr lang="en-US" b="1" dirty="0">
                <a:solidFill>
                  <a:schemeClr val="bg1"/>
                </a:solidFill>
                <a:effectLst>
                  <a:outerShdw blurRad="38100" dist="38100" dir="2700000" algn="tl">
                    <a:srgbClr val="000000">
                      <a:alpha val="43137"/>
                    </a:srgbClr>
                  </a:outerShdw>
                </a:effectLst>
                <a:latin typeface="+mj-lt"/>
              </a:rPr>
              <a:t>Builds stronger leadership skills.</a:t>
            </a:r>
          </a:p>
        </p:txBody>
      </p:sp>
      <p:sp>
        <p:nvSpPr>
          <p:cNvPr id="11" name="TextBox 10">
            <a:extLst>
              <a:ext uri="{FF2B5EF4-FFF2-40B4-BE49-F238E27FC236}">
                <a16:creationId xmlns:a16="http://schemas.microsoft.com/office/drawing/2014/main" id="{AAF6315F-BD88-7DD5-15A7-D9CA7DB2A83F}"/>
              </a:ext>
            </a:extLst>
          </p:cNvPr>
          <p:cNvSpPr txBox="1"/>
          <p:nvPr/>
        </p:nvSpPr>
        <p:spPr>
          <a:xfrm>
            <a:off x="903234" y="4268129"/>
            <a:ext cx="8360717" cy="369332"/>
          </a:xfrm>
          <a:prstGeom prst="rect">
            <a:avLst/>
          </a:prstGeom>
          <a:noFill/>
        </p:spPr>
        <p:txBody>
          <a:bodyPr wrap="square" rtlCol="0">
            <a:spAutoFit/>
          </a:bodyPr>
          <a:lstStyle/>
          <a:p>
            <a:pPr marL="285750" indent="-285750">
              <a:buFont typeface="Wingdings" panose="05000000000000000000" pitchFamily="2" charset="2"/>
              <a:buChar char="Ø"/>
            </a:pPr>
            <a:r>
              <a:rPr lang="en-GB" b="1" dirty="0">
                <a:solidFill>
                  <a:schemeClr val="bg1"/>
                </a:solidFill>
                <a:effectLst>
                  <a:outerShdw blurRad="38100" dist="38100" dir="2700000" algn="tl">
                    <a:srgbClr val="000000">
                      <a:alpha val="43137"/>
                    </a:srgbClr>
                  </a:outerShdw>
                </a:effectLst>
                <a:latin typeface="+mj-lt"/>
              </a:rPr>
              <a:t>Enhances workplace performance and relationships.</a:t>
            </a:r>
          </a:p>
        </p:txBody>
      </p:sp>
      <p:sp>
        <p:nvSpPr>
          <p:cNvPr id="6" name="Title 1">
            <a:extLst>
              <a:ext uri="{FF2B5EF4-FFF2-40B4-BE49-F238E27FC236}">
                <a16:creationId xmlns:a16="http://schemas.microsoft.com/office/drawing/2014/main" id="{DCCD182A-A3E8-9C84-A6C4-318A57E4DDDF}"/>
              </a:ext>
            </a:extLst>
          </p:cNvPr>
          <p:cNvSpPr txBox="1">
            <a:spLocks/>
          </p:cNvSpPr>
          <p:nvPr/>
        </p:nvSpPr>
        <p:spPr>
          <a:xfrm>
            <a:off x="67455" y="834440"/>
            <a:ext cx="5866785" cy="646331"/>
          </a:xfrm>
          <a:prstGeom prst="rect">
            <a:avLst/>
          </a:prstGeom>
        </p:spPr>
        <p:txBody>
          <a:bodyPr vert="horz" lIns="0" tIns="0" rIns="0" bIns="0" rtlCol="0" anchor="b">
            <a:noAutofit/>
          </a:bodyPr>
          <a:lstStyle>
            <a:lvl1pPr algn="r" defTabSz="914400" rtl="0" eaLnBrk="1" latinLnBrk="0" hangingPunct="1">
              <a:lnSpc>
                <a:spcPts val="5000"/>
              </a:lnSpc>
              <a:spcBef>
                <a:spcPct val="0"/>
              </a:spcBef>
              <a:buNone/>
              <a:defRPr sz="6000" b="1" kern="1200" cap="all" spc="-300" baseline="0">
                <a:solidFill>
                  <a:schemeClr val="bg1"/>
                </a:solidFill>
                <a:latin typeface="+mj-lt"/>
                <a:ea typeface="+mj-ea"/>
                <a:cs typeface="+mj-cs"/>
              </a:defRPr>
            </a:lvl1pPr>
          </a:lstStyle>
          <a:p>
            <a:r>
              <a:rPr lang="en-GB" sz="4400" dirty="0">
                <a:effectLst>
                  <a:outerShdw blurRad="38100" dist="38100" dir="2700000" algn="tl">
                    <a:srgbClr val="000000">
                      <a:alpha val="43137"/>
                    </a:srgbClr>
                  </a:outerShdw>
                </a:effectLst>
              </a:rPr>
              <a:t>Why is EI important?</a:t>
            </a:r>
          </a:p>
        </p:txBody>
      </p:sp>
    </p:spTree>
    <p:extLst>
      <p:ext uri="{BB962C8B-B14F-4D97-AF65-F5344CB8AC3E}">
        <p14:creationId xmlns:p14="http://schemas.microsoft.com/office/powerpoint/2010/main" val="1908099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96D60-DD68-D590-3F1F-477A06D911CF}"/>
            </a:ext>
          </a:extLst>
        </p:cNvPr>
        <p:cNvGrpSpPr/>
        <p:nvPr/>
      </p:nvGrpSpPr>
      <p:grpSpPr>
        <a:xfrm>
          <a:off x="0" y="0"/>
          <a:ext cx="0" cy="0"/>
          <a:chOff x="0" y="0"/>
          <a:chExt cx="0" cy="0"/>
        </a:xfrm>
      </p:grpSpPr>
      <p:pic>
        <p:nvPicPr>
          <p:cNvPr id="10" name="Picture 9" descr="A white head with pieces of broken pieces&#10;&#10;AI-generated content may be incorrect.">
            <a:extLst>
              <a:ext uri="{FF2B5EF4-FFF2-40B4-BE49-F238E27FC236}">
                <a16:creationId xmlns:a16="http://schemas.microsoft.com/office/drawing/2014/main" id="{3E5D2A76-7896-20D5-5ACB-064C466B4AD9}"/>
              </a:ext>
            </a:extLst>
          </p:cNvPr>
          <p:cNvPicPr>
            <a:picLocks noChangeAspect="1"/>
          </p:cNvPicPr>
          <p:nvPr/>
        </p:nvPicPr>
        <p:blipFill>
          <a:blip r:embed="rId3">
            <a:alphaModFix amt="14000"/>
            <a:extLst>
              <a:ext uri="{BEBA8EAE-BF5A-486C-A8C5-ECC9F3942E4B}">
                <a14:imgProps xmlns:a14="http://schemas.microsoft.com/office/drawing/2010/main">
                  <a14:imgLayer r:embed="rId4">
                    <a14:imgEffect>
                      <a14:artisticGlowEdges trans="100000"/>
                    </a14:imgEffect>
                    <a14:imgEffect>
                      <a14:sharpenSoften amount="8000"/>
                    </a14:imgEffect>
                  </a14:imgLayer>
                </a14:imgProps>
              </a:ext>
            </a:extLst>
          </a:blip>
          <a:srcRect l="52272" t="96" b="28451"/>
          <a:stretch>
            <a:fillRect/>
          </a:stretch>
        </p:blipFill>
        <p:spPr>
          <a:xfrm>
            <a:off x="80682" y="1856985"/>
            <a:ext cx="4959786" cy="4900162"/>
          </a:xfrm>
          <a:prstGeom prst="rect">
            <a:avLst/>
          </a:prstGeom>
          <a:effectLst>
            <a:softEdge rad="1270000"/>
          </a:effectLst>
        </p:spPr>
      </p:pic>
      <p:sp>
        <p:nvSpPr>
          <p:cNvPr id="2" name="Title 1">
            <a:extLst>
              <a:ext uri="{FF2B5EF4-FFF2-40B4-BE49-F238E27FC236}">
                <a16:creationId xmlns:a16="http://schemas.microsoft.com/office/drawing/2014/main" id="{89EF0185-A7A2-9ADE-F87E-CA8B3A499B81}"/>
              </a:ext>
            </a:extLst>
          </p:cNvPr>
          <p:cNvSpPr>
            <a:spLocks noGrp="1"/>
          </p:cNvSpPr>
          <p:nvPr>
            <p:ph type="title"/>
          </p:nvPr>
        </p:nvSpPr>
        <p:spPr>
          <a:xfrm>
            <a:off x="213006" y="912718"/>
            <a:ext cx="2114558" cy="432000"/>
          </a:xfrm>
        </p:spPr>
        <p:txBody>
          <a:bodyPr rtlCol="0"/>
          <a:lstStyle/>
          <a:p>
            <a:r>
              <a:rPr lang="en-GB" sz="4400" dirty="0">
                <a:effectLst>
                  <a:outerShdw blurRad="38100" dist="38100" dir="2700000" algn="tl">
                    <a:srgbClr val="000000">
                      <a:alpha val="43137"/>
                    </a:srgbClr>
                  </a:outerShdw>
                </a:effectLst>
              </a:rPr>
              <a:t>Recap</a:t>
            </a:r>
          </a:p>
        </p:txBody>
      </p:sp>
      <p:sp>
        <p:nvSpPr>
          <p:cNvPr id="9" name="Slide Number Placeholder 8">
            <a:extLst>
              <a:ext uri="{FF2B5EF4-FFF2-40B4-BE49-F238E27FC236}">
                <a16:creationId xmlns:a16="http://schemas.microsoft.com/office/drawing/2014/main" id="{FC9CD207-4C02-4E8C-153A-6912F0B1111B}"/>
              </a:ext>
            </a:extLst>
          </p:cNvPr>
          <p:cNvSpPr>
            <a:spLocks noGrp="1"/>
          </p:cNvSpPr>
          <p:nvPr>
            <p:ph type="sldNum" sz="quarter" idx="33"/>
          </p:nvPr>
        </p:nvSpPr>
        <p:spPr>
          <a:xfrm>
            <a:off x="11447502" y="6401750"/>
            <a:ext cx="278418" cy="274324"/>
          </a:xfrm>
        </p:spPr>
        <p:txBody>
          <a:bodyPr rtlCol="0"/>
          <a:lstStyle/>
          <a:p>
            <a:pPr rtl="0"/>
            <a:fld id="{19B51A1E-902D-48AF-9020-955120F399B6}" type="slidenum">
              <a:rPr lang="en-GB" smtClean="0"/>
              <a:pPr rtl="0"/>
              <a:t>13</a:t>
            </a:fld>
            <a:endParaRPr lang="en-GB" dirty="0"/>
          </a:p>
        </p:txBody>
      </p:sp>
      <p:sp>
        <p:nvSpPr>
          <p:cNvPr id="8" name="Rectangle 7">
            <a:extLst>
              <a:ext uri="{FF2B5EF4-FFF2-40B4-BE49-F238E27FC236}">
                <a16:creationId xmlns:a16="http://schemas.microsoft.com/office/drawing/2014/main" id="{7038CA61-9DFC-8B36-3D9E-3DBF39584E17}"/>
              </a:ext>
            </a:extLst>
          </p:cNvPr>
          <p:cNvSpPr/>
          <p:nvPr/>
        </p:nvSpPr>
        <p:spPr>
          <a:xfrm>
            <a:off x="10107602" y="6226853"/>
            <a:ext cx="1240972" cy="63114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F0D4E75-281D-BE22-560A-6123E31A5EBD}"/>
              </a:ext>
            </a:extLst>
          </p:cNvPr>
          <p:cNvSpPr txBox="1"/>
          <p:nvPr/>
        </p:nvSpPr>
        <p:spPr>
          <a:xfrm>
            <a:off x="773926" y="2601683"/>
            <a:ext cx="8360717" cy="369332"/>
          </a:xfrm>
          <a:prstGeom prst="rect">
            <a:avLst/>
          </a:prstGeom>
          <a:noFill/>
        </p:spPr>
        <p:txBody>
          <a:bodyPr wrap="square" rtlCol="0">
            <a:spAutoFit/>
          </a:bodyPr>
          <a:lstStyle/>
          <a:p>
            <a:pPr marL="285750" lvl="0" indent="-285750">
              <a:buFont typeface="Wingdings" panose="05000000000000000000" pitchFamily="2" charset="2"/>
              <a:buChar char="Ø"/>
            </a:pPr>
            <a:r>
              <a:rPr lang="en-GB" b="1" dirty="0">
                <a:effectLst>
                  <a:outerShdw blurRad="38100" dist="38100" dir="2700000" algn="tl">
                    <a:srgbClr val="000000">
                      <a:alpha val="43137"/>
                    </a:srgbClr>
                  </a:outerShdw>
                </a:effectLst>
                <a:latin typeface="+mj-lt"/>
              </a:rPr>
              <a:t>Self-regulation </a:t>
            </a:r>
            <a:r>
              <a:rPr lang="en-GB" b="1" i="1" dirty="0">
                <a:effectLst>
                  <a:outerShdw blurRad="38100" dist="38100" dir="2700000" algn="tl">
                    <a:srgbClr val="000000">
                      <a:alpha val="43137"/>
                    </a:srgbClr>
                  </a:outerShdw>
                </a:effectLst>
              </a:rPr>
              <a:t>―</a:t>
            </a:r>
            <a:r>
              <a:rPr lang="en-GB" b="1" dirty="0">
                <a:effectLst>
                  <a:outerShdw blurRad="38100" dist="38100" dir="2700000" algn="tl">
                    <a:srgbClr val="000000">
                      <a:alpha val="43137"/>
                    </a:srgbClr>
                  </a:outerShdw>
                </a:effectLst>
                <a:latin typeface="+mj-lt"/>
              </a:rPr>
              <a:t> managing impulses.</a:t>
            </a:r>
          </a:p>
        </p:txBody>
      </p:sp>
      <p:sp>
        <p:nvSpPr>
          <p:cNvPr id="6" name="TextBox 5">
            <a:extLst>
              <a:ext uri="{FF2B5EF4-FFF2-40B4-BE49-F238E27FC236}">
                <a16:creationId xmlns:a16="http://schemas.microsoft.com/office/drawing/2014/main" id="{445FACBB-ECDC-CD18-1446-BF9E6EB74D08}"/>
              </a:ext>
            </a:extLst>
          </p:cNvPr>
          <p:cNvSpPr txBox="1"/>
          <p:nvPr/>
        </p:nvSpPr>
        <p:spPr>
          <a:xfrm>
            <a:off x="773928" y="2026744"/>
            <a:ext cx="8360717" cy="369332"/>
          </a:xfrm>
          <a:prstGeom prst="rect">
            <a:avLst/>
          </a:prstGeom>
          <a:noFill/>
        </p:spPr>
        <p:txBody>
          <a:bodyPr wrap="square" rtlCol="0">
            <a:spAutoFit/>
          </a:bodyPr>
          <a:lstStyle/>
          <a:p>
            <a:pPr marL="285750" lvl="0" indent="-285750">
              <a:buFont typeface="Wingdings" panose="05000000000000000000" pitchFamily="2" charset="2"/>
              <a:buChar char="Ø"/>
            </a:pPr>
            <a:r>
              <a:rPr lang="en-US" b="1" dirty="0">
                <a:effectLst>
                  <a:outerShdw blurRad="38100" dist="38100" dir="2700000" algn="tl">
                    <a:srgbClr val="000000">
                      <a:alpha val="43137"/>
                    </a:srgbClr>
                  </a:outerShdw>
                </a:effectLst>
                <a:latin typeface="+mj-lt"/>
              </a:rPr>
              <a:t>Self-awareness </a:t>
            </a:r>
            <a:r>
              <a:rPr lang="en-GB" b="1" i="1" dirty="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latin typeface="+mj-lt"/>
              </a:rPr>
              <a:t>recognising your emotions.</a:t>
            </a:r>
            <a:r>
              <a:rPr lang="en-GB" b="1" i="1" dirty="0">
                <a:effectLst>
                  <a:outerShdw blurRad="38100" dist="38100" dir="2700000" algn="tl">
                    <a:srgbClr val="000000">
                      <a:alpha val="43137"/>
                    </a:srgbClr>
                  </a:outerShdw>
                </a:effectLst>
                <a:latin typeface="+mj-lt"/>
              </a:rPr>
              <a:t> </a:t>
            </a:r>
            <a:endParaRPr lang="en-US" b="1" dirty="0">
              <a:effectLst>
                <a:outerShdw blurRad="38100" dist="38100" dir="2700000" algn="tl">
                  <a:srgbClr val="000000">
                    <a:alpha val="43137"/>
                  </a:srgbClr>
                </a:outerShdw>
              </a:effectLst>
              <a:latin typeface="+mj-lt"/>
            </a:endParaRPr>
          </a:p>
        </p:txBody>
      </p:sp>
      <p:sp>
        <p:nvSpPr>
          <p:cNvPr id="7" name="TextBox 6">
            <a:extLst>
              <a:ext uri="{FF2B5EF4-FFF2-40B4-BE49-F238E27FC236}">
                <a16:creationId xmlns:a16="http://schemas.microsoft.com/office/drawing/2014/main" id="{4ABED3CA-791E-1804-10CA-237E2DBB090D}"/>
              </a:ext>
            </a:extLst>
          </p:cNvPr>
          <p:cNvSpPr txBox="1"/>
          <p:nvPr/>
        </p:nvSpPr>
        <p:spPr>
          <a:xfrm>
            <a:off x="773926" y="3180906"/>
            <a:ext cx="8360717" cy="369332"/>
          </a:xfrm>
          <a:prstGeom prst="rect">
            <a:avLst/>
          </a:prstGeom>
          <a:noFill/>
        </p:spPr>
        <p:txBody>
          <a:bodyPr wrap="square" rtlCol="0">
            <a:spAutoFit/>
          </a:bodyPr>
          <a:lstStyle/>
          <a:p>
            <a:pPr marL="285750" lvl="0" indent="-285750">
              <a:buFont typeface="Wingdings" panose="05000000000000000000" pitchFamily="2" charset="2"/>
              <a:buChar char="Ø"/>
            </a:pPr>
            <a:r>
              <a:rPr lang="en-US" b="1" dirty="0">
                <a:solidFill>
                  <a:schemeClr val="tx2"/>
                </a:solidFill>
                <a:effectLst>
                  <a:outerShdw blurRad="38100" dist="38100" dir="2700000" algn="tl">
                    <a:srgbClr val="000000">
                      <a:alpha val="43137"/>
                    </a:srgbClr>
                  </a:outerShdw>
                </a:effectLst>
                <a:latin typeface="+mj-lt"/>
              </a:rPr>
              <a:t>Motivation </a:t>
            </a:r>
            <a:r>
              <a:rPr lang="en-GB" b="1" i="1" dirty="0">
                <a:effectLst>
                  <a:outerShdw blurRad="38100" dist="38100" dir="2700000" algn="tl" rotWithShape="0">
                    <a:srgbClr val="000000">
                      <a:alpha val="43000"/>
                    </a:srgbClr>
                  </a:outerShdw>
                </a:effectLst>
              </a:rPr>
              <a:t>―</a:t>
            </a:r>
            <a:r>
              <a:rPr lang="en-US" b="1" dirty="0">
                <a:solidFill>
                  <a:schemeClr val="tx2"/>
                </a:solidFill>
                <a:effectLst>
                  <a:outerShdw blurRad="38100" dist="38100" dir="2700000" algn="tl">
                    <a:srgbClr val="000000">
                      <a:alpha val="43137"/>
                    </a:srgbClr>
                  </a:outerShdw>
                </a:effectLst>
                <a:latin typeface="+mj-lt"/>
              </a:rPr>
              <a:t> inner drive.</a:t>
            </a:r>
          </a:p>
        </p:txBody>
      </p:sp>
      <p:sp>
        <p:nvSpPr>
          <p:cNvPr id="11" name="TextBox 10">
            <a:extLst>
              <a:ext uri="{FF2B5EF4-FFF2-40B4-BE49-F238E27FC236}">
                <a16:creationId xmlns:a16="http://schemas.microsoft.com/office/drawing/2014/main" id="{73EB492D-18DA-C3B6-0F36-28754C58448A}"/>
              </a:ext>
            </a:extLst>
          </p:cNvPr>
          <p:cNvSpPr txBox="1"/>
          <p:nvPr/>
        </p:nvSpPr>
        <p:spPr>
          <a:xfrm>
            <a:off x="773925" y="3760129"/>
            <a:ext cx="8360717" cy="369332"/>
          </a:xfrm>
          <a:prstGeom prst="rect">
            <a:avLst/>
          </a:prstGeom>
          <a:noFill/>
        </p:spPr>
        <p:txBody>
          <a:bodyPr wrap="square" rtlCol="0">
            <a:spAutoFit/>
          </a:bodyPr>
          <a:lstStyle/>
          <a:p>
            <a:pPr marL="285750" indent="-285750">
              <a:buFont typeface="Wingdings" panose="05000000000000000000" pitchFamily="2" charset="2"/>
              <a:buChar char="Ø"/>
            </a:pPr>
            <a:r>
              <a:rPr lang="en-GB" b="1" dirty="0">
                <a:effectLst>
                  <a:outerShdw blurRad="38100" dist="38100" dir="2700000" algn="tl">
                    <a:srgbClr val="000000">
                      <a:alpha val="43137"/>
                    </a:srgbClr>
                  </a:outerShdw>
                </a:effectLst>
                <a:latin typeface="+mj-lt"/>
              </a:rPr>
              <a:t>Empathy </a:t>
            </a:r>
            <a:r>
              <a:rPr lang="en-GB" b="1" i="1" dirty="0">
                <a:effectLst>
                  <a:outerShdw blurRad="38100" dist="38100" dir="2700000" algn="tl" rotWithShape="0">
                    <a:srgbClr val="000000">
                      <a:alpha val="43000"/>
                    </a:srgbClr>
                  </a:outerShdw>
                </a:effectLst>
              </a:rPr>
              <a:t>―</a:t>
            </a:r>
            <a:r>
              <a:rPr lang="en-GB" b="1" dirty="0">
                <a:effectLst>
                  <a:outerShdw blurRad="38100" dist="38100" dir="2700000" algn="tl">
                    <a:srgbClr val="000000">
                      <a:alpha val="43137"/>
                    </a:srgbClr>
                  </a:outerShdw>
                </a:effectLst>
                <a:latin typeface="+mj-lt"/>
              </a:rPr>
              <a:t> understanding others.</a:t>
            </a:r>
          </a:p>
        </p:txBody>
      </p:sp>
      <p:sp>
        <p:nvSpPr>
          <p:cNvPr id="12" name="TextBox 11">
            <a:extLst>
              <a:ext uri="{FF2B5EF4-FFF2-40B4-BE49-F238E27FC236}">
                <a16:creationId xmlns:a16="http://schemas.microsoft.com/office/drawing/2014/main" id="{7DFC9CCB-0DEB-F4C3-9F9C-507751186F18}"/>
              </a:ext>
            </a:extLst>
          </p:cNvPr>
          <p:cNvSpPr txBox="1"/>
          <p:nvPr/>
        </p:nvSpPr>
        <p:spPr>
          <a:xfrm>
            <a:off x="773922" y="4335068"/>
            <a:ext cx="8360717" cy="369332"/>
          </a:xfrm>
          <a:prstGeom prst="rect">
            <a:avLst/>
          </a:prstGeom>
          <a:noFill/>
        </p:spPr>
        <p:txBody>
          <a:bodyPr wrap="square" rtlCol="0">
            <a:spAutoFit/>
          </a:bodyPr>
          <a:lstStyle/>
          <a:p>
            <a:pPr marL="285750" indent="-285750">
              <a:buFont typeface="Wingdings" panose="05000000000000000000" pitchFamily="2" charset="2"/>
              <a:buChar char="Ø"/>
            </a:pPr>
            <a:r>
              <a:rPr lang="en-GB" b="1" dirty="0">
                <a:effectLst>
                  <a:outerShdw blurRad="38100" dist="38100" dir="2700000" algn="tl">
                    <a:srgbClr val="000000">
                      <a:alpha val="43137"/>
                    </a:srgbClr>
                  </a:outerShdw>
                </a:effectLst>
                <a:latin typeface="+mj-lt"/>
              </a:rPr>
              <a:t>Social skills </a:t>
            </a:r>
            <a:r>
              <a:rPr lang="en-GB" b="1" dirty="0">
                <a:effectLst>
                  <a:outerShdw blurRad="38100" dist="38100" dir="2700000" algn="tl">
                    <a:srgbClr val="000000">
                      <a:alpha val="43137"/>
                    </a:srgbClr>
                  </a:outerShdw>
                </a:effectLst>
              </a:rPr>
              <a:t>—</a:t>
            </a:r>
            <a:r>
              <a:rPr lang="en-GB" b="1" dirty="0">
                <a:effectLst>
                  <a:outerShdw blurRad="38100" dist="38100" dir="2700000" algn="tl">
                    <a:srgbClr val="000000">
                      <a:alpha val="43137"/>
                    </a:srgbClr>
                  </a:outerShdw>
                </a:effectLst>
                <a:latin typeface="+mj-lt"/>
              </a:rPr>
              <a:t> building relationships.</a:t>
            </a:r>
          </a:p>
        </p:txBody>
      </p:sp>
      <p:sp>
        <p:nvSpPr>
          <p:cNvPr id="15" name="TextBox 14">
            <a:extLst>
              <a:ext uri="{FF2B5EF4-FFF2-40B4-BE49-F238E27FC236}">
                <a16:creationId xmlns:a16="http://schemas.microsoft.com/office/drawing/2014/main" id="{EC5A3EA9-5F95-CE3F-19E8-3BF56A4668C9}"/>
              </a:ext>
            </a:extLst>
          </p:cNvPr>
          <p:cNvSpPr txBox="1"/>
          <p:nvPr/>
        </p:nvSpPr>
        <p:spPr>
          <a:xfrm>
            <a:off x="773922" y="4914291"/>
            <a:ext cx="8360717" cy="369332"/>
          </a:xfrm>
          <a:prstGeom prst="rect">
            <a:avLst/>
          </a:prstGeom>
          <a:noFill/>
        </p:spPr>
        <p:txBody>
          <a:bodyPr wrap="square" rtlCol="0">
            <a:spAutoFit/>
          </a:bodyPr>
          <a:lstStyle/>
          <a:p>
            <a:pPr marL="285750" indent="-285750">
              <a:buFont typeface="Wingdings" panose="05000000000000000000" pitchFamily="2" charset="2"/>
              <a:buChar char="Ø"/>
            </a:pPr>
            <a:r>
              <a:rPr lang="en-GB" b="1" dirty="0">
                <a:effectLst>
                  <a:outerShdw blurRad="38100" dist="38100" dir="2700000" algn="tl">
                    <a:srgbClr val="000000">
                      <a:alpha val="43137"/>
                    </a:srgbClr>
                  </a:outerShdw>
                </a:effectLst>
                <a:latin typeface="+mj-lt"/>
              </a:rPr>
              <a:t>EI can be developed — it is not fixed!</a:t>
            </a:r>
          </a:p>
        </p:txBody>
      </p:sp>
      <p:pic>
        <p:nvPicPr>
          <p:cNvPr id="16" name="Picture 15">
            <a:extLst>
              <a:ext uri="{FF2B5EF4-FFF2-40B4-BE49-F238E27FC236}">
                <a16:creationId xmlns:a16="http://schemas.microsoft.com/office/drawing/2014/main" id="{37AF9EB7-C113-53B9-02AE-F45626B23B6A}"/>
              </a:ext>
            </a:extLst>
          </p:cNvPr>
          <p:cNvPicPr>
            <a:picLocks noChangeAspect="1"/>
          </p:cNvPicPr>
          <p:nvPr/>
        </p:nvPicPr>
        <p:blipFill>
          <a:blip r:embed="rId5"/>
          <a:srcRect l="51786" b="9203"/>
          <a:stretch>
            <a:fillRect/>
          </a:stretch>
        </p:blipFill>
        <p:spPr>
          <a:xfrm>
            <a:off x="10002740" y="0"/>
            <a:ext cx="2189259" cy="6226853"/>
          </a:xfrm>
          <a:prstGeom prst="rect">
            <a:avLst/>
          </a:prstGeom>
        </p:spPr>
      </p:pic>
    </p:spTree>
    <p:extLst>
      <p:ext uri="{BB962C8B-B14F-4D97-AF65-F5344CB8AC3E}">
        <p14:creationId xmlns:p14="http://schemas.microsoft.com/office/powerpoint/2010/main" val="2854414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F11A6B65-5A20-4F4D-ACBB-ED50132D4571}"/>
              </a:ext>
            </a:extLst>
          </p:cNvPr>
          <p:cNvSpPr>
            <a:spLocks noGrp="1"/>
          </p:cNvSpPr>
          <p:nvPr>
            <p:ph type="ctrTitle"/>
          </p:nvPr>
        </p:nvSpPr>
        <p:spPr>
          <a:xfrm>
            <a:off x="0" y="55659"/>
            <a:ext cx="3798490" cy="720643"/>
          </a:xfrm>
        </p:spPr>
        <p:txBody>
          <a:bodyPr rtlCol="0"/>
          <a:lstStyle/>
          <a:p>
            <a:pPr rtl="0"/>
            <a:r>
              <a:rPr lang="en-GB" sz="4400" dirty="0"/>
              <a:t>References</a:t>
            </a:r>
          </a:p>
        </p:txBody>
      </p:sp>
      <p:sp>
        <p:nvSpPr>
          <p:cNvPr id="16" name="TextBox 15">
            <a:extLst>
              <a:ext uri="{FF2B5EF4-FFF2-40B4-BE49-F238E27FC236}">
                <a16:creationId xmlns:a16="http://schemas.microsoft.com/office/drawing/2014/main" id="{51CFA25A-21D0-CEFB-AEE9-407E737260EC}"/>
              </a:ext>
            </a:extLst>
          </p:cNvPr>
          <p:cNvSpPr txBox="1"/>
          <p:nvPr/>
        </p:nvSpPr>
        <p:spPr>
          <a:xfrm>
            <a:off x="294198" y="659958"/>
            <a:ext cx="11410122" cy="5933419"/>
          </a:xfrm>
          <a:prstGeom prst="rect">
            <a:avLst/>
          </a:prstGeom>
          <a:noFill/>
        </p:spPr>
        <p:txBody>
          <a:bodyPr wrap="square" rtlCol="0">
            <a:spAutoFit/>
          </a:bodyPr>
          <a:lstStyle/>
          <a:p>
            <a:pPr>
              <a:lnSpc>
                <a:spcPct val="150000"/>
              </a:lnSpc>
              <a:spcAft>
                <a:spcPts val="1200"/>
              </a:spcAft>
              <a:buNone/>
            </a:pP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Armstrong, M. and Taylor, S. (2023) </a:t>
            </a:r>
            <a:r>
              <a:rPr lang="en-US"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Armstrong’s Handbook of Human Resource Management Practice</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16th </a:t>
            </a:r>
            <a:r>
              <a:rPr lang="en-US"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Kogan Page, pp. 194–196.</a:t>
            </a:r>
            <a:endParaRPr lang="en-GB" sz="16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buNone/>
            </a:pP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Bradberry, T. and Greaves, J. (2009) </a:t>
            </a:r>
            <a:r>
              <a:rPr lang="en-US"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Emotional Intelligence 2.0</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Talentsmart</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p. 17.</a:t>
            </a:r>
            <a:endParaRPr lang="en-GB" sz="16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buNone/>
            </a:pP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Goleman, D. (2020) </a:t>
            </a:r>
            <a:r>
              <a:rPr lang="en-US"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Emotional intelligence: Why It Can Matter More than IQ</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25th Anniversary Edition. Bloomsbury, pp. 12–25.</a:t>
            </a:r>
            <a:endParaRPr lang="en-GB" sz="16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buNone/>
            </a:pPr>
            <a:r>
              <a:rPr lang="en-US"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Krznaric</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R. (2015) </a:t>
            </a:r>
            <a:r>
              <a:rPr lang="en-US" sz="1600" i="1" kern="0" dirty="0">
                <a:effectLst/>
                <a:latin typeface="Times New Roman" panose="02020603050405020304" pitchFamily="18" charset="0"/>
                <a:ea typeface="Times New Roman" panose="02020603050405020304" pitchFamily="18" charset="0"/>
                <a:cs typeface="Times New Roman" panose="02020603050405020304" pitchFamily="18" charset="0"/>
              </a:rPr>
              <a:t>Empathy: Why It Matters, and How to Get It</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Rider Books, p. 10.</a:t>
            </a:r>
            <a:endParaRPr lang="en-GB" sz="16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buNone/>
            </a:pP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NHPRC (2024) </a:t>
            </a:r>
            <a:r>
              <a:rPr lang="en-US" sz="1600" i="1" kern="0" dirty="0">
                <a:effectLst/>
                <a:latin typeface="Times New Roman" panose="02020603050405020304" pitchFamily="18" charset="0"/>
                <a:ea typeface="Times New Roman" panose="02020603050405020304" pitchFamily="18" charset="0"/>
                <a:cs typeface="Times New Roman" panose="02020603050405020304" pitchFamily="18" charset="0"/>
              </a:rPr>
              <a:t>Founders Online: Poor Richard, 1734</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Archives.gov</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The National Historical Publications and Records Commission. Available at: </a:t>
            </a:r>
            <a:r>
              <a:rPr lang="en-US" sz="1600" u="none" strike="noStrike"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https://founders.archives.gov/documents/Franklin/01-01-02-0107</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19 September 2025).</a:t>
            </a:r>
            <a:endParaRPr lang="en-GB" sz="16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buNone/>
            </a:pP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OECD (2025) </a:t>
            </a:r>
            <a:r>
              <a:rPr lang="en-US" sz="1600" i="1" kern="0" dirty="0">
                <a:effectLst/>
                <a:latin typeface="Times New Roman" panose="02020603050405020304" pitchFamily="18" charset="0"/>
                <a:ea typeface="Times New Roman" panose="02020603050405020304" pitchFamily="18" charset="0"/>
                <a:cs typeface="Times New Roman" panose="02020603050405020304" pitchFamily="18" charset="0"/>
              </a:rPr>
              <a:t>OECD Survey on Social and Emotional Skills 2023 Technical Report</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600" i="1" kern="0" dirty="0">
                <a:effectLst/>
                <a:latin typeface="Times New Roman" panose="02020603050405020304" pitchFamily="18" charset="0"/>
                <a:ea typeface="Times New Roman" panose="02020603050405020304" pitchFamily="18" charset="0"/>
                <a:cs typeface="Times New Roman" panose="02020603050405020304" pitchFamily="18" charset="0"/>
              </a:rPr>
              <a:t>OECD Publishing eBooks</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OECD Publishing, Paris. Available at: </a:t>
            </a:r>
            <a:r>
              <a:rPr lang="en-US" sz="1600" u="none" strike="noStrike"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https://doi.org/10.1787/c37f1703-en</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6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buNone/>
            </a:pP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Perry, E. (2025) </a:t>
            </a:r>
            <a:r>
              <a:rPr lang="en-US" sz="1600" i="1" kern="0" dirty="0">
                <a:effectLst/>
                <a:latin typeface="Times New Roman" panose="02020603050405020304" pitchFamily="18" charset="0"/>
                <a:ea typeface="Times New Roman" panose="02020603050405020304" pitchFamily="18" charset="0"/>
                <a:cs typeface="Times New Roman" panose="02020603050405020304" pitchFamily="18" charset="0"/>
              </a:rPr>
              <a:t>What Is self-awareness and How to Develop It</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BetterUp</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600" u="none" strike="noStrike"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https://www.betterup.com/blog/what-is-self-awareness</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19 September 2025).</a:t>
            </a:r>
            <a:endParaRPr lang="en-GB" sz="16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buNone/>
            </a:pP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Salovey, P. and Mayer, J.D. (1990) ‘Emotional Intelligence’, </a:t>
            </a:r>
            <a:r>
              <a:rPr lang="en-US" sz="1600" i="1" kern="0" dirty="0">
                <a:effectLst/>
                <a:latin typeface="Times New Roman" panose="02020603050405020304" pitchFamily="18" charset="0"/>
                <a:ea typeface="Times New Roman" panose="02020603050405020304" pitchFamily="18" charset="0"/>
                <a:cs typeface="Times New Roman" panose="02020603050405020304" pitchFamily="18" charset="0"/>
              </a:rPr>
              <a:t>Imagination, Cognition and Personality</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 9(3), pp. 185–211. Available at: </a:t>
            </a:r>
            <a:r>
              <a:rPr lang="en-US" sz="1600" u="none" strike="noStrike"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https://doi.org/10.2190/DUGG-P24E-52WK-6CDG</a:t>
            </a:r>
            <a:r>
              <a:rPr lang="en-US" sz="16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6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53678306"/>
      </p:ext>
    </p:extLst>
  </p:cSld>
  <p:clrMapOvr>
    <a:masterClrMapping/>
  </p:clrMapOvr>
</p:sld>
</file>

<file path=ppt/theme/theme1.xml><?xml version="1.0" encoding="utf-8"?>
<a:theme xmlns:a="http://schemas.openxmlformats.org/drawingml/2006/main" name="Office Theme">
  <a:themeElements>
    <a:clrScheme name="Custom 134">
      <a:dk1>
        <a:srgbClr val="000000"/>
      </a:dk1>
      <a:lt1>
        <a:srgbClr val="FFFFFF"/>
      </a:lt1>
      <a:dk2>
        <a:srgbClr val="000000"/>
      </a:dk2>
      <a:lt2>
        <a:srgbClr val="FFFFFF"/>
      </a:lt2>
      <a:accent1>
        <a:srgbClr val="5CB8B3"/>
      </a:accent1>
      <a:accent2>
        <a:srgbClr val="F5D66E"/>
      </a:accent2>
      <a:accent3>
        <a:srgbClr val="D78189"/>
      </a:accent3>
      <a:accent4>
        <a:srgbClr val="7030A0"/>
      </a:accent4>
      <a:accent5>
        <a:srgbClr val="0070C0"/>
      </a:accent5>
      <a:accent6>
        <a:srgbClr val="C4D36D"/>
      </a:accent6>
      <a:hlink>
        <a:srgbClr val="54C3BD"/>
      </a:hlink>
      <a:folHlink>
        <a:srgbClr val="54C3BD"/>
      </a:folHlink>
    </a:clrScheme>
    <a:fontScheme name="Custom 154">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0677756_TF67328976" id="{8D41288C-A143-4C55-A19F-9A38F7741759}" vid="{98B99BFD-3B7E-4AE0-80A8-38C1178D3A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934E25-8442-49E9-ABDF-3146C4145F3B}">
  <ds:schemaRefs>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1BBB5711-29E1-4F8E-81A0-7947C57B20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6CB1848-D3E0-4F10-B640-720BE758B85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{6BCEA8DF-0BDA-4D24-B402-FABEFAE09576}tf67328976_win32</Template>
  <TotalTime>1054</TotalTime>
  <Words>2614</Words>
  <Application>Microsoft Office PowerPoint</Application>
  <PresentationFormat>Widescreen</PresentationFormat>
  <Paragraphs>206</Paragraphs>
  <Slides>14</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Calibri</vt:lpstr>
      <vt:lpstr>Corbel</vt:lpstr>
      <vt:lpstr>Times New Roman</vt:lpstr>
      <vt:lpstr>Wingdings</vt:lpstr>
      <vt:lpstr>Office Theme</vt:lpstr>
      <vt:lpstr>Introduction  to  emotional intelligence</vt:lpstr>
      <vt:lpstr>Learning outcomes</vt:lpstr>
      <vt:lpstr>What makes someone emotionally intelligent?</vt:lpstr>
      <vt:lpstr>What is EI?</vt:lpstr>
      <vt:lpstr>The 5 core Components of EI</vt:lpstr>
      <vt:lpstr>Self- awareness</vt:lpstr>
      <vt:lpstr>Self- regulation</vt:lpstr>
      <vt:lpstr>Motivation</vt:lpstr>
      <vt:lpstr>empathy</vt:lpstr>
      <vt:lpstr>Social skills</vt:lpstr>
      <vt:lpstr>Image SLide</vt:lpstr>
      <vt:lpstr>PowerPoint Presentation</vt:lpstr>
      <vt:lpstr>Recap</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Pavlo Gladkyi (1918831)</dc:creator>
  <cp:lastModifiedBy>Pavlo Gladkyi (1918831)</cp:lastModifiedBy>
  <cp:revision>27</cp:revision>
  <dcterms:created xsi:type="dcterms:W3CDTF">2025-09-19T09:19:15Z</dcterms:created>
  <dcterms:modified xsi:type="dcterms:W3CDTF">2025-09-22T11:16:41Z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