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handoutMasterIdLst>
    <p:handoutMasterId r:id="rId49"/>
  </p:handoutMasterIdLst>
  <p:sldIdLst>
    <p:sldId id="256" r:id="rId2"/>
    <p:sldId id="257" r:id="rId3"/>
    <p:sldId id="276" r:id="rId4"/>
    <p:sldId id="258" r:id="rId5"/>
    <p:sldId id="302" r:id="rId6"/>
    <p:sldId id="259" r:id="rId7"/>
    <p:sldId id="260" r:id="rId8"/>
    <p:sldId id="261" r:id="rId9"/>
    <p:sldId id="275" r:id="rId10"/>
    <p:sldId id="270" r:id="rId11"/>
    <p:sldId id="277" r:id="rId12"/>
    <p:sldId id="265" r:id="rId13"/>
    <p:sldId id="262" r:id="rId14"/>
    <p:sldId id="263" r:id="rId15"/>
    <p:sldId id="264" r:id="rId16"/>
    <p:sldId id="266" r:id="rId17"/>
    <p:sldId id="278" r:id="rId18"/>
    <p:sldId id="267" r:id="rId19"/>
    <p:sldId id="268" r:id="rId20"/>
    <p:sldId id="269" r:id="rId21"/>
    <p:sldId id="271" r:id="rId22"/>
    <p:sldId id="272" r:id="rId23"/>
    <p:sldId id="273"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1" d="100"/>
          <a:sy n="81" d="100"/>
        </p:scale>
        <p:origin x="1428" y="41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3BC1EFB-DAD9-4772-9B1C-01CC44D952B4}" type="datetimeFigureOut">
              <a:rPr lang="en-GB" smtClean="0"/>
              <a:t>06/02/2025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E2FB6720-D33A-49A9-8C43-BE663C4F1359}"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9A1437D-2AFF-4C6E-97C9-35B0482B5C10}" type="datetimeFigureOut">
              <a:rPr lang="en-GB" smtClean="0"/>
              <a:pPr/>
              <a:t>06/02/2025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46D0C1D-0836-44ED-8B56-7E1275DBAC1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46D0C1D-0836-44ED-8B56-7E1275DBAC1D}" type="slidenum">
              <a:rPr lang="en-GB" smtClean="0"/>
              <a:pPr/>
              <a:t>35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D575749C-D270-4377-AF10-2C5AB729F50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5749C-D270-4377-AF10-2C5AB729F50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D575749C-D270-4377-AF10-2C5AB729F50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BFDD8F4-4499-4B31-9BC6-25CBB9BA9391}" type="datetimeFigureOut">
              <a:rPr lang="en-GB" smtClean="0"/>
              <a:pPr/>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5749C-D270-4377-AF10-2C5AB729F50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BFDD8F4-4499-4B31-9BC6-25CBB9BA9391}" type="datetimeFigureOut">
              <a:rPr lang="en-GB" smtClean="0"/>
              <a:pPr/>
              <a:t>06/02/2025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D575749C-D270-4377-AF10-2C5AB729F50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3600" dirty="0">
                <a:effectLst>
                  <a:outerShdw blurRad="38100" dist="38100" dir="2700000" algn="tl">
                    <a:srgbClr val="000000">
                      <a:alpha val="43137"/>
                    </a:srgbClr>
                  </a:outerShdw>
                </a:effectLst>
              </a:rPr>
              <a:t>Functional Anatomy</a:t>
            </a:r>
          </a:p>
        </p:txBody>
      </p:sp>
      <p:sp>
        <p:nvSpPr>
          <p:cNvPr id="3" name="Subtitle 2"/>
          <p:cNvSpPr>
            <a:spLocks noGrp="1"/>
          </p:cNvSpPr>
          <p:nvPr>
            <p:ph type="subTitle" idx="1"/>
          </p:nvPr>
        </p:nvSpPr>
        <p:spPr/>
        <p:txBody>
          <a:bodyPr/>
          <a:lstStyle/>
          <a:p>
            <a:pPr algn="ctr"/>
            <a:r>
              <a:rPr lang="en-GB" dirty="0">
                <a:latin typeface="+mj-lt"/>
              </a:rPr>
              <a:t>The Thoracic Spine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Aims and Objectives</a:t>
            </a:r>
          </a:p>
        </p:txBody>
      </p:sp>
      <p:sp>
        <p:nvSpPr>
          <p:cNvPr id="3" name="Content Placeholder 2"/>
          <p:cNvSpPr>
            <a:spLocks noGrp="1"/>
          </p:cNvSpPr>
          <p:nvPr>
            <p:ph idx="1"/>
          </p:nvPr>
        </p:nvSpPr>
        <p:spPr/>
        <p:txBody>
          <a:bodyPr>
            <a:normAutofit/>
          </a:bodyPr>
          <a:lstStyle/>
          <a:p>
            <a:r>
              <a:rPr lang="en-GB" sz="2200" dirty="0">
                <a:latin typeface="+mj-lt"/>
              </a:rPr>
              <a:t>Describe the bony features of the thoracic vertebrae</a:t>
            </a:r>
          </a:p>
          <a:p>
            <a:r>
              <a:rPr lang="en-GB" sz="2200" dirty="0">
                <a:latin typeface="+mj-lt"/>
              </a:rPr>
              <a:t>Describe and identify the major joints of the thoracic vertebrae</a:t>
            </a:r>
          </a:p>
          <a:p>
            <a:r>
              <a:rPr lang="en-GB" sz="2200" dirty="0">
                <a:latin typeface="+mj-lt"/>
              </a:rPr>
              <a:t>Describe the major movements of the thoracic vertebrae</a:t>
            </a:r>
          </a:p>
          <a:p>
            <a:r>
              <a:rPr lang="en-GB" sz="2200" dirty="0">
                <a:latin typeface="+mj-lt"/>
              </a:rPr>
              <a:t>Identify the major neuro-anatomy structures of the thoracic spine</a:t>
            </a:r>
          </a:p>
          <a:p>
            <a:r>
              <a:rPr lang="en-GB" sz="2200" dirty="0">
                <a:latin typeface="+mj-lt"/>
              </a:rPr>
              <a:t>Identify the major muscles, their attachments, actions and nerve supply</a:t>
            </a:r>
          </a:p>
          <a:p>
            <a:r>
              <a:rPr lang="en-GB" sz="2200" dirty="0">
                <a:latin typeface="+mj-lt"/>
              </a:rPr>
              <a:t>Summary</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err="1"/>
              <a:t>Osteological</a:t>
            </a:r>
            <a:r>
              <a:rPr lang="en-GB" sz="3600" dirty="0"/>
              <a:t> Features</a:t>
            </a:r>
          </a:p>
        </p:txBody>
      </p:sp>
      <p:sp>
        <p:nvSpPr>
          <p:cNvPr id="3" name="Text Placeholder 2"/>
          <p:cNvSpPr>
            <a:spLocks noGrp="1"/>
          </p:cNvSpPr>
          <p:nvPr>
            <p:ph type="body" idx="1"/>
          </p:nvPr>
        </p:nvSpPr>
        <p:spPr/>
        <p:txBody>
          <a:bodyPr/>
          <a:lstStyle/>
          <a:p>
            <a:pPr algn="ctr"/>
            <a:r>
              <a:rPr lang="en-GB" dirty="0">
                <a:latin typeface="+mj-lt"/>
              </a:rPr>
              <a:t>Thoracic Spine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err="1"/>
              <a:t>Osteological</a:t>
            </a:r>
            <a:r>
              <a:rPr lang="en-GB" sz="3600" dirty="0"/>
              <a:t> Features</a:t>
            </a:r>
          </a:p>
        </p:txBody>
      </p:sp>
      <p:sp>
        <p:nvSpPr>
          <p:cNvPr id="3" name="Content Placeholder 2"/>
          <p:cNvSpPr>
            <a:spLocks noGrp="1"/>
          </p:cNvSpPr>
          <p:nvPr>
            <p:ph idx="1"/>
          </p:nvPr>
        </p:nvSpPr>
        <p:spPr/>
        <p:txBody>
          <a:bodyPr/>
          <a:lstStyle/>
          <a:p>
            <a:r>
              <a:rPr lang="en-GB" sz="2400" dirty="0">
                <a:latin typeface="+mj-lt"/>
              </a:rPr>
              <a:t>General:</a:t>
            </a:r>
          </a:p>
          <a:p>
            <a:r>
              <a:rPr lang="en-GB" sz="2400" dirty="0">
                <a:latin typeface="+mj-lt"/>
              </a:rPr>
              <a:t>12 Vertebrae (T1-T12)</a:t>
            </a:r>
          </a:p>
          <a:p>
            <a:r>
              <a:rPr lang="en-GB" sz="2400" dirty="0">
                <a:latin typeface="+mj-lt"/>
              </a:rPr>
              <a:t>Spinous Process (Posterior)</a:t>
            </a:r>
          </a:p>
          <a:p>
            <a:r>
              <a:rPr lang="en-GB" sz="2400" dirty="0">
                <a:latin typeface="+mj-lt"/>
              </a:rPr>
              <a:t>Transverse Process (Lateral)</a:t>
            </a:r>
          </a:p>
          <a:p>
            <a:r>
              <a:rPr lang="en-GB" sz="2400" dirty="0">
                <a:latin typeface="+mj-lt"/>
              </a:rPr>
              <a:t>Vertebral Body (Anterior)</a:t>
            </a:r>
          </a:p>
          <a:p>
            <a:r>
              <a:rPr lang="en-GB" sz="2400" dirty="0">
                <a:latin typeface="+mj-lt"/>
              </a:rPr>
              <a:t>T2-T8 are considered typical thoracic vertebrae</a:t>
            </a:r>
          </a:p>
          <a:p>
            <a:r>
              <a:rPr lang="en-GB" sz="2400" dirty="0">
                <a:latin typeface="+mj-lt"/>
              </a:rPr>
              <a:t>T1, T9-T12 are considered atypical</a:t>
            </a:r>
            <a:r>
              <a:rPr lang="en-GB" sz="2400" dirty="0"/>
              <a:t> </a:t>
            </a:r>
            <a:r>
              <a:rPr lang="en-GB" sz="2400" dirty="0">
                <a:latin typeface="+mj-lt"/>
              </a:rPr>
              <a:t>thoracic vertebrae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a:bodyPr>
          <a:lstStyle/>
          <a:p>
            <a:pPr algn="ctr"/>
            <a:r>
              <a:rPr lang="en-GB" sz="3600" dirty="0" err="1"/>
              <a:t>Osteological</a:t>
            </a:r>
            <a:r>
              <a:rPr lang="en-GB" sz="3600" dirty="0"/>
              <a:t> Features</a:t>
            </a:r>
          </a:p>
        </p:txBody>
      </p:sp>
      <p:pic>
        <p:nvPicPr>
          <p:cNvPr id="4" name="Content Placeholder 3" descr="http://www.backpain-guide.com/Chapter_Fig_folders/Ch05_Anatomy_Folder/Ch5_Images/05-5_Thoracic_Vert.jpg"/>
          <p:cNvPicPr>
            <a:picLocks noGrp="1"/>
          </p:cNvPicPr>
          <p:nvPr>
            <p:ph idx="1"/>
          </p:nvPr>
        </p:nvPicPr>
        <p:blipFill>
          <a:blip r:embed="rId2" cstate="print"/>
          <a:srcRect/>
          <a:stretch>
            <a:fillRect/>
          </a:stretch>
        </p:blipFill>
        <p:spPr bwMode="auto">
          <a:xfrm>
            <a:off x="2051720" y="1340768"/>
            <a:ext cx="4896544" cy="5328592"/>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The Thoracic Spine</a:t>
            </a:r>
          </a:p>
        </p:txBody>
      </p:sp>
      <p:pic>
        <p:nvPicPr>
          <p:cNvPr id="1027" name="Picture 3" descr="D:\Swansea University Work\Anatomy Pictures\Primal Pictures\Thoracic Spine\Osteological Features\Thoracic vertebral spine ~ close up anterior.png"/>
          <p:cNvPicPr>
            <a:picLocks noGrp="1" noChangeAspect="1" noChangeArrowheads="1"/>
          </p:cNvPicPr>
          <p:nvPr>
            <p:ph idx="1"/>
          </p:nvPr>
        </p:nvPicPr>
        <p:blipFill>
          <a:blip r:embed="rId2" cstate="print"/>
          <a:srcRect/>
          <a:stretch>
            <a:fillRect/>
          </a:stretch>
        </p:blipFill>
        <p:spPr bwMode="auto">
          <a:xfrm>
            <a:off x="0" y="2780928"/>
            <a:ext cx="3096344" cy="3096344"/>
          </a:xfrm>
          <a:prstGeom prst="rect">
            <a:avLst/>
          </a:prstGeom>
          <a:noFill/>
        </p:spPr>
      </p:pic>
      <p:pic>
        <p:nvPicPr>
          <p:cNvPr id="1028" name="Picture 4" descr="D:\Swansea University Work\Anatomy Pictures\Primal Pictures\Thoracic Spine\Osteological Features\Thoracic vertebral spine ~ close up lateral.png"/>
          <p:cNvPicPr>
            <a:picLocks noChangeAspect="1" noChangeArrowheads="1"/>
          </p:cNvPicPr>
          <p:nvPr/>
        </p:nvPicPr>
        <p:blipFill>
          <a:blip r:embed="rId3" cstate="print"/>
          <a:srcRect/>
          <a:stretch>
            <a:fillRect/>
          </a:stretch>
        </p:blipFill>
        <p:spPr bwMode="auto">
          <a:xfrm>
            <a:off x="2987824" y="2780928"/>
            <a:ext cx="3143250" cy="3143250"/>
          </a:xfrm>
          <a:prstGeom prst="rect">
            <a:avLst/>
          </a:prstGeom>
          <a:noFill/>
        </p:spPr>
      </p:pic>
      <p:pic>
        <p:nvPicPr>
          <p:cNvPr id="1029" name="Picture 5" descr="D:\Swansea University Work\Anatomy Pictures\Primal Pictures\Thoracic Spine\Osteological Features\Thoracic vertebral spine ~ close up posterior.png"/>
          <p:cNvPicPr>
            <a:picLocks noChangeAspect="1" noChangeArrowheads="1"/>
          </p:cNvPicPr>
          <p:nvPr/>
        </p:nvPicPr>
        <p:blipFill>
          <a:blip r:embed="rId4" cstate="print"/>
          <a:srcRect/>
          <a:stretch>
            <a:fillRect/>
          </a:stretch>
        </p:blipFill>
        <p:spPr bwMode="auto">
          <a:xfrm>
            <a:off x="6000750" y="2780928"/>
            <a:ext cx="3143250" cy="3143250"/>
          </a:xfrm>
          <a:prstGeom prst="rect">
            <a:avLst/>
          </a:prstGeom>
          <a:noFill/>
        </p:spPr>
      </p:pic>
      <p:sp>
        <p:nvSpPr>
          <p:cNvPr id="9" name="TextBox 8"/>
          <p:cNvSpPr txBox="1"/>
          <p:nvPr/>
        </p:nvSpPr>
        <p:spPr>
          <a:xfrm>
            <a:off x="395536" y="2060848"/>
            <a:ext cx="2592288" cy="369332"/>
          </a:xfrm>
          <a:prstGeom prst="rect">
            <a:avLst/>
          </a:prstGeom>
          <a:noFill/>
        </p:spPr>
        <p:txBody>
          <a:bodyPr wrap="square" rtlCol="0">
            <a:spAutoFit/>
          </a:bodyPr>
          <a:lstStyle/>
          <a:p>
            <a:pPr algn="ctr"/>
            <a:r>
              <a:rPr lang="en-GB" dirty="0">
                <a:latin typeface="+mj-lt"/>
              </a:rPr>
              <a:t>Anterior</a:t>
            </a:r>
          </a:p>
        </p:txBody>
      </p:sp>
      <p:sp>
        <p:nvSpPr>
          <p:cNvPr id="10" name="TextBox 9"/>
          <p:cNvSpPr txBox="1"/>
          <p:nvPr/>
        </p:nvSpPr>
        <p:spPr>
          <a:xfrm>
            <a:off x="3491880" y="2060848"/>
            <a:ext cx="2232248" cy="369332"/>
          </a:xfrm>
          <a:prstGeom prst="rect">
            <a:avLst/>
          </a:prstGeom>
          <a:noFill/>
        </p:spPr>
        <p:txBody>
          <a:bodyPr wrap="square" rtlCol="0">
            <a:spAutoFit/>
          </a:bodyPr>
          <a:lstStyle/>
          <a:p>
            <a:pPr algn="ctr"/>
            <a:r>
              <a:rPr lang="en-GB" dirty="0">
                <a:latin typeface="+mj-lt"/>
              </a:rPr>
              <a:t>Lateral</a:t>
            </a:r>
          </a:p>
        </p:txBody>
      </p:sp>
      <p:sp>
        <p:nvSpPr>
          <p:cNvPr id="11" name="TextBox 10"/>
          <p:cNvSpPr txBox="1"/>
          <p:nvPr/>
        </p:nvSpPr>
        <p:spPr>
          <a:xfrm>
            <a:off x="6804248" y="2060848"/>
            <a:ext cx="1584176" cy="369332"/>
          </a:xfrm>
          <a:prstGeom prst="rect">
            <a:avLst/>
          </a:prstGeom>
          <a:noFill/>
        </p:spPr>
        <p:txBody>
          <a:bodyPr wrap="square" rtlCol="0">
            <a:spAutoFit/>
          </a:bodyPr>
          <a:lstStyle/>
          <a:p>
            <a:pPr algn="ctr"/>
            <a:r>
              <a:rPr lang="en-GB" dirty="0">
                <a:latin typeface="+mj-lt"/>
              </a:rPr>
              <a:t>Posterior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The Thoracic Spine &amp; Ribs </a:t>
            </a:r>
          </a:p>
        </p:txBody>
      </p:sp>
      <p:pic>
        <p:nvPicPr>
          <p:cNvPr id="2050" name="Picture 2" descr="D:\Swansea University Work\Anatomy Pictures\Primal Pictures\Thoracic Spine\Osteological Features\Thoracic vertebral spine ribs anterior.png"/>
          <p:cNvPicPr>
            <a:picLocks noGrp="1" noChangeAspect="1" noChangeArrowheads="1"/>
          </p:cNvPicPr>
          <p:nvPr>
            <p:ph idx="1"/>
          </p:nvPr>
        </p:nvPicPr>
        <p:blipFill>
          <a:blip r:embed="rId2" cstate="print"/>
          <a:srcRect/>
          <a:stretch>
            <a:fillRect/>
          </a:stretch>
        </p:blipFill>
        <p:spPr bwMode="auto">
          <a:xfrm>
            <a:off x="0" y="2564904"/>
            <a:ext cx="2736304" cy="2736304"/>
          </a:xfrm>
          <a:prstGeom prst="rect">
            <a:avLst/>
          </a:prstGeom>
          <a:noFill/>
        </p:spPr>
      </p:pic>
      <p:pic>
        <p:nvPicPr>
          <p:cNvPr id="2051" name="Picture 3" descr="D:\Swansea University Work\Anatomy Pictures\Primal Pictures\Thoracic Spine\Osteological Features\Thoracic vertebral spine ribs posterior.png"/>
          <p:cNvPicPr>
            <a:picLocks noChangeAspect="1" noChangeArrowheads="1"/>
          </p:cNvPicPr>
          <p:nvPr/>
        </p:nvPicPr>
        <p:blipFill>
          <a:blip r:embed="rId3" cstate="print"/>
          <a:srcRect/>
          <a:stretch>
            <a:fillRect/>
          </a:stretch>
        </p:blipFill>
        <p:spPr bwMode="auto">
          <a:xfrm>
            <a:off x="6156176" y="2636912"/>
            <a:ext cx="2592288" cy="2592288"/>
          </a:xfrm>
          <a:prstGeom prst="rect">
            <a:avLst/>
          </a:prstGeom>
          <a:noFill/>
        </p:spPr>
      </p:pic>
      <p:pic>
        <p:nvPicPr>
          <p:cNvPr id="2052" name="Picture 4" descr="D:\Swansea University Work\Anatomy Pictures\Primal Pictures\Thoracic Spine\Osteological Features\Thoracic vertebral spine  ribs lateral.png"/>
          <p:cNvPicPr>
            <a:picLocks noChangeAspect="1" noChangeArrowheads="1"/>
          </p:cNvPicPr>
          <p:nvPr/>
        </p:nvPicPr>
        <p:blipFill>
          <a:blip r:embed="rId4" cstate="print"/>
          <a:srcRect/>
          <a:stretch>
            <a:fillRect/>
          </a:stretch>
        </p:blipFill>
        <p:spPr bwMode="auto">
          <a:xfrm>
            <a:off x="2987824" y="2564904"/>
            <a:ext cx="2736304" cy="273630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Superior View of the Thoracic Vertebrae</a:t>
            </a:r>
          </a:p>
        </p:txBody>
      </p:sp>
      <p:pic>
        <p:nvPicPr>
          <p:cNvPr id="3074" name="Picture 2" descr="D:\Swansea University Work\Anatomy Pictures\Primal Pictures\Thoracic Spine\Arthrological Features\Thoracic vertebrae viewed from above.png"/>
          <p:cNvPicPr>
            <a:picLocks noGrp="1" noChangeAspect="1" noChangeArrowheads="1"/>
          </p:cNvPicPr>
          <p:nvPr>
            <p:ph idx="1"/>
          </p:nvPr>
        </p:nvPicPr>
        <p:blipFill>
          <a:blip r:embed="rId2" cstate="print"/>
          <a:srcRect/>
          <a:stretch>
            <a:fillRect/>
          </a:stretch>
        </p:blipFill>
        <p:spPr bwMode="auto">
          <a:xfrm>
            <a:off x="1691680" y="1935163"/>
            <a:ext cx="5760640" cy="4787007"/>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Articular Cartilage of the Thoracic Spine</a:t>
            </a:r>
          </a:p>
        </p:txBody>
      </p:sp>
      <p:sp>
        <p:nvSpPr>
          <p:cNvPr id="3" name="Content Placeholder 2"/>
          <p:cNvSpPr>
            <a:spLocks noGrp="1"/>
          </p:cNvSpPr>
          <p:nvPr>
            <p:ph idx="1"/>
          </p:nvPr>
        </p:nvSpPr>
        <p:spPr>
          <a:xfrm>
            <a:off x="457200" y="1935480"/>
            <a:ext cx="3394720" cy="4445848"/>
          </a:xfrm>
        </p:spPr>
        <p:txBody>
          <a:bodyPr>
            <a:normAutofit fontScale="77500" lnSpcReduction="20000"/>
          </a:bodyPr>
          <a:lstStyle/>
          <a:p>
            <a:pPr>
              <a:buNone/>
            </a:pPr>
            <a:r>
              <a:rPr lang="en-GB" sz="1500" b="1" dirty="0">
                <a:latin typeface="+mj-lt"/>
              </a:rPr>
              <a:t>Articular cartilage</a:t>
            </a:r>
          </a:p>
          <a:p>
            <a:pPr>
              <a:buNone/>
            </a:pPr>
            <a:r>
              <a:rPr lang="en-GB" sz="1500" dirty="0">
                <a:latin typeface="+mj-lt"/>
              </a:rPr>
              <a:t>Articular hyaline cartilage covers the articular surfaces of synovial joints, providing a smooth surface to permit almost frictionless movement.  Its elasticity dissipates the effects of loading, while resisting large compressive forces.  Articular cartilage is highly specialized for these functions and generally achieves them throughout life without failing, despite the rigorous mechanical environment.  </a:t>
            </a:r>
          </a:p>
          <a:p>
            <a:pPr>
              <a:buNone/>
            </a:pPr>
            <a:r>
              <a:rPr lang="en-GB" sz="1500" dirty="0">
                <a:latin typeface="+mj-lt"/>
              </a:rPr>
              <a:t> </a:t>
            </a:r>
          </a:p>
          <a:p>
            <a:pPr>
              <a:buNone/>
            </a:pPr>
            <a:r>
              <a:rPr lang="en-GB" sz="1500" dirty="0">
                <a:latin typeface="+mj-lt"/>
              </a:rPr>
              <a:t>It varies in thickness from 1-7mm and is </a:t>
            </a:r>
            <a:r>
              <a:rPr lang="en-GB" sz="1500" dirty="0" err="1">
                <a:latin typeface="+mj-lt"/>
              </a:rPr>
              <a:t>molded</a:t>
            </a:r>
            <a:r>
              <a:rPr lang="en-GB" sz="1500" dirty="0">
                <a:latin typeface="+mj-lt"/>
              </a:rPr>
              <a:t> to the underlying bone.  It is devoid of </a:t>
            </a:r>
            <a:r>
              <a:rPr lang="en-GB" sz="1500" dirty="0" err="1">
                <a:latin typeface="+mj-lt"/>
              </a:rPr>
              <a:t>perichondrium</a:t>
            </a:r>
            <a:r>
              <a:rPr lang="en-GB" sz="1500" dirty="0">
                <a:latin typeface="+mj-lt"/>
              </a:rPr>
              <a:t>, but has the synovial membrane attached to its margins.  Collagen, </a:t>
            </a:r>
            <a:r>
              <a:rPr lang="en-GB" sz="1500" dirty="0" err="1">
                <a:latin typeface="+mj-lt"/>
              </a:rPr>
              <a:t>proteoglycans</a:t>
            </a:r>
            <a:r>
              <a:rPr lang="en-GB" sz="1500" dirty="0">
                <a:latin typeface="+mj-lt"/>
              </a:rPr>
              <a:t> and water are responsible for cartilage's mechanical properties.  In adults, it is arranged in superficial, transitional, radiate and calcified zones, in which the </a:t>
            </a:r>
            <a:r>
              <a:rPr lang="en-GB" sz="1500" dirty="0" err="1">
                <a:latin typeface="+mj-lt"/>
              </a:rPr>
              <a:t>chondrocytes</a:t>
            </a:r>
            <a:r>
              <a:rPr lang="en-GB" sz="1500" dirty="0">
                <a:latin typeface="+mj-lt"/>
              </a:rPr>
              <a:t> and collagen </a:t>
            </a:r>
            <a:r>
              <a:rPr lang="en-GB" sz="1500" dirty="0" err="1">
                <a:latin typeface="+mj-lt"/>
              </a:rPr>
              <a:t>fibers</a:t>
            </a:r>
            <a:r>
              <a:rPr lang="en-GB" sz="1500" dirty="0">
                <a:latin typeface="+mj-lt"/>
              </a:rPr>
              <a:t> have different arrangements.  It is </a:t>
            </a:r>
            <a:r>
              <a:rPr lang="en-GB" sz="1500" dirty="0" err="1">
                <a:latin typeface="+mj-lt"/>
              </a:rPr>
              <a:t>avascular</a:t>
            </a:r>
            <a:r>
              <a:rPr lang="en-GB" sz="1500" dirty="0">
                <a:latin typeface="+mj-lt"/>
              </a:rPr>
              <a:t> and </a:t>
            </a:r>
            <a:r>
              <a:rPr lang="en-GB" sz="1500" dirty="0" err="1">
                <a:latin typeface="+mj-lt"/>
              </a:rPr>
              <a:t>aneural</a:t>
            </a:r>
            <a:r>
              <a:rPr lang="en-GB" sz="1500" dirty="0">
                <a:latin typeface="+mj-lt"/>
              </a:rPr>
              <a:t> with nutrition being achieved by diffusion from vessels in the synovial membrane, the synovial fluid and </a:t>
            </a:r>
            <a:r>
              <a:rPr lang="en-GB" sz="1500" dirty="0" err="1">
                <a:latin typeface="+mj-lt"/>
              </a:rPr>
              <a:t>hypochondral</a:t>
            </a:r>
            <a:r>
              <a:rPr lang="en-GB" sz="1500" dirty="0">
                <a:latin typeface="+mj-lt"/>
              </a:rPr>
              <a:t> vessels of the adjacent bone.  Cartilage allows joints to self-lubricate and the loss of this ability following damage may be an important factor in the </a:t>
            </a:r>
            <a:r>
              <a:rPr lang="en-GB" sz="1500" dirty="0" err="1">
                <a:latin typeface="+mj-lt"/>
              </a:rPr>
              <a:t>etiology</a:t>
            </a:r>
            <a:r>
              <a:rPr lang="en-GB" sz="1500" dirty="0">
                <a:latin typeface="+mj-lt"/>
              </a:rPr>
              <a:t> of osteoarthritis</a:t>
            </a:r>
            <a:r>
              <a:rPr lang="en-GB" sz="1600" dirty="0">
                <a:latin typeface="+mj-lt"/>
              </a:rPr>
              <a:t>.</a:t>
            </a:r>
          </a:p>
        </p:txBody>
      </p:sp>
      <p:pic>
        <p:nvPicPr>
          <p:cNvPr id="16387" name="Picture 3" descr="D:\Swansea University Work\Anatomy Pictures\Primal Pictures\Thoracic Spine\Arthrological Features\Articular cartilage.png"/>
          <p:cNvPicPr>
            <a:picLocks noChangeAspect="1" noChangeArrowheads="1"/>
          </p:cNvPicPr>
          <p:nvPr/>
        </p:nvPicPr>
        <p:blipFill>
          <a:blip r:embed="rId2" cstate="print"/>
          <a:srcRect/>
          <a:stretch>
            <a:fillRect/>
          </a:stretch>
        </p:blipFill>
        <p:spPr bwMode="auto">
          <a:xfrm>
            <a:off x="3779912" y="1961456"/>
            <a:ext cx="4896544" cy="489654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4464496" cy="5487888"/>
          </a:xfrm>
        </p:spPr>
        <p:txBody>
          <a:bodyPr>
            <a:normAutofit fontScale="40000" lnSpcReduction="20000"/>
          </a:bodyPr>
          <a:lstStyle/>
          <a:p>
            <a:pPr>
              <a:buNone/>
            </a:pPr>
            <a:r>
              <a:rPr lang="en-GB" b="1" dirty="0">
                <a:latin typeface="+mj-lt"/>
              </a:rPr>
              <a:t>Thoracic </a:t>
            </a:r>
            <a:r>
              <a:rPr lang="en-GB" b="1" dirty="0" err="1">
                <a:latin typeface="+mj-lt"/>
              </a:rPr>
              <a:t>Intervertebral</a:t>
            </a:r>
            <a:r>
              <a:rPr lang="en-GB" b="1" dirty="0">
                <a:latin typeface="+mj-lt"/>
              </a:rPr>
              <a:t> Discs</a:t>
            </a:r>
          </a:p>
          <a:p>
            <a:pPr>
              <a:buNone/>
            </a:pPr>
            <a:r>
              <a:rPr lang="en-GB" dirty="0">
                <a:latin typeface="+mj-lt"/>
              </a:rPr>
              <a:t>The </a:t>
            </a:r>
            <a:r>
              <a:rPr lang="en-GB" dirty="0" err="1">
                <a:latin typeface="+mj-lt"/>
              </a:rPr>
              <a:t>intervertebral</a:t>
            </a:r>
            <a:r>
              <a:rPr lang="en-GB" dirty="0">
                <a:latin typeface="+mj-lt"/>
              </a:rPr>
              <a:t> discs lie between the adjacent superior and inferior surfaces of the vertebral bodies from C2 to S1, and are similar in shape to the bodies. In cervical and lumbar regions, discs are thicker anteriorly as is the body of the fifth lumbar vertebra, and these contribute to the normal lumbar </a:t>
            </a:r>
            <a:r>
              <a:rPr lang="en-GB" dirty="0" err="1">
                <a:latin typeface="+mj-lt"/>
              </a:rPr>
              <a:t>lordosis</a:t>
            </a:r>
            <a:r>
              <a:rPr lang="en-GB" dirty="0">
                <a:latin typeface="+mj-lt"/>
              </a:rPr>
              <a:t>. In the thoracic region each is of uniform thickness. </a:t>
            </a:r>
          </a:p>
          <a:p>
            <a:pPr>
              <a:buNone/>
            </a:pPr>
            <a:r>
              <a:rPr lang="en-GB" dirty="0">
                <a:latin typeface="+mj-lt"/>
              </a:rPr>
              <a:t> </a:t>
            </a:r>
          </a:p>
          <a:p>
            <a:pPr>
              <a:buNone/>
            </a:pPr>
            <a:r>
              <a:rPr lang="en-GB" dirty="0">
                <a:latin typeface="+mj-lt"/>
              </a:rPr>
              <a:t>The discs contribute 20-25% of the length of the vertebral column. Each disc comprises of an 'inner nucleus </a:t>
            </a:r>
            <a:r>
              <a:rPr lang="en-GB" dirty="0" err="1">
                <a:latin typeface="+mj-lt"/>
              </a:rPr>
              <a:t>pulposus</a:t>
            </a:r>
            <a:r>
              <a:rPr lang="en-GB" dirty="0">
                <a:latin typeface="+mj-lt"/>
              </a:rPr>
              <a:t>', an outer 'annulus </a:t>
            </a:r>
            <a:r>
              <a:rPr lang="en-GB" dirty="0" err="1">
                <a:latin typeface="+mj-lt"/>
              </a:rPr>
              <a:t>fibrosus</a:t>
            </a:r>
            <a:r>
              <a:rPr lang="en-GB" dirty="0">
                <a:latin typeface="+mj-lt"/>
              </a:rPr>
              <a:t>' and limiting cartilage end-plates. The annulus and end-plates anchor the disc to the vertebral body. Apart from the outer few lamellae, the disc is </a:t>
            </a:r>
            <a:r>
              <a:rPr lang="en-GB" dirty="0" err="1">
                <a:latin typeface="+mj-lt"/>
              </a:rPr>
              <a:t>avascular</a:t>
            </a:r>
            <a:r>
              <a:rPr lang="en-GB" dirty="0">
                <a:latin typeface="+mj-lt"/>
              </a:rPr>
              <a:t> and </a:t>
            </a:r>
            <a:r>
              <a:rPr lang="en-GB" dirty="0" err="1">
                <a:latin typeface="+mj-lt"/>
              </a:rPr>
              <a:t>aneural</a:t>
            </a:r>
            <a:r>
              <a:rPr lang="en-GB" dirty="0">
                <a:latin typeface="+mj-lt"/>
              </a:rPr>
              <a:t> gaining its nutrition by diffusion from the adjacent vertebral body. </a:t>
            </a:r>
          </a:p>
          <a:p>
            <a:pPr>
              <a:buNone/>
            </a:pPr>
            <a:r>
              <a:rPr lang="en-GB" dirty="0">
                <a:latin typeface="+mj-lt"/>
              </a:rPr>
              <a:t> </a:t>
            </a:r>
          </a:p>
          <a:p>
            <a:pPr>
              <a:buNone/>
            </a:pPr>
            <a:r>
              <a:rPr lang="en-GB" dirty="0">
                <a:latin typeface="+mj-lt"/>
              </a:rPr>
              <a:t>The nucleus </a:t>
            </a:r>
            <a:r>
              <a:rPr lang="en-GB" dirty="0" err="1">
                <a:latin typeface="+mj-lt"/>
              </a:rPr>
              <a:t>pulposus</a:t>
            </a:r>
            <a:r>
              <a:rPr lang="en-GB" dirty="0">
                <a:latin typeface="+mj-lt"/>
              </a:rPr>
              <a:t>, which is better developed in the cervical and lumbar regions is a soft hydrophilic central region with a three dimensional lattice of collagen </a:t>
            </a:r>
            <a:r>
              <a:rPr lang="en-GB" dirty="0" err="1">
                <a:latin typeface="+mj-lt"/>
              </a:rPr>
              <a:t>fibers</a:t>
            </a:r>
            <a:r>
              <a:rPr lang="en-GB" dirty="0">
                <a:latin typeface="+mj-lt"/>
              </a:rPr>
              <a:t>. It surrounds large extra-</a:t>
            </a:r>
            <a:r>
              <a:rPr lang="en-GB" dirty="0" err="1">
                <a:latin typeface="+mj-lt"/>
              </a:rPr>
              <a:t>fibrillar</a:t>
            </a:r>
            <a:r>
              <a:rPr lang="en-GB" dirty="0">
                <a:latin typeface="+mj-lt"/>
              </a:rPr>
              <a:t> spaces and contains </a:t>
            </a:r>
            <a:r>
              <a:rPr lang="en-GB" dirty="0" err="1">
                <a:latin typeface="+mj-lt"/>
              </a:rPr>
              <a:t>glycosaminoglycans</a:t>
            </a:r>
            <a:r>
              <a:rPr lang="en-GB" dirty="0">
                <a:latin typeface="+mj-lt"/>
              </a:rPr>
              <a:t> to enable it to retain fluid. Its water content decreases with age; initially it contains gelatinous material, which over the years is gradually replaced by </a:t>
            </a:r>
            <a:r>
              <a:rPr lang="en-GB" dirty="0" err="1">
                <a:latin typeface="+mj-lt"/>
              </a:rPr>
              <a:t>fibrocartilage</a:t>
            </a:r>
            <a:r>
              <a:rPr lang="en-GB" dirty="0">
                <a:latin typeface="+mj-lt"/>
              </a:rPr>
              <a:t> leading to changes in the mechanical </a:t>
            </a:r>
            <a:r>
              <a:rPr lang="en-GB" dirty="0" err="1">
                <a:latin typeface="+mj-lt"/>
              </a:rPr>
              <a:t>behavior</a:t>
            </a:r>
            <a:r>
              <a:rPr lang="en-GB" dirty="0">
                <a:latin typeface="+mj-lt"/>
              </a:rPr>
              <a:t> of the disc. During growth the nucleus increases in size at the expense of the inner lamellae of the annulus. </a:t>
            </a:r>
          </a:p>
          <a:p>
            <a:pPr>
              <a:buNone/>
            </a:pPr>
            <a:r>
              <a:rPr lang="en-GB" dirty="0">
                <a:latin typeface="+mj-lt"/>
              </a:rPr>
              <a:t> </a:t>
            </a:r>
          </a:p>
          <a:p>
            <a:pPr>
              <a:buNone/>
            </a:pPr>
            <a:r>
              <a:rPr lang="en-GB" dirty="0">
                <a:latin typeface="+mj-lt"/>
              </a:rPr>
              <a:t>The annulus </a:t>
            </a:r>
            <a:r>
              <a:rPr lang="en-GB" dirty="0" err="1">
                <a:latin typeface="+mj-lt"/>
              </a:rPr>
              <a:t>fibrosus</a:t>
            </a:r>
            <a:r>
              <a:rPr lang="en-GB" dirty="0">
                <a:latin typeface="+mj-lt"/>
              </a:rPr>
              <a:t> is a series of 15-20 laminae, each of which is composed of obliquely arranged collagen bundles whose obliquity alternates between adjacent laminae; the obliquity is greatest in the inner lamellae. </a:t>
            </a:r>
            <a:r>
              <a:rPr lang="en-GB" dirty="0" err="1">
                <a:latin typeface="+mj-lt"/>
              </a:rPr>
              <a:t>Postero</a:t>
            </a:r>
            <a:r>
              <a:rPr lang="en-GB" dirty="0">
                <a:latin typeface="+mj-lt"/>
              </a:rPr>
              <a:t>-laterally the lamellae are less well organized. The annulus increases in size by the addition of new lamellae at the periphery. Some elastic </a:t>
            </a:r>
            <a:r>
              <a:rPr lang="en-GB" dirty="0" err="1">
                <a:latin typeface="+mj-lt"/>
              </a:rPr>
              <a:t>fibers</a:t>
            </a:r>
            <a:r>
              <a:rPr lang="en-GB" dirty="0">
                <a:latin typeface="+mj-lt"/>
              </a:rPr>
              <a:t> are also present. </a:t>
            </a:r>
          </a:p>
          <a:p>
            <a:pPr>
              <a:buNone/>
            </a:pPr>
            <a:r>
              <a:rPr lang="en-GB" dirty="0">
                <a:latin typeface="+mj-lt"/>
              </a:rPr>
              <a:t> </a:t>
            </a:r>
          </a:p>
          <a:p>
            <a:pPr>
              <a:buNone/>
            </a:pPr>
            <a:r>
              <a:rPr lang="en-GB" dirty="0">
                <a:latin typeface="+mj-lt"/>
              </a:rPr>
              <a:t>Cartilage end-plates consist of a hyaline cartilage covering on each surface of the vertebral body; this is the anatomical limit of the disc. </a:t>
            </a:r>
          </a:p>
          <a:p>
            <a:pPr>
              <a:buNone/>
            </a:pPr>
            <a:r>
              <a:rPr lang="en-GB" dirty="0">
                <a:latin typeface="+mj-lt"/>
              </a:rPr>
              <a:t> </a:t>
            </a:r>
          </a:p>
          <a:p>
            <a:pPr>
              <a:buNone/>
            </a:pPr>
            <a:r>
              <a:rPr lang="en-GB" dirty="0">
                <a:latin typeface="+mj-lt"/>
              </a:rPr>
              <a:t>The posterior aspect of the disc forms part of the anterior wall of the vertebral foramen. As the spinal nerves pass through the </a:t>
            </a:r>
            <a:r>
              <a:rPr lang="en-GB" dirty="0" err="1">
                <a:latin typeface="+mj-lt"/>
              </a:rPr>
              <a:t>intervertebral</a:t>
            </a:r>
            <a:r>
              <a:rPr lang="en-GB" dirty="0">
                <a:latin typeface="+mj-lt"/>
              </a:rPr>
              <a:t> foramina, they lie directly behind the disc. Posterior bulging of the disc may compress the spinal cord as well as individual nerve roots.</a:t>
            </a:r>
          </a:p>
          <a:p>
            <a:pPr>
              <a:buNone/>
            </a:pPr>
            <a:r>
              <a:rPr lang="en-GB" dirty="0">
                <a:latin typeface="+mj-lt"/>
              </a:rPr>
              <a:t> </a:t>
            </a:r>
          </a:p>
          <a:p>
            <a:pPr>
              <a:buNone/>
            </a:pPr>
            <a:endParaRPr lang="en-GB" dirty="0">
              <a:latin typeface="+mj-lt"/>
            </a:endParaRPr>
          </a:p>
        </p:txBody>
      </p:sp>
      <p:pic>
        <p:nvPicPr>
          <p:cNvPr id="12290" name="Picture 2" descr="D:\Swansea University Work\Anatomy Pictures\Primal Pictures\Thoracic Spine\Arthrological Features\Intervertebral discs_ thoracic.png"/>
          <p:cNvPicPr>
            <a:picLocks noChangeAspect="1" noChangeArrowheads="1"/>
          </p:cNvPicPr>
          <p:nvPr/>
        </p:nvPicPr>
        <p:blipFill>
          <a:blip r:embed="rId2" cstate="print"/>
          <a:srcRect/>
          <a:stretch>
            <a:fillRect/>
          </a:stretch>
        </p:blipFill>
        <p:spPr bwMode="auto">
          <a:xfrm>
            <a:off x="3743400" y="1052736"/>
            <a:ext cx="5400600" cy="54006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err="1"/>
              <a:t>Arthrological</a:t>
            </a:r>
            <a:r>
              <a:rPr lang="en-GB" sz="3600" dirty="0"/>
              <a:t> Features</a:t>
            </a:r>
          </a:p>
        </p:txBody>
      </p:sp>
      <p:sp>
        <p:nvSpPr>
          <p:cNvPr id="3" name="Text Placeholder 2"/>
          <p:cNvSpPr>
            <a:spLocks noGrp="1"/>
          </p:cNvSpPr>
          <p:nvPr>
            <p:ph type="body" idx="1"/>
          </p:nvPr>
        </p:nvSpPr>
        <p:spPr/>
        <p:txBody>
          <a:bodyPr/>
          <a:lstStyle/>
          <a:p>
            <a:pPr algn="ctr"/>
            <a:r>
              <a:rPr lang="en-GB" dirty="0">
                <a:latin typeface="+mj-lt"/>
              </a:rPr>
              <a:t>Thoracic Spine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Ligaments of the Thoracic Spine</a:t>
            </a:r>
          </a:p>
        </p:txBody>
      </p:sp>
      <p:pic>
        <p:nvPicPr>
          <p:cNvPr id="7170" name="Picture 2" descr="D:\Swansea University Work\Anatomy Pictures\Primal Pictures\Thoracic Spine\Arthrological Features\Ligamentous anatomy of the thoracic spine.png"/>
          <p:cNvPicPr>
            <a:picLocks noGrp="1" noChangeAspect="1" noChangeArrowheads="1"/>
          </p:cNvPicPr>
          <p:nvPr>
            <p:ph idx="1"/>
          </p:nvPr>
        </p:nvPicPr>
        <p:blipFill>
          <a:blip r:embed="rId2" cstate="print"/>
          <a:srcRect/>
          <a:stretch>
            <a:fillRect/>
          </a:stretch>
        </p:blipFill>
        <p:spPr bwMode="auto">
          <a:xfrm>
            <a:off x="2377281" y="1935163"/>
            <a:ext cx="4389437" cy="4389437"/>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GB" sz="3600" dirty="0"/>
            </a:br>
            <a:endParaRPr lang="en-GB" sz="3600" dirty="0"/>
          </a:p>
        </p:txBody>
      </p:sp>
      <p:sp>
        <p:nvSpPr>
          <p:cNvPr id="3" name="Content Placeholder 2"/>
          <p:cNvSpPr>
            <a:spLocks noGrp="1"/>
          </p:cNvSpPr>
          <p:nvPr>
            <p:ph idx="1"/>
          </p:nvPr>
        </p:nvSpPr>
        <p:spPr>
          <a:xfrm>
            <a:off x="457200" y="1412776"/>
            <a:ext cx="3394720" cy="4896544"/>
          </a:xfrm>
        </p:spPr>
        <p:txBody>
          <a:bodyPr/>
          <a:lstStyle/>
          <a:p>
            <a:pPr>
              <a:buNone/>
            </a:pPr>
            <a:r>
              <a:rPr lang="en-GB" sz="1400" b="1" dirty="0">
                <a:latin typeface="+mj-lt"/>
              </a:rPr>
              <a:t>Supraspinous ligament</a:t>
            </a:r>
            <a:endParaRPr lang="en-GB" sz="1400" dirty="0">
              <a:latin typeface="+mj-lt"/>
            </a:endParaRPr>
          </a:p>
          <a:p>
            <a:pPr>
              <a:buNone/>
            </a:pPr>
            <a:r>
              <a:rPr lang="en-GB" sz="1400" dirty="0">
                <a:latin typeface="+mj-lt"/>
              </a:rPr>
              <a:t>The supraspinous ligaments are strong fibrous cords of longitudinal </a:t>
            </a:r>
            <a:r>
              <a:rPr lang="en-GB" sz="1400" dirty="0" err="1">
                <a:latin typeface="+mj-lt"/>
              </a:rPr>
              <a:t>fibers</a:t>
            </a:r>
            <a:r>
              <a:rPr lang="en-GB" sz="1400" dirty="0">
                <a:latin typeface="+mj-lt"/>
              </a:rPr>
              <a:t> connecting the tips of the spines of C7 to S1. They are thicker and broader at lumbar levels. The </a:t>
            </a:r>
            <a:r>
              <a:rPr lang="en-GB" sz="1400" dirty="0" err="1">
                <a:latin typeface="+mj-lt"/>
              </a:rPr>
              <a:t>fibers</a:t>
            </a:r>
            <a:r>
              <a:rPr lang="en-GB" sz="1400" dirty="0">
                <a:latin typeface="+mj-lt"/>
              </a:rPr>
              <a:t> are continuous with the posterior edge of the interspinous ligaments and merge with or are replaced by the ligamentum nuchae in the cervical region. Superficial </a:t>
            </a:r>
            <a:r>
              <a:rPr lang="en-GB" sz="1400" dirty="0" err="1">
                <a:latin typeface="+mj-lt"/>
              </a:rPr>
              <a:t>fibers</a:t>
            </a:r>
            <a:r>
              <a:rPr lang="en-GB" sz="1400" dirty="0">
                <a:latin typeface="+mj-lt"/>
              </a:rPr>
              <a:t> extend over three or four spinous processes, whereas deep </a:t>
            </a:r>
            <a:r>
              <a:rPr lang="en-GB" sz="1400" dirty="0" err="1">
                <a:latin typeface="+mj-lt"/>
              </a:rPr>
              <a:t>fibers</a:t>
            </a:r>
            <a:r>
              <a:rPr lang="en-GB" sz="1400" dirty="0">
                <a:latin typeface="+mj-lt"/>
              </a:rPr>
              <a:t> connect adjacent spinous processes. </a:t>
            </a:r>
          </a:p>
        </p:txBody>
      </p:sp>
      <p:pic>
        <p:nvPicPr>
          <p:cNvPr id="4099" name="Picture 3" descr="D:\Swansea University Work\Anatomy Pictures\Primal Pictures\Thoracic Spine\Arthrological Features\Supraspinous ligament.png"/>
          <p:cNvPicPr>
            <a:picLocks noChangeAspect="1" noChangeArrowheads="1"/>
          </p:cNvPicPr>
          <p:nvPr/>
        </p:nvPicPr>
        <p:blipFill>
          <a:blip r:embed="rId2" cstate="print"/>
          <a:srcRect/>
          <a:stretch>
            <a:fillRect/>
          </a:stretch>
        </p:blipFill>
        <p:spPr bwMode="auto">
          <a:xfrm>
            <a:off x="2987824" y="1628800"/>
            <a:ext cx="3719314" cy="4151362"/>
          </a:xfrm>
          <a:prstGeom prst="rect">
            <a:avLst/>
          </a:prstGeom>
          <a:noFill/>
        </p:spPr>
      </p:pic>
      <p:pic>
        <p:nvPicPr>
          <p:cNvPr id="4100" name="Picture 4" descr="D:\Swansea University Work\Anatomy Pictures\Primal Pictures\Thoracic Spine\Arthrological Features\Thoracic vertebral spine lateral supraspinous ligament.png"/>
          <p:cNvPicPr>
            <a:picLocks noChangeAspect="1" noChangeArrowheads="1"/>
          </p:cNvPicPr>
          <p:nvPr/>
        </p:nvPicPr>
        <p:blipFill>
          <a:blip r:embed="rId3" cstate="print"/>
          <a:srcRect/>
          <a:stretch>
            <a:fillRect/>
          </a:stretch>
        </p:blipFill>
        <p:spPr bwMode="auto">
          <a:xfrm>
            <a:off x="5652120" y="1628800"/>
            <a:ext cx="3491880" cy="4223667"/>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412776"/>
            <a:ext cx="3384376" cy="4896544"/>
          </a:xfrm>
        </p:spPr>
        <p:txBody>
          <a:bodyPr>
            <a:normAutofit/>
          </a:bodyPr>
          <a:lstStyle/>
          <a:p>
            <a:pPr>
              <a:buNone/>
            </a:pPr>
            <a:r>
              <a:rPr lang="en-GB" sz="1400" b="1" dirty="0" err="1">
                <a:latin typeface="+mj-lt"/>
              </a:rPr>
              <a:t>Intertransverse</a:t>
            </a:r>
            <a:r>
              <a:rPr lang="en-GB" sz="1400" b="1" dirty="0">
                <a:latin typeface="+mj-lt"/>
              </a:rPr>
              <a:t> ligaments</a:t>
            </a:r>
          </a:p>
          <a:p>
            <a:pPr>
              <a:buNone/>
            </a:pPr>
            <a:r>
              <a:rPr lang="en-GB" sz="1400" dirty="0">
                <a:latin typeface="+mj-lt"/>
              </a:rPr>
              <a:t>The </a:t>
            </a:r>
            <a:r>
              <a:rPr lang="en-GB" sz="1400" dirty="0" err="1">
                <a:latin typeface="+mj-lt"/>
              </a:rPr>
              <a:t>intertransverse</a:t>
            </a:r>
            <a:r>
              <a:rPr lang="en-GB" sz="1400" dirty="0">
                <a:latin typeface="+mj-lt"/>
              </a:rPr>
              <a:t> ligaments are, generally, insignificant bands connecting adjacent transverse processes. In the cervical region, they consist of irregular </a:t>
            </a:r>
            <a:r>
              <a:rPr lang="en-GB" sz="1400" dirty="0" err="1">
                <a:latin typeface="+mj-lt"/>
              </a:rPr>
              <a:t>fibers</a:t>
            </a:r>
            <a:r>
              <a:rPr lang="en-GB" sz="1400" dirty="0">
                <a:latin typeface="+mj-lt"/>
              </a:rPr>
              <a:t> largely replaced by </a:t>
            </a:r>
            <a:r>
              <a:rPr lang="en-GB" sz="1400" dirty="0" err="1">
                <a:latin typeface="+mj-lt"/>
              </a:rPr>
              <a:t>intertransversarii</a:t>
            </a:r>
            <a:r>
              <a:rPr lang="en-GB" sz="1400" dirty="0">
                <a:latin typeface="+mj-lt"/>
              </a:rPr>
              <a:t> muscles. In the thoracic region, they intimately blend with adjacent muscles and in the lumbar region they are thin and membranous.</a:t>
            </a:r>
          </a:p>
          <a:p>
            <a:pPr>
              <a:buNone/>
            </a:pPr>
            <a:endParaRPr lang="en-GB" sz="1400" dirty="0">
              <a:latin typeface="+mj-lt"/>
            </a:endParaRPr>
          </a:p>
        </p:txBody>
      </p:sp>
      <p:pic>
        <p:nvPicPr>
          <p:cNvPr id="5122" name="Picture 2" descr="D:\Swansea University Work\Anatomy Pictures\Primal Pictures\Thoracic Spine\Arthrological Features\Intertransverse ligaments.png"/>
          <p:cNvPicPr>
            <a:picLocks noChangeAspect="1" noChangeArrowheads="1"/>
          </p:cNvPicPr>
          <p:nvPr/>
        </p:nvPicPr>
        <p:blipFill>
          <a:blip r:embed="rId2" cstate="print"/>
          <a:srcRect/>
          <a:stretch>
            <a:fillRect/>
          </a:stretch>
        </p:blipFill>
        <p:spPr bwMode="auto">
          <a:xfrm>
            <a:off x="3815408" y="1196752"/>
            <a:ext cx="5328592" cy="5328592"/>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340768"/>
            <a:ext cx="3384376" cy="4968552"/>
          </a:xfrm>
        </p:spPr>
        <p:txBody>
          <a:bodyPr>
            <a:normAutofit/>
          </a:bodyPr>
          <a:lstStyle/>
          <a:p>
            <a:pPr>
              <a:buNone/>
            </a:pPr>
            <a:r>
              <a:rPr lang="en-GB" sz="1400" b="1" dirty="0">
                <a:latin typeface="+mj-lt"/>
              </a:rPr>
              <a:t>Superior </a:t>
            </a:r>
            <a:r>
              <a:rPr lang="en-GB" sz="1400" b="1" dirty="0" err="1">
                <a:latin typeface="+mj-lt"/>
              </a:rPr>
              <a:t>costotransverse</a:t>
            </a:r>
            <a:r>
              <a:rPr lang="en-GB" sz="1400" b="1" dirty="0">
                <a:latin typeface="+mj-lt"/>
              </a:rPr>
              <a:t> ligament</a:t>
            </a:r>
          </a:p>
          <a:p>
            <a:pPr>
              <a:buNone/>
            </a:pPr>
            <a:r>
              <a:rPr lang="en-GB" sz="1400" dirty="0">
                <a:latin typeface="+mj-lt"/>
              </a:rPr>
              <a:t>The superior </a:t>
            </a:r>
            <a:r>
              <a:rPr lang="en-GB" sz="1400" dirty="0" err="1">
                <a:latin typeface="+mj-lt"/>
              </a:rPr>
              <a:t>costotransverse</a:t>
            </a:r>
            <a:r>
              <a:rPr lang="en-GB" sz="1400" dirty="0">
                <a:latin typeface="+mj-lt"/>
              </a:rPr>
              <a:t> ligaments consist of anterior and posterior layers passing from the rib to the inferior surface of the transverse process of the vertebra above. The anterior layer passes supero-laterally from the crest of the rib neck; it blends laterally with the internal </a:t>
            </a:r>
            <a:r>
              <a:rPr lang="en-GB" sz="1400" dirty="0" err="1">
                <a:latin typeface="+mj-lt"/>
              </a:rPr>
              <a:t>intercostal</a:t>
            </a:r>
            <a:r>
              <a:rPr lang="en-GB" sz="1400" dirty="0">
                <a:latin typeface="+mj-lt"/>
              </a:rPr>
              <a:t> membrane and is crossed anteriorly by the </a:t>
            </a:r>
            <a:r>
              <a:rPr lang="en-GB" sz="1400" dirty="0" err="1">
                <a:latin typeface="+mj-lt"/>
              </a:rPr>
              <a:t>intercostal</a:t>
            </a:r>
            <a:r>
              <a:rPr lang="en-GB" sz="1400" dirty="0">
                <a:latin typeface="+mj-lt"/>
              </a:rPr>
              <a:t> neurovascular bundle. The posterior layer passes supero-medially from the posterior aspect of the rib neck and blends laterally with the external </a:t>
            </a:r>
            <a:r>
              <a:rPr lang="en-GB" sz="1400" dirty="0" err="1">
                <a:latin typeface="+mj-lt"/>
              </a:rPr>
              <a:t>intercostal</a:t>
            </a:r>
            <a:r>
              <a:rPr lang="en-GB" sz="1400" dirty="0">
                <a:latin typeface="+mj-lt"/>
              </a:rPr>
              <a:t> muscle. There is no ligament associated with the first rib.</a:t>
            </a:r>
          </a:p>
          <a:p>
            <a:pPr>
              <a:buNone/>
            </a:pPr>
            <a:endParaRPr lang="en-GB" sz="1400" dirty="0">
              <a:latin typeface="+mj-lt"/>
            </a:endParaRPr>
          </a:p>
        </p:txBody>
      </p:sp>
      <p:pic>
        <p:nvPicPr>
          <p:cNvPr id="6146" name="Picture 2" descr="D:\Swansea University Work\Anatomy Pictures\Primal Pictures\Thoracic Spine\Arthrological Features\Superior costotransverse ligament.png"/>
          <p:cNvPicPr>
            <a:picLocks noChangeAspect="1" noChangeArrowheads="1"/>
          </p:cNvPicPr>
          <p:nvPr/>
        </p:nvPicPr>
        <p:blipFill>
          <a:blip r:embed="rId2" cstate="print"/>
          <a:srcRect/>
          <a:stretch>
            <a:fillRect/>
          </a:stretch>
        </p:blipFill>
        <p:spPr bwMode="auto">
          <a:xfrm>
            <a:off x="3419872" y="980728"/>
            <a:ext cx="5328592" cy="532859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3682752" cy="4911824"/>
          </a:xfrm>
        </p:spPr>
        <p:txBody>
          <a:bodyPr/>
          <a:lstStyle/>
          <a:p>
            <a:pPr>
              <a:buNone/>
            </a:pPr>
            <a:r>
              <a:rPr lang="en-GB" sz="1400" b="1" dirty="0">
                <a:latin typeface="+mj-lt"/>
              </a:rPr>
              <a:t>Lateral </a:t>
            </a:r>
            <a:r>
              <a:rPr lang="en-GB" sz="1400" b="1" dirty="0" err="1">
                <a:latin typeface="+mj-lt"/>
              </a:rPr>
              <a:t>costotransverse</a:t>
            </a:r>
            <a:r>
              <a:rPr lang="en-GB" sz="1400" b="1" dirty="0">
                <a:latin typeface="+mj-lt"/>
              </a:rPr>
              <a:t> ligament</a:t>
            </a:r>
          </a:p>
          <a:p>
            <a:pPr>
              <a:buNone/>
            </a:pPr>
            <a:r>
              <a:rPr lang="en-GB" sz="1400" dirty="0">
                <a:latin typeface="+mj-lt"/>
              </a:rPr>
              <a:t>The lateral </a:t>
            </a:r>
            <a:r>
              <a:rPr lang="en-GB" sz="1400" dirty="0" err="1">
                <a:latin typeface="+mj-lt"/>
              </a:rPr>
              <a:t>costotransverse</a:t>
            </a:r>
            <a:r>
              <a:rPr lang="en-GB" sz="1400" dirty="0">
                <a:latin typeface="+mj-lt"/>
              </a:rPr>
              <a:t> ligaments are short, thick, strong bands. They pass obliquely from the apex of the transverse process to the non-articular part of the rib tubercle. For upper ribs the ligament is shorter and directed superiorly from the transverse process, while for lower ribs it is directed inferiorly.</a:t>
            </a:r>
          </a:p>
          <a:p>
            <a:endParaRPr lang="en-GB" dirty="0"/>
          </a:p>
        </p:txBody>
      </p:sp>
      <p:pic>
        <p:nvPicPr>
          <p:cNvPr id="8194" name="Picture 2" descr="D:\Swansea University Work\Anatomy Pictures\Primal Pictures\Thoracic Spine\Arthrological Features\Lateral costotransverse ligament.png"/>
          <p:cNvPicPr>
            <a:picLocks noChangeAspect="1" noChangeArrowheads="1"/>
          </p:cNvPicPr>
          <p:nvPr/>
        </p:nvPicPr>
        <p:blipFill>
          <a:blip r:embed="rId2" cstate="print"/>
          <a:srcRect/>
          <a:stretch>
            <a:fillRect/>
          </a:stretch>
        </p:blipFill>
        <p:spPr bwMode="auto">
          <a:xfrm>
            <a:off x="3995936" y="1628800"/>
            <a:ext cx="4752528" cy="4752528"/>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3898776" cy="4824536"/>
          </a:xfrm>
        </p:spPr>
        <p:txBody>
          <a:bodyPr>
            <a:normAutofit/>
          </a:bodyPr>
          <a:lstStyle/>
          <a:p>
            <a:pPr>
              <a:buNone/>
            </a:pPr>
            <a:r>
              <a:rPr lang="en-GB" sz="1400" b="1" dirty="0">
                <a:latin typeface="+mj-lt"/>
              </a:rPr>
              <a:t>Capsules of the </a:t>
            </a:r>
            <a:r>
              <a:rPr lang="en-GB" sz="1400" b="1" dirty="0" err="1">
                <a:latin typeface="+mj-lt"/>
              </a:rPr>
              <a:t>zygapophyseal</a:t>
            </a:r>
            <a:r>
              <a:rPr lang="en-GB" sz="1400" b="1" dirty="0">
                <a:latin typeface="+mj-lt"/>
              </a:rPr>
              <a:t> joints</a:t>
            </a:r>
          </a:p>
          <a:p>
            <a:pPr>
              <a:buNone/>
            </a:pPr>
            <a:r>
              <a:rPr lang="en-GB" sz="1400" dirty="0">
                <a:latin typeface="+mj-lt"/>
              </a:rPr>
              <a:t>Each </a:t>
            </a:r>
            <a:r>
              <a:rPr lang="en-GB" sz="1400" dirty="0" err="1">
                <a:latin typeface="+mj-lt"/>
              </a:rPr>
              <a:t>zygapophyseal</a:t>
            </a:r>
            <a:r>
              <a:rPr lang="en-GB" sz="1400" dirty="0">
                <a:latin typeface="+mj-lt"/>
              </a:rPr>
              <a:t> joint is enclosed by a thin loose fibrous capsule, which attaches to the margins of the articular facets. The capsule is most lax in the cervical region, while in the lumbar region it may form inflections into the joint space around the margins of the articular surfaces</a:t>
            </a:r>
            <a:r>
              <a:rPr lang="en-GB" sz="1400" dirty="0"/>
              <a:t> </a:t>
            </a:r>
          </a:p>
        </p:txBody>
      </p:sp>
      <p:pic>
        <p:nvPicPr>
          <p:cNvPr id="17410" name="Picture 2" descr="D:\Swansea University Work\Anatomy Pictures\Primal Pictures\Thoracic Spine\Arthrological Features\Capsules of the zygapophyseal joints.png"/>
          <p:cNvPicPr>
            <a:picLocks noChangeAspect="1" noChangeArrowheads="1"/>
          </p:cNvPicPr>
          <p:nvPr/>
        </p:nvPicPr>
        <p:blipFill>
          <a:blip r:embed="rId2" cstate="print"/>
          <a:srcRect/>
          <a:stretch>
            <a:fillRect/>
          </a:stretch>
        </p:blipFill>
        <p:spPr bwMode="auto">
          <a:xfrm>
            <a:off x="3959424" y="1196752"/>
            <a:ext cx="5184576" cy="518457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3322712" cy="5055840"/>
          </a:xfrm>
        </p:spPr>
        <p:txBody>
          <a:bodyPr>
            <a:normAutofit/>
          </a:bodyPr>
          <a:lstStyle/>
          <a:p>
            <a:pPr>
              <a:buNone/>
            </a:pPr>
            <a:r>
              <a:rPr lang="en-GB" sz="1400" b="1" dirty="0">
                <a:latin typeface="+mj-lt"/>
              </a:rPr>
              <a:t>Accessory ligaments</a:t>
            </a:r>
          </a:p>
          <a:p>
            <a:pPr>
              <a:buNone/>
            </a:pPr>
            <a:r>
              <a:rPr lang="en-GB" sz="1400" dirty="0">
                <a:latin typeface="+mj-lt"/>
              </a:rPr>
              <a:t>The accessory ligaments vary, but when present are medial to the superior </a:t>
            </a:r>
            <a:r>
              <a:rPr lang="en-GB" sz="1400" dirty="0" err="1">
                <a:latin typeface="+mj-lt"/>
              </a:rPr>
              <a:t>costotransverse</a:t>
            </a:r>
            <a:r>
              <a:rPr lang="en-GB" sz="1400" dirty="0">
                <a:latin typeface="+mj-lt"/>
              </a:rPr>
              <a:t> ligaments, and are separated by the dorsal ramus of the thoracic spinal nerve and accompanying vessels. The </a:t>
            </a:r>
            <a:r>
              <a:rPr lang="en-GB" sz="1400" dirty="0" err="1">
                <a:latin typeface="+mj-lt"/>
              </a:rPr>
              <a:t>fibers</a:t>
            </a:r>
            <a:r>
              <a:rPr lang="en-GB" sz="1400" dirty="0">
                <a:latin typeface="+mj-lt"/>
              </a:rPr>
              <a:t> pass superiorly and slightly laterally. </a:t>
            </a:r>
          </a:p>
          <a:p>
            <a:pPr>
              <a:buNone/>
            </a:pPr>
            <a:r>
              <a:rPr lang="en-GB" sz="1400" dirty="0">
                <a:latin typeface="+mj-lt"/>
              </a:rPr>
              <a:t> </a:t>
            </a:r>
          </a:p>
          <a:p>
            <a:pPr>
              <a:buNone/>
            </a:pPr>
            <a:r>
              <a:rPr lang="en-GB" sz="1400" dirty="0">
                <a:latin typeface="+mj-lt"/>
              </a:rPr>
              <a:t>The attachments of the accessory ligaments are variable, but usually extend from a depression medial to the rib tubercle to the inferior articular process, and occasionally to the base of the transverse process above.</a:t>
            </a:r>
          </a:p>
          <a:p>
            <a:endParaRPr lang="en-GB" dirty="0"/>
          </a:p>
        </p:txBody>
      </p:sp>
      <p:pic>
        <p:nvPicPr>
          <p:cNvPr id="9218" name="Picture 2" descr="D:\Swansea University Work\Anatomy Pictures\Primal Pictures\Thoracic Spine\Arthrological Features\Accessory ligaments posterior.png"/>
          <p:cNvPicPr>
            <a:picLocks noChangeAspect="1" noChangeArrowheads="1"/>
          </p:cNvPicPr>
          <p:nvPr/>
        </p:nvPicPr>
        <p:blipFill>
          <a:blip r:embed="rId2" cstate="print"/>
          <a:srcRect/>
          <a:stretch>
            <a:fillRect/>
          </a:stretch>
        </p:blipFill>
        <p:spPr bwMode="auto">
          <a:xfrm>
            <a:off x="3995936" y="1340768"/>
            <a:ext cx="4774332" cy="477433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340768"/>
            <a:ext cx="3456384" cy="4983832"/>
          </a:xfrm>
        </p:spPr>
        <p:txBody>
          <a:bodyPr>
            <a:normAutofit/>
          </a:bodyPr>
          <a:lstStyle/>
          <a:p>
            <a:pPr>
              <a:buNone/>
            </a:pPr>
            <a:r>
              <a:rPr lang="en-GB" sz="1400" b="1" dirty="0">
                <a:latin typeface="+mj-lt"/>
              </a:rPr>
              <a:t>Interspinous ligaments</a:t>
            </a:r>
          </a:p>
          <a:p>
            <a:pPr>
              <a:buNone/>
            </a:pPr>
            <a:r>
              <a:rPr lang="en-GB" sz="1400" dirty="0">
                <a:latin typeface="+mj-lt"/>
              </a:rPr>
              <a:t>The interspinous ligaments are thin membranous bands connecting adjacent vertebral spines between the root and apex. They meet the ligamentum </a:t>
            </a:r>
            <a:r>
              <a:rPr lang="en-GB" sz="1400" dirty="0" err="1">
                <a:latin typeface="+mj-lt"/>
              </a:rPr>
              <a:t>flavum</a:t>
            </a:r>
            <a:r>
              <a:rPr lang="en-GB" sz="1400" dirty="0">
                <a:latin typeface="+mj-lt"/>
              </a:rPr>
              <a:t> anteriorly and the supraspinous ligament posteriorly. The interspinous ligaments are insignificant in the cervical region; they are narrow and elongated in the thoracic region and broader, thicker and quadrilateral in the lumbar region. </a:t>
            </a:r>
            <a:r>
              <a:rPr lang="en-GB" sz="1400" dirty="0" err="1">
                <a:latin typeface="+mj-lt"/>
              </a:rPr>
              <a:t>Fibers</a:t>
            </a:r>
            <a:r>
              <a:rPr lang="en-GB" sz="1400" dirty="0">
                <a:latin typeface="+mj-lt"/>
              </a:rPr>
              <a:t> pass </a:t>
            </a:r>
            <a:r>
              <a:rPr lang="en-GB" sz="1400" dirty="0" err="1">
                <a:latin typeface="+mj-lt"/>
              </a:rPr>
              <a:t>postero</a:t>
            </a:r>
            <a:r>
              <a:rPr lang="en-GB" sz="1400" dirty="0">
                <a:latin typeface="+mj-lt"/>
              </a:rPr>
              <a:t>-inferiorly.</a:t>
            </a:r>
          </a:p>
        </p:txBody>
      </p:sp>
      <p:pic>
        <p:nvPicPr>
          <p:cNvPr id="10242" name="Picture 2" descr="D:\Swansea University Work\Anatomy Pictures\Primal Pictures\Thoracic Spine\Arthrological Features\Interspinous ligaments.png"/>
          <p:cNvPicPr>
            <a:picLocks noChangeAspect="1" noChangeArrowheads="1"/>
          </p:cNvPicPr>
          <p:nvPr/>
        </p:nvPicPr>
        <p:blipFill>
          <a:blip r:embed="rId2" cstate="print"/>
          <a:srcRect/>
          <a:stretch>
            <a:fillRect/>
          </a:stretch>
        </p:blipFill>
        <p:spPr bwMode="auto">
          <a:xfrm>
            <a:off x="3707904" y="1196752"/>
            <a:ext cx="5015458" cy="5015458"/>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3754760" cy="4896544"/>
          </a:xfrm>
        </p:spPr>
        <p:txBody>
          <a:bodyPr>
            <a:normAutofit/>
          </a:bodyPr>
          <a:lstStyle/>
          <a:p>
            <a:pPr>
              <a:buNone/>
            </a:pPr>
            <a:r>
              <a:rPr lang="en-GB" sz="1400" b="1" dirty="0">
                <a:latin typeface="+mj-lt"/>
              </a:rPr>
              <a:t>Radiate ligaments </a:t>
            </a:r>
          </a:p>
          <a:p>
            <a:pPr>
              <a:buNone/>
            </a:pPr>
            <a:r>
              <a:rPr lang="en-GB" sz="1400" dirty="0">
                <a:latin typeface="+mj-lt"/>
              </a:rPr>
              <a:t>The radiate ligaments are three bands of </a:t>
            </a:r>
            <a:r>
              <a:rPr lang="en-GB" sz="1400" dirty="0" err="1">
                <a:latin typeface="+mj-lt"/>
              </a:rPr>
              <a:t>fibers</a:t>
            </a:r>
            <a:r>
              <a:rPr lang="en-GB" sz="1400" dirty="0">
                <a:latin typeface="+mj-lt"/>
              </a:rPr>
              <a:t>. They connect the rib head from a point on its anterior aspect, lateral to the articular surface, to the bodies of the two adjacent vertebral bodies and intervening </a:t>
            </a:r>
            <a:r>
              <a:rPr lang="en-GB" sz="1400" dirty="0" err="1">
                <a:latin typeface="+mj-lt"/>
              </a:rPr>
              <a:t>intervertebral</a:t>
            </a:r>
            <a:r>
              <a:rPr lang="en-GB" sz="1400" dirty="0">
                <a:latin typeface="+mj-lt"/>
              </a:rPr>
              <a:t> disc under cover of the lateral part of the anterior longitudinal ligament. Superior </a:t>
            </a:r>
            <a:r>
              <a:rPr lang="en-GB" sz="1400" dirty="0" err="1">
                <a:latin typeface="+mj-lt"/>
              </a:rPr>
              <a:t>fibers</a:t>
            </a:r>
            <a:r>
              <a:rPr lang="en-GB" sz="1400" dirty="0">
                <a:latin typeface="+mj-lt"/>
              </a:rPr>
              <a:t> ascend to the vertebral body above; inferior </a:t>
            </a:r>
            <a:r>
              <a:rPr lang="en-GB" sz="1400" dirty="0" err="1">
                <a:latin typeface="+mj-lt"/>
              </a:rPr>
              <a:t>fibers</a:t>
            </a:r>
            <a:r>
              <a:rPr lang="en-GB" sz="1400" dirty="0">
                <a:latin typeface="+mj-lt"/>
              </a:rPr>
              <a:t> descend to the vertebral body below. Shorter, less distinct intermediate </a:t>
            </a:r>
            <a:r>
              <a:rPr lang="en-GB" sz="1400" dirty="0" err="1">
                <a:latin typeface="+mj-lt"/>
              </a:rPr>
              <a:t>fibers</a:t>
            </a:r>
            <a:r>
              <a:rPr lang="en-GB" sz="1400" dirty="0">
                <a:latin typeface="+mj-lt"/>
              </a:rPr>
              <a:t> pass horizontally to attach to the disc. The superior </a:t>
            </a:r>
            <a:r>
              <a:rPr lang="en-GB" sz="1400" dirty="0" err="1">
                <a:latin typeface="+mj-lt"/>
              </a:rPr>
              <a:t>fibers</a:t>
            </a:r>
            <a:r>
              <a:rPr lang="en-GB" sz="1400" dirty="0">
                <a:latin typeface="+mj-lt"/>
              </a:rPr>
              <a:t> of the first </a:t>
            </a:r>
            <a:r>
              <a:rPr lang="en-GB" sz="1400" dirty="0" err="1">
                <a:latin typeface="+mj-lt"/>
              </a:rPr>
              <a:t>costovertebral</a:t>
            </a:r>
            <a:r>
              <a:rPr lang="en-GB" sz="1400" dirty="0">
                <a:latin typeface="+mj-lt"/>
              </a:rPr>
              <a:t> joint ascend to C7, while at the level of the tenth to twelfth joints the radiate ligament is less well developed.</a:t>
            </a:r>
          </a:p>
          <a:p>
            <a:endParaRPr lang="en-GB" sz="1400" dirty="0">
              <a:latin typeface="+mj-lt"/>
            </a:endParaRPr>
          </a:p>
        </p:txBody>
      </p:sp>
      <p:pic>
        <p:nvPicPr>
          <p:cNvPr id="11266" name="Picture 2" descr="D:\Swansea University Work\Anatomy Pictures\Primal Pictures\Thoracic Spine\Arthrological Features\Radiate ligaments of heads of ribs.png"/>
          <p:cNvPicPr>
            <a:picLocks noChangeAspect="1" noChangeArrowheads="1"/>
          </p:cNvPicPr>
          <p:nvPr/>
        </p:nvPicPr>
        <p:blipFill>
          <a:blip r:embed="rId2" cstate="print"/>
          <a:srcRect/>
          <a:stretch>
            <a:fillRect/>
          </a:stretch>
        </p:blipFill>
        <p:spPr bwMode="auto">
          <a:xfrm>
            <a:off x="4042842" y="1412776"/>
            <a:ext cx="4824536" cy="4824536"/>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4042792" cy="5127848"/>
          </a:xfrm>
        </p:spPr>
        <p:txBody>
          <a:bodyPr>
            <a:normAutofit lnSpcReduction="10000"/>
          </a:bodyPr>
          <a:lstStyle/>
          <a:p>
            <a:pPr>
              <a:buNone/>
            </a:pPr>
            <a:r>
              <a:rPr lang="en-GB" sz="1400" b="1" dirty="0">
                <a:latin typeface="+mj-lt"/>
              </a:rPr>
              <a:t>Anterior longitudinal ligament</a:t>
            </a:r>
          </a:p>
          <a:p>
            <a:pPr>
              <a:buNone/>
            </a:pPr>
            <a:r>
              <a:rPr lang="en-GB" sz="1400" dirty="0">
                <a:latin typeface="+mj-lt"/>
              </a:rPr>
              <a:t>The anterior longitudinal ligament is a strong band supporting the anterior aspect of the vertebral column. It is narrower superiorly (4-5mm) and broader inferiorly (20-25mm). It extends from the anterior tubercle of C1 to the pelvic surface of the upper sacrum. It is between 1-2mm thick and consists of three dense layers of collagen </a:t>
            </a:r>
            <a:r>
              <a:rPr lang="en-GB" sz="1400" dirty="0" err="1">
                <a:latin typeface="+mj-lt"/>
              </a:rPr>
              <a:t>fibers</a:t>
            </a:r>
            <a:r>
              <a:rPr lang="en-GB" sz="1400" dirty="0">
                <a:latin typeface="+mj-lt"/>
              </a:rPr>
              <a:t>. The superficial layer extends over three or four vertebrae; the intermediate layer over two or three and the deep layer consists of laterally short </a:t>
            </a:r>
            <a:r>
              <a:rPr lang="en-GB" sz="1400" dirty="0" err="1">
                <a:latin typeface="+mj-lt"/>
              </a:rPr>
              <a:t>fibers</a:t>
            </a:r>
            <a:r>
              <a:rPr lang="en-GB" sz="1400" dirty="0">
                <a:latin typeface="+mj-lt"/>
              </a:rPr>
              <a:t> connecting adjacent vertebrae. The </a:t>
            </a:r>
            <a:r>
              <a:rPr lang="en-GB" sz="1400" dirty="0" err="1">
                <a:latin typeface="+mj-lt"/>
              </a:rPr>
              <a:t>fibers</a:t>
            </a:r>
            <a:r>
              <a:rPr lang="en-GB" sz="1400" dirty="0">
                <a:latin typeface="+mj-lt"/>
              </a:rPr>
              <a:t> are strongly attached to the </a:t>
            </a:r>
            <a:r>
              <a:rPr lang="en-GB" sz="1400" dirty="0" err="1">
                <a:latin typeface="+mj-lt"/>
              </a:rPr>
              <a:t>intervertebral</a:t>
            </a:r>
            <a:r>
              <a:rPr lang="en-GB" sz="1400" dirty="0">
                <a:latin typeface="+mj-lt"/>
              </a:rPr>
              <a:t> margins, but loosely to the bodies. Superiorly, the ligament is continuous with the anterior </a:t>
            </a:r>
            <a:r>
              <a:rPr lang="en-GB" sz="1400" dirty="0" err="1">
                <a:latin typeface="+mj-lt"/>
              </a:rPr>
              <a:t>atlanto</a:t>
            </a:r>
            <a:r>
              <a:rPr lang="en-GB" sz="1400" dirty="0">
                <a:latin typeface="+mj-lt"/>
              </a:rPr>
              <a:t>-occipital membrane.</a:t>
            </a:r>
          </a:p>
          <a:p>
            <a:pPr>
              <a:buNone/>
            </a:pPr>
            <a:r>
              <a:rPr lang="en-GB" sz="1400" dirty="0">
                <a:latin typeface="+mj-lt"/>
              </a:rPr>
              <a:t> </a:t>
            </a:r>
            <a:r>
              <a:rPr lang="en-GB" sz="1400" b="1" dirty="0">
                <a:latin typeface="+mj-lt"/>
              </a:rPr>
              <a:t>Pathology</a:t>
            </a:r>
          </a:p>
          <a:p>
            <a:pPr>
              <a:buNone/>
            </a:pPr>
            <a:r>
              <a:rPr lang="en-GB" sz="1400" dirty="0">
                <a:latin typeface="+mj-lt"/>
              </a:rPr>
              <a:t> The continuity of the posterior and anterior longitudinal ligaments (and other ligaments) is an important part of assessment of vertebral column injury. The continuity, or otherwise, is best seen on an MRI scan. It gives an indication of the violence of the injury, as well as some guide as to the techniques that can be used in treatment, particularly surgery</a:t>
            </a:r>
          </a:p>
        </p:txBody>
      </p:sp>
      <p:pic>
        <p:nvPicPr>
          <p:cNvPr id="13314" name="Picture 2" descr="D:\Swansea University Work\Anatomy Pictures\Primal Pictures\Thoracic Spine\Arthrological Features\Anterior longitudinal ligament.png"/>
          <p:cNvPicPr>
            <a:picLocks noChangeAspect="1" noChangeArrowheads="1"/>
          </p:cNvPicPr>
          <p:nvPr/>
        </p:nvPicPr>
        <p:blipFill>
          <a:blip r:embed="rId2" cstate="print"/>
          <a:srcRect/>
          <a:stretch>
            <a:fillRect/>
          </a:stretch>
        </p:blipFill>
        <p:spPr bwMode="auto">
          <a:xfrm>
            <a:off x="3635896" y="1124744"/>
            <a:ext cx="5375498" cy="5375498"/>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4546848" cy="5256584"/>
          </a:xfrm>
        </p:spPr>
        <p:txBody>
          <a:bodyPr>
            <a:noAutofit/>
          </a:bodyPr>
          <a:lstStyle/>
          <a:p>
            <a:pPr>
              <a:buNone/>
            </a:pPr>
            <a:r>
              <a:rPr lang="en-GB" sz="1200" b="1" dirty="0">
                <a:latin typeface="+mj-lt"/>
              </a:rPr>
              <a:t>Posterior longitudinal ligament</a:t>
            </a:r>
          </a:p>
          <a:p>
            <a:pPr>
              <a:buNone/>
            </a:pPr>
            <a:r>
              <a:rPr lang="en-GB" sz="1200" dirty="0">
                <a:latin typeface="+mj-lt"/>
              </a:rPr>
              <a:t>The posterior longitudinal ligament is a strong band supporting the posterior aspect of the vertebral column. It is wider superiorly (10-15mm) and narrower and denticulate inferiorly (6-8mm over the bodies; 10-15mm over the discs). It extends from the posterior surface of the body of C2 to the posterior surface of S1. It is 1-1.4mm thick and consists of two dense layers of collagen </a:t>
            </a:r>
            <a:r>
              <a:rPr lang="en-GB" sz="1200" dirty="0" err="1">
                <a:latin typeface="+mj-lt"/>
              </a:rPr>
              <a:t>fibers</a:t>
            </a:r>
            <a:r>
              <a:rPr lang="en-GB" sz="1200" dirty="0">
                <a:latin typeface="+mj-lt"/>
              </a:rPr>
              <a:t>. The superficial </a:t>
            </a:r>
            <a:r>
              <a:rPr lang="en-GB" sz="1200" dirty="0" err="1">
                <a:latin typeface="+mj-lt"/>
              </a:rPr>
              <a:t>fibers</a:t>
            </a:r>
            <a:r>
              <a:rPr lang="en-GB" sz="1200" dirty="0">
                <a:latin typeface="+mj-lt"/>
              </a:rPr>
              <a:t> extend over three or four vertebrae and the deeper ones pass between adjacent vertebrae. The </a:t>
            </a:r>
            <a:r>
              <a:rPr lang="en-GB" sz="1200" dirty="0" err="1">
                <a:latin typeface="+mj-lt"/>
              </a:rPr>
              <a:t>fibers</a:t>
            </a:r>
            <a:r>
              <a:rPr lang="en-GB" sz="1200" dirty="0">
                <a:latin typeface="+mj-lt"/>
              </a:rPr>
              <a:t> attach to the </a:t>
            </a:r>
            <a:r>
              <a:rPr lang="en-GB" sz="1200" dirty="0" err="1">
                <a:latin typeface="+mj-lt"/>
              </a:rPr>
              <a:t>intervertebral</a:t>
            </a:r>
            <a:r>
              <a:rPr lang="en-GB" sz="1200" dirty="0">
                <a:latin typeface="+mj-lt"/>
              </a:rPr>
              <a:t> discs and the adjacent margins of the vertebral bodies. Between attachments they are separated from the bodies by </a:t>
            </a:r>
            <a:r>
              <a:rPr lang="en-GB" sz="1200" dirty="0" err="1">
                <a:latin typeface="+mj-lt"/>
              </a:rPr>
              <a:t>basivertebral</a:t>
            </a:r>
            <a:r>
              <a:rPr lang="en-GB" sz="1200" dirty="0">
                <a:latin typeface="+mj-lt"/>
              </a:rPr>
              <a:t> veins and their communications with the anterior internal vertebral venous plexus. Superiorly, the ligament is continuous with the </a:t>
            </a:r>
            <a:r>
              <a:rPr lang="en-GB" sz="1200" dirty="0" err="1">
                <a:latin typeface="+mj-lt"/>
              </a:rPr>
              <a:t>tectorial</a:t>
            </a:r>
            <a:r>
              <a:rPr lang="en-GB" sz="1200" dirty="0">
                <a:latin typeface="+mj-lt"/>
              </a:rPr>
              <a:t> membrane.</a:t>
            </a:r>
          </a:p>
          <a:p>
            <a:pPr>
              <a:buNone/>
            </a:pPr>
            <a:r>
              <a:rPr lang="en-GB" sz="1200" dirty="0">
                <a:latin typeface="+mj-lt"/>
              </a:rPr>
              <a:t> </a:t>
            </a:r>
            <a:r>
              <a:rPr lang="en-GB" sz="1200" b="1" dirty="0">
                <a:latin typeface="+mj-lt"/>
              </a:rPr>
              <a:t>Pathology</a:t>
            </a:r>
          </a:p>
          <a:p>
            <a:pPr>
              <a:buNone/>
            </a:pPr>
            <a:r>
              <a:rPr lang="en-GB" sz="1200" dirty="0">
                <a:latin typeface="+mj-lt"/>
              </a:rPr>
              <a:t> The continuity of the posterior and anterior longitudinal ligaments (and other ligaments) is an important part of assessment of vertebral column injury. The continuity, or otherwise, is best seen on an MRI scan. It gives an indication of the violence of the injury, as well as some guide as to the techniques that can be used in treatment, particularly surgery. </a:t>
            </a:r>
          </a:p>
          <a:p>
            <a:pPr>
              <a:buNone/>
            </a:pPr>
            <a:r>
              <a:rPr lang="en-GB" sz="1200" dirty="0">
                <a:latin typeface="+mj-lt"/>
              </a:rPr>
              <a:t> Abnormal ossification of the posterior longitudinal ligament can occur. This usually presents as cord compression (</a:t>
            </a:r>
            <a:r>
              <a:rPr lang="en-GB" sz="1200" dirty="0" err="1">
                <a:latin typeface="+mj-lt"/>
              </a:rPr>
              <a:t>myelopathy</a:t>
            </a:r>
            <a:r>
              <a:rPr lang="en-GB" sz="1200" dirty="0">
                <a:latin typeface="+mj-lt"/>
              </a:rPr>
              <a:t>) and is common in the Japanese population</a:t>
            </a:r>
          </a:p>
        </p:txBody>
      </p:sp>
      <p:pic>
        <p:nvPicPr>
          <p:cNvPr id="14338" name="Picture 2" descr="D:\Swansea University Work\Anatomy Pictures\Primal Pictures\Thoracic Spine\Arthrological Features\Posterior longitudinal ligament.png"/>
          <p:cNvPicPr>
            <a:picLocks noChangeAspect="1" noChangeArrowheads="1"/>
          </p:cNvPicPr>
          <p:nvPr/>
        </p:nvPicPr>
        <p:blipFill>
          <a:blip r:embed="rId2" cstate="print"/>
          <a:srcRect/>
          <a:stretch>
            <a:fillRect/>
          </a:stretch>
        </p:blipFill>
        <p:spPr bwMode="auto">
          <a:xfrm>
            <a:off x="3624486" y="908720"/>
            <a:ext cx="5519514" cy="5519514"/>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4474840" cy="5487888"/>
          </a:xfrm>
        </p:spPr>
        <p:txBody>
          <a:bodyPr>
            <a:noAutofit/>
          </a:bodyPr>
          <a:lstStyle/>
          <a:p>
            <a:pPr>
              <a:buNone/>
            </a:pPr>
            <a:r>
              <a:rPr lang="en-GB" sz="1400" b="1" dirty="0" err="1">
                <a:latin typeface="+mj-lt"/>
              </a:rPr>
              <a:t>Ligamenta</a:t>
            </a:r>
            <a:r>
              <a:rPr lang="en-GB" sz="1400" b="1" dirty="0">
                <a:latin typeface="+mj-lt"/>
              </a:rPr>
              <a:t> </a:t>
            </a:r>
            <a:r>
              <a:rPr lang="en-GB" sz="1400" b="1" dirty="0" err="1">
                <a:latin typeface="+mj-lt"/>
              </a:rPr>
              <a:t>flava</a:t>
            </a:r>
            <a:endParaRPr lang="en-GB" sz="1400" b="1" dirty="0">
              <a:latin typeface="+mj-lt"/>
            </a:endParaRPr>
          </a:p>
          <a:p>
            <a:pPr>
              <a:buNone/>
            </a:pPr>
            <a:r>
              <a:rPr lang="en-GB" sz="1400" dirty="0">
                <a:latin typeface="+mj-lt"/>
              </a:rPr>
              <a:t>The ligamentum </a:t>
            </a:r>
            <a:r>
              <a:rPr lang="en-GB" sz="1400" dirty="0" err="1">
                <a:latin typeface="+mj-lt"/>
              </a:rPr>
              <a:t>flava</a:t>
            </a:r>
            <a:r>
              <a:rPr lang="en-GB" sz="1400" dirty="0">
                <a:latin typeface="+mj-lt"/>
              </a:rPr>
              <a:t> connects the laminae of adjacent vertebrae. The first arises at C1/C2 and the last at the level of L4/L5 (L5/S1 in a </a:t>
            </a:r>
            <a:r>
              <a:rPr lang="en-GB" sz="1400" dirty="0" err="1">
                <a:latin typeface="+mj-lt"/>
              </a:rPr>
              <a:t>lumbarized</a:t>
            </a:r>
            <a:r>
              <a:rPr lang="en-GB" sz="1400" dirty="0">
                <a:latin typeface="+mj-lt"/>
              </a:rPr>
              <a:t> sacrum). They pass </a:t>
            </a:r>
            <a:r>
              <a:rPr lang="en-GB" sz="1400" dirty="0" err="1">
                <a:latin typeface="+mj-lt"/>
              </a:rPr>
              <a:t>postero</a:t>
            </a:r>
            <a:r>
              <a:rPr lang="en-GB" sz="1400" dirty="0">
                <a:latin typeface="+mj-lt"/>
              </a:rPr>
              <a:t>-inferiorly from the anterior aspect of the inferior border of the laminae above to the posterior aspect of the superior border of the laminae below. Laterally, the ligaments extend as far as the </a:t>
            </a:r>
            <a:r>
              <a:rPr lang="en-GB" sz="1400" dirty="0" err="1">
                <a:latin typeface="+mj-lt"/>
              </a:rPr>
              <a:t>zygapophyseal</a:t>
            </a:r>
            <a:r>
              <a:rPr lang="en-GB" sz="1400" dirty="0">
                <a:latin typeface="+mj-lt"/>
              </a:rPr>
              <a:t> joint capsules. Medially, their borders meet at the root of the spinous process and may be partially fused leaving gaps for the passage of veins connecting the internal and posterior external vertebral venous plexus. </a:t>
            </a:r>
          </a:p>
          <a:p>
            <a:pPr>
              <a:buNone/>
            </a:pPr>
            <a:r>
              <a:rPr lang="en-GB" sz="1400" dirty="0">
                <a:latin typeface="+mj-lt"/>
              </a:rPr>
              <a:t> </a:t>
            </a:r>
          </a:p>
          <a:p>
            <a:pPr>
              <a:buNone/>
            </a:pPr>
            <a:r>
              <a:rPr lang="en-GB" sz="1400" dirty="0">
                <a:latin typeface="+mj-lt"/>
              </a:rPr>
              <a:t>The predominant tissue is yellow elastic tissue to permit and control spinal flexion and prevent abrupt limitation, they also aid the return to the erect posture and prevent redundant folds projecting into the vertebral foramen. The ligaments are broad, thin and long in the cervical region, becoming thicker as they descend the vertebral column.</a:t>
            </a:r>
          </a:p>
          <a:p>
            <a:pPr>
              <a:buNone/>
            </a:pPr>
            <a:r>
              <a:rPr lang="en-GB" sz="900" b="1" dirty="0">
                <a:latin typeface="+mj-lt"/>
              </a:rPr>
              <a:t> </a:t>
            </a:r>
            <a:endParaRPr lang="en-GB" sz="900" dirty="0">
              <a:latin typeface="+mj-lt"/>
            </a:endParaRPr>
          </a:p>
        </p:txBody>
      </p:sp>
      <p:pic>
        <p:nvPicPr>
          <p:cNvPr id="15362" name="Picture 2" descr="D:\Swansea University Work\Anatomy Pictures\Primal Pictures\Thoracic Spine\Arthrological Features\Ligamenta flava anterior.png"/>
          <p:cNvPicPr>
            <a:picLocks noChangeAspect="1" noChangeArrowheads="1"/>
          </p:cNvPicPr>
          <p:nvPr/>
        </p:nvPicPr>
        <p:blipFill>
          <a:blip r:embed="rId2" cstate="print"/>
          <a:srcRect/>
          <a:stretch>
            <a:fillRect/>
          </a:stretch>
        </p:blipFill>
        <p:spPr bwMode="auto">
          <a:xfrm>
            <a:off x="5436096" y="764704"/>
            <a:ext cx="2952328" cy="2952328"/>
          </a:xfrm>
          <a:prstGeom prst="rect">
            <a:avLst/>
          </a:prstGeom>
          <a:noFill/>
        </p:spPr>
      </p:pic>
      <p:pic>
        <p:nvPicPr>
          <p:cNvPr id="15363" name="Picture 3" descr="D:\Swansea University Work\Anatomy Pictures\Primal Pictures\Thoracic Spine\Arthrological Features\Ligamenta flava oblique.png"/>
          <p:cNvPicPr>
            <a:picLocks noChangeAspect="1" noChangeArrowheads="1"/>
          </p:cNvPicPr>
          <p:nvPr/>
        </p:nvPicPr>
        <p:blipFill>
          <a:blip r:embed="rId3" cstate="print"/>
          <a:srcRect/>
          <a:stretch>
            <a:fillRect/>
          </a:stretch>
        </p:blipFill>
        <p:spPr bwMode="auto">
          <a:xfrm>
            <a:off x="5652120" y="4005064"/>
            <a:ext cx="2664296" cy="2664296"/>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err="1"/>
              <a:t>Neuroanatomy</a:t>
            </a:r>
            <a:endParaRPr lang="en-GB" sz="3600" dirty="0"/>
          </a:p>
        </p:txBody>
      </p:sp>
      <p:sp>
        <p:nvSpPr>
          <p:cNvPr id="3" name="Text Placeholder 2"/>
          <p:cNvSpPr>
            <a:spLocks noGrp="1"/>
          </p:cNvSpPr>
          <p:nvPr>
            <p:ph type="body" idx="1"/>
          </p:nvPr>
        </p:nvSpPr>
        <p:spPr/>
        <p:txBody>
          <a:bodyPr/>
          <a:lstStyle/>
          <a:p>
            <a:pPr algn="ctr"/>
            <a:r>
              <a:rPr lang="en-GB" dirty="0">
                <a:latin typeface="+mj-lt"/>
              </a:rPr>
              <a:t>Thoracic Spine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457200" y="1124744"/>
            <a:ext cx="4114800" cy="5256584"/>
          </a:xfrm>
        </p:spPr>
        <p:txBody>
          <a:bodyPr>
            <a:normAutofit fontScale="40000" lnSpcReduction="20000"/>
          </a:bodyPr>
          <a:lstStyle/>
          <a:p>
            <a:pPr>
              <a:buNone/>
            </a:pPr>
            <a:r>
              <a:rPr lang="en-GB" b="1" dirty="0">
                <a:latin typeface="+mj-lt"/>
              </a:rPr>
              <a:t>Spinal cord: thoracic segments</a:t>
            </a:r>
          </a:p>
          <a:p>
            <a:pPr>
              <a:buNone/>
            </a:pPr>
            <a:r>
              <a:rPr lang="en-GB" dirty="0">
                <a:latin typeface="+mj-lt"/>
              </a:rPr>
              <a:t>There are twelve thoracic spinal cord segments, each associated with the emergence of a pair of spinal nerves. There is no surface indication of segmentation; the limits of each segment being demarcated by an imaginary transverse plane through the spinal cord midway between the attachments of the rootlets of adjacent pairs of spinal nerves.</a:t>
            </a:r>
          </a:p>
          <a:p>
            <a:pPr>
              <a:buNone/>
            </a:pPr>
            <a:r>
              <a:rPr lang="en-GB" dirty="0">
                <a:latin typeface="+mj-lt"/>
              </a:rPr>
              <a:t> </a:t>
            </a:r>
            <a:r>
              <a:rPr lang="en-GB" b="1" dirty="0">
                <a:latin typeface="+mj-lt"/>
              </a:rPr>
              <a:t>Pathology</a:t>
            </a:r>
          </a:p>
          <a:p>
            <a:pPr>
              <a:buNone/>
            </a:pPr>
            <a:r>
              <a:rPr lang="en-GB" dirty="0">
                <a:latin typeface="+mj-lt"/>
              </a:rPr>
              <a:t> The spinal cord extends from the foramen magnum to approximately the L1/2 disc. Both its longitudinal and cross-sectional anatomy has significant clinical relevance. </a:t>
            </a:r>
          </a:p>
          <a:p>
            <a:pPr>
              <a:buNone/>
            </a:pPr>
            <a:r>
              <a:rPr lang="en-GB" dirty="0">
                <a:latin typeface="+mj-lt"/>
              </a:rPr>
              <a:t> Clinical presentation of spinal cord disease depends on the site of the lesion. Pathology can cause complete or partial loss of cord function (</a:t>
            </a:r>
            <a:r>
              <a:rPr lang="en-GB" dirty="0" err="1">
                <a:latin typeface="+mj-lt"/>
              </a:rPr>
              <a:t>myelopathy</a:t>
            </a:r>
            <a:r>
              <a:rPr lang="en-GB" dirty="0">
                <a:latin typeface="+mj-lt"/>
              </a:rPr>
              <a:t>). </a:t>
            </a:r>
          </a:p>
          <a:p>
            <a:pPr>
              <a:buNone/>
            </a:pPr>
            <a:r>
              <a:rPr lang="en-GB" dirty="0">
                <a:latin typeface="+mj-lt"/>
              </a:rPr>
              <a:t> Partial lesions include the central cord, anterior cord, and posterior cord syndromes. </a:t>
            </a:r>
          </a:p>
          <a:p>
            <a:pPr>
              <a:buNone/>
            </a:pPr>
            <a:r>
              <a:rPr lang="en-GB" dirty="0">
                <a:latin typeface="+mj-lt"/>
              </a:rPr>
              <a:t> </a:t>
            </a:r>
            <a:r>
              <a:rPr lang="en-GB" dirty="0" err="1">
                <a:latin typeface="+mj-lt"/>
              </a:rPr>
              <a:t>Hemisection</a:t>
            </a:r>
            <a:r>
              <a:rPr lang="en-GB" dirty="0">
                <a:latin typeface="+mj-lt"/>
              </a:rPr>
              <a:t> of the cord can also occur, ' Brown-</a:t>
            </a:r>
            <a:r>
              <a:rPr lang="en-GB" dirty="0" err="1">
                <a:latin typeface="+mj-lt"/>
              </a:rPr>
              <a:t>Sequard</a:t>
            </a:r>
            <a:r>
              <a:rPr lang="en-GB" dirty="0">
                <a:latin typeface="+mj-lt"/>
              </a:rPr>
              <a:t> Syndrome '. In most cases of partial </a:t>
            </a:r>
            <a:r>
              <a:rPr lang="en-GB" dirty="0" err="1">
                <a:latin typeface="+mj-lt"/>
              </a:rPr>
              <a:t>myelopathy</a:t>
            </a:r>
            <a:r>
              <a:rPr lang="en-GB" dirty="0">
                <a:latin typeface="+mj-lt"/>
              </a:rPr>
              <a:t>, there is often a combination of lower neuron signs (flaccidity and loss of reflexes) and upper motor neuron signs (</a:t>
            </a:r>
            <a:r>
              <a:rPr lang="en-GB" dirty="0" err="1">
                <a:latin typeface="+mj-lt"/>
              </a:rPr>
              <a:t>hypertonicity</a:t>
            </a:r>
            <a:r>
              <a:rPr lang="en-GB" dirty="0">
                <a:latin typeface="+mj-lt"/>
              </a:rPr>
              <a:t> and hyper-</a:t>
            </a:r>
            <a:r>
              <a:rPr lang="en-GB" dirty="0" err="1">
                <a:latin typeface="+mj-lt"/>
              </a:rPr>
              <a:t>reflexia</a:t>
            </a:r>
            <a:r>
              <a:rPr lang="en-GB" dirty="0">
                <a:latin typeface="+mj-lt"/>
              </a:rPr>
              <a:t>). </a:t>
            </a:r>
          </a:p>
          <a:p>
            <a:pPr>
              <a:buNone/>
            </a:pPr>
            <a:r>
              <a:rPr lang="en-GB" dirty="0">
                <a:latin typeface="+mj-lt"/>
              </a:rPr>
              <a:t> Spinal Cord Compression </a:t>
            </a:r>
          </a:p>
          <a:p>
            <a:pPr>
              <a:buNone/>
            </a:pPr>
            <a:r>
              <a:rPr lang="en-GB" dirty="0">
                <a:latin typeface="+mj-lt"/>
              </a:rPr>
              <a:t>Spinal cord compression can be described according to its location in the longitudinal and axial position: </a:t>
            </a:r>
          </a:p>
          <a:p>
            <a:pPr>
              <a:buNone/>
            </a:pPr>
            <a:r>
              <a:rPr lang="en-GB" dirty="0">
                <a:latin typeface="+mj-lt"/>
              </a:rPr>
              <a:t> 1. </a:t>
            </a:r>
            <a:r>
              <a:rPr lang="en-GB" dirty="0" err="1">
                <a:latin typeface="+mj-lt"/>
              </a:rPr>
              <a:t>Intradural</a:t>
            </a:r>
            <a:r>
              <a:rPr lang="en-GB" dirty="0">
                <a:latin typeface="+mj-lt"/>
              </a:rPr>
              <a:t> Pathology </a:t>
            </a:r>
          </a:p>
          <a:p>
            <a:pPr>
              <a:buNone/>
            </a:pPr>
            <a:r>
              <a:rPr lang="en-GB" dirty="0">
                <a:latin typeface="+mj-lt"/>
              </a:rPr>
              <a:t>a) </a:t>
            </a:r>
            <a:r>
              <a:rPr lang="en-GB" dirty="0" err="1">
                <a:latin typeface="+mj-lt"/>
              </a:rPr>
              <a:t>Intramedullary</a:t>
            </a:r>
            <a:r>
              <a:rPr lang="en-GB" dirty="0">
                <a:latin typeface="+mj-lt"/>
              </a:rPr>
              <a:t> lesions, e.g. </a:t>
            </a:r>
            <a:r>
              <a:rPr lang="en-GB" dirty="0" err="1">
                <a:latin typeface="+mj-lt"/>
              </a:rPr>
              <a:t>syrinx</a:t>
            </a:r>
            <a:r>
              <a:rPr lang="en-GB" dirty="0">
                <a:latin typeface="+mj-lt"/>
              </a:rPr>
              <a:t>, cord </a:t>
            </a:r>
            <a:r>
              <a:rPr lang="en-GB" dirty="0" err="1">
                <a:latin typeface="+mj-lt"/>
              </a:rPr>
              <a:t>tumor</a:t>
            </a:r>
            <a:r>
              <a:rPr lang="en-GB" dirty="0">
                <a:latin typeface="+mj-lt"/>
              </a:rPr>
              <a:t> </a:t>
            </a:r>
          </a:p>
          <a:p>
            <a:pPr>
              <a:buNone/>
            </a:pPr>
            <a:r>
              <a:rPr lang="en-GB" dirty="0">
                <a:latin typeface="+mj-lt"/>
              </a:rPr>
              <a:t>b) </a:t>
            </a:r>
            <a:r>
              <a:rPr lang="en-GB" dirty="0" err="1">
                <a:latin typeface="+mj-lt"/>
              </a:rPr>
              <a:t>Extramedullary</a:t>
            </a:r>
            <a:r>
              <a:rPr lang="en-GB" dirty="0">
                <a:latin typeface="+mj-lt"/>
              </a:rPr>
              <a:t>/</a:t>
            </a:r>
            <a:r>
              <a:rPr lang="en-GB" dirty="0" err="1">
                <a:latin typeface="+mj-lt"/>
              </a:rPr>
              <a:t>intradural</a:t>
            </a:r>
            <a:r>
              <a:rPr lang="en-GB" dirty="0">
                <a:latin typeface="+mj-lt"/>
              </a:rPr>
              <a:t> lesions, e.g. </a:t>
            </a:r>
            <a:r>
              <a:rPr lang="en-GB" dirty="0" err="1">
                <a:latin typeface="+mj-lt"/>
              </a:rPr>
              <a:t>hemangioma</a:t>
            </a:r>
            <a:r>
              <a:rPr lang="en-GB" dirty="0">
                <a:latin typeface="+mj-lt"/>
              </a:rPr>
              <a:t>, </a:t>
            </a:r>
            <a:r>
              <a:rPr lang="en-GB" dirty="0" err="1">
                <a:latin typeface="+mj-lt"/>
              </a:rPr>
              <a:t>tumor</a:t>
            </a:r>
            <a:r>
              <a:rPr lang="en-GB" dirty="0">
                <a:latin typeface="+mj-lt"/>
              </a:rPr>
              <a:t> </a:t>
            </a:r>
          </a:p>
          <a:p>
            <a:pPr>
              <a:buNone/>
            </a:pPr>
            <a:r>
              <a:rPr lang="en-GB" dirty="0">
                <a:latin typeface="+mj-lt"/>
              </a:rPr>
              <a:t> </a:t>
            </a:r>
          </a:p>
          <a:p>
            <a:pPr>
              <a:buNone/>
            </a:pPr>
            <a:r>
              <a:rPr lang="en-GB" dirty="0">
                <a:latin typeface="+mj-lt"/>
              </a:rPr>
              <a:t>2. </a:t>
            </a:r>
            <a:r>
              <a:rPr lang="en-GB" dirty="0" err="1">
                <a:latin typeface="+mj-lt"/>
              </a:rPr>
              <a:t>Extradural</a:t>
            </a:r>
            <a:r>
              <a:rPr lang="en-GB" dirty="0">
                <a:latin typeface="+mj-lt"/>
              </a:rPr>
              <a:t> Pathology </a:t>
            </a:r>
          </a:p>
          <a:p>
            <a:pPr>
              <a:buNone/>
            </a:pPr>
            <a:r>
              <a:rPr lang="en-GB" dirty="0">
                <a:latin typeface="+mj-lt"/>
              </a:rPr>
              <a:t>a) Intra-canal lesion, e.g. epidural bleeding, abscess, </a:t>
            </a:r>
            <a:r>
              <a:rPr lang="en-GB" dirty="0" err="1">
                <a:latin typeface="+mj-lt"/>
              </a:rPr>
              <a:t>tumor</a:t>
            </a:r>
            <a:r>
              <a:rPr lang="en-GB" dirty="0">
                <a:latin typeface="+mj-lt"/>
              </a:rPr>
              <a:t> (slide 1, slide 2, slide 3, slide 4) </a:t>
            </a:r>
          </a:p>
          <a:p>
            <a:pPr>
              <a:buNone/>
            </a:pPr>
            <a:r>
              <a:rPr lang="en-GB" dirty="0">
                <a:latin typeface="+mj-lt"/>
              </a:rPr>
              <a:t>b) Extra-canal lesion, e.g. fracture, deformity, </a:t>
            </a:r>
            <a:r>
              <a:rPr lang="en-GB" dirty="0" err="1">
                <a:latin typeface="+mj-lt"/>
              </a:rPr>
              <a:t>tumor</a:t>
            </a:r>
            <a:r>
              <a:rPr lang="en-GB" dirty="0">
                <a:latin typeface="+mj-lt"/>
              </a:rPr>
              <a:t>, disc </a:t>
            </a:r>
            <a:r>
              <a:rPr lang="en-GB" dirty="0" err="1">
                <a:latin typeface="+mj-lt"/>
              </a:rPr>
              <a:t>prolapse</a:t>
            </a:r>
            <a:r>
              <a:rPr lang="en-GB" dirty="0">
                <a:latin typeface="+mj-lt"/>
              </a:rPr>
              <a:t> and degeneration</a:t>
            </a:r>
          </a:p>
          <a:p>
            <a:pPr>
              <a:buNone/>
            </a:pPr>
            <a:endParaRPr lang="en-GB" dirty="0">
              <a:latin typeface="+mj-lt"/>
            </a:endParaRPr>
          </a:p>
        </p:txBody>
      </p:sp>
      <p:pic>
        <p:nvPicPr>
          <p:cNvPr id="18435" name="Picture 3" descr="D:\Swansea University Work\Anatomy Pictures\Primal Pictures\Thoracic Spine\Neurology\Thoracic vertebral spine.png"/>
          <p:cNvPicPr>
            <a:picLocks noChangeAspect="1" noChangeArrowheads="1"/>
          </p:cNvPicPr>
          <p:nvPr/>
        </p:nvPicPr>
        <p:blipFill>
          <a:blip r:embed="rId2" cstate="print"/>
          <a:srcRect/>
          <a:stretch>
            <a:fillRect/>
          </a:stretch>
        </p:blipFill>
        <p:spPr bwMode="auto">
          <a:xfrm>
            <a:off x="4644008" y="1268760"/>
            <a:ext cx="4248472" cy="4248472"/>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4546848" cy="5343872"/>
          </a:xfrm>
        </p:spPr>
        <p:txBody>
          <a:bodyPr>
            <a:normAutofit fontScale="32500" lnSpcReduction="20000"/>
          </a:bodyPr>
          <a:lstStyle/>
          <a:p>
            <a:pPr>
              <a:buNone/>
            </a:pPr>
            <a:r>
              <a:rPr lang="en-GB" b="1" dirty="0">
                <a:latin typeface="+mj-lt"/>
              </a:rPr>
              <a:t>The </a:t>
            </a:r>
            <a:r>
              <a:rPr lang="en-GB" b="1" dirty="0" err="1">
                <a:latin typeface="+mj-lt"/>
              </a:rPr>
              <a:t>Pia</a:t>
            </a:r>
            <a:r>
              <a:rPr lang="en-GB" b="1" dirty="0">
                <a:latin typeface="+mj-lt"/>
              </a:rPr>
              <a:t> Mater</a:t>
            </a:r>
          </a:p>
          <a:p>
            <a:pPr>
              <a:buNone/>
            </a:pPr>
            <a:r>
              <a:rPr lang="en-GB" dirty="0">
                <a:latin typeface="+mj-lt"/>
              </a:rPr>
              <a:t>The </a:t>
            </a:r>
            <a:r>
              <a:rPr lang="en-GB" dirty="0" err="1">
                <a:latin typeface="+mj-lt"/>
              </a:rPr>
              <a:t>pia</a:t>
            </a:r>
            <a:r>
              <a:rPr lang="en-GB" dirty="0">
                <a:latin typeface="+mj-lt"/>
              </a:rPr>
              <a:t> mater is the deepest layer of the spinal </a:t>
            </a:r>
            <a:r>
              <a:rPr lang="en-GB" dirty="0" err="1">
                <a:latin typeface="+mj-lt"/>
              </a:rPr>
              <a:t>meninges</a:t>
            </a:r>
            <a:r>
              <a:rPr lang="en-GB" dirty="0">
                <a:latin typeface="+mj-lt"/>
              </a:rPr>
              <a:t> it closely invests the surface of the spinal cord and passes into the anterior median fissure. Over the surface of the spinal cord there is a </a:t>
            </a:r>
            <a:r>
              <a:rPr lang="en-GB" dirty="0" err="1">
                <a:latin typeface="+mj-lt"/>
              </a:rPr>
              <a:t>subpial</a:t>
            </a:r>
            <a:r>
              <a:rPr lang="en-GB" dirty="0">
                <a:latin typeface="+mj-lt"/>
              </a:rPr>
              <a:t> </a:t>
            </a:r>
            <a:r>
              <a:rPr lang="en-GB" dirty="0" err="1">
                <a:latin typeface="+mj-lt"/>
              </a:rPr>
              <a:t>collagenous</a:t>
            </a:r>
            <a:r>
              <a:rPr lang="en-GB" dirty="0">
                <a:latin typeface="+mj-lt"/>
              </a:rPr>
              <a:t> layer, thicker in the cervical region, which is continuous with the ligamentum </a:t>
            </a:r>
            <a:r>
              <a:rPr lang="en-GB" dirty="0" err="1">
                <a:latin typeface="+mj-lt"/>
              </a:rPr>
              <a:t>denticulatum</a:t>
            </a:r>
            <a:r>
              <a:rPr lang="en-GB" dirty="0">
                <a:latin typeface="+mj-lt"/>
              </a:rPr>
              <a:t>. The </a:t>
            </a:r>
            <a:r>
              <a:rPr lang="en-GB" dirty="0" err="1">
                <a:latin typeface="+mj-lt"/>
              </a:rPr>
              <a:t>filum</a:t>
            </a:r>
            <a:r>
              <a:rPr lang="en-GB" dirty="0">
                <a:latin typeface="+mj-lt"/>
              </a:rPr>
              <a:t> </a:t>
            </a:r>
            <a:r>
              <a:rPr lang="en-GB" dirty="0" err="1">
                <a:latin typeface="+mj-lt"/>
              </a:rPr>
              <a:t>terminale</a:t>
            </a:r>
            <a:r>
              <a:rPr lang="en-GB" dirty="0">
                <a:latin typeface="+mj-lt"/>
              </a:rPr>
              <a:t> is a continuation of the </a:t>
            </a:r>
            <a:r>
              <a:rPr lang="en-GB" dirty="0" err="1">
                <a:latin typeface="+mj-lt"/>
              </a:rPr>
              <a:t>pia</a:t>
            </a:r>
            <a:r>
              <a:rPr lang="en-GB" dirty="0">
                <a:latin typeface="+mj-lt"/>
              </a:rPr>
              <a:t> mater beyond the </a:t>
            </a:r>
            <a:r>
              <a:rPr lang="en-GB" dirty="0" err="1">
                <a:latin typeface="+mj-lt"/>
              </a:rPr>
              <a:t>conus</a:t>
            </a:r>
            <a:r>
              <a:rPr lang="en-GB" dirty="0">
                <a:latin typeface="+mj-lt"/>
              </a:rPr>
              <a:t> </a:t>
            </a:r>
            <a:r>
              <a:rPr lang="en-GB" dirty="0" err="1">
                <a:latin typeface="+mj-lt"/>
              </a:rPr>
              <a:t>medullaris</a:t>
            </a:r>
            <a:r>
              <a:rPr lang="en-GB" dirty="0">
                <a:latin typeface="+mj-lt"/>
              </a:rPr>
              <a:t>. The upper part (</a:t>
            </a:r>
            <a:r>
              <a:rPr lang="en-GB" dirty="0" err="1">
                <a:latin typeface="+mj-lt"/>
              </a:rPr>
              <a:t>filum</a:t>
            </a:r>
            <a:r>
              <a:rPr lang="en-GB" dirty="0">
                <a:latin typeface="+mj-lt"/>
              </a:rPr>
              <a:t> </a:t>
            </a:r>
            <a:r>
              <a:rPr lang="en-GB" dirty="0" err="1">
                <a:latin typeface="+mj-lt"/>
              </a:rPr>
              <a:t>terminale</a:t>
            </a:r>
            <a:r>
              <a:rPr lang="en-GB" dirty="0">
                <a:latin typeface="+mj-lt"/>
              </a:rPr>
              <a:t> </a:t>
            </a:r>
            <a:r>
              <a:rPr lang="en-GB" dirty="0" err="1">
                <a:latin typeface="+mj-lt"/>
              </a:rPr>
              <a:t>internum</a:t>
            </a:r>
            <a:r>
              <a:rPr lang="en-GB" dirty="0">
                <a:latin typeface="+mj-lt"/>
              </a:rPr>
              <a:t>) is surrounded by extensions of </a:t>
            </a:r>
            <a:r>
              <a:rPr lang="en-GB" dirty="0" err="1">
                <a:latin typeface="+mj-lt"/>
              </a:rPr>
              <a:t>dura</a:t>
            </a:r>
            <a:r>
              <a:rPr lang="en-GB" dirty="0">
                <a:latin typeface="+mj-lt"/>
              </a:rPr>
              <a:t> and </a:t>
            </a:r>
            <a:r>
              <a:rPr lang="en-GB" dirty="0" err="1">
                <a:latin typeface="+mj-lt"/>
              </a:rPr>
              <a:t>arachnoid</a:t>
            </a:r>
            <a:r>
              <a:rPr lang="en-GB" dirty="0">
                <a:latin typeface="+mj-lt"/>
              </a:rPr>
              <a:t> mater and extends as far as the lower extent of the </a:t>
            </a:r>
            <a:r>
              <a:rPr lang="en-GB" dirty="0" err="1">
                <a:latin typeface="+mj-lt"/>
              </a:rPr>
              <a:t>dural</a:t>
            </a:r>
            <a:r>
              <a:rPr lang="en-GB" dirty="0">
                <a:latin typeface="+mj-lt"/>
              </a:rPr>
              <a:t> sac (lower border of S2). The central canal continues into its upper third. The </a:t>
            </a:r>
            <a:r>
              <a:rPr lang="en-GB" dirty="0" err="1">
                <a:latin typeface="+mj-lt"/>
              </a:rPr>
              <a:t>filum</a:t>
            </a:r>
            <a:r>
              <a:rPr lang="en-GB" dirty="0">
                <a:latin typeface="+mj-lt"/>
              </a:rPr>
              <a:t> </a:t>
            </a:r>
            <a:r>
              <a:rPr lang="en-GB" dirty="0" err="1">
                <a:latin typeface="+mj-lt"/>
              </a:rPr>
              <a:t>terminale</a:t>
            </a:r>
            <a:r>
              <a:rPr lang="en-GB" dirty="0">
                <a:latin typeface="+mj-lt"/>
              </a:rPr>
              <a:t> </a:t>
            </a:r>
            <a:r>
              <a:rPr lang="en-GB" dirty="0" err="1">
                <a:latin typeface="+mj-lt"/>
              </a:rPr>
              <a:t>internum</a:t>
            </a:r>
            <a:r>
              <a:rPr lang="en-GB" dirty="0">
                <a:latin typeface="+mj-lt"/>
              </a:rPr>
              <a:t> is surrounded by subarachnoid space and is the elective site for lumbar puncture. The lower part (</a:t>
            </a:r>
            <a:r>
              <a:rPr lang="en-GB" dirty="0" err="1">
                <a:latin typeface="+mj-lt"/>
              </a:rPr>
              <a:t>filum</a:t>
            </a:r>
            <a:r>
              <a:rPr lang="en-GB" dirty="0">
                <a:latin typeface="+mj-lt"/>
              </a:rPr>
              <a:t> </a:t>
            </a:r>
            <a:r>
              <a:rPr lang="en-GB" dirty="0" err="1">
                <a:latin typeface="+mj-lt"/>
              </a:rPr>
              <a:t>terminale</a:t>
            </a:r>
            <a:r>
              <a:rPr lang="en-GB" dirty="0">
                <a:latin typeface="+mj-lt"/>
              </a:rPr>
              <a:t> </a:t>
            </a:r>
            <a:r>
              <a:rPr lang="en-GB" dirty="0" err="1">
                <a:latin typeface="+mj-lt"/>
              </a:rPr>
              <a:t>externum</a:t>
            </a:r>
            <a:r>
              <a:rPr lang="en-GB" dirty="0">
                <a:latin typeface="+mj-lt"/>
              </a:rPr>
              <a:t>) fuses with the covering </a:t>
            </a:r>
            <a:r>
              <a:rPr lang="en-GB" dirty="0" err="1">
                <a:latin typeface="+mj-lt"/>
              </a:rPr>
              <a:t>dura</a:t>
            </a:r>
            <a:r>
              <a:rPr lang="en-GB" dirty="0">
                <a:latin typeface="+mj-lt"/>
              </a:rPr>
              <a:t> as it descends to attach to the dorsum of the first </a:t>
            </a:r>
            <a:r>
              <a:rPr lang="en-GB" dirty="0" err="1">
                <a:latin typeface="+mj-lt"/>
              </a:rPr>
              <a:t>coccygeal</a:t>
            </a:r>
            <a:r>
              <a:rPr lang="en-GB" dirty="0">
                <a:latin typeface="+mj-lt"/>
              </a:rPr>
              <a:t> vertebra. </a:t>
            </a:r>
          </a:p>
          <a:p>
            <a:pPr>
              <a:buNone/>
            </a:pPr>
            <a:endParaRPr lang="en-GB" b="1" dirty="0">
              <a:latin typeface="+mj-lt"/>
            </a:endParaRPr>
          </a:p>
          <a:p>
            <a:pPr>
              <a:buNone/>
            </a:pPr>
            <a:r>
              <a:rPr lang="en-GB" b="1" dirty="0" err="1">
                <a:latin typeface="+mj-lt"/>
              </a:rPr>
              <a:t>Arachnoid</a:t>
            </a:r>
            <a:r>
              <a:rPr lang="en-GB" b="1" dirty="0">
                <a:latin typeface="+mj-lt"/>
              </a:rPr>
              <a:t> Mater</a:t>
            </a:r>
          </a:p>
          <a:p>
            <a:pPr>
              <a:buNone/>
            </a:pPr>
            <a:r>
              <a:rPr lang="en-GB" dirty="0">
                <a:latin typeface="+mj-lt"/>
              </a:rPr>
              <a:t>The </a:t>
            </a:r>
            <a:r>
              <a:rPr lang="en-GB" dirty="0" err="1">
                <a:latin typeface="+mj-lt"/>
              </a:rPr>
              <a:t>arachnoid</a:t>
            </a:r>
            <a:r>
              <a:rPr lang="en-GB" dirty="0">
                <a:latin typeface="+mj-lt"/>
              </a:rPr>
              <a:t> mater is the middle layer of the spinal </a:t>
            </a:r>
            <a:r>
              <a:rPr lang="en-GB" dirty="0" err="1">
                <a:latin typeface="+mj-lt"/>
              </a:rPr>
              <a:t>meninges</a:t>
            </a:r>
            <a:r>
              <a:rPr lang="en-GB" dirty="0">
                <a:latin typeface="+mj-lt"/>
              </a:rPr>
              <a:t>. It is a thin transparent membrane, which is continuous with the cranial </a:t>
            </a:r>
            <a:r>
              <a:rPr lang="en-GB" dirty="0" err="1">
                <a:latin typeface="+mj-lt"/>
              </a:rPr>
              <a:t>arachnoid</a:t>
            </a:r>
            <a:r>
              <a:rPr lang="en-GB" dirty="0">
                <a:latin typeface="+mj-lt"/>
              </a:rPr>
              <a:t> mater. It is closely applied to the deep aspect of the </a:t>
            </a:r>
            <a:r>
              <a:rPr lang="en-GB" dirty="0" err="1">
                <a:latin typeface="+mj-lt"/>
              </a:rPr>
              <a:t>dura</a:t>
            </a:r>
            <a:r>
              <a:rPr lang="en-GB" dirty="0">
                <a:latin typeface="+mj-lt"/>
              </a:rPr>
              <a:t> mater, being separated by the potential subdural space. Where vessels and nerves enter/leave the subarachnoid space the </a:t>
            </a:r>
            <a:r>
              <a:rPr lang="en-GB" dirty="0" err="1">
                <a:latin typeface="+mj-lt"/>
              </a:rPr>
              <a:t>arachnoid</a:t>
            </a:r>
            <a:r>
              <a:rPr lang="en-GB" dirty="0">
                <a:latin typeface="+mj-lt"/>
              </a:rPr>
              <a:t> mater is reflected onto their surface forming a subarachnoid angle as nerves pass through the </a:t>
            </a:r>
            <a:r>
              <a:rPr lang="en-GB" dirty="0" err="1">
                <a:latin typeface="+mj-lt"/>
              </a:rPr>
              <a:t>dura</a:t>
            </a:r>
            <a:r>
              <a:rPr lang="en-GB" dirty="0">
                <a:latin typeface="+mj-lt"/>
              </a:rPr>
              <a:t> mater into the </a:t>
            </a:r>
            <a:r>
              <a:rPr lang="en-GB" dirty="0" err="1">
                <a:latin typeface="+mj-lt"/>
              </a:rPr>
              <a:t>intervertebral</a:t>
            </a:r>
            <a:r>
              <a:rPr lang="en-GB" dirty="0">
                <a:latin typeface="+mj-lt"/>
              </a:rPr>
              <a:t> foramina; at this point the </a:t>
            </a:r>
            <a:r>
              <a:rPr lang="en-GB" dirty="0" err="1">
                <a:latin typeface="+mj-lt"/>
              </a:rPr>
              <a:t>arachnoid</a:t>
            </a:r>
            <a:r>
              <a:rPr lang="en-GB" dirty="0">
                <a:latin typeface="+mj-lt"/>
              </a:rPr>
              <a:t> and </a:t>
            </a:r>
            <a:r>
              <a:rPr lang="en-GB" dirty="0" err="1">
                <a:latin typeface="+mj-lt"/>
              </a:rPr>
              <a:t>pia</a:t>
            </a:r>
            <a:r>
              <a:rPr lang="en-GB" dirty="0">
                <a:latin typeface="+mj-lt"/>
              </a:rPr>
              <a:t> mater fuse and become continuous with the </a:t>
            </a:r>
            <a:r>
              <a:rPr lang="en-GB" dirty="0" err="1">
                <a:latin typeface="+mj-lt"/>
              </a:rPr>
              <a:t>perineurium</a:t>
            </a:r>
            <a:r>
              <a:rPr lang="en-GB" dirty="0">
                <a:latin typeface="+mj-lt"/>
              </a:rPr>
              <a:t>. </a:t>
            </a:r>
          </a:p>
          <a:p>
            <a:pPr>
              <a:buNone/>
            </a:pPr>
            <a:r>
              <a:rPr lang="en-GB" dirty="0">
                <a:latin typeface="+mj-lt"/>
              </a:rPr>
              <a:t> </a:t>
            </a:r>
          </a:p>
          <a:p>
            <a:pPr>
              <a:buNone/>
            </a:pPr>
            <a:r>
              <a:rPr lang="en-GB" dirty="0">
                <a:latin typeface="+mj-lt"/>
              </a:rPr>
              <a:t> The denticulate ligament is a continuous flat sheet of triangular tooth-like lateral extensions situated on each side of the spinal cord between the ventral and dorsal roots. Medially it is continuous with </a:t>
            </a:r>
            <a:r>
              <a:rPr lang="en-GB" dirty="0" err="1">
                <a:latin typeface="+mj-lt"/>
              </a:rPr>
              <a:t>subpial</a:t>
            </a:r>
            <a:r>
              <a:rPr lang="en-GB" dirty="0">
                <a:latin typeface="+mj-lt"/>
              </a:rPr>
              <a:t> connective tissue covering the spinal cord. Laterally the apices are attached to the </a:t>
            </a:r>
            <a:r>
              <a:rPr lang="en-GB" dirty="0" err="1">
                <a:latin typeface="+mj-lt"/>
              </a:rPr>
              <a:t>dural</a:t>
            </a:r>
            <a:r>
              <a:rPr lang="en-GB" dirty="0">
                <a:latin typeface="+mj-lt"/>
              </a:rPr>
              <a:t> sac. There are usually 21 projections on each side, the first of which crosses behind the vertebral artery and separates it from the C1 ventral root. Its apex attaches to the </a:t>
            </a:r>
            <a:r>
              <a:rPr lang="en-GB" dirty="0" err="1">
                <a:latin typeface="+mj-lt"/>
              </a:rPr>
              <a:t>dura</a:t>
            </a:r>
            <a:r>
              <a:rPr lang="en-GB" dirty="0">
                <a:latin typeface="+mj-lt"/>
              </a:rPr>
              <a:t> mater above the rim of the foramen magnum behind the hypoglossal nerve. In the upper cervical region the spinal accessory nerve passes on its posterior aspect. The lower lateral projection of the ligament is between the exits of the T12 and L1 spinal nerves, being a narrow oblique band descending laterally from the </a:t>
            </a:r>
            <a:r>
              <a:rPr lang="en-GB" dirty="0" err="1">
                <a:latin typeface="+mj-lt"/>
              </a:rPr>
              <a:t>conus</a:t>
            </a:r>
            <a:r>
              <a:rPr lang="en-GB" dirty="0">
                <a:latin typeface="+mj-lt"/>
              </a:rPr>
              <a:t> </a:t>
            </a:r>
            <a:r>
              <a:rPr lang="en-GB" dirty="0" err="1">
                <a:latin typeface="+mj-lt"/>
              </a:rPr>
              <a:t>medullaris</a:t>
            </a:r>
            <a:r>
              <a:rPr lang="en-GB" dirty="0">
                <a:latin typeface="+mj-lt"/>
              </a:rPr>
              <a:t>. The ligament anchors the spinal cord, protecting it from injury due to violent contact with the walls of the vertebral foramen during movement, although it does change its form and position during movement.</a:t>
            </a:r>
          </a:p>
          <a:p>
            <a:pPr>
              <a:buNone/>
            </a:pPr>
            <a:r>
              <a:rPr lang="en-GB" dirty="0">
                <a:latin typeface="+mj-lt"/>
              </a:rPr>
              <a:t> </a:t>
            </a:r>
          </a:p>
          <a:p>
            <a:pPr>
              <a:buNone/>
            </a:pPr>
            <a:r>
              <a:rPr lang="en-GB" b="1" dirty="0">
                <a:latin typeface="+mj-lt"/>
              </a:rPr>
              <a:t>Pathology</a:t>
            </a:r>
          </a:p>
          <a:p>
            <a:pPr>
              <a:buNone/>
            </a:pPr>
            <a:r>
              <a:rPr lang="en-GB" dirty="0">
                <a:latin typeface="+mj-lt"/>
              </a:rPr>
              <a:t> </a:t>
            </a:r>
          </a:p>
          <a:p>
            <a:pPr>
              <a:buNone/>
            </a:pPr>
            <a:r>
              <a:rPr lang="en-GB" dirty="0">
                <a:latin typeface="+mj-lt"/>
              </a:rPr>
              <a:t>The </a:t>
            </a:r>
            <a:r>
              <a:rPr lang="en-GB" dirty="0" err="1">
                <a:latin typeface="+mj-lt"/>
              </a:rPr>
              <a:t>meninges</a:t>
            </a:r>
            <a:r>
              <a:rPr lang="en-GB" dirty="0">
                <a:latin typeface="+mj-lt"/>
              </a:rPr>
              <a:t> form chemical and mechanical boundaries, which have important properties; electrolytes, large molecules, and drugs have differing ability to cross this 'Blood/Brain barrier'. They act to contain infection in a compartment (e.g. epidural abscess and bacterial meningitis) and they can act as a barrier for certain </a:t>
            </a:r>
            <a:r>
              <a:rPr lang="en-GB" dirty="0" err="1">
                <a:latin typeface="+mj-lt"/>
              </a:rPr>
              <a:t>tumors</a:t>
            </a:r>
            <a:r>
              <a:rPr lang="en-GB" dirty="0">
                <a:latin typeface="+mj-lt"/>
              </a:rPr>
              <a:t>. Also, there are diseases that have a preference for different layers. </a:t>
            </a:r>
          </a:p>
          <a:p>
            <a:pPr>
              <a:buNone/>
            </a:pPr>
            <a:r>
              <a:rPr lang="en-GB" dirty="0">
                <a:latin typeface="+mj-lt"/>
              </a:rPr>
              <a:t> </a:t>
            </a:r>
          </a:p>
          <a:p>
            <a:pPr>
              <a:buNone/>
            </a:pPr>
            <a:r>
              <a:rPr lang="en-GB" dirty="0">
                <a:latin typeface="+mj-lt"/>
              </a:rPr>
              <a:t>The </a:t>
            </a:r>
            <a:r>
              <a:rPr lang="en-GB" dirty="0" err="1">
                <a:latin typeface="+mj-lt"/>
              </a:rPr>
              <a:t>meninges</a:t>
            </a:r>
            <a:r>
              <a:rPr lang="en-GB" dirty="0">
                <a:latin typeface="+mj-lt"/>
              </a:rPr>
              <a:t> are also important for investigations and therapy. The sub-</a:t>
            </a:r>
            <a:r>
              <a:rPr lang="en-GB" dirty="0" err="1">
                <a:latin typeface="+mj-lt"/>
              </a:rPr>
              <a:t>arachnoid</a:t>
            </a:r>
            <a:r>
              <a:rPr lang="en-GB" dirty="0">
                <a:latin typeface="+mj-lt"/>
              </a:rPr>
              <a:t> space can be used for the administration of </a:t>
            </a:r>
            <a:r>
              <a:rPr lang="en-GB" dirty="0" err="1">
                <a:latin typeface="+mj-lt"/>
              </a:rPr>
              <a:t>anesthetics</a:t>
            </a:r>
            <a:r>
              <a:rPr lang="en-GB" dirty="0">
                <a:latin typeface="+mj-lt"/>
              </a:rPr>
              <a:t> and chemotherapy agents, as well as for instilling radio-opaque contrast (</a:t>
            </a:r>
            <a:r>
              <a:rPr lang="en-GB" dirty="0" err="1">
                <a:latin typeface="+mj-lt"/>
              </a:rPr>
              <a:t>myelography</a:t>
            </a:r>
            <a:r>
              <a:rPr lang="en-GB" dirty="0">
                <a:latin typeface="+mj-lt"/>
              </a:rPr>
              <a:t>). The epidural space can also be used for the administration of </a:t>
            </a:r>
            <a:r>
              <a:rPr lang="en-GB" dirty="0" err="1">
                <a:latin typeface="+mj-lt"/>
              </a:rPr>
              <a:t>anesthesia</a:t>
            </a:r>
            <a:r>
              <a:rPr lang="en-GB" dirty="0">
                <a:latin typeface="+mj-lt"/>
              </a:rPr>
              <a:t> and anti-inflammatory agents.</a:t>
            </a:r>
          </a:p>
          <a:p>
            <a:endParaRPr lang="en-GB" dirty="0"/>
          </a:p>
        </p:txBody>
      </p:sp>
      <p:pic>
        <p:nvPicPr>
          <p:cNvPr id="19458" name="Picture 2" descr="D:\Swansea University Work\Anatomy Pictures\Primal Pictures\Thoracic Spine\Neurology\Arachnoid mater.png"/>
          <p:cNvPicPr>
            <a:picLocks noChangeAspect="1" noChangeArrowheads="1"/>
          </p:cNvPicPr>
          <p:nvPr/>
        </p:nvPicPr>
        <p:blipFill>
          <a:blip r:embed="rId2" cstate="print"/>
          <a:srcRect/>
          <a:stretch>
            <a:fillRect/>
          </a:stretch>
        </p:blipFill>
        <p:spPr bwMode="auto">
          <a:xfrm>
            <a:off x="4932040" y="1268760"/>
            <a:ext cx="4211960" cy="4896544"/>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052736"/>
            <a:ext cx="4042792" cy="5415880"/>
          </a:xfrm>
        </p:spPr>
        <p:txBody>
          <a:bodyPr>
            <a:normAutofit fontScale="40000" lnSpcReduction="20000"/>
          </a:bodyPr>
          <a:lstStyle/>
          <a:p>
            <a:pPr>
              <a:buNone/>
            </a:pPr>
            <a:r>
              <a:rPr lang="en-GB" b="1" dirty="0">
                <a:latin typeface="+mj-lt"/>
              </a:rPr>
              <a:t>Dura mater</a:t>
            </a:r>
          </a:p>
          <a:p>
            <a:pPr>
              <a:buNone/>
            </a:pPr>
            <a:r>
              <a:rPr lang="en-GB" dirty="0">
                <a:latin typeface="+mj-lt"/>
              </a:rPr>
              <a:t>The </a:t>
            </a:r>
            <a:r>
              <a:rPr lang="en-GB" dirty="0" err="1">
                <a:latin typeface="+mj-lt"/>
              </a:rPr>
              <a:t>dura</a:t>
            </a:r>
            <a:r>
              <a:rPr lang="en-GB" dirty="0">
                <a:latin typeface="+mj-lt"/>
              </a:rPr>
              <a:t> mater is the outermost layer of the spinal </a:t>
            </a:r>
            <a:r>
              <a:rPr lang="en-GB" dirty="0" err="1">
                <a:latin typeface="+mj-lt"/>
              </a:rPr>
              <a:t>meninges</a:t>
            </a:r>
            <a:r>
              <a:rPr lang="en-GB" dirty="0">
                <a:latin typeface="+mj-lt"/>
              </a:rPr>
              <a:t>. It is a thick, dense, tough, inelastic membrane, which is continuous with the cranial </a:t>
            </a:r>
            <a:r>
              <a:rPr lang="en-GB" dirty="0" err="1">
                <a:latin typeface="+mj-lt"/>
              </a:rPr>
              <a:t>dura</a:t>
            </a:r>
            <a:r>
              <a:rPr lang="en-GB" dirty="0">
                <a:latin typeface="+mj-lt"/>
              </a:rPr>
              <a:t> mater at the foramen magnum. It forms a long tube (</a:t>
            </a:r>
            <a:r>
              <a:rPr lang="en-GB" dirty="0" err="1">
                <a:latin typeface="+mj-lt"/>
              </a:rPr>
              <a:t>dural</a:t>
            </a:r>
            <a:r>
              <a:rPr lang="en-GB" dirty="0">
                <a:latin typeface="+mj-lt"/>
              </a:rPr>
              <a:t> sac), the upper end being attached to the edge of the foramen magnum, to the posterior surfaces of the bodies of C2 and C3 and by fibrous bands to the anterior longitudinal ligament, especially inferiorly. The </a:t>
            </a:r>
            <a:r>
              <a:rPr lang="en-GB" dirty="0" err="1">
                <a:latin typeface="+mj-lt"/>
              </a:rPr>
              <a:t>dural</a:t>
            </a:r>
            <a:r>
              <a:rPr lang="en-GB" dirty="0">
                <a:latin typeface="+mj-lt"/>
              </a:rPr>
              <a:t> sac ends at the lower border of S2, where it narrows investing the </a:t>
            </a:r>
            <a:r>
              <a:rPr lang="en-GB" dirty="0" err="1">
                <a:latin typeface="+mj-lt"/>
              </a:rPr>
              <a:t>filum</a:t>
            </a:r>
            <a:r>
              <a:rPr lang="en-GB" dirty="0">
                <a:latin typeface="+mj-lt"/>
              </a:rPr>
              <a:t> </a:t>
            </a:r>
            <a:r>
              <a:rPr lang="en-GB" dirty="0" err="1">
                <a:latin typeface="+mj-lt"/>
              </a:rPr>
              <a:t>terminale</a:t>
            </a:r>
            <a:r>
              <a:rPr lang="en-GB" dirty="0">
                <a:latin typeface="+mj-lt"/>
              </a:rPr>
              <a:t> and descends to the back of the coccyx to blend with the </a:t>
            </a:r>
            <a:r>
              <a:rPr lang="en-GB" dirty="0" err="1">
                <a:latin typeface="+mj-lt"/>
              </a:rPr>
              <a:t>periosteum</a:t>
            </a:r>
            <a:r>
              <a:rPr lang="en-GB" dirty="0">
                <a:latin typeface="+mj-lt"/>
              </a:rPr>
              <a:t>. Tubular prolongations of the </a:t>
            </a:r>
            <a:r>
              <a:rPr lang="en-GB" dirty="0" err="1">
                <a:latin typeface="+mj-lt"/>
              </a:rPr>
              <a:t>dura</a:t>
            </a:r>
            <a:r>
              <a:rPr lang="en-GB" dirty="0">
                <a:latin typeface="+mj-lt"/>
              </a:rPr>
              <a:t> and </a:t>
            </a:r>
            <a:r>
              <a:rPr lang="en-GB" dirty="0" err="1">
                <a:latin typeface="+mj-lt"/>
              </a:rPr>
              <a:t>arachnoid</a:t>
            </a:r>
            <a:r>
              <a:rPr lang="en-GB" dirty="0">
                <a:latin typeface="+mj-lt"/>
              </a:rPr>
              <a:t> (</a:t>
            </a:r>
            <a:r>
              <a:rPr lang="en-GB" dirty="0" err="1">
                <a:latin typeface="+mj-lt"/>
              </a:rPr>
              <a:t>dural</a:t>
            </a:r>
            <a:r>
              <a:rPr lang="en-GB" dirty="0">
                <a:latin typeface="+mj-lt"/>
              </a:rPr>
              <a:t> sleeves) surround the spinal nerve roots as they pass through the </a:t>
            </a:r>
            <a:r>
              <a:rPr lang="en-GB" dirty="0" err="1">
                <a:latin typeface="+mj-lt"/>
              </a:rPr>
              <a:t>intervertebral</a:t>
            </a:r>
            <a:r>
              <a:rPr lang="en-GB" dirty="0">
                <a:latin typeface="+mj-lt"/>
              </a:rPr>
              <a:t> foramina; the prolongations are short in the cervical region becoming longer with increasing obliquity of the lower spinal nerve roots. The </a:t>
            </a:r>
            <a:r>
              <a:rPr lang="en-GB" dirty="0" err="1">
                <a:latin typeface="+mj-lt"/>
              </a:rPr>
              <a:t>dural</a:t>
            </a:r>
            <a:r>
              <a:rPr lang="en-GB" dirty="0">
                <a:latin typeface="+mj-lt"/>
              </a:rPr>
              <a:t> sleeves of the spinal nerves fuse with the </a:t>
            </a:r>
            <a:r>
              <a:rPr lang="en-GB" dirty="0" err="1">
                <a:latin typeface="+mj-lt"/>
              </a:rPr>
              <a:t>epineurium</a:t>
            </a:r>
            <a:r>
              <a:rPr lang="en-GB" dirty="0">
                <a:latin typeface="+mj-lt"/>
              </a:rPr>
              <a:t>, either within or just beyond the </a:t>
            </a:r>
            <a:r>
              <a:rPr lang="en-GB" dirty="0" err="1">
                <a:latin typeface="+mj-lt"/>
              </a:rPr>
              <a:t>intervertebral</a:t>
            </a:r>
            <a:r>
              <a:rPr lang="en-GB" dirty="0">
                <a:latin typeface="+mj-lt"/>
              </a:rPr>
              <a:t> foramina. In the cervical region the </a:t>
            </a:r>
            <a:r>
              <a:rPr lang="en-GB" dirty="0" err="1">
                <a:latin typeface="+mj-lt"/>
              </a:rPr>
              <a:t>dural</a:t>
            </a:r>
            <a:r>
              <a:rPr lang="en-GB" dirty="0">
                <a:latin typeface="+mj-lt"/>
              </a:rPr>
              <a:t> sleeves are strongly adherent to the </a:t>
            </a:r>
            <a:r>
              <a:rPr lang="en-GB" dirty="0" err="1">
                <a:latin typeface="+mj-lt"/>
              </a:rPr>
              <a:t>periosteum</a:t>
            </a:r>
            <a:r>
              <a:rPr lang="en-GB" dirty="0">
                <a:latin typeface="+mj-lt"/>
              </a:rPr>
              <a:t> of adjacent transverse processes, while in the </a:t>
            </a:r>
            <a:r>
              <a:rPr lang="en-GB" dirty="0" err="1">
                <a:latin typeface="+mj-lt"/>
              </a:rPr>
              <a:t>lumbosacral</a:t>
            </a:r>
            <a:r>
              <a:rPr lang="en-GB" dirty="0">
                <a:latin typeface="+mj-lt"/>
              </a:rPr>
              <a:t> region they are not. </a:t>
            </a:r>
          </a:p>
          <a:p>
            <a:pPr>
              <a:buNone/>
            </a:pPr>
            <a:r>
              <a:rPr lang="en-GB" dirty="0">
                <a:latin typeface="+mj-lt"/>
              </a:rPr>
              <a:t> </a:t>
            </a:r>
          </a:p>
          <a:p>
            <a:pPr>
              <a:buNone/>
            </a:pPr>
            <a:r>
              <a:rPr lang="en-GB" dirty="0">
                <a:latin typeface="+mj-lt"/>
              </a:rPr>
              <a:t>The denticulate ligament is a continuous flat sheet of triangular tooth-like lateral extensions situated on each side of the spinal cord between the ventral and dorsal roots. Medially it is continuous with </a:t>
            </a:r>
            <a:r>
              <a:rPr lang="en-GB" dirty="0" err="1">
                <a:latin typeface="+mj-lt"/>
              </a:rPr>
              <a:t>subpial</a:t>
            </a:r>
            <a:r>
              <a:rPr lang="en-GB" dirty="0">
                <a:latin typeface="+mj-lt"/>
              </a:rPr>
              <a:t> connective tissue covering the spinal cord. Laterally the apices are attached to the </a:t>
            </a:r>
            <a:r>
              <a:rPr lang="en-GB" dirty="0" err="1">
                <a:latin typeface="+mj-lt"/>
              </a:rPr>
              <a:t>dural</a:t>
            </a:r>
            <a:r>
              <a:rPr lang="en-GB" dirty="0">
                <a:latin typeface="+mj-lt"/>
              </a:rPr>
              <a:t> sac. There are usually 21 projections on each side, the first of which crosses behind the vertebral artery and separates it from the C1 ventral root. Its apex attaches to the </a:t>
            </a:r>
            <a:r>
              <a:rPr lang="en-GB" dirty="0" err="1">
                <a:latin typeface="+mj-lt"/>
              </a:rPr>
              <a:t>dura</a:t>
            </a:r>
            <a:r>
              <a:rPr lang="en-GB" dirty="0">
                <a:latin typeface="+mj-lt"/>
              </a:rPr>
              <a:t> mater above the rim of the foramen magnum behind the hypoglossal nerve. In the upper cervical region the spinal accessory nerve passes on its posterior aspect. The lower lateral projection of the ligament is between the exits of the T12 and L1 spinal nerves, being a narrow oblique band descending laterally from the </a:t>
            </a:r>
            <a:r>
              <a:rPr lang="en-GB" dirty="0" err="1">
                <a:latin typeface="+mj-lt"/>
              </a:rPr>
              <a:t>conus</a:t>
            </a:r>
            <a:r>
              <a:rPr lang="en-GB" dirty="0">
                <a:latin typeface="+mj-lt"/>
              </a:rPr>
              <a:t> </a:t>
            </a:r>
            <a:r>
              <a:rPr lang="en-GB" dirty="0" err="1">
                <a:latin typeface="+mj-lt"/>
              </a:rPr>
              <a:t>medullaris</a:t>
            </a:r>
            <a:r>
              <a:rPr lang="en-GB" dirty="0">
                <a:latin typeface="+mj-lt"/>
              </a:rPr>
              <a:t>. The ligament anchors the spinal cord, protecting it from injury due to violent contact with the walls of the vertebral foramen during movement, although it does change its form and position during movement</a:t>
            </a:r>
          </a:p>
        </p:txBody>
      </p:sp>
      <p:pic>
        <p:nvPicPr>
          <p:cNvPr id="20482" name="Picture 2" descr="D:\Swansea University Work\Anatomy Pictures\Primal Pictures\Thoracic Spine\Neurology\Dura mater.png"/>
          <p:cNvPicPr>
            <a:picLocks noChangeAspect="1" noChangeArrowheads="1"/>
          </p:cNvPicPr>
          <p:nvPr/>
        </p:nvPicPr>
        <p:blipFill>
          <a:blip r:embed="rId2" cstate="print"/>
          <a:srcRect/>
          <a:stretch>
            <a:fillRect/>
          </a:stretch>
        </p:blipFill>
        <p:spPr bwMode="auto">
          <a:xfrm>
            <a:off x="4283968" y="1124744"/>
            <a:ext cx="4860032" cy="5112568"/>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err="1"/>
              <a:t>Myology</a:t>
            </a:r>
            <a:endParaRPr lang="en-GB" sz="3600" dirty="0"/>
          </a:p>
        </p:txBody>
      </p:sp>
      <p:sp>
        <p:nvSpPr>
          <p:cNvPr id="3" name="Text Placeholder 2"/>
          <p:cNvSpPr>
            <a:spLocks noGrp="1"/>
          </p:cNvSpPr>
          <p:nvPr>
            <p:ph type="body" idx="1"/>
          </p:nvPr>
        </p:nvSpPr>
        <p:spPr/>
        <p:txBody>
          <a:bodyPr/>
          <a:lstStyle/>
          <a:p>
            <a:pPr algn="ctr"/>
            <a:r>
              <a:rPr lang="en-GB" dirty="0">
                <a:latin typeface="+mj-lt"/>
              </a:rPr>
              <a:t>The Thoracic Spine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24712"/>
          </a:xfrm>
        </p:spPr>
        <p:txBody>
          <a:bodyPr>
            <a:normAutofit fontScale="90000"/>
          </a:bodyPr>
          <a:lstStyle/>
          <a:p>
            <a:pPr algn="ctr"/>
            <a:r>
              <a:rPr lang="en-GB" sz="3600" b="1" dirty="0" err="1"/>
              <a:t>Levatores</a:t>
            </a:r>
            <a:r>
              <a:rPr lang="en-GB" sz="3600" b="1" dirty="0"/>
              <a:t> </a:t>
            </a:r>
            <a:r>
              <a:rPr lang="en-GB" sz="3600" b="1" dirty="0" err="1"/>
              <a:t>Costarum</a:t>
            </a:r>
            <a:r>
              <a:rPr lang="en-GB" sz="3600" b="1" dirty="0"/>
              <a:t> </a:t>
            </a:r>
            <a:r>
              <a:rPr lang="en-GB" sz="3600" b="1" dirty="0" err="1"/>
              <a:t>Brevis</a:t>
            </a:r>
            <a:br>
              <a:rPr lang="en-GB" sz="3600" dirty="0"/>
            </a:br>
            <a:endParaRPr lang="en-GB" sz="3600" dirty="0"/>
          </a:p>
        </p:txBody>
      </p:sp>
      <p:sp>
        <p:nvSpPr>
          <p:cNvPr id="3" name="Content Placeholder 2"/>
          <p:cNvSpPr>
            <a:spLocks noGrp="1"/>
          </p:cNvSpPr>
          <p:nvPr>
            <p:ph idx="1"/>
          </p:nvPr>
        </p:nvSpPr>
        <p:spPr>
          <a:xfrm>
            <a:off x="457200" y="1935480"/>
            <a:ext cx="4042792" cy="4445848"/>
          </a:xfrm>
        </p:spPr>
        <p:txBody>
          <a:bodyPr>
            <a:normAutofit lnSpcReduction="10000"/>
          </a:bodyPr>
          <a:lstStyle/>
          <a:p>
            <a:pPr>
              <a:buNone/>
            </a:pPr>
            <a:r>
              <a:rPr lang="en-GB" sz="1400" b="1" dirty="0" err="1">
                <a:latin typeface="+mj-lt"/>
              </a:rPr>
              <a:t>Levatores</a:t>
            </a:r>
            <a:r>
              <a:rPr lang="en-GB" sz="1400" b="1" dirty="0">
                <a:latin typeface="+mj-lt"/>
              </a:rPr>
              <a:t> </a:t>
            </a:r>
            <a:r>
              <a:rPr lang="en-GB" sz="1400" b="1" dirty="0" err="1">
                <a:latin typeface="+mj-lt"/>
              </a:rPr>
              <a:t>costarum</a:t>
            </a:r>
            <a:r>
              <a:rPr lang="en-GB" sz="1400" b="1" dirty="0">
                <a:latin typeface="+mj-lt"/>
              </a:rPr>
              <a:t> </a:t>
            </a:r>
            <a:r>
              <a:rPr lang="en-GB" sz="1400" b="1" dirty="0" err="1">
                <a:latin typeface="+mj-lt"/>
              </a:rPr>
              <a:t>brevis</a:t>
            </a:r>
            <a:endParaRPr lang="en-GB" sz="1400" dirty="0">
              <a:latin typeface="+mj-lt"/>
            </a:endParaRPr>
          </a:p>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breves</a:t>
            </a:r>
            <a:r>
              <a:rPr lang="en-GB" sz="1400" dirty="0">
                <a:latin typeface="+mj-lt"/>
              </a:rPr>
              <a:t> are small, strong triangular muscles found between C7 and T11 </a:t>
            </a:r>
          </a:p>
          <a:p>
            <a:pPr>
              <a:buNone/>
            </a:pPr>
            <a:r>
              <a:rPr lang="en-GB" sz="1400" dirty="0">
                <a:latin typeface="+mj-lt"/>
              </a:rPr>
              <a:t> </a:t>
            </a:r>
            <a:r>
              <a:rPr lang="en-GB" sz="1400" b="1" dirty="0">
                <a:latin typeface="+mj-lt"/>
              </a:rPr>
              <a:t>Proximal Attachment </a:t>
            </a:r>
          </a:p>
          <a:p>
            <a:pPr>
              <a:buNone/>
            </a:pPr>
            <a:r>
              <a:rPr lang="en-GB" sz="1400" dirty="0">
                <a:latin typeface="+mj-lt"/>
              </a:rPr>
              <a:t>Each muscle arises from the tip of the transverse process and passes obliquely </a:t>
            </a:r>
            <a:r>
              <a:rPr lang="en-GB" sz="1400" dirty="0" err="1">
                <a:latin typeface="+mj-lt"/>
              </a:rPr>
              <a:t>infero</a:t>
            </a:r>
            <a:r>
              <a:rPr lang="en-GB" sz="1400" dirty="0">
                <a:latin typeface="+mj-lt"/>
              </a:rPr>
              <a:t>-laterally, parallel with the lower border of the external </a:t>
            </a:r>
            <a:r>
              <a:rPr lang="en-GB" sz="1400" dirty="0" err="1">
                <a:latin typeface="+mj-lt"/>
              </a:rPr>
              <a:t>intercostal</a:t>
            </a:r>
            <a:endParaRPr lang="en-GB" sz="1400" dirty="0">
              <a:latin typeface="+mj-lt"/>
            </a:endParaRPr>
          </a:p>
          <a:p>
            <a:pPr>
              <a:buNone/>
            </a:pPr>
            <a:r>
              <a:rPr lang="en-GB" sz="1400" b="1" dirty="0">
                <a:latin typeface="+mj-lt"/>
              </a:rPr>
              <a:t> Distal Attachment </a:t>
            </a:r>
          </a:p>
          <a:p>
            <a:pPr>
              <a:buNone/>
            </a:pPr>
            <a:r>
              <a:rPr lang="en-GB" sz="1400" dirty="0">
                <a:latin typeface="+mj-lt"/>
              </a:rPr>
              <a:t>They attach to the superior border and external surface of the subjacent rib between the tubercle and angle</a:t>
            </a:r>
          </a:p>
          <a:p>
            <a:pPr>
              <a:buNone/>
            </a:pPr>
            <a:r>
              <a:rPr lang="en-GB" sz="1400" b="1" dirty="0">
                <a:latin typeface="+mj-lt"/>
              </a:rPr>
              <a:t>Nerve Supply </a:t>
            </a:r>
          </a:p>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breves</a:t>
            </a:r>
            <a:r>
              <a:rPr lang="en-GB" sz="1400" dirty="0">
                <a:latin typeface="+mj-lt"/>
              </a:rPr>
              <a:t> are supplied by lateral branches of the dorsal rami of C8 to T11</a:t>
            </a:r>
          </a:p>
          <a:p>
            <a:pPr>
              <a:buNone/>
            </a:pPr>
            <a:r>
              <a:rPr lang="en-GB" sz="1400" dirty="0">
                <a:latin typeface="+mj-lt"/>
              </a:rPr>
              <a:t> </a:t>
            </a:r>
            <a:r>
              <a:rPr lang="en-GB" sz="1400" b="1" dirty="0">
                <a:latin typeface="+mj-lt"/>
              </a:rPr>
              <a:t>Action </a:t>
            </a:r>
          </a:p>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breves</a:t>
            </a:r>
            <a:r>
              <a:rPr lang="en-GB" sz="1400" dirty="0">
                <a:latin typeface="+mj-lt"/>
              </a:rPr>
              <a:t> elevate the ribs, however from their costal attachments they may act as rotators and lateral flexors of the thoracic spine </a:t>
            </a:r>
          </a:p>
          <a:p>
            <a:pPr>
              <a:buNone/>
            </a:pPr>
            <a:endParaRPr lang="en-GB" sz="1400" dirty="0">
              <a:latin typeface="+mj-lt"/>
            </a:endParaRPr>
          </a:p>
        </p:txBody>
      </p:sp>
      <p:pic>
        <p:nvPicPr>
          <p:cNvPr id="21506" name="Picture 2" descr="D:\Swansea University Work\Anatomy Pictures\Primal Pictures\Thoracic Spine\Myology\Levatores costarum brevis.png"/>
          <p:cNvPicPr>
            <a:picLocks noChangeAspect="1" noChangeArrowheads="1"/>
          </p:cNvPicPr>
          <p:nvPr/>
        </p:nvPicPr>
        <p:blipFill>
          <a:blip r:embed="rId2" cstate="print"/>
          <a:srcRect/>
          <a:stretch>
            <a:fillRect/>
          </a:stretch>
        </p:blipFill>
        <p:spPr bwMode="auto">
          <a:xfrm>
            <a:off x="4355976" y="1772816"/>
            <a:ext cx="4392488" cy="4392488"/>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52704"/>
          </a:xfrm>
        </p:spPr>
        <p:txBody>
          <a:bodyPr>
            <a:normAutofit fontScale="90000"/>
          </a:bodyPr>
          <a:lstStyle/>
          <a:p>
            <a:pPr algn="ctr"/>
            <a:r>
              <a:rPr lang="en-GB" sz="3600" b="1" dirty="0" err="1"/>
              <a:t>Levatores</a:t>
            </a:r>
            <a:r>
              <a:rPr lang="en-GB" sz="3600" b="1" dirty="0"/>
              <a:t> </a:t>
            </a:r>
            <a:r>
              <a:rPr lang="en-GB" sz="3600" b="1" dirty="0" err="1"/>
              <a:t>Costarum</a:t>
            </a:r>
            <a:r>
              <a:rPr lang="en-GB" sz="3600" b="1" dirty="0"/>
              <a:t> </a:t>
            </a:r>
            <a:r>
              <a:rPr lang="en-GB" sz="3600" b="1" dirty="0" err="1"/>
              <a:t>Longis</a:t>
            </a:r>
            <a:br>
              <a:rPr lang="en-GB" sz="3600" dirty="0"/>
            </a:br>
            <a:endParaRPr lang="en-GB" sz="3600" dirty="0"/>
          </a:p>
        </p:txBody>
      </p:sp>
      <p:sp>
        <p:nvSpPr>
          <p:cNvPr id="3" name="Content Placeholder 2"/>
          <p:cNvSpPr>
            <a:spLocks noGrp="1"/>
          </p:cNvSpPr>
          <p:nvPr>
            <p:ph idx="1"/>
          </p:nvPr>
        </p:nvSpPr>
        <p:spPr>
          <a:xfrm>
            <a:off x="457200" y="1935480"/>
            <a:ext cx="4114800" cy="4389120"/>
          </a:xfrm>
        </p:spPr>
        <p:txBody>
          <a:bodyPr>
            <a:normAutofit lnSpcReduction="10000"/>
          </a:bodyPr>
          <a:lstStyle/>
          <a:p>
            <a:pPr>
              <a:buNone/>
            </a:pPr>
            <a:r>
              <a:rPr lang="en-GB" sz="1400" b="1" dirty="0" err="1">
                <a:latin typeface="+mj-lt"/>
              </a:rPr>
              <a:t>Levatores</a:t>
            </a:r>
            <a:r>
              <a:rPr lang="en-GB" sz="1400" b="1" dirty="0">
                <a:latin typeface="+mj-lt"/>
              </a:rPr>
              <a:t> </a:t>
            </a:r>
            <a:r>
              <a:rPr lang="en-GB" sz="1400" b="1" dirty="0" err="1">
                <a:latin typeface="+mj-lt"/>
              </a:rPr>
              <a:t>costarum</a:t>
            </a:r>
            <a:r>
              <a:rPr lang="en-GB" sz="1400" b="1" dirty="0">
                <a:latin typeface="+mj-lt"/>
              </a:rPr>
              <a:t> </a:t>
            </a:r>
            <a:r>
              <a:rPr lang="en-GB" sz="1400" b="1" dirty="0" err="1">
                <a:latin typeface="+mj-lt"/>
              </a:rPr>
              <a:t>longis</a:t>
            </a:r>
            <a:endParaRPr lang="en-GB" sz="1400" dirty="0">
              <a:latin typeface="+mj-lt"/>
            </a:endParaRPr>
          </a:p>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longi</a:t>
            </a:r>
            <a:r>
              <a:rPr lang="en-GB" sz="1400" dirty="0">
                <a:latin typeface="+mj-lt"/>
              </a:rPr>
              <a:t> are four small muscles situated between T7 and T10. </a:t>
            </a:r>
          </a:p>
          <a:p>
            <a:pPr>
              <a:buNone/>
            </a:pPr>
            <a:r>
              <a:rPr lang="en-GB" sz="1400" dirty="0">
                <a:latin typeface="+mj-lt"/>
              </a:rPr>
              <a:t> </a:t>
            </a:r>
            <a:r>
              <a:rPr lang="en-GB" sz="1400" b="1" dirty="0">
                <a:latin typeface="+mj-lt"/>
              </a:rPr>
              <a:t>Proximal Attachment </a:t>
            </a:r>
          </a:p>
          <a:p>
            <a:pPr>
              <a:buNone/>
            </a:pPr>
            <a:r>
              <a:rPr lang="en-GB" sz="1400" dirty="0">
                <a:latin typeface="+mj-lt"/>
              </a:rPr>
              <a:t>Each arises from the tips of the transverse processes of T7 to T10 passing obliquely </a:t>
            </a:r>
            <a:r>
              <a:rPr lang="en-GB" sz="1400" dirty="0" err="1">
                <a:latin typeface="+mj-lt"/>
              </a:rPr>
              <a:t>infero</a:t>
            </a:r>
            <a:r>
              <a:rPr lang="en-GB" sz="1400" dirty="0">
                <a:latin typeface="+mj-lt"/>
              </a:rPr>
              <a:t>-laterally, parallel with the lower border of the external </a:t>
            </a:r>
            <a:r>
              <a:rPr lang="en-GB" sz="1400" dirty="0" err="1">
                <a:latin typeface="+mj-lt"/>
              </a:rPr>
              <a:t>intercostal</a:t>
            </a:r>
            <a:r>
              <a:rPr lang="en-GB" sz="1400" dirty="0">
                <a:latin typeface="+mj-lt"/>
              </a:rPr>
              <a:t>. </a:t>
            </a:r>
          </a:p>
          <a:p>
            <a:pPr>
              <a:buNone/>
            </a:pPr>
            <a:r>
              <a:rPr lang="en-GB" sz="1400" b="1" dirty="0">
                <a:latin typeface="+mj-lt"/>
              </a:rPr>
              <a:t> Distal Attachment </a:t>
            </a:r>
          </a:p>
          <a:p>
            <a:pPr>
              <a:buNone/>
            </a:pPr>
            <a:r>
              <a:rPr lang="en-GB" sz="1400" dirty="0">
                <a:latin typeface="+mj-lt"/>
              </a:rPr>
              <a:t>They attach to the superior border and external surface of the second rib below between the tubercle and angle. </a:t>
            </a:r>
          </a:p>
          <a:p>
            <a:pPr>
              <a:buNone/>
            </a:pPr>
            <a:r>
              <a:rPr lang="en-GB" sz="1400" dirty="0">
                <a:latin typeface="+mj-lt"/>
              </a:rPr>
              <a:t> </a:t>
            </a:r>
            <a:r>
              <a:rPr lang="en-GB" sz="1400" b="1" dirty="0">
                <a:latin typeface="+mj-lt"/>
              </a:rPr>
              <a:t>Nerve Supply </a:t>
            </a:r>
          </a:p>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longi</a:t>
            </a:r>
            <a:r>
              <a:rPr lang="en-GB" sz="1400" dirty="0">
                <a:latin typeface="+mj-lt"/>
              </a:rPr>
              <a:t> are supplied by lateral branches of the dorsal rami of T7 to T10. </a:t>
            </a:r>
          </a:p>
          <a:p>
            <a:pPr>
              <a:buNone/>
            </a:pPr>
            <a:r>
              <a:rPr lang="en-GB" sz="1400" b="1" dirty="0">
                <a:latin typeface="+mj-lt"/>
              </a:rPr>
              <a:t> Action </a:t>
            </a:r>
          </a:p>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longi</a:t>
            </a:r>
            <a:r>
              <a:rPr lang="en-GB" sz="1400" dirty="0">
                <a:latin typeface="+mj-lt"/>
              </a:rPr>
              <a:t> elevate the ribs, however from their costal attachment they may act as rotators and lateral flexors of the thoracic spine</a:t>
            </a:r>
          </a:p>
        </p:txBody>
      </p:sp>
      <p:pic>
        <p:nvPicPr>
          <p:cNvPr id="22530" name="Picture 2" descr="D:\Swansea University Work\Anatomy Pictures\Primal Pictures\Thoracic Spine\Myology\Levatores costarum longis.png"/>
          <p:cNvPicPr>
            <a:picLocks noChangeAspect="1" noChangeArrowheads="1"/>
          </p:cNvPicPr>
          <p:nvPr/>
        </p:nvPicPr>
        <p:blipFill>
          <a:blip r:embed="rId2" cstate="print"/>
          <a:srcRect/>
          <a:stretch>
            <a:fillRect/>
          </a:stretch>
        </p:blipFill>
        <p:spPr bwMode="auto">
          <a:xfrm>
            <a:off x="4355976" y="1844824"/>
            <a:ext cx="4392488" cy="4392488"/>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err="1"/>
              <a:t>Rotatores</a:t>
            </a:r>
            <a:r>
              <a:rPr lang="en-GB" sz="4000" b="1" dirty="0"/>
              <a:t> Thoracis (</a:t>
            </a:r>
            <a:r>
              <a:rPr lang="en-GB" sz="4000" b="1" dirty="0" err="1"/>
              <a:t>Transversospinalis</a:t>
            </a:r>
            <a:r>
              <a:rPr lang="en-GB" sz="4000" b="1" dirty="0"/>
              <a:t>)</a:t>
            </a:r>
            <a:br>
              <a:rPr lang="en-GB" dirty="0"/>
            </a:br>
            <a:endParaRPr lang="en-GB" dirty="0"/>
          </a:p>
        </p:txBody>
      </p:sp>
      <p:sp>
        <p:nvSpPr>
          <p:cNvPr id="3" name="Content Placeholder 2"/>
          <p:cNvSpPr>
            <a:spLocks noGrp="1"/>
          </p:cNvSpPr>
          <p:nvPr>
            <p:ph idx="1"/>
          </p:nvPr>
        </p:nvSpPr>
        <p:spPr>
          <a:xfrm>
            <a:off x="457200" y="1935480"/>
            <a:ext cx="4114800" cy="4445848"/>
          </a:xfrm>
        </p:spPr>
        <p:txBody>
          <a:bodyPr>
            <a:normAutofit fontScale="55000" lnSpcReduction="20000"/>
          </a:bodyPr>
          <a:lstStyle/>
          <a:p>
            <a:pPr>
              <a:buNone/>
            </a:pPr>
            <a:r>
              <a:rPr lang="en-GB" b="1" dirty="0" err="1">
                <a:latin typeface="+mj-lt"/>
              </a:rPr>
              <a:t>Transversospinalis</a:t>
            </a:r>
            <a:r>
              <a:rPr lang="en-GB" b="1" dirty="0">
                <a:latin typeface="+mj-lt"/>
              </a:rPr>
              <a:t>: </a:t>
            </a:r>
            <a:r>
              <a:rPr lang="en-GB" b="1" dirty="0" err="1">
                <a:latin typeface="+mj-lt"/>
              </a:rPr>
              <a:t>rotatores</a:t>
            </a:r>
            <a:r>
              <a:rPr lang="en-GB" b="1" dirty="0">
                <a:latin typeface="+mj-lt"/>
              </a:rPr>
              <a:t> thoracis</a:t>
            </a:r>
            <a:endParaRPr lang="en-GB" dirty="0">
              <a:latin typeface="+mj-lt"/>
            </a:endParaRPr>
          </a:p>
          <a:p>
            <a:pPr>
              <a:buNone/>
            </a:pPr>
            <a:r>
              <a:rPr lang="en-GB" dirty="0">
                <a:latin typeface="+mj-lt"/>
              </a:rPr>
              <a:t>There are eleven pairs between T1/T2 and T11/T12. </a:t>
            </a:r>
          </a:p>
          <a:p>
            <a:pPr>
              <a:buNone/>
            </a:pPr>
            <a:r>
              <a:rPr lang="en-GB" b="1" dirty="0">
                <a:latin typeface="+mj-lt"/>
              </a:rPr>
              <a:t>Proximal Attachment </a:t>
            </a:r>
          </a:p>
          <a:p>
            <a:pPr>
              <a:buNone/>
            </a:pPr>
            <a:r>
              <a:rPr lang="en-GB" dirty="0" err="1">
                <a:latin typeface="+mj-lt"/>
              </a:rPr>
              <a:t>Rotatores</a:t>
            </a:r>
            <a:r>
              <a:rPr lang="en-GB" dirty="0">
                <a:latin typeface="+mj-lt"/>
              </a:rPr>
              <a:t> thoracis (Slide 1 and Slide 2) arise from the supero-posterior aspect of the transverse processes of the thoracic vertebrae. </a:t>
            </a:r>
          </a:p>
          <a:p>
            <a:pPr>
              <a:buNone/>
            </a:pPr>
            <a:r>
              <a:rPr lang="en-GB" b="1" dirty="0">
                <a:latin typeface="+mj-lt"/>
              </a:rPr>
              <a:t>Distal Attachment </a:t>
            </a:r>
          </a:p>
          <a:p>
            <a:pPr>
              <a:buNone/>
            </a:pPr>
            <a:r>
              <a:rPr lang="en-GB" dirty="0">
                <a:latin typeface="+mj-lt"/>
              </a:rPr>
              <a:t>They pass superiorly to the inferior border and lateral surface of the laminae of the vertebra above. </a:t>
            </a:r>
          </a:p>
          <a:p>
            <a:pPr>
              <a:buNone/>
            </a:pPr>
            <a:r>
              <a:rPr lang="en-GB" b="1" dirty="0">
                <a:latin typeface="+mj-lt"/>
              </a:rPr>
              <a:t>Nerve Supply </a:t>
            </a:r>
          </a:p>
          <a:p>
            <a:pPr>
              <a:buNone/>
            </a:pPr>
            <a:r>
              <a:rPr lang="en-GB" dirty="0">
                <a:latin typeface="+mj-lt"/>
              </a:rPr>
              <a:t>They are supplied by the dorsal rami of T1 to T11. </a:t>
            </a:r>
          </a:p>
          <a:p>
            <a:pPr>
              <a:buNone/>
            </a:pPr>
            <a:r>
              <a:rPr lang="en-GB" b="1" dirty="0">
                <a:latin typeface="+mj-lt"/>
              </a:rPr>
              <a:t> Action </a:t>
            </a:r>
          </a:p>
          <a:p>
            <a:pPr>
              <a:buNone/>
            </a:pPr>
            <a:r>
              <a:rPr lang="en-GB" dirty="0">
                <a:latin typeface="+mj-lt"/>
              </a:rPr>
              <a:t>They are responsible for rotation between adjacent thoracic vertebrae. </a:t>
            </a:r>
          </a:p>
          <a:p>
            <a:pPr>
              <a:buNone/>
            </a:pPr>
            <a:r>
              <a:rPr lang="en-GB" dirty="0">
                <a:latin typeface="+mj-lt"/>
              </a:rPr>
              <a:t> Occasionally, there are rotator muscles in the lumbar region, '</a:t>
            </a:r>
            <a:r>
              <a:rPr lang="en-GB" dirty="0" err="1">
                <a:latin typeface="+mj-lt"/>
              </a:rPr>
              <a:t>rotatores</a:t>
            </a:r>
            <a:r>
              <a:rPr lang="en-GB" dirty="0">
                <a:latin typeface="+mj-lt"/>
              </a:rPr>
              <a:t> </a:t>
            </a:r>
            <a:r>
              <a:rPr lang="en-GB" dirty="0" err="1">
                <a:latin typeface="+mj-lt"/>
              </a:rPr>
              <a:t>lumborum</a:t>
            </a:r>
            <a:r>
              <a:rPr lang="en-GB" dirty="0">
                <a:latin typeface="+mj-lt"/>
              </a:rPr>
              <a:t>'. They consist of irregular and variable muscle bundles between T12 and L5 and are responsible for rotation between adjacent lumbar vertebrae.</a:t>
            </a:r>
          </a:p>
          <a:p>
            <a:endParaRPr lang="en-GB" dirty="0"/>
          </a:p>
        </p:txBody>
      </p:sp>
      <p:pic>
        <p:nvPicPr>
          <p:cNvPr id="23554" name="Picture 2" descr="D:\Swansea University Work\Anatomy Pictures\Primal Pictures\Thoracic Spine\Myology\Transversospinalis_ rotatores thoracis.png"/>
          <p:cNvPicPr>
            <a:picLocks noChangeAspect="1" noChangeArrowheads="1"/>
          </p:cNvPicPr>
          <p:nvPr/>
        </p:nvPicPr>
        <p:blipFill>
          <a:blip r:embed="rId2" cstate="print"/>
          <a:srcRect/>
          <a:stretch>
            <a:fillRect/>
          </a:stretch>
        </p:blipFill>
        <p:spPr bwMode="auto">
          <a:xfrm>
            <a:off x="4499992" y="1844824"/>
            <a:ext cx="4511402" cy="4511402"/>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sz="3600" b="1" dirty="0"/>
            </a:br>
            <a:br>
              <a:rPr lang="en-GB" sz="3600" b="1" dirty="0"/>
            </a:br>
            <a:br>
              <a:rPr lang="en-GB" sz="3600" b="1" dirty="0"/>
            </a:br>
            <a:r>
              <a:rPr lang="en-GB" sz="3600" b="1" dirty="0" err="1"/>
              <a:t>Intertransversarii</a:t>
            </a:r>
            <a:r>
              <a:rPr lang="en-GB" sz="3600" b="1" dirty="0"/>
              <a:t>: </a:t>
            </a:r>
            <a:br>
              <a:rPr lang="en-GB" sz="3600" b="1" dirty="0"/>
            </a:br>
            <a:r>
              <a:rPr lang="en-GB" sz="3600" b="1" dirty="0"/>
              <a:t>Posterior </a:t>
            </a:r>
            <a:r>
              <a:rPr lang="en-GB" sz="3600" b="1" dirty="0" err="1"/>
              <a:t>Intertransverse</a:t>
            </a:r>
            <a:r>
              <a:rPr lang="en-GB" sz="3600" b="1" dirty="0"/>
              <a:t> Muscles</a:t>
            </a:r>
            <a:br>
              <a:rPr lang="en-GB" sz="3600" dirty="0"/>
            </a:br>
            <a:endParaRPr lang="en-GB" sz="3600" dirty="0"/>
          </a:p>
        </p:txBody>
      </p:sp>
      <p:sp>
        <p:nvSpPr>
          <p:cNvPr id="3" name="Content Placeholder 2"/>
          <p:cNvSpPr>
            <a:spLocks noGrp="1"/>
          </p:cNvSpPr>
          <p:nvPr>
            <p:ph idx="1"/>
          </p:nvPr>
        </p:nvSpPr>
        <p:spPr>
          <a:xfrm>
            <a:off x="457200" y="1935480"/>
            <a:ext cx="4114800" cy="4389120"/>
          </a:xfrm>
        </p:spPr>
        <p:txBody>
          <a:bodyPr>
            <a:normAutofit fontScale="47500" lnSpcReduction="20000"/>
          </a:bodyPr>
          <a:lstStyle/>
          <a:p>
            <a:pPr>
              <a:buNone/>
            </a:pPr>
            <a:r>
              <a:rPr lang="en-GB" b="1" dirty="0" err="1">
                <a:latin typeface="+mj-lt"/>
              </a:rPr>
              <a:t>Intertransversarii</a:t>
            </a:r>
            <a:r>
              <a:rPr lang="en-GB" b="1" dirty="0">
                <a:latin typeface="+mj-lt"/>
              </a:rPr>
              <a:t>: posterior </a:t>
            </a:r>
            <a:r>
              <a:rPr lang="en-GB" b="1" dirty="0" err="1">
                <a:latin typeface="+mj-lt"/>
              </a:rPr>
              <a:t>intertransverse</a:t>
            </a:r>
            <a:r>
              <a:rPr lang="en-GB" b="1" dirty="0">
                <a:latin typeface="+mj-lt"/>
              </a:rPr>
              <a:t> muscles</a:t>
            </a:r>
            <a:endParaRPr lang="en-GB" dirty="0">
              <a:latin typeface="+mj-lt"/>
            </a:endParaRPr>
          </a:p>
          <a:p>
            <a:pPr>
              <a:buNone/>
            </a:pPr>
            <a:r>
              <a:rPr lang="en-GB" dirty="0">
                <a:latin typeface="+mj-lt"/>
              </a:rPr>
              <a:t>The posterior </a:t>
            </a:r>
            <a:r>
              <a:rPr lang="en-GB" dirty="0" err="1">
                <a:latin typeface="+mj-lt"/>
              </a:rPr>
              <a:t>intertransverse</a:t>
            </a:r>
            <a:r>
              <a:rPr lang="en-GB" dirty="0">
                <a:latin typeface="+mj-lt"/>
              </a:rPr>
              <a:t> muscles are small muscles, best developed in cervical and lumbar regions, where they can be divided into medial and lateral slips. </a:t>
            </a:r>
          </a:p>
          <a:p>
            <a:pPr>
              <a:buNone/>
            </a:pPr>
            <a:r>
              <a:rPr lang="en-GB" dirty="0">
                <a:latin typeface="+mj-lt"/>
              </a:rPr>
              <a:t> In the thoracic region anterior and posterior </a:t>
            </a:r>
            <a:r>
              <a:rPr lang="en-GB" dirty="0" err="1">
                <a:latin typeface="+mj-lt"/>
              </a:rPr>
              <a:t>intertransverse</a:t>
            </a:r>
            <a:r>
              <a:rPr lang="en-GB" dirty="0">
                <a:latin typeface="+mj-lt"/>
              </a:rPr>
              <a:t> muscles blend and pass between adjacent transverse processes from T10 to L1. In the cervical region the lateral slips pass between adjacent costal lamellae and the medial slips between adjacent transverse processes from C1/C2 to C7/T1. In the lumbar region the lateral slips pass between the transverse process of the vertebra below to the transverse process and accessory process of the vertebra above; while the medial slips pass between the accessory process of one vertebra to the </a:t>
            </a:r>
            <a:r>
              <a:rPr lang="en-GB" dirty="0" err="1">
                <a:latin typeface="+mj-lt"/>
              </a:rPr>
              <a:t>mamillary</a:t>
            </a:r>
            <a:r>
              <a:rPr lang="en-GB" dirty="0">
                <a:latin typeface="+mj-lt"/>
              </a:rPr>
              <a:t> process of the next from L1 to L5. In the cervical region they are separated from the posterior </a:t>
            </a:r>
            <a:r>
              <a:rPr lang="en-GB" dirty="0" err="1">
                <a:latin typeface="+mj-lt"/>
              </a:rPr>
              <a:t>intertransverse</a:t>
            </a:r>
            <a:r>
              <a:rPr lang="en-GB" dirty="0">
                <a:latin typeface="+mj-lt"/>
              </a:rPr>
              <a:t> muscles by the ventral rami of the spinal nerves. </a:t>
            </a:r>
          </a:p>
          <a:p>
            <a:pPr>
              <a:buNone/>
            </a:pPr>
            <a:r>
              <a:rPr lang="en-GB" dirty="0">
                <a:latin typeface="+mj-lt"/>
              </a:rPr>
              <a:t> </a:t>
            </a:r>
            <a:r>
              <a:rPr lang="en-GB" b="1" dirty="0">
                <a:latin typeface="+mj-lt"/>
              </a:rPr>
              <a:t>Nerve Supply </a:t>
            </a:r>
          </a:p>
          <a:p>
            <a:pPr>
              <a:buNone/>
            </a:pPr>
            <a:r>
              <a:rPr lang="en-GB" dirty="0">
                <a:latin typeface="+mj-lt"/>
              </a:rPr>
              <a:t>The thoracic </a:t>
            </a:r>
            <a:r>
              <a:rPr lang="en-GB" dirty="0" err="1">
                <a:latin typeface="+mj-lt"/>
              </a:rPr>
              <a:t>intertransversarii</a:t>
            </a:r>
            <a:r>
              <a:rPr lang="en-GB" dirty="0">
                <a:latin typeface="+mj-lt"/>
              </a:rPr>
              <a:t> and the medial slips in the cervical and lumbar regions are supplied by dorsal rami of adjacent spinal nerves: the remainder by ventral rami of adjacent spinal nerves. </a:t>
            </a:r>
          </a:p>
          <a:p>
            <a:pPr>
              <a:buNone/>
            </a:pPr>
            <a:r>
              <a:rPr lang="en-GB" dirty="0">
                <a:latin typeface="+mj-lt"/>
              </a:rPr>
              <a:t> </a:t>
            </a:r>
            <a:r>
              <a:rPr lang="en-GB" b="1" dirty="0">
                <a:latin typeface="+mj-lt"/>
              </a:rPr>
              <a:t>Action </a:t>
            </a:r>
          </a:p>
          <a:p>
            <a:pPr>
              <a:buNone/>
            </a:pPr>
            <a:r>
              <a:rPr lang="en-GB" dirty="0">
                <a:latin typeface="+mj-lt"/>
              </a:rPr>
              <a:t>They produce lateral flexion to the same side in the cervical and lumbar regions, however their main function is to act as extensible ligaments stabilising adjacent vertebrae during movement.</a:t>
            </a:r>
          </a:p>
          <a:p>
            <a:pPr>
              <a:buNone/>
            </a:pPr>
            <a:endParaRPr lang="en-GB" dirty="0">
              <a:latin typeface="+mj-lt"/>
            </a:endParaRPr>
          </a:p>
        </p:txBody>
      </p:sp>
      <p:pic>
        <p:nvPicPr>
          <p:cNvPr id="24578" name="Picture 2" descr="D:\Swansea University Work\Anatomy Pictures\Primal Pictures\Thoracic Spine\Myology\Intertransversarii_ posterior intertransverse muscles.png"/>
          <p:cNvPicPr>
            <a:picLocks noChangeAspect="1" noChangeArrowheads="1"/>
          </p:cNvPicPr>
          <p:nvPr/>
        </p:nvPicPr>
        <p:blipFill>
          <a:blip r:embed="rId2" cstate="print"/>
          <a:srcRect/>
          <a:stretch>
            <a:fillRect/>
          </a:stretch>
        </p:blipFill>
        <p:spPr bwMode="auto">
          <a:xfrm>
            <a:off x="4572000" y="1844824"/>
            <a:ext cx="4392488" cy="4392488"/>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err="1"/>
              <a:t>Multifidus</a:t>
            </a:r>
            <a:r>
              <a:rPr lang="en-GB" sz="3600" b="1" dirty="0"/>
              <a:t> (</a:t>
            </a:r>
            <a:r>
              <a:rPr lang="en-GB" sz="3600" b="1" dirty="0" err="1"/>
              <a:t>Transversospinalis</a:t>
            </a:r>
            <a:r>
              <a:rPr lang="en-GB" sz="3600" b="1" dirty="0"/>
              <a:t>)</a:t>
            </a:r>
            <a:br>
              <a:rPr lang="en-GB" sz="3600" dirty="0"/>
            </a:br>
            <a:endParaRPr lang="en-GB" sz="3600" dirty="0"/>
          </a:p>
        </p:txBody>
      </p:sp>
      <p:sp>
        <p:nvSpPr>
          <p:cNvPr id="3" name="Content Placeholder 2"/>
          <p:cNvSpPr>
            <a:spLocks noGrp="1"/>
          </p:cNvSpPr>
          <p:nvPr>
            <p:ph idx="1"/>
          </p:nvPr>
        </p:nvSpPr>
        <p:spPr>
          <a:xfrm>
            <a:off x="457200" y="1935480"/>
            <a:ext cx="4042792" cy="4389120"/>
          </a:xfrm>
        </p:spPr>
        <p:txBody>
          <a:bodyPr>
            <a:normAutofit fontScale="40000" lnSpcReduction="20000"/>
          </a:bodyPr>
          <a:lstStyle/>
          <a:p>
            <a:pPr>
              <a:buNone/>
            </a:pPr>
            <a:r>
              <a:rPr lang="en-GB" b="1" dirty="0" err="1">
                <a:latin typeface="+mj-lt"/>
              </a:rPr>
              <a:t>Transversospinalis</a:t>
            </a:r>
            <a:r>
              <a:rPr lang="en-GB" b="1" dirty="0">
                <a:latin typeface="+mj-lt"/>
              </a:rPr>
              <a:t>: </a:t>
            </a:r>
            <a:r>
              <a:rPr lang="en-GB" b="1" dirty="0" err="1">
                <a:latin typeface="+mj-lt"/>
              </a:rPr>
              <a:t>multifidus</a:t>
            </a:r>
            <a:endParaRPr lang="en-GB" dirty="0">
              <a:latin typeface="+mj-lt"/>
            </a:endParaRPr>
          </a:p>
          <a:p>
            <a:pPr>
              <a:buNone/>
            </a:pPr>
            <a:r>
              <a:rPr lang="en-GB" dirty="0" err="1">
                <a:latin typeface="+mj-lt"/>
              </a:rPr>
              <a:t>Multifidus</a:t>
            </a:r>
            <a:r>
              <a:rPr lang="en-GB" dirty="0">
                <a:latin typeface="+mj-lt"/>
              </a:rPr>
              <a:t> lies deep to semispinalis and erector spinae in the groove between the transverse and spinous processes of the sacrum to C2; it consists of a series of fleshy and tendinous fascicles. </a:t>
            </a:r>
          </a:p>
          <a:p>
            <a:pPr>
              <a:buNone/>
            </a:pPr>
            <a:r>
              <a:rPr lang="en-GB" b="1" dirty="0">
                <a:latin typeface="+mj-lt"/>
              </a:rPr>
              <a:t> Proximal Attachment </a:t>
            </a:r>
          </a:p>
          <a:p>
            <a:pPr>
              <a:buNone/>
            </a:pPr>
            <a:r>
              <a:rPr lang="en-GB" dirty="0">
                <a:latin typeface="+mj-lt"/>
              </a:rPr>
              <a:t>It arises inferiorly from the dorsal surface of the sacrum as low as the fourth sacral foramen (deep to the tendon of erector spinae), the </a:t>
            </a:r>
            <a:r>
              <a:rPr lang="en-GB" dirty="0" err="1">
                <a:latin typeface="+mj-lt"/>
              </a:rPr>
              <a:t>aponeurosis</a:t>
            </a:r>
            <a:r>
              <a:rPr lang="en-GB" dirty="0">
                <a:latin typeface="+mj-lt"/>
              </a:rPr>
              <a:t> of erector spinae, the posterior superior iliac spine and posterior </a:t>
            </a:r>
            <a:r>
              <a:rPr lang="en-GB" dirty="0" err="1">
                <a:latin typeface="+mj-lt"/>
              </a:rPr>
              <a:t>sacro</a:t>
            </a:r>
            <a:r>
              <a:rPr lang="en-GB" dirty="0">
                <a:latin typeface="+mj-lt"/>
              </a:rPr>
              <a:t>-iliac ligament. In the lumbar region it arises from the </a:t>
            </a:r>
            <a:r>
              <a:rPr lang="en-GB" dirty="0" err="1">
                <a:latin typeface="+mj-lt"/>
              </a:rPr>
              <a:t>mamillary</a:t>
            </a:r>
            <a:r>
              <a:rPr lang="en-GB" dirty="0">
                <a:latin typeface="+mj-lt"/>
              </a:rPr>
              <a:t> processes of L1 to L5, in the thoracic region from the transverse processes of T1 to T12 and in the cervical region from the articular processes of C4 to C7. </a:t>
            </a:r>
          </a:p>
          <a:p>
            <a:pPr>
              <a:buNone/>
            </a:pPr>
            <a:r>
              <a:rPr lang="en-GB" dirty="0">
                <a:latin typeface="+mj-lt"/>
              </a:rPr>
              <a:t> </a:t>
            </a:r>
            <a:r>
              <a:rPr lang="en-GB" b="1" dirty="0">
                <a:latin typeface="+mj-lt"/>
              </a:rPr>
              <a:t>Distal Attachment </a:t>
            </a:r>
          </a:p>
          <a:p>
            <a:pPr>
              <a:buNone/>
            </a:pPr>
            <a:r>
              <a:rPr lang="en-GB" dirty="0">
                <a:latin typeface="+mj-lt"/>
              </a:rPr>
              <a:t>The fascicles pass obliquely supero-medially to attach to the whole length of the spinous processes of C2 to L5. The muscle is arranged in three layers: the deepest layer attaches to adjacent vertebrae, the intermediate layer to the second or third vertebra above and the superficial layer to the third or fourth vertebra above. </a:t>
            </a:r>
          </a:p>
          <a:p>
            <a:pPr>
              <a:buNone/>
            </a:pPr>
            <a:r>
              <a:rPr lang="en-GB" b="1" dirty="0">
                <a:latin typeface="+mj-lt"/>
              </a:rPr>
              <a:t> Nerve Supply </a:t>
            </a:r>
          </a:p>
          <a:p>
            <a:pPr>
              <a:buNone/>
            </a:pPr>
            <a:r>
              <a:rPr lang="en-GB" dirty="0" err="1">
                <a:latin typeface="+mj-lt"/>
              </a:rPr>
              <a:t>Multifidus</a:t>
            </a:r>
            <a:r>
              <a:rPr lang="en-GB" dirty="0">
                <a:latin typeface="+mj-lt"/>
              </a:rPr>
              <a:t> is supplied by the dorsal rami of all of the spinal nerves. </a:t>
            </a:r>
          </a:p>
          <a:p>
            <a:pPr>
              <a:buNone/>
            </a:pPr>
            <a:r>
              <a:rPr lang="en-GB" b="1" dirty="0">
                <a:latin typeface="+mj-lt"/>
              </a:rPr>
              <a:t> Action </a:t>
            </a:r>
          </a:p>
          <a:p>
            <a:pPr>
              <a:buNone/>
            </a:pPr>
            <a:r>
              <a:rPr lang="en-GB" dirty="0">
                <a:latin typeface="+mj-lt"/>
              </a:rPr>
              <a:t>The precise actions of </a:t>
            </a:r>
            <a:r>
              <a:rPr lang="en-GB" dirty="0" err="1">
                <a:latin typeface="+mj-lt"/>
              </a:rPr>
              <a:t>multifidus</a:t>
            </a:r>
            <a:r>
              <a:rPr lang="en-GB" dirty="0">
                <a:latin typeface="+mj-lt"/>
              </a:rPr>
              <a:t> as well as those of the other short muscles in the back are not fully understood. It is thought that its main role is as a stabilizer of the vertebral column, which is probably of greater functional significance than its role of producing movement. The muscles are thought to extend, laterally flex and rotate the vertebral column, whereby acting as a series of extensible ligaments, adjusting their length to stabilize adjacent vertebrae irrespective of its position.</a:t>
            </a:r>
          </a:p>
          <a:p>
            <a:pPr>
              <a:buNone/>
            </a:pPr>
            <a:endParaRPr lang="en-GB" dirty="0">
              <a:latin typeface="+mj-lt"/>
            </a:endParaRPr>
          </a:p>
        </p:txBody>
      </p:sp>
      <p:pic>
        <p:nvPicPr>
          <p:cNvPr id="25602" name="Picture 2" descr="D:\Swansea University Work\Anatomy Pictures\Primal Pictures\Thoracic Spine\Myology\Transversospinalis_ multifidus.png"/>
          <p:cNvPicPr>
            <a:picLocks noChangeAspect="1" noChangeArrowheads="1"/>
          </p:cNvPicPr>
          <p:nvPr/>
        </p:nvPicPr>
        <p:blipFill>
          <a:blip r:embed="rId2" cstate="print"/>
          <a:srcRect/>
          <a:stretch>
            <a:fillRect/>
          </a:stretch>
        </p:blipFill>
        <p:spPr bwMode="auto">
          <a:xfrm>
            <a:off x="4427984" y="1916832"/>
            <a:ext cx="4608512" cy="4608512"/>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Semispinalis Thoracis (</a:t>
            </a:r>
            <a:r>
              <a:rPr lang="en-GB" sz="3600" b="1" dirty="0" err="1"/>
              <a:t>Transversospinalis</a:t>
            </a:r>
            <a:r>
              <a:rPr lang="en-GB" sz="3600" b="1" dirty="0"/>
              <a:t>)</a:t>
            </a:r>
            <a:br>
              <a:rPr lang="en-GB" sz="3600" b="1" dirty="0"/>
            </a:br>
            <a:endParaRPr lang="en-GB" sz="3600" dirty="0"/>
          </a:p>
        </p:txBody>
      </p:sp>
      <p:sp>
        <p:nvSpPr>
          <p:cNvPr id="3" name="Content Placeholder 2"/>
          <p:cNvSpPr>
            <a:spLocks noGrp="1"/>
          </p:cNvSpPr>
          <p:nvPr>
            <p:ph idx="1"/>
          </p:nvPr>
        </p:nvSpPr>
        <p:spPr>
          <a:xfrm>
            <a:off x="457200" y="1935480"/>
            <a:ext cx="3754760" cy="4389120"/>
          </a:xfrm>
        </p:spPr>
        <p:txBody>
          <a:bodyPr>
            <a:normAutofit/>
          </a:bodyPr>
          <a:lstStyle/>
          <a:p>
            <a:pPr>
              <a:buNone/>
            </a:pPr>
            <a:r>
              <a:rPr lang="en-GB" sz="1400" b="1" dirty="0">
                <a:latin typeface="+mj-lt"/>
              </a:rPr>
              <a:t>Semispinalis thoracis</a:t>
            </a:r>
            <a:endParaRPr lang="en-GB" sz="1400" dirty="0">
              <a:latin typeface="+mj-lt"/>
            </a:endParaRPr>
          </a:p>
          <a:p>
            <a:pPr>
              <a:buNone/>
            </a:pPr>
            <a:r>
              <a:rPr lang="en-GB" sz="1400" b="1" dirty="0">
                <a:latin typeface="+mj-lt"/>
              </a:rPr>
              <a:t>Proximal Attachment </a:t>
            </a:r>
          </a:p>
          <a:p>
            <a:pPr>
              <a:buNone/>
            </a:pPr>
            <a:r>
              <a:rPr lang="en-GB" sz="1400" dirty="0">
                <a:latin typeface="+mj-lt"/>
              </a:rPr>
              <a:t>Semispinalis thoracis arises by a series of tendons from the transverse processes of T6 to T10. </a:t>
            </a:r>
          </a:p>
          <a:p>
            <a:pPr>
              <a:buNone/>
            </a:pPr>
            <a:r>
              <a:rPr lang="en-GB" sz="1400" dirty="0">
                <a:latin typeface="+mj-lt"/>
              </a:rPr>
              <a:t> </a:t>
            </a:r>
            <a:r>
              <a:rPr lang="en-GB" sz="1400" b="1" dirty="0">
                <a:latin typeface="+mj-lt"/>
              </a:rPr>
              <a:t>Distal Attachment </a:t>
            </a:r>
          </a:p>
          <a:p>
            <a:pPr>
              <a:buNone/>
            </a:pPr>
            <a:r>
              <a:rPr lang="en-GB" sz="1400" dirty="0">
                <a:latin typeface="+mj-lt"/>
              </a:rPr>
              <a:t>It passes superiorly to attach by tendons to the spinous processes of C6 to T4: between the long tendons it consists of thin fleshy fascicles. </a:t>
            </a:r>
          </a:p>
          <a:p>
            <a:pPr>
              <a:buNone/>
            </a:pPr>
            <a:r>
              <a:rPr lang="en-GB" sz="1400" dirty="0">
                <a:latin typeface="+mj-lt"/>
              </a:rPr>
              <a:t> </a:t>
            </a:r>
            <a:r>
              <a:rPr lang="en-GB" sz="1400" b="1" dirty="0">
                <a:latin typeface="+mj-lt"/>
              </a:rPr>
              <a:t>Nerve Supply </a:t>
            </a:r>
          </a:p>
          <a:p>
            <a:pPr>
              <a:buNone/>
            </a:pPr>
            <a:r>
              <a:rPr lang="en-GB" sz="1400" dirty="0">
                <a:latin typeface="+mj-lt"/>
              </a:rPr>
              <a:t>It is supplied by the dorsal rami of T3 to T7. </a:t>
            </a:r>
          </a:p>
          <a:p>
            <a:pPr>
              <a:buNone/>
            </a:pPr>
            <a:r>
              <a:rPr lang="en-GB" sz="1400" dirty="0">
                <a:latin typeface="+mj-lt"/>
              </a:rPr>
              <a:t> </a:t>
            </a:r>
            <a:r>
              <a:rPr lang="en-GB" sz="1400" b="1" dirty="0">
                <a:latin typeface="+mj-lt"/>
              </a:rPr>
              <a:t>Action</a:t>
            </a:r>
            <a:r>
              <a:rPr lang="en-GB" sz="1400" dirty="0">
                <a:latin typeface="+mj-lt"/>
              </a:rPr>
              <a:t> </a:t>
            </a:r>
          </a:p>
          <a:p>
            <a:pPr>
              <a:buNone/>
            </a:pPr>
            <a:r>
              <a:rPr lang="en-GB" sz="1400" dirty="0">
                <a:latin typeface="+mj-lt"/>
              </a:rPr>
              <a:t>Semispinalis thoracis extends the thoracic spine and rotates it to the opposite side.</a:t>
            </a:r>
          </a:p>
        </p:txBody>
      </p:sp>
      <p:pic>
        <p:nvPicPr>
          <p:cNvPr id="26626" name="Picture 2" descr="D:\Swansea University Work\Anatomy Pictures\Primal Pictures\Thoracic Spine\Myology\Transversospinalis_ semispinalis thoracis.png"/>
          <p:cNvPicPr>
            <a:picLocks noChangeAspect="1" noChangeArrowheads="1"/>
          </p:cNvPicPr>
          <p:nvPr/>
        </p:nvPicPr>
        <p:blipFill>
          <a:blip r:embed="rId2" cstate="print"/>
          <a:srcRect/>
          <a:stretch>
            <a:fillRect/>
          </a:stretch>
        </p:blipFill>
        <p:spPr bwMode="auto">
          <a:xfrm>
            <a:off x="4283968" y="1628800"/>
            <a:ext cx="4511402" cy="4511402"/>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Sacrospinalis Thoracis</a:t>
            </a:r>
            <a:br>
              <a:rPr lang="en-GB" sz="3600" b="1" dirty="0"/>
            </a:br>
            <a:endParaRPr lang="en-GB" sz="3600" dirty="0"/>
          </a:p>
        </p:txBody>
      </p:sp>
      <p:sp>
        <p:nvSpPr>
          <p:cNvPr id="3" name="Content Placeholder 2"/>
          <p:cNvSpPr>
            <a:spLocks noGrp="1"/>
          </p:cNvSpPr>
          <p:nvPr>
            <p:ph idx="1"/>
          </p:nvPr>
        </p:nvSpPr>
        <p:spPr>
          <a:xfrm>
            <a:off x="467544" y="1772816"/>
            <a:ext cx="3898776" cy="4389120"/>
          </a:xfrm>
        </p:spPr>
        <p:txBody>
          <a:bodyPr>
            <a:normAutofit lnSpcReduction="10000"/>
          </a:bodyPr>
          <a:lstStyle/>
          <a:p>
            <a:pPr>
              <a:buNone/>
            </a:pPr>
            <a:r>
              <a:rPr lang="en-GB" sz="1400" b="1" dirty="0">
                <a:latin typeface="+mj-lt"/>
              </a:rPr>
              <a:t>Erector spinae (Syn. sacrospinalis): spinalis thoracis</a:t>
            </a:r>
            <a:endParaRPr lang="en-GB" sz="1400" dirty="0">
              <a:latin typeface="+mj-lt"/>
            </a:endParaRPr>
          </a:p>
          <a:p>
            <a:pPr>
              <a:buNone/>
            </a:pPr>
            <a:r>
              <a:rPr lang="en-GB" sz="1400" dirty="0">
                <a:latin typeface="+mj-lt"/>
              </a:rPr>
              <a:t>Spinalis thoracis is the medial continuation of the erector spinae, lying medial to and blending with longissimus thoracis in its lower part. </a:t>
            </a:r>
          </a:p>
          <a:p>
            <a:pPr>
              <a:buNone/>
            </a:pPr>
            <a:r>
              <a:rPr lang="en-GB" sz="1400" dirty="0">
                <a:latin typeface="+mj-lt"/>
              </a:rPr>
              <a:t> </a:t>
            </a:r>
            <a:r>
              <a:rPr lang="en-GB" sz="1400" b="1" dirty="0">
                <a:latin typeface="+mj-lt"/>
              </a:rPr>
              <a:t>Proximal Attachment </a:t>
            </a:r>
          </a:p>
          <a:p>
            <a:pPr>
              <a:buNone/>
            </a:pPr>
            <a:r>
              <a:rPr lang="en-GB" sz="1400" dirty="0">
                <a:latin typeface="+mj-lt"/>
              </a:rPr>
              <a:t>It arises by tendons from the spinous processes of T11 to L2. </a:t>
            </a:r>
          </a:p>
          <a:p>
            <a:pPr>
              <a:buNone/>
            </a:pPr>
            <a:r>
              <a:rPr lang="en-GB" sz="1400" b="1" dirty="0">
                <a:latin typeface="+mj-lt"/>
              </a:rPr>
              <a:t> Distal Attachment </a:t>
            </a:r>
          </a:p>
          <a:p>
            <a:pPr>
              <a:buNone/>
            </a:pPr>
            <a:r>
              <a:rPr lang="en-GB" sz="1400" dirty="0">
                <a:latin typeface="+mj-lt"/>
              </a:rPr>
              <a:t>It passes superiorly to attach by separate tendons to the spinous processes of T1 to T4 (or as low as T8). </a:t>
            </a:r>
          </a:p>
          <a:p>
            <a:pPr>
              <a:buNone/>
            </a:pPr>
            <a:r>
              <a:rPr lang="en-GB" sz="1400" b="1" dirty="0">
                <a:latin typeface="+mj-lt"/>
              </a:rPr>
              <a:t> Nerve Supply </a:t>
            </a:r>
          </a:p>
          <a:p>
            <a:pPr>
              <a:buNone/>
            </a:pPr>
            <a:r>
              <a:rPr lang="en-GB" sz="1400" dirty="0">
                <a:latin typeface="+mj-lt"/>
              </a:rPr>
              <a:t>Spinalis thoracis is supplied by the dorsal rami of T1 to L1. </a:t>
            </a:r>
          </a:p>
          <a:p>
            <a:pPr>
              <a:buNone/>
            </a:pPr>
            <a:r>
              <a:rPr lang="en-GB" sz="1400" b="1" dirty="0">
                <a:latin typeface="+mj-lt"/>
              </a:rPr>
              <a:t> Action </a:t>
            </a:r>
          </a:p>
          <a:p>
            <a:pPr>
              <a:buNone/>
            </a:pPr>
            <a:r>
              <a:rPr lang="en-GB" sz="1400" dirty="0">
                <a:latin typeface="+mj-lt"/>
              </a:rPr>
              <a:t>Working individually it laterally flexes and slightly extends the thoracic spine. When both sides are working they extend the thoracic spine.</a:t>
            </a:r>
          </a:p>
          <a:p>
            <a:pPr>
              <a:buNone/>
            </a:pPr>
            <a:endParaRPr lang="en-GB" sz="1400" dirty="0">
              <a:latin typeface="+mj-lt"/>
            </a:endParaRPr>
          </a:p>
        </p:txBody>
      </p:sp>
      <p:pic>
        <p:nvPicPr>
          <p:cNvPr id="27650" name="Picture 2" descr="D:\Swansea University Work\Anatomy Pictures\Primal Pictures\Thoracic Spine\Myology\Erector spinae (Syn. sacrospinalis)_ spinalis thoracis.png"/>
          <p:cNvPicPr>
            <a:picLocks noChangeAspect="1" noChangeArrowheads="1"/>
          </p:cNvPicPr>
          <p:nvPr/>
        </p:nvPicPr>
        <p:blipFill>
          <a:blip r:embed="rId3" cstate="print"/>
          <a:srcRect/>
          <a:stretch>
            <a:fillRect/>
          </a:stretch>
        </p:blipFill>
        <p:spPr bwMode="auto">
          <a:xfrm>
            <a:off x="4427984" y="1772816"/>
            <a:ext cx="4536504" cy="4536504"/>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24712"/>
          </a:xfrm>
        </p:spPr>
        <p:txBody>
          <a:bodyPr>
            <a:normAutofit fontScale="90000"/>
          </a:bodyPr>
          <a:lstStyle/>
          <a:p>
            <a:pPr algn="ctr"/>
            <a:r>
              <a:rPr lang="en-GB" sz="3600" b="1" dirty="0"/>
              <a:t>Longissimus Thoracis</a:t>
            </a:r>
            <a:br>
              <a:rPr lang="en-GB" sz="3600" b="1" dirty="0"/>
            </a:br>
            <a:endParaRPr lang="en-GB" sz="3600" dirty="0"/>
          </a:p>
        </p:txBody>
      </p:sp>
      <p:sp>
        <p:nvSpPr>
          <p:cNvPr id="3" name="Content Placeholder 2"/>
          <p:cNvSpPr>
            <a:spLocks noGrp="1"/>
          </p:cNvSpPr>
          <p:nvPr>
            <p:ph idx="1"/>
          </p:nvPr>
        </p:nvSpPr>
        <p:spPr>
          <a:xfrm>
            <a:off x="457200" y="1700808"/>
            <a:ext cx="4114800" cy="5157192"/>
          </a:xfrm>
        </p:spPr>
        <p:txBody>
          <a:bodyPr>
            <a:normAutofit fontScale="25000" lnSpcReduction="20000"/>
          </a:bodyPr>
          <a:lstStyle/>
          <a:p>
            <a:pPr>
              <a:buNone/>
            </a:pPr>
            <a:r>
              <a:rPr lang="en-GB" sz="4800" b="1" dirty="0">
                <a:latin typeface="+mj-lt"/>
              </a:rPr>
              <a:t>Erector spinae (Syn. sacrospinalis): longissimus thoracis</a:t>
            </a:r>
            <a:endParaRPr lang="en-GB" sz="4800" dirty="0">
              <a:latin typeface="+mj-lt"/>
            </a:endParaRPr>
          </a:p>
          <a:p>
            <a:pPr>
              <a:buNone/>
            </a:pPr>
            <a:r>
              <a:rPr lang="en-GB" sz="4800" dirty="0">
                <a:latin typeface="+mj-lt"/>
              </a:rPr>
              <a:t>Longissimus thoracis is the largest of the continuations of erector spinae, and blends in the lumbar region with </a:t>
            </a:r>
            <a:r>
              <a:rPr lang="en-GB" sz="4800" dirty="0" err="1">
                <a:latin typeface="+mj-lt"/>
              </a:rPr>
              <a:t>iliocostalis</a:t>
            </a:r>
            <a:r>
              <a:rPr lang="en-GB" sz="4800" dirty="0">
                <a:latin typeface="+mj-lt"/>
              </a:rPr>
              <a:t> </a:t>
            </a:r>
            <a:r>
              <a:rPr lang="en-GB" sz="4800" dirty="0" err="1">
                <a:latin typeface="+mj-lt"/>
              </a:rPr>
              <a:t>lumborum</a:t>
            </a:r>
            <a:r>
              <a:rPr lang="en-GB" sz="4800" dirty="0">
                <a:latin typeface="+mj-lt"/>
              </a:rPr>
              <a:t>. </a:t>
            </a:r>
          </a:p>
          <a:p>
            <a:pPr>
              <a:buNone/>
            </a:pPr>
            <a:r>
              <a:rPr lang="en-GB" sz="4800" dirty="0">
                <a:latin typeface="+mj-lt"/>
              </a:rPr>
              <a:t> </a:t>
            </a:r>
            <a:r>
              <a:rPr lang="en-GB" sz="4800" b="1" dirty="0">
                <a:latin typeface="+mj-lt"/>
              </a:rPr>
              <a:t>Proximal Attachment </a:t>
            </a:r>
          </a:p>
          <a:p>
            <a:pPr>
              <a:buNone/>
            </a:pPr>
            <a:r>
              <a:rPr lang="en-GB" sz="4800" dirty="0">
                <a:latin typeface="+mj-lt"/>
              </a:rPr>
              <a:t>Some </a:t>
            </a:r>
            <a:r>
              <a:rPr lang="en-GB" sz="4800" dirty="0" err="1">
                <a:latin typeface="+mj-lt"/>
              </a:rPr>
              <a:t>fibers</a:t>
            </a:r>
            <a:r>
              <a:rPr lang="en-GB" sz="4800" dirty="0">
                <a:latin typeface="+mj-lt"/>
              </a:rPr>
              <a:t> attach to the whole length of the posterior surfaces of the transverse processes and accessory processes of L1 to L5 and to the middle layer of the </a:t>
            </a:r>
            <a:r>
              <a:rPr lang="en-GB" sz="4800" dirty="0" err="1">
                <a:latin typeface="+mj-lt"/>
              </a:rPr>
              <a:t>thoracolumbar</a:t>
            </a:r>
            <a:r>
              <a:rPr lang="en-GB" sz="4800" dirty="0">
                <a:latin typeface="+mj-lt"/>
              </a:rPr>
              <a:t> fascia. </a:t>
            </a:r>
          </a:p>
          <a:p>
            <a:pPr>
              <a:buNone/>
            </a:pPr>
            <a:r>
              <a:rPr lang="en-GB" sz="4800" dirty="0">
                <a:latin typeface="+mj-lt"/>
              </a:rPr>
              <a:t> </a:t>
            </a:r>
            <a:r>
              <a:rPr lang="en-GB" sz="4800" b="1" dirty="0">
                <a:latin typeface="+mj-lt"/>
              </a:rPr>
              <a:t>Distal attachment </a:t>
            </a:r>
          </a:p>
          <a:p>
            <a:pPr>
              <a:buNone/>
            </a:pPr>
            <a:r>
              <a:rPr lang="en-GB" sz="4800" dirty="0">
                <a:latin typeface="+mj-lt"/>
              </a:rPr>
              <a:t>The muscle runs superiorly to attach to the apices of the transverse processes of T1 to T12 and the fourth to twelfth ribs between the tubercle and angle. </a:t>
            </a:r>
          </a:p>
          <a:p>
            <a:pPr>
              <a:buNone/>
            </a:pPr>
            <a:r>
              <a:rPr lang="en-GB" sz="4800" dirty="0">
                <a:latin typeface="+mj-lt"/>
              </a:rPr>
              <a:t> </a:t>
            </a:r>
            <a:r>
              <a:rPr lang="en-GB" sz="4800" b="1" dirty="0">
                <a:latin typeface="+mj-lt"/>
              </a:rPr>
              <a:t>Nerve Supply </a:t>
            </a:r>
          </a:p>
          <a:p>
            <a:pPr>
              <a:buNone/>
            </a:pPr>
            <a:r>
              <a:rPr lang="en-GB" sz="4800" dirty="0">
                <a:latin typeface="+mj-lt"/>
              </a:rPr>
              <a:t>Longissimus thoracis is supplied by the dorsal rami of T1 to L5. </a:t>
            </a:r>
          </a:p>
          <a:p>
            <a:pPr>
              <a:buNone/>
            </a:pPr>
            <a:r>
              <a:rPr lang="en-GB" sz="4800" b="1" dirty="0">
                <a:latin typeface="+mj-lt"/>
              </a:rPr>
              <a:t> Action </a:t>
            </a:r>
          </a:p>
          <a:p>
            <a:pPr>
              <a:buNone/>
            </a:pPr>
            <a:r>
              <a:rPr lang="en-GB" sz="4800" dirty="0">
                <a:latin typeface="+mj-lt"/>
              </a:rPr>
              <a:t>When working individually longissimus thoracis laterally flexes and slightly extends the thoracic spine. When both sides are working they extend the thoracic spine.</a:t>
            </a:r>
          </a:p>
          <a:p>
            <a:endParaRPr lang="en-GB" dirty="0"/>
          </a:p>
        </p:txBody>
      </p:sp>
      <p:pic>
        <p:nvPicPr>
          <p:cNvPr id="28674" name="Picture 2" descr="D:\Swansea University Work\Anatomy Pictures\Primal Pictures\Thoracic Spine\Myology\Erector spinae (Syn. sacrospinalis)_ longissimus thoracis.png"/>
          <p:cNvPicPr>
            <a:picLocks noChangeAspect="1" noChangeArrowheads="1"/>
          </p:cNvPicPr>
          <p:nvPr/>
        </p:nvPicPr>
        <p:blipFill>
          <a:blip r:embed="rId2" cstate="print"/>
          <a:srcRect/>
          <a:stretch>
            <a:fillRect/>
          </a:stretch>
        </p:blipFill>
        <p:spPr bwMode="auto">
          <a:xfrm>
            <a:off x="4499992" y="1844824"/>
            <a:ext cx="4464496" cy="4464496"/>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err="1"/>
              <a:t>Iliocostalis</a:t>
            </a:r>
            <a:r>
              <a:rPr lang="en-GB" sz="3600" b="1" dirty="0"/>
              <a:t> Thoracis</a:t>
            </a:r>
            <a:br>
              <a:rPr lang="en-GB" sz="3600" b="1" dirty="0"/>
            </a:br>
            <a:endParaRPr lang="en-GB" sz="3600" dirty="0"/>
          </a:p>
        </p:txBody>
      </p:sp>
      <p:sp>
        <p:nvSpPr>
          <p:cNvPr id="3" name="Content Placeholder 2"/>
          <p:cNvSpPr>
            <a:spLocks noGrp="1"/>
          </p:cNvSpPr>
          <p:nvPr>
            <p:ph idx="1"/>
          </p:nvPr>
        </p:nvSpPr>
        <p:spPr>
          <a:xfrm>
            <a:off x="457200" y="1935480"/>
            <a:ext cx="4186808" cy="4389120"/>
          </a:xfrm>
        </p:spPr>
        <p:txBody>
          <a:bodyPr>
            <a:normAutofit/>
          </a:bodyPr>
          <a:lstStyle/>
          <a:p>
            <a:pPr>
              <a:buNone/>
            </a:pPr>
            <a:r>
              <a:rPr lang="en-GB" sz="1400" b="1" dirty="0">
                <a:latin typeface="+mj-lt"/>
              </a:rPr>
              <a:t>Erector spinae (Syn. sacrospinalis): </a:t>
            </a:r>
            <a:r>
              <a:rPr lang="en-GB" sz="1400" b="1" dirty="0" err="1">
                <a:latin typeface="+mj-lt"/>
              </a:rPr>
              <a:t>iliocostalis</a:t>
            </a:r>
            <a:r>
              <a:rPr lang="en-GB" sz="1400" b="1" dirty="0">
                <a:latin typeface="+mj-lt"/>
              </a:rPr>
              <a:t> thoracis</a:t>
            </a:r>
            <a:endParaRPr lang="en-GB" sz="1400" dirty="0">
              <a:latin typeface="+mj-lt"/>
            </a:endParaRPr>
          </a:p>
          <a:p>
            <a:pPr>
              <a:buNone/>
            </a:pPr>
            <a:r>
              <a:rPr lang="en-GB" sz="1400" b="1" dirty="0">
                <a:latin typeface="+mj-lt"/>
              </a:rPr>
              <a:t>Proximal Attachment </a:t>
            </a:r>
          </a:p>
          <a:p>
            <a:pPr>
              <a:buNone/>
            </a:pPr>
            <a:r>
              <a:rPr lang="en-GB" sz="1400" dirty="0" err="1">
                <a:latin typeface="+mj-lt"/>
              </a:rPr>
              <a:t>Iliocostalis</a:t>
            </a:r>
            <a:r>
              <a:rPr lang="en-GB" sz="1400" dirty="0">
                <a:latin typeface="+mj-lt"/>
              </a:rPr>
              <a:t> thoracis arises from the upper borders of the angles of the seventh to twelfth ribs, medial to </a:t>
            </a:r>
            <a:r>
              <a:rPr lang="en-GB" sz="1400" dirty="0" err="1">
                <a:latin typeface="+mj-lt"/>
              </a:rPr>
              <a:t>iliocostalis</a:t>
            </a:r>
            <a:r>
              <a:rPr lang="en-GB" sz="1400" dirty="0">
                <a:latin typeface="+mj-lt"/>
              </a:rPr>
              <a:t> </a:t>
            </a:r>
            <a:r>
              <a:rPr lang="en-GB" sz="1400" dirty="0" err="1">
                <a:latin typeface="+mj-lt"/>
              </a:rPr>
              <a:t>lumborum</a:t>
            </a:r>
            <a:r>
              <a:rPr lang="en-GB" sz="1400" dirty="0">
                <a:latin typeface="+mj-lt"/>
              </a:rPr>
              <a:t>. </a:t>
            </a:r>
          </a:p>
          <a:p>
            <a:pPr>
              <a:buNone/>
            </a:pPr>
            <a:r>
              <a:rPr lang="en-GB" sz="1400" b="1" dirty="0">
                <a:latin typeface="+mj-lt"/>
              </a:rPr>
              <a:t> Distal Attachment </a:t>
            </a:r>
          </a:p>
          <a:p>
            <a:pPr>
              <a:buNone/>
            </a:pPr>
            <a:r>
              <a:rPr lang="en-GB" sz="1400" dirty="0">
                <a:latin typeface="+mj-lt"/>
              </a:rPr>
              <a:t>It ascends to the superior borders of the angles of the first to sixth ribs and the posterior surface of the transverse process of C7. </a:t>
            </a:r>
          </a:p>
          <a:p>
            <a:pPr>
              <a:buNone/>
            </a:pPr>
            <a:r>
              <a:rPr lang="en-GB" sz="1400" dirty="0">
                <a:latin typeface="+mj-lt"/>
              </a:rPr>
              <a:t> </a:t>
            </a:r>
            <a:r>
              <a:rPr lang="en-GB" sz="1400" b="1" dirty="0">
                <a:latin typeface="+mj-lt"/>
              </a:rPr>
              <a:t>Nerve Supply </a:t>
            </a:r>
          </a:p>
          <a:p>
            <a:pPr>
              <a:buNone/>
            </a:pPr>
            <a:r>
              <a:rPr lang="en-GB" sz="1400" dirty="0" err="1">
                <a:latin typeface="+mj-lt"/>
              </a:rPr>
              <a:t>Iliocostalis</a:t>
            </a:r>
            <a:r>
              <a:rPr lang="en-GB" sz="1400" dirty="0">
                <a:latin typeface="+mj-lt"/>
              </a:rPr>
              <a:t> thoracis is supplied by the dorsal rami of T1 to T12. </a:t>
            </a:r>
          </a:p>
          <a:p>
            <a:pPr>
              <a:buNone/>
            </a:pPr>
            <a:r>
              <a:rPr lang="en-GB" sz="1400" b="1" dirty="0">
                <a:latin typeface="+mj-lt"/>
              </a:rPr>
              <a:t>Action</a:t>
            </a:r>
            <a:r>
              <a:rPr lang="en-GB" sz="1400" dirty="0">
                <a:latin typeface="+mj-lt"/>
              </a:rPr>
              <a:t> </a:t>
            </a:r>
          </a:p>
          <a:p>
            <a:pPr>
              <a:buNone/>
            </a:pPr>
            <a:r>
              <a:rPr lang="en-GB" sz="1400" dirty="0">
                <a:latin typeface="+mj-lt"/>
              </a:rPr>
              <a:t>When working on one side only, it produces lateral flexion and some extension. Both sides work together to extend the thoracic spine.</a:t>
            </a:r>
          </a:p>
        </p:txBody>
      </p:sp>
      <p:pic>
        <p:nvPicPr>
          <p:cNvPr id="29698" name="Picture 2" descr="D:\Swansea University Work\Anatomy Pictures\Primal Pictures\Thoracic Spine\Myology\Illiocostailis Thoracis.png"/>
          <p:cNvPicPr>
            <a:picLocks noChangeAspect="1" noChangeArrowheads="1"/>
          </p:cNvPicPr>
          <p:nvPr/>
        </p:nvPicPr>
        <p:blipFill>
          <a:blip r:embed="rId2" cstate="print"/>
          <a:srcRect/>
          <a:stretch>
            <a:fillRect/>
          </a:stretch>
        </p:blipFill>
        <p:spPr bwMode="auto">
          <a:xfrm>
            <a:off x="4427984" y="1844824"/>
            <a:ext cx="4536504" cy="4536504"/>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err="1"/>
              <a:t>Iliocostalis</a:t>
            </a:r>
            <a:r>
              <a:rPr lang="en-GB" sz="3600" b="1" dirty="0"/>
              <a:t> </a:t>
            </a:r>
            <a:r>
              <a:rPr lang="en-GB" sz="3600" b="1" dirty="0" err="1"/>
              <a:t>Lumborum</a:t>
            </a:r>
            <a:br>
              <a:rPr lang="en-GB" sz="3600" b="1" dirty="0"/>
            </a:br>
            <a:endParaRPr lang="en-GB" sz="3600" dirty="0"/>
          </a:p>
        </p:txBody>
      </p:sp>
      <p:sp>
        <p:nvSpPr>
          <p:cNvPr id="3" name="Content Placeholder 2"/>
          <p:cNvSpPr>
            <a:spLocks noGrp="1"/>
          </p:cNvSpPr>
          <p:nvPr>
            <p:ph idx="1"/>
          </p:nvPr>
        </p:nvSpPr>
        <p:spPr>
          <a:xfrm>
            <a:off x="457200" y="1935480"/>
            <a:ext cx="4114800" cy="4389120"/>
          </a:xfrm>
        </p:spPr>
        <p:txBody>
          <a:bodyPr>
            <a:normAutofit fontScale="47500" lnSpcReduction="20000"/>
          </a:bodyPr>
          <a:lstStyle/>
          <a:p>
            <a:pPr>
              <a:buNone/>
            </a:pPr>
            <a:r>
              <a:rPr lang="en-GB" b="1" dirty="0">
                <a:latin typeface="+mj-lt"/>
              </a:rPr>
              <a:t>Erector spinae (Syn. sacrospinalis): </a:t>
            </a:r>
            <a:r>
              <a:rPr lang="en-GB" b="1" dirty="0" err="1">
                <a:latin typeface="+mj-lt"/>
              </a:rPr>
              <a:t>iliocostalis</a:t>
            </a:r>
            <a:r>
              <a:rPr lang="en-GB" b="1" dirty="0">
                <a:latin typeface="+mj-lt"/>
              </a:rPr>
              <a:t> </a:t>
            </a:r>
            <a:r>
              <a:rPr lang="en-GB" b="1" dirty="0" err="1">
                <a:latin typeface="+mj-lt"/>
              </a:rPr>
              <a:t>lumborum</a:t>
            </a:r>
            <a:endParaRPr lang="en-GB" dirty="0">
              <a:latin typeface="+mj-lt"/>
            </a:endParaRPr>
          </a:p>
          <a:p>
            <a:pPr>
              <a:buNone/>
            </a:pPr>
            <a:r>
              <a:rPr lang="en-GB" b="1" dirty="0">
                <a:latin typeface="+mj-lt"/>
              </a:rPr>
              <a:t>Proximal Attachments </a:t>
            </a:r>
          </a:p>
          <a:p>
            <a:pPr>
              <a:buNone/>
            </a:pPr>
            <a:r>
              <a:rPr lang="en-GB" dirty="0">
                <a:latin typeface="+mj-lt"/>
              </a:rPr>
              <a:t>Erector spinae has a U-shaped origin. It arises from the anterior surface of a broad thick tendon inferiorly, which attaches to the median sacral crest, the spinous processes of L5 to T11 and their supraspinous ligaments, the medial aspect of the dorsal part of the iliac crest and the lateral sacral crest. Deep to the lateral limb there is a fleshy attachment to the iliac tuberosity and the inner lip of the iliac crest. Muscle </a:t>
            </a:r>
            <a:r>
              <a:rPr lang="en-GB" dirty="0" err="1">
                <a:latin typeface="+mj-lt"/>
              </a:rPr>
              <a:t>fibers</a:t>
            </a:r>
            <a:r>
              <a:rPr lang="en-GB" dirty="0">
                <a:latin typeface="+mj-lt"/>
              </a:rPr>
              <a:t> pass superiorly and divide in the upper lumbar region around the level of the twelfth rib into 3 columns: the </a:t>
            </a:r>
            <a:r>
              <a:rPr lang="en-GB" dirty="0" err="1">
                <a:latin typeface="+mj-lt"/>
              </a:rPr>
              <a:t>iliocostalis</a:t>
            </a:r>
            <a:r>
              <a:rPr lang="en-GB" dirty="0">
                <a:latin typeface="+mj-lt"/>
              </a:rPr>
              <a:t> laterally, the longissimus intermediately and the spinalis medially, each of which is further subdivided. </a:t>
            </a:r>
          </a:p>
          <a:p>
            <a:pPr>
              <a:buNone/>
            </a:pPr>
            <a:r>
              <a:rPr lang="en-GB" b="1" dirty="0">
                <a:latin typeface="+mj-lt"/>
              </a:rPr>
              <a:t>Distal Attachments </a:t>
            </a:r>
          </a:p>
          <a:p>
            <a:pPr>
              <a:buNone/>
            </a:pPr>
            <a:r>
              <a:rPr lang="en-GB" dirty="0" err="1">
                <a:latin typeface="+mj-lt"/>
              </a:rPr>
              <a:t>Iliocostalis</a:t>
            </a:r>
            <a:r>
              <a:rPr lang="en-GB" dirty="0">
                <a:latin typeface="+mj-lt"/>
              </a:rPr>
              <a:t> </a:t>
            </a:r>
            <a:r>
              <a:rPr lang="en-GB" dirty="0" err="1">
                <a:latin typeface="+mj-lt"/>
              </a:rPr>
              <a:t>lumborum</a:t>
            </a:r>
            <a:r>
              <a:rPr lang="en-GB" dirty="0">
                <a:latin typeface="+mj-lt"/>
              </a:rPr>
              <a:t> passes superiorly and laterally from its origin, inferiorly, to attach by a series of flattened tendons to the inferior borders of the angles of the seventh to twelfth ribs. </a:t>
            </a:r>
          </a:p>
          <a:p>
            <a:pPr>
              <a:buNone/>
            </a:pPr>
            <a:r>
              <a:rPr lang="en-GB" b="1" dirty="0">
                <a:latin typeface="+mj-lt"/>
              </a:rPr>
              <a:t>Nerve Supply </a:t>
            </a:r>
          </a:p>
          <a:p>
            <a:pPr>
              <a:buNone/>
            </a:pPr>
            <a:r>
              <a:rPr lang="en-GB" dirty="0" err="1">
                <a:latin typeface="+mj-lt"/>
              </a:rPr>
              <a:t>Iliocostalis</a:t>
            </a:r>
            <a:r>
              <a:rPr lang="en-GB" dirty="0">
                <a:latin typeface="+mj-lt"/>
              </a:rPr>
              <a:t> </a:t>
            </a:r>
            <a:r>
              <a:rPr lang="en-GB" dirty="0" err="1">
                <a:latin typeface="+mj-lt"/>
              </a:rPr>
              <a:t>lumborum</a:t>
            </a:r>
            <a:r>
              <a:rPr lang="en-GB" dirty="0">
                <a:latin typeface="+mj-lt"/>
              </a:rPr>
              <a:t> is supplied by the dorsal rami of T11 to L5. </a:t>
            </a:r>
          </a:p>
          <a:p>
            <a:pPr>
              <a:buNone/>
            </a:pPr>
            <a:r>
              <a:rPr lang="en-GB" b="1" dirty="0">
                <a:latin typeface="+mj-lt"/>
              </a:rPr>
              <a:t>Action</a:t>
            </a:r>
            <a:r>
              <a:rPr lang="en-GB" dirty="0">
                <a:latin typeface="+mj-lt"/>
              </a:rPr>
              <a:t> </a:t>
            </a:r>
          </a:p>
          <a:p>
            <a:pPr>
              <a:buNone/>
            </a:pPr>
            <a:r>
              <a:rPr lang="en-GB" dirty="0">
                <a:latin typeface="+mj-lt"/>
              </a:rPr>
              <a:t>When working on one side only it produces lateral flexion and some extension. When both sides are working they extend the lumbar spine. </a:t>
            </a:r>
          </a:p>
          <a:p>
            <a:pPr>
              <a:buNone/>
            </a:pPr>
            <a:endParaRPr lang="en-GB" dirty="0">
              <a:latin typeface="+mj-lt"/>
            </a:endParaRPr>
          </a:p>
        </p:txBody>
      </p:sp>
      <p:pic>
        <p:nvPicPr>
          <p:cNvPr id="30722" name="Picture 2" descr="D:\Swansea University Work\Anatomy Pictures\Primal Pictures\Thoracic Spine\Myology\Erector spinae (Syn. sacrospinalis)_ iliocostalis lumborum.png"/>
          <p:cNvPicPr>
            <a:picLocks noChangeAspect="1" noChangeArrowheads="1"/>
          </p:cNvPicPr>
          <p:nvPr/>
        </p:nvPicPr>
        <p:blipFill>
          <a:blip r:embed="rId2" cstate="print"/>
          <a:srcRect/>
          <a:stretch>
            <a:fillRect/>
          </a:stretch>
        </p:blipFill>
        <p:spPr bwMode="auto">
          <a:xfrm>
            <a:off x="4499992" y="1700808"/>
            <a:ext cx="4511402" cy="4511402"/>
          </a:xfrm>
          <a:prstGeom prst="rect">
            <a:avLst/>
          </a:prstGeo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Splenius Cervicis</a:t>
            </a:r>
            <a:br>
              <a:rPr lang="en-GB" sz="3600" dirty="0"/>
            </a:br>
            <a:endParaRPr lang="en-GB" sz="3600" dirty="0"/>
          </a:p>
        </p:txBody>
      </p:sp>
      <p:sp>
        <p:nvSpPr>
          <p:cNvPr id="3" name="Content Placeholder 2"/>
          <p:cNvSpPr>
            <a:spLocks noGrp="1"/>
          </p:cNvSpPr>
          <p:nvPr>
            <p:ph idx="1"/>
          </p:nvPr>
        </p:nvSpPr>
        <p:spPr>
          <a:xfrm>
            <a:off x="457200" y="1935480"/>
            <a:ext cx="4114800" cy="4389120"/>
          </a:xfrm>
        </p:spPr>
        <p:txBody>
          <a:bodyPr>
            <a:normAutofit/>
          </a:bodyPr>
          <a:lstStyle/>
          <a:p>
            <a:pPr>
              <a:buNone/>
            </a:pPr>
            <a:r>
              <a:rPr lang="en-GB" sz="1400" b="1" dirty="0">
                <a:latin typeface="+mj-lt"/>
              </a:rPr>
              <a:t>Splenius cervicis</a:t>
            </a:r>
            <a:endParaRPr lang="en-GB" sz="1400" dirty="0">
              <a:latin typeface="+mj-lt"/>
            </a:endParaRPr>
          </a:p>
          <a:p>
            <a:pPr>
              <a:buNone/>
            </a:pPr>
            <a:r>
              <a:rPr lang="en-GB" sz="1400" b="1" dirty="0">
                <a:latin typeface="+mj-lt"/>
              </a:rPr>
              <a:t>Proximal Attachment </a:t>
            </a:r>
          </a:p>
          <a:p>
            <a:pPr>
              <a:buNone/>
            </a:pPr>
            <a:r>
              <a:rPr lang="en-GB" sz="1400" dirty="0">
                <a:latin typeface="+mj-lt"/>
              </a:rPr>
              <a:t>Splenius cervicis attaches to the spinous processes of T3 to T6. </a:t>
            </a:r>
          </a:p>
          <a:p>
            <a:pPr>
              <a:buNone/>
            </a:pPr>
            <a:r>
              <a:rPr lang="en-GB" sz="1400" b="1" dirty="0">
                <a:latin typeface="+mj-lt"/>
              </a:rPr>
              <a:t> Distal Attachment </a:t>
            </a:r>
          </a:p>
          <a:p>
            <a:pPr>
              <a:buNone/>
            </a:pPr>
            <a:r>
              <a:rPr lang="en-GB" sz="1400" dirty="0">
                <a:latin typeface="+mj-lt"/>
              </a:rPr>
              <a:t>The muscle ascends, immediately anterior to levator scapulae, to attach to the posterior tubercles of the transverse processes of C1 to C3. </a:t>
            </a:r>
          </a:p>
          <a:p>
            <a:pPr>
              <a:buNone/>
            </a:pPr>
            <a:r>
              <a:rPr lang="en-GB" sz="1400" dirty="0">
                <a:latin typeface="+mj-lt"/>
              </a:rPr>
              <a:t> Splenius cervicis varies in its vertebral attachments, with accessory slips also occurring; rarely, the muscle may be absent. </a:t>
            </a:r>
          </a:p>
          <a:p>
            <a:pPr>
              <a:buNone/>
            </a:pPr>
            <a:r>
              <a:rPr lang="en-GB" sz="1400" b="1" dirty="0">
                <a:latin typeface="+mj-lt"/>
              </a:rPr>
              <a:t> Nerve Supply </a:t>
            </a:r>
          </a:p>
          <a:p>
            <a:pPr>
              <a:buNone/>
            </a:pPr>
            <a:r>
              <a:rPr lang="en-GB" sz="1400" dirty="0">
                <a:latin typeface="+mj-lt"/>
              </a:rPr>
              <a:t>Lateral branches of the dorsal rami of C5 to C7 supply splenius cervicis. </a:t>
            </a:r>
          </a:p>
          <a:p>
            <a:pPr>
              <a:buNone/>
            </a:pPr>
            <a:r>
              <a:rPr lang="en-GB" sz="1400" b="1" dirty="0">
                <a:latin typeface="+mj-lt"/>
              </a:rPr>
              <a:t>Action </a:t>
            </a:r>
          </a:p>
          <a:p>
            <a:pPr>
              <a:buNone/>
            </a:pPr>
            <a:r>
              <a:rPr lang="en-GB" sz="1400" dirty="0">
                <a:latin typeface="+mj-lt"/>
              </a:rPr>
              <a:t>Acting individually, splenius cervicis laterally flexes and slightly rotates the neck to the same side. Acting together the muscles extend the neck</a:t>
            </a:r>
          </a:p>
        </p:txBody>
      </p:sp>
      <p:pic>
        <p:nvPicPr>
          <p:cNvPr id="31746" name="Picture 2" descr="D:\Swansea University Work\Anatomy Pictures\Primal Pictures\Thoracic Spine\Myology\Splenius cervicis.png"/>
          <p:cNvPicPr>
            <a:picLocks noChangeAspect="1" noChangeArrowheads="1"/>
          </p:cNvPicPr>
          <p:nvPr/>
        </p:nvPicPr>
        <p:blipFill>
          <a:blip r:embed="rId2" cstate="print"/>
          <a:srcRect/>
          <a:stretch>
            <a:fillRect/>
          </a:stretch>
        </p:blipFill>
        <p:spPr bwMode="auto">
          <a:xfrm>
            <a:off x="4499992" y="2060848"/>
            <a:ext cx="4104456" cy="4104456"/>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Splenius Capitis</a:t>
            </a:r>
            <a:br>
              <a:rPr lang="en-GB" sz="3600" dirty="0"/>
            </a:br>
            <a:endParaRPr lang="en-GB" sz="3600" dirty="0"/>
          </a:p>
        </p:txBody>
      </p:sp>
      <p:sp>
        <p:nvSpPr>
          <p:cNvPr id="3" name="Content Placeholder 2"/>
          <p:cNvSpPr>
            <a:spLocks noGrp="1"/>
          </p:cNvSpPr>
          <p:nvPr>
            <p:ph idx="1"/>
          </p:nvPr>
        </p:nvSpPr>
        <p:spPr>
          <a:xfrm>
            <a:off x="457200" y="1935480"/>
            <a:ext cx="4114800" cy="4373840"/>
          </a:xfrm>
        </p:spPr>
        <p:txBody>
          <a:bodyPr>
            <a:normAutofit fontScale="55000" lnSpcReduction="20000"/>
          </a:bodyPr>
          <a:lstStyle/>
          <a:p>
            <a:pPr>
              <a:buNone/>
            </a:pPr>
            <a:r>
              <a:rPr lang="en-GB" b="1" dirty="0">
                <a:latin typeface="+mj-lt"/>
              </a:rPr>
              <a:t>Splenius capitis</a:t>
            </a:r>
            <a:endParaRPr lang="en-GB" dirty="0">
              <a:latin typeface="+mj-lt"/>
            </a:endParaRPr>
          </a:p>
          <a:p>
            <a:pPr>
              <a:buNone/>
            </a:pPr>
            <a:r>
              <a:rPr lang="en-GB" dirty="0">
                <a:latin typeface="+mj-lt"/>
              </a:rPr>
              <a:t>Splenius capitis forms part of the floor of the posterior triangle of the neck, above and behind levator scapulae; it is deep to the </a:t>
            </a:r>
            <a:r>
              <a:rPr lang="en-GB" dirty="0" err="1">
                <a:latin typeface="+mj-lt"/>
              </a:rPr>
              <a:t>rhomboideus</a:t>
            </a:r>
            <a:r>
              <a:rPr lang="en-GB" dirty="0">
                <a:latin typeface="+mj-lt"/>
              </a:rPr>
              <a:t> and trapezius. </a:t>
            </a:r>
          </a:p>
          <a:p>
            <a:pPr>
              <a:buNone/>
            </a:pPr>
            <a:r>
              <a:rPr lang="en-GB" b="1" dirty="0">
                <a:latin typeface="+mj-lt"/>
              </a:rPr>
              <a:t>Proximal Attachment </a:t>
            </a:r>
          </a:p>
          <a:p>
            <a:pPr>
              <a:buNone/>
            </a:pPr>
            <a:r>
              <a:rPr lang="en-GB" dirty="0">
                <a:latin typeface="+mj-lt"/>
              </a:rPr>
              <a:t>It is attached proximally to the lower half of the ligamentum nuchae, spinous processes of C7 to T4 and intervening supraspinous ligaments. </a:t>
            </a:r>
          </a:p>
          <a:p>
            <a:pPr>
              <a:buNone/>
            </a:pPr>
            <a:r>
              <a:rPr lang="en-GB" b="1" dirty="0">
                <a:latin typeface="+mj-lt"/>
              </a:rPr>
              <a:t>Distal Attachment </a:t>
            </a:r>
          </a:p>
          <a:p>
            <a:pPr>
              <a:buNone/>
            </a:pPr>
            <a:r>
              <a:rPr lang="en-GB" dirty="0">
                <a:latin typeface="+mj-lt"/>
              </a:rPr>
              <a:t>The muscle passes supero-laterally to attach to the mastoid process and occipital bone below the lateral third of the superior nuchal line deep to </a:t>
            </a:r>
            <a:r>
              <a:rPr lang="en-GB" dirty="0" err="1">
                <a:latin typeface="+mj-lt"/>
              </a:rPr>
              <a:t>sternocleidomastoid</a:t>
            </a:r>
            <a:r>
              <a:rPr lang="en-GB" dirty="0">
                <a:latin typeface="+mj-lt"/>
              </a:rPr>
              <a:t>. </a:t>
            </a:r>
          </a:p>
          <a:p>
            <a:pPr>
              <a:buNone/>
            </a:pPr>
            <a:r>
              <a:rPr lang="en-GB" b="1" dirty="0">
                <a:latin typeface="+mj-lt"/>
              </a:rPr>
              <a:t>Nerve Supply </a:t>
            </a:r>
          </a:p>
          <a:p>
            <a:pPr>
              <a:buNone/>
            </a:pPr>
            <a:r>
              <a:rPr lang="en-GB" dirty="0">
                <a:latin typeface="+mj-lt"/>
              </a:rPr>
              <a:t>Lateral branches of the dorsal rami of C3 to C5. </a:t>
            </a:r>
          </a:p>
          <a:p>
            <a:pPr>
              <a:buNone/>
            </a:pPr>
            <a:r>
              <a:rPr lang="en-GB" b="1" dirty="0">
                <a:latin typeface="+mj-lt"/>
              </a:rPr>
              <a:t>Action </a:t>
            </a:r>
          </a:p>
          <a:p>
            <a:pPr>
              <a:buNone/>
            </a:pPr>
            <a:r>
              <a:rPr lang="en-GB" dirty="0">
                <a:latin typeface="+mj-lt"/>
              </a:rPr>
              <a:t>Working individually it extends the head and neck, accompanied by lateral flexion of the neck and rotation of the face to the same side. Pure extension is achieved when both muscles act together. </a:t>
            </a:r>
          </a:p>
          <a:p>
            <a:pPr>
              <a:buNone/>
            </a:pPr>
            <a:endParaRPr lang="en-GB" dirty="0">
              <a:latin typeface="+mj-lt"/>
            </a:endParaRPr>
          </a:p>
        </p:txBody>
      </p:sp>
      <p:pic>
        <p:nvPicPr>
          <p:cNvPr id="32770" name="Picture 2" descr="D:\Swansea University Work\Anatomy Pictures\Primal Pictures\Thoracic Spine\Myology\Splenius capitis.png"/>
          <p:cNvPicPr>
            <a:picLocks noChangeAspect="1" noChangeArrowheads="1"/>
          </p:cNvPicPr>
          <p:nvPr/>
        </p:nvPicPr>
        <p:blipFill>
          <a:blip r:embed="rId2" cstate="print"/>
          <a:srcRect/>
          <a:stretch>
            <a:fillRect/>
          </a:stretch>
        </p:blipFill>
        <p:spPr bwMode="auto">
          <a:xfrm>
            <a:off x="4572000" y="1916832"/>
            <a:ext cx="4320480" cy="4320480"/>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a:t>Serratus Posterior Superior</a:t>
            </a:r>
            <a:br>
              <a:rPr lang="en-GB" sz="5400" dirty="0"/>
            </a:br>
            <a:endParaRPr lang="en-GB" dirty="0"/>
          </a:p>
        </p:txBody>
      </p:sp>
      <p:sp>
        <p:nvSpPr>
          <p:cNvPr id="3" name="Content Placeholder 2"/>
          <p:cNvSpPr>
            <a:spLocks noGrp="1"/>
          </p:cNvSpPr>
          <p:nvPr>
            <p:ph idx="1"/>
          </p:nvPr>
        </p:nvSpPr>
        <p:spPr>
          <a:xfrm>
            <a:off x="457200" y="1935480"/>
            <a:ext cx="4114800" cy="4389120"/>
          </a:xfrm>
        </p:spPr>
        <p:txBody>
          <a:bodyPr>
            <a:normAutofit fontScale="70000" lnSpcReduction="20000"/>
          </a:bodyPr>
          <a:lstStyle/>
          <a:p>
            <a:pPr>
              <a:buNone/>
            </a:pPr>
            <a:r>
              <a:rPr lang="en-GB" sz="2200" b="1" dirty="0">
                <a:latin typeface="+mj-lt"/>
              </a:rPr>
              <a:t>Serratus posterior: superior</a:t>
            </a:r>
            <a:endParaRPr lang="en-GB" sz="2200" dirty="0">
              <a:latin typeface="+mj-lt"/>
            </a:endParaRPr>
          </a:p>
          <a:p>
            <a:pPr>
              <a:buNone/>
            </a:pPr>
            <a:r>
              <a:rPr lang="en-GB" sz="2200" dirty="0">
                <a:latin typeface="+mj-lt"/>
              </a:rPr>
              <a:t>Serratus posterior superior is a thin, quadrilateral muscle lying deep to the </a:t>
            </a:r>
            <a:r>
              <a:rPr lang="en-GB" sz="2200" dirty="0" err="1">
                <a:latin typeface="+mj-lt"/>
              </a:rPr>
              <a:t>rhomboideus</a:t>
            </a:r>
            <a:r>
              <a:rPr lang="en-GB" sz="2200" dirty="0">
                <a:latin typeface="+mj-lt"/>
              </a:rPr>
              <a:t> and superficial to the </a:t>
            </a:r>
            <a:r>
              <a:rPr lang="en-GB" sz="2200" dirty="0" err="1">
                <a:latin typeface="+mj-lt"/>
              </a:rPr>
              <a:t>thoracolumbar</a:t>
            </a:r>
            <a:r>
              <a:rPr lang="en-GB" sz="2200" dirty="0">
                <a:latin typeface="+mj-lt"/>
              </a:rPr>
              <a:t> fascia. </a:t>
            </a:r>
          </a:p>
          <a:p>
            <a:pPr>
              <a:buNone/>
            </a:pPr>
            <a:r>
              <a:rPr lang="en-GB" sz="2200" b="1" dirty="0">
                <a:latin typeface="+mj-lt"/>
              </a:rPr>
              <a:t>Proximal Attachment </a:t>
            </a:r>
          </a:p>
          <a:p>
            <a:pPr>
              <a:buNone/>
            </a:pPr>
            <a:r>
              <a:rPr lang="en-GB" sz="2200" dirty="0">
                <a:latin typeface="+mj-lt"/>
              </a:rPr>
              <a:t>It arises from the lower part of the ligamentum nuchae, the spinous processes of C7 to T3 and the intervening supraspinous ligaments. </a:t>
            </a:r>
          </a:p>
          <a:p>
            <a:pPr>
              <a:buNone/>
            </a:pPr>
            <a:r>
              <a:rPr lang="en-GB" sz="2200" b="1" dirty="0">
                <a:latin typeface="+mj-lt"/>
              </a:rPr>
              <a:t>Distal Attachment </a:t>
            </a:r>
          </a:p>
          <a:p>
            <a:pPr>
              <a:buNone/>
            </a:pPr>
            <a:r>
              <a:rPr lang="en-GB" sz="2200" dirty="0">
                <a:latin typeface="+mj-lt"/>
              </a:rPr>
              <a:t>It descends </a:t>
            </a:r>
            <a:r>
              <a:rPr lang="en-GB" sz="2200" dirty="0" err="1">
                <a:latin typeface="+mj-lt"/>
              </a:rPr>
              <a:t>infero</a:t>
            </a:r>
            <a:r>
              <a:rPr lang="en-GB" sz="2200" dirty="0">
                <a:latin typeface="+mj-lt"/>
              </a:rPr>
              <a:t>-laterally ending in four digitations, which attach to the upper borders and external surfaces of the second to the fifth rib lateral to the angle. </a:t>
            </a:r>
          </a:p>
          <a:p>
            <a:pPr>
              <a:buNone/>
            </a:pPr>
            <a:r>
              <a:rPr lang="en-GB" sz="2200" b="1" dirty="0">
                <a:latin typeface="+mj-lt"/>
              </a:rPr>
              <a:t>Nerve Supply </a:t>
            </a:r>
          </a:p>
          <a:p>
            <a:pPr>
              <a:buNone/>
            </a:pPr>
            <a:r>
              <a:rPr lang="en-GB" sz="2200" dirty="0">
                <a:latin typeface="+mj-lt"/>
              </a:rPr>
              <a:t>Serratus posterior superior is supplied by the second to fifth </a:t>
            </a:r>
            <a:r>
              <a:rPr lang="en-GB" sz="2200" dirty="0" err="1">
                <a:latin typeface="+mj-lt"/>
              </a:rPr>
              <a:t>intercostal</a:t>
            </a:r>
            <a:r>
              <a:rPr lang="en-GB" sz="2200" dirty="0">
                <a:latin typeface="+mj-lt"/>
              </a:rPr>
              <a:t> nerves. </a:t>
            </a:r>
          </a:p>
          <a:p>
            <a:pPr>
              <a:buNone/>
            </a:pPr>
            <a:r>
              <a:rPr lang="en-GB" sz="2200" dirty="0">
                <a:latin typeface="+mj-lt"/>
              </a:rPr>
              <a:t> </a:t>
            </a:r>
            <a:r>
              <a:rPr lang="en-GB" sz="2200" b="1" dirty="0">
                <a:latin typeface="+mj-lt"/>
              </a:rPr>
              <a:t>Action </a:t>
            </a:r>
          </a:p>
          <a:p>
            <a:pPr>
              <a:buNone/>
            </a:pPr>
            <a:r>
              <a:rPr lang="en-GB" sz="2200" dirty="0">
                <a:latin typeface="+mj-lt"/>
              </a:rPr>
              <a:t>Serratus posterior superior elevates the ribs</a:t>
            </a:r>
          </a:p>
          <a:p>
            <a:pPr>
              <a:buNone/>
            </a:pPr>
            <a:endParaRPr lang="en-GB" dirty="0"/>
          </a:p>
        </p:txBody>
      </p:sp>
      <p:pic>
        <p:nvPicPr>
          <p:cNvPr id="33794" name="Picture 2" descr="D:\Swansea University Work\Anatomy Pictures\Primal Pictures\Thoracic Spine\Myology\Serratus posterior_ superior.png"/>
          <p:cNvPicPr>
            <a:picLocks noChangeAspect="1" noChangeArrowheads="1"/>
          </p:cNvPicPr>
          <p:nvPr/>
        </p:nvPicPr>
        <p:blipFill>
          <a:blip r:embed="rId2" cstate="print"/>
          <a:srcRect/>
          <a:stretch>
            <a:fillRect/>
          </a:stretch>
        </p:blipFill>
        <p:spPr bwMode="auto">
          <a:xfrm>
            <a:off x="4499992" y="1628800"/>
            <a:ext cx="4439394" cy="4439394"/>
          </a:xfrm>
          <a:prstGeom prst="rect">
            <a:avLst/>
          </a:prstGeom>
          <a:noFill/>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Serratus Posterior Inferior</a:t>
            </a:r>
            <a:br>
              <a:rPr lang="en-GB" sz="3600" dirty="0"/>
            </a:br>
            <a:endParaRPr lang="en-GB" sz="3600" dirty="0"/>
          </a:p>
        </p:txBody>
      </p:sp>
      <p:sp>
        <p:nvSpPr>
          <p:cNvPr id="3" name="Content Placeholder 2"/>
          <p:cNvSpPr>
            <a:spLocks noGrp="1"/>
          </p:cNvSpPr>
          <p:nvPr>
            <p:ph idx="1"/>
          </p:nvPr>
        </p:nvSpPr>
        <p:spPr>
          <a:xfrm>
            <a:off x="457200" y="1935480"/>
            <a:ext cx="4114800" cy="4389120"/>
          </a:xfrm>
        </p:spPr>
        <p:txBody>
          <a:bodyPr>
            <a:normAutofit fontScale="70000" lnSpcReduction="20000"/>
          </a:bodyPr>
          <a:lstStyle/>
          <a:p>
            <a:pPr>
              <a:buNone/>
            </a:pPr>
            <a:r>
              <a:rPr lang="en-GB" sz="2200" b="1" dirty="0">
                <a:latin typeface="+mj-lt"/>
              </a:rPr>
              <a:t>Serratus posterior: inferior</a:t>
            </a:r>
            <a:endParaRPr lang="en-GB" sz="2200" dirty="0">
              <a:latin typeface="+mj-lt"/>
            </a:endParaRPr>
          </a:p>
          <a:p>
            <a:pPr>
              <a:buNone/>
            </a:pPr>
            <a:r>
              <a:rPr lang="en-GB" sz="2200" dirty="0">
                <a:latin typeface="+mj-lt"/>
              </a:rPr>
              <a:t>Serratus posterior inferior is a thin, irregular quadrilateral muscle deep to latissimus at the junction of the thoracic and lumbar regions. </a:t>
            </a:r>
          </a:p>
          <a:p>
            <a:pPr>
              <a:buNone/>
            </a:pPr>
            <a:r>
              <a:rPr lang="en-GB" sz="2200" b="1" dirty="0">
                <a:latin typeface="+mj-lt"/>
              </a:rPr>
              <a:t>Proximal Attachment </a:t>
            </a:r>
          </a:p>
          <a:p>
            <a:pPr>
              <a:buNone/>
            </a:pPr>
            <a:r>
              <a:rPr lang="en-GB" sz="2200" dirty="0">
                <a:latin typeface="+mj-lt"/>
              </a:rPr>
              <a:t>It arises by a thin </a:t>
            </a:r>
            <a:r>
              <a:rPr lang="en-GB" sz="2200" dirty="0" err="1">
                <a:latin typeface="+mj-lt"/>
              </a:rPr>
              <a:t>aponeurosis</a:t>
            </a:r>
            <a:r>
              <a:rPr lang="en-GB" sz="2200" dirty="0">
                <a:latin typeface="+mj-lt"/>
              </a:rPr>
              <a:t>, which blends with the lumbar part of the </a:t>
            </a:r>
            <a:r>
              <a:rPr lang="en-GB" sz="2200" dirty="0" err="1">
                <a:latin typeface="+mj-lt"/>
              </a:rPr>
              <a:t>thoracolumbar</a:t>
            </a:r>
            <a:r>
              <a:rPr lang="en-GB" sz="2200" dirty="0">
                <a:latin typeface="+mj-lt"/>
              </a:rPr>
              <a:t> fascia, from the spinous processes of T11 to L2/L3 and the intervening supraspinous ligaments. </a:t>
            </a:r>
          </a:p>
          <a:p>
            <a:pPr>
              <a:buNone/>
            </a:pPr>
            <a:r>
              <a:rPr lang="en-GB" sz="2200" b="1" dirty="0">
                <a:latin typeface="+mj-lt"/>
              </a:rPr>
              <a:t>Distal Attachment </a:t>
            </a:r>
          </a:p>
          <a:p>
            <a:pPr>
              <a:buNone/>
            </a:pPr>
            <a:r>
              <a:rPr lang="en-GB" sz="2200" dirty="0">
                <a:latin typeface="+mj-lt"/>
              </a:rPr>
              <a:t>It ascends supero-medially ending as four digitations, which attach to the inferior borders and external surfaces of the ninth to twelfth ribs, lateral to their angle. </a:t>
            </a:r>
          </a:p>
          <a:p>
            <a:pPr>
              <a:buNone/>
            </a:pPr>
            <a:r>
              <a:rPr lang="en-GB" sz="2200" b="1" dirty="0">
                <a:latin typeface="+mj-lt"/>
              </a:rPr>
              <a:t>Nerve Supply </a:t>
            </a:r>
          </a:p>
          <a:p>
            <a:pPr>
              <a:buNone/>
            </a:pPr>
            <a:r>
              <a:rPr lang="en-GB" sz="2200" dirty="0">
                <a:latin typeface="+mj-lt"/>
              </a:rPr>
              <a:t>It is supplied by the ventral rami of T9 to T12. </a:t>
            </a:r>
          </a:p>
          <a:p>
            <a:pPr>
              <a:buNone/>
            </a:pPr>
            <a:r>
              <a:rPr lang="en-GB" sz="2200" dirty="0">
                <a:latin typeface="+mj-lt"/>
              </a:rPr>
              <a:t> </a:t>
            </a:r>
            <a:r>
              <a:rPr lang="en-GB" sz="2200" b="1" dirty="0">
                <a:latin typeface="+mj-lt"/>
              </a:rPr>
              <a:t>Action </a:t>
            </a:r>
          </a:p>
          <a:p>
            <a:pPr>
              <a:buNone/>
            </a:pPr>
            <a:r>
              <a:rPr lang="en-GB" sz="2200" dirty="0">
                <a:latin typeface="+mj-lt"/>
              </a:rPr>
              <a:t>Serratus posterior inferior pulls the ribs downwards and backwards. </a:t>
            </a:r>
          </a:p>
          <a:p>
            <a:endParaRPr lang="en-GB" dirty="0"/>
          </a:p>
        </p:txBody>
      </p:sp>
      <p:pic>
        <p:nvPicPr>
          <p:cNvPr id="34818" name="Picture 2" descr="D:\Swansea University Work\Anatomy Pictures\Primal Pictures\Thoracic Spine\Myology\Serratus posterior_ inferior.png"/>
          <p:cNvPicPr>
            <a:picLocks noChangeAspect="1" noChangeArrowheads="1"/>
          </p:cNvPicPr>
          <p:nvPr/>
        </p:nvPicPr>
        <p:blipFill>
          <a:blip r:embed="rId2" cstate="print"/>
          <a:srcRect/>
          <a:stretch>
            <a:fillRect/>
          </a:stretch>
        </p:blipFill>
        <p:spPr bwMode="auto">
          <a:xfrm>
            <a:off x="4499992" y="1844824"/>
            <a:ext cx="4392488" cy="4392488"/>
          </a:xfrm>
          <a:prstGeom prst="rect">
            <a:avLst/>
          </a:prstGeo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err="1"/>
              <a:t>Rhomboideus</a:t>
            </a:r>
            <a:r>
              <a:rPr lang="en-GB" sz="3600" b="1" dirty="0"/>
              <a:t> Minor</a:t>
            </a:r>
            <a:br>
              <a:rPr lang="en-GB" sz="3600" dirty="0"/>
            </a:br>
            <a:endParaRPr lang="en-GB" sz="3600" dirty="0"/>
          </a:p>
        </p:txBody>
      </p:sp>
      <p:sp>
        <p:nvSpPr>
          <p:cNvPr id="3" name="Content Placeholder 2"/>
          <p:cNvSpPr>
            <a:spLocks noGrp="1"/>
          </p:cNvSpPr>
          <p:nvPr>
            <p:ph idx="1"/>
          </p:nvPr>
        </p:nvSpPr>
        <p:spPr>
          <a:xfrm>
            <a:off x="457200" y="1935480"/>
            <a:ext cx="4114800" cy="4389120"/>
          </a:xfrm>
        </p:spPr>
        <p:txBody>
          <a:bodyPr>
            <a:normAutofit fontScale="47500" lnSpcReduction="20000"/>
          </a:bodyPr>
          <a:lstStyle/>
          <a:p>
            <a:pPr>
              <a:buNone/>
            </a:pPr>
            <a:r>
              <a:rPr lang="en-GB" b="1" dirty="0" err="1">
                <a:latin typeface="+mj-lt"/>
              </a:rPr>
              <a:t>Rhomboideus</a:t>
            </a:r>
            <a:r>
              <a:rPr lang="en-GB" b="1" dirty="0">
                <a:latin typeface="+mj-lt"/>
              </a:rPr>
              <a:t> minor</a:t>
            </a:r>
            <a:endParaRPr lang="en-GB" dirty="0">
              <a:latin typeface="+mj-lt"/>
            </a:endParaRPr>
          </a:p>
          <a:p>
            <a:pPr>
              <a:buNone/>
            </a:pPr>
            <a:r>
              <a:rPr lang="en-GB" dirty="0" err="1">
                <a:latin typeface="+mj-lt"/>
              </a:rPr>
              <a:t>Rhomboideus</a:t>
            </a:r>
            <a:r>
              <a:rPr lang="en-GB" dirty="0">
                <a:latin typeface="+mj-lt"/>
              </a:rPr>
              <a:t> minor is a small quadrilateral muscle, which lies between </a:t>
            </a:r>
            <a:r>
              <a:rPr lang="en-GB" dirty="0" err="1">
                <a:latin typeface="+mj-lt"/>
              </a:rPr>
              <a:t>rhomboideus</a:t>
            </a:r>
            <a:r>
              <a:rPr lang="en-GB" dirty="0">
                <a:latin typeface="+mj-lt"/>
              </a:rPr>
              <a:t> major inferiorly and levator scapulae superiorly in the posterior neck and chest wall, superficial to the long back muscles and deep to trapezius. </a:t>
            </a:r>
          </a:p>
          <a:p>
            <a:pPr>
              <a:buNone/>
            </a:pPr>
            <a:r>
              <a:rPr lang="en-GB" dirty="0">
                <a:latin typeface="+mj-lt"/>
              </a:rPr>
              <a:t> </a:t>
            </a:r>
            <a:r>
              <a:rPr lang="en-GB" b="1" dirty="0">
                <a:latin typeface="+mj-lt"/>
              </a:rPr>
              <a:t>Proximal Attachment </a:t>
            </a:r>
          </a:p>
          <a:p>
            <a:pPr>
              <a:buNone/>
            </a:pPr>
            <a:r>
              <a:rPr lang="en-GB" dirty="0">
                <a:latin typeface="+mj-lt"/>
              </a:rPr>
              <a:t>It arises from the lower part of the ligamentum nuchae, the spinous processes of C7 and T1 and intervening supraspinous ligament. </a:t>
            </a:r>
          </a:p>
          <a:p>
            <a:pPr>
              <a:buNone/>
            </a:pPr>
            <a:r>
              <a:rPr lang="en-GB" b="1" dirty="0">
                <a:latin typeface="+mj-lt"/>
              </a:rPr>
              <a:t> Distal Attachment </a:t>
            </a:r>
          </a:p>
          <a:p>
            <a:pPr>
              <a:buNone/>
            </a:pPr>
            <a:r>
              <a:rPr lang="en-GB" dirty="0">
                <a:latin typeface="+mj-lt"/>
              </a:rPr>
              <a:t>The </a:t>
            </a:r>
            <a:r>
              <a:rPr lang="en-GB" dirty="0" err="1">
                <a:latin typeface="+mj-lt"/>
              </a:rPr>
              <a:t>fibers</a:t>
            </a:r>
            <a:r>
              <a:rPr lang="en-GB" dirty="0">
                <a:latin typeface="+mj-lt"/>
              </a:rPr>
              <a:t> pass obliquely </a:t>
            </a:r>
            <a:r>
              <a:rPr lang="en-GB" dirty="0" err="1">
                <a:latin typeface="+mj-lt"/>
              </a:rPr>
              <a:t>infero</a:t>
            </a:r>
            <a:r>
              <a:rPr lang="en-GB" dirty="0">
                <a:latin typeface="+mj-lt"/>
              </a:rPr>
              <a:t>-laterally to attach to the smooth triangular surface at the medial end of the scapular spine by anterior and posterior layers, which enclose the inferior border of levator scapulae. The anterior layer is wide and strong, extending medial to and below levator scapulae, while the posterior layer attaches to the rim of the triangular surface behind and below levator scapulae. </a:t>
            </a:r>
          </a:p>
          <a:p>
            <a:pPr>
              <a:buNone/>
            </a:pPr>
            <a:r>
              <a:rPr lang="en-GB" b="1" dirty="0">
                <a:latin typeface="+mj-lt"/>
              </a:rPr>
              <a:t>Nerve Supply </a:t>
            </a:r>
          </a:p>
          <a:p>
            <a:pPr>
              <a:buNone/>
            </a:pPr>
            <a:r>
              <a:rPr lang="en-GB" dirty="0">
                <a:latin typeface="+mj-lt"/>
              </a:rPr>
              <a:t>The dorsal scapular nerve, derived from C4 and C5, supplies </a:t>
            </a:r>
            <a:r>
              <a:rPr lang="en-GB" dirty="0" err="1">
                <a:latin typeface="+mj-lt"/>
              </a:rPr>
              <a:t>rhomboideus</a:t>
            </a:r>
            <a:r>
              <a:rPr lang="en-GB" dirty="0">
                <a:latin typeface="+mj-lt"/>
              </a:rPr>
              <a:t> minor. </a:t>
            </a:r>
          </a:p>
          <a:p>
            <a:pPr>
              <a:buNone/>
            </a:pPr>
            <a:r>
              <a:rPr lang="en-GB" dirty="0">
                <a:latin typeface="+mj-lt"/>
              </a:rPr>
              <a:t> </a:t>
            </a:r>
            <a:r>
              <a:rPr lang="en-GB" b="1" dirty="0">
                <a:latin typeface="+mj-lt"/>
              </a:rPr>
              <a:t>Action </a:t>
            </a:r>
          </a:p>
          <a:p>
            <a:pPr>
              <a:buNone/>
            </a:pPr>
            <a:r>
              <a:rPr lang="en-GB" dirty="0">
                <a:latin typeface="+mj-lt"/>
              </a:rPr>
              <a:t>Together with </a:t>
            </a:r>
            <a:r>
              <a:rPr lang="en-GB" dirty="0" err="1">
                <a:latin typeface="+mj-lt"/>
              </a:rPr>
              <a:t>rhomboideus</a:t>
            </a:r>
            <a:r>
              <a:rPr lang="en-GB" dirty="0">
                <a:latin typeface="+mj-lt"/>
              </a:rPr>
              <a:t> major, levator scapulae and pectoralis minor it medial rotates the scapula; with </a:t>
            </a:r>
            <a:r>
              <a:rPr lang="en-GB" dirty="0" err="1">
                <a:latin typeface="+mj-lt"/>
              </a:rPr>
              <a:t>rhomboideus</a:t>
            </a:r>
            <a:r>
              <a:rPr lang="en-GB" dirty="0">
                <a:latin typeface="+mj-lt"/>
              </a:rPr>
              <a:t> major and trapezius it retracts the scapula.</a:t>
            </a:r>
          </a:p>
        </p:txBody>
      </p:sp>
      <p:pic>
        <p:nvPicPr>
          <p:cNvPr id="35842" name="Picture 2" descr="D:\Swansea University Work\Anatomy Pictures\Primal Pictures\Thoracic Spine\Myology\Rhomboideus minor.png"/>
          <p:cNvPicPr>
            <a:picLocks noChangeAspect="1" noChangeArrowheads="1"/>
          </p:cNvPicPr>
          <p:nvPr/>
        </p:nvPicPr>
        <p:blipFill>
          <a:blip r:embed="rId2" cstate="print"/>
          <a:srcRect/>
          <a:stretch>
            <a:fillRect/>
          </a:stretch>
        </p:blipFill>
        <p:spPr bwMode="auto">
          <a:xfrm>
            <a:off x="4572000" y="1844824"/>
            <a:ext cx="4295378" cy="4295378"/>
          </a:xfrm>
          <a:prstGeom prst="rect">
            <a:avLst/>
          </a:prstGeom>
          <a:noFill/>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err="1"/>
              <a:t>Rhomboideus</a:t>
            </a:r>
            <a:r>
              <a:rPr lang="en-GB" sz="4000" b="1" dirty="0"/>
              <a:t> Major</a:t>
            </a:r>
            <a:br>
              <a:rPr lang="en-GB" dirty="0"/>
            </a:br>
            <a:endParaRPr lang="en-GB" dirty="0"/>
          </a:p>
        </p:txBody>
      </p:sp>
      <p:sp>
        <p:nvSpPr>
          <p:cNvPr id="3" name="Content Placeholder 2"/>
          <p:cNvSpPr>
            <a:spLocks noGrp="1"/>
          </p:cNvSpPr>
          <p:nvPr>
            <p:ph idx="1"/>
          </p:nvPr>
        </p:nvSpPr>
        <p:spPr>
          <a:xfrm>
            <a:off x="457200" y="1935480"/>
            <a:ext cx="4114800" cy="4389120"/>
          </a:xfrm>
        </p:spPr>
        <p:txBody>
          <a:bodyPr>
            <a:normAutofit fontScale="47500" lnSpcReduction="20000"/>
          </a:bodyPr>
          <a:lstStyle/>
          <a:p>
            <a:pPr>
              <a:buNone/>
            </a:pPr>
            <a:r>
              <a:rPr lang="en-GB" b="1" dirty="0" err="1">
                <a:latin typeface="+mj-lt"/>
              </a:rPr>
              <a:t>Rhomboideus</a:t>
            </a:r>
            <a:r>
              <a:rPr lang="en-GB" b="1" dirty="0">
                <a:latin typeface="+mj-lt"/>
              </a:rPr>
              <a:t> major</a:t>
            </a:r>
            <a:endParaRPr lang="en-GB" dirty="0">
              <a:latin typeface="+mj-lt"/>
            </a:endParaRPr>
          </a:p>
          <a:p>
            <a:pPr>
              <a:buNone/>
            </a:pPr>
            <a:r>
              <a:rPr lang="en-GB" dirty="0" err="1">
                <a:latin typeface="+mj-lt"/>
              </a:rPr>
              <a:t>Rhomboideus</a:t>
            </a:r>
            <a:r>
              <a:rPr lang="en-GB" dirty="0">
                <a:latin typeface="+mj-lt"/>
              </a:rPr>
              <a:t> major is a quadrilateral sheet of muscle, which lies with </a:t>
            </a:r>
            <a:r>
              <a:rPr lang="en-GB" dirty="0" err="1">
                <a:latin typeface="+mj-lt"/>
              </a:rPr>
              <a:t>rhomboideus</a:t>
            </a:r>
            <a:r>
              <a:rPr lang="en-GB" dirty="0">
                <a:latin typeface="+mj-lt"/>
              </a:rPr>
              <a:t> minor and levator scapulae in the posterior neck and chest wall, superficial to the long back muscles and deep to trapezius, except at the Triangle of auscultation. </a:t>
            </a:r>
          </a:p>
          <a:p>
            <a:pPr>
              <a:buNone/>
            </a:pPr>
            <a:r>
              <a:rPr lang="en-GB" b="1" dirty="0">
                <a:latin typeface="+mj-lt"/>
              </a:rPr>
              <a:t>Proximal Attachment </a:t>
            </a:r>
          </a:p>
          <a:p>
            <a:pPr>
              <a:buNone/>
            </a:pPr>
            <a:r>
              <a:rPr lang="en-GB" dirty="0">
                <a:latin typeface="+mj-lt"/>
              </a:rPr>
              <a:t>It arises by tendinous </a:t>
            </a:r>
            <a:r>
              <a:rPr lang="en-GB" dirty="0" err="1">
                <a:latin typeface="+mj-lt"/>
              </a:rPr>
              <a:t>fibers</a:t>
            </a:r>
            <a:r>
              <a:rPr lang="en-GB" dirty="0">
                <a:latin typeface="+mj-lt"/>
              </a:rPr>
              <a:t> from the spinous processes and intervening supraspinous ligaments of T2 to T5. </a:t>
            </a:r>
          </a:p>
          <a:p>
            <a:pPr>
              <a:buNone/>
            </a:pPr>
            <a:r>
              <a:rPr lang="en-GB" b="1" dirty="0">
                <a:latin typeface="+mj-lt"/>
              </a:rPr>
              <a:t>Distal Attachment </a:t>
            </a:r>
          </a:p>
          <a:p>
            <a:pPr>
              <a:buNone/>
            </a:pPr>
            <a:r>
              <a:rPr lang="en-GB" dirty="0">
                <a:latin typeface="+mj-lt"/>
              </a:rPr>
              <a:t>It passes obliquely </a:t>
            </a:r>
            <a:r>
              <a:rPr lang="en-GB" dirty="0" err="1">
                <a:latin typeface="+mj-lt"/>
              </a:rPr>
              <a:t>infero</a:t>
            </a:r>
            <a:r>
              <a:rPr lang="en-GB" dirty="0">
                <a:latin typeface="+mj-lt"/>
              </a:rPr>
              <a:t>-laterally with most </a:t>
            </a:r>
            <a:r>
              <a:rPr lang="en-GB" dirty="0" err="1">
                <a:latin typeface="+mj-lt"/>
              </a:rPr>
              <a:t>fibers</a:t>
            </a:r>
            <a:r>
              <a:rPr lang="en-GB" dirty="0">
                <a:latin typeface="+mj-lt"/>
              </a:rPr>
              <a:t> ending in a tendinous band attaching to the medial border of the scapula by a thin membrane between the base of the spine and inferior angle: some muscular </a:t>
            </a:r>
            <a:r>
              <a:rPr lang="en-GB" dirty="0" err="1">
                <a:latin typeface="+mj-lt"/>
              </a:rPr>
              <a:t>fibers</a:t>
            </a:r>
            <a:r>
              <a:rPr lang="en-GB" dirty="0">
                <a:latin typeface="+mj-lt"/>
              </a:rPr>
              <a:t> may attach directly to the scapula. </a:t>
            </a:r>
          </a:p>
          <a:p>
            <a:pPr>
              <a:buNone/>
            </a:pPr>
            <a:r>
              <a:rPr lang="en-GB" b="1" dirty="0">
                <a:latin typeface="+mj-lt"/>
              </a:rPr>
              <a:t>Nerve Supply </a:t>
            </a:r>
          </a:p>
          <a:p>
            <a:pPr>
              <a:buNone/>
            </a:pPr>
            <a:r>
              <a:rPr lang="en-GB" dirty="0">
                <a:latin typeface="+mj-lt"/>
              </a:rPr>
              <a:t>The dorsal scapular nerve, derived from C4 and C5, supplies </a:t>
            </a:r>
            <a:r>
              <a:rPr lang="en-GB" dirty="0" err="1">
                <a:latin typeface="+mj-lt"/>
              </a:rPr>
              <a:t>rhomboideus</a:t>
            </a:r>
            <a:r>
              <a:rPr lang="en-GB" dirty="0">
                <a:latin typeface="+mj-lt"/>
              </a:rPr>
              <a:t> major. </a:t>
            </a:r>
          </a:p>
          <a:p>
            <a:pPr>
              <a:buNone/>
            </a:pPr>
            <a:r>
              <a:rPr lang="en-GB" b="1" dirty="0">
                <a:latin typeface="+mj-lt"/>
              </a:rPr>
              <a:t> Action </a:t>
            </a:r>
          </a:p>
          <a:p>
            <a:pPr>
              <a:buNone/>
            </a:pPr>
            <a:r>
              <a:rPr lang="en-GB" dirty="0">
                <a:latin typeface="+mj-lt"/>
              </a:rPr>
              <a:t>Together with </a:t>
            </a:r>
            <a:r>
              <a:rPr lang="en-GB" dirty="0" err="1">
                <a:latin typeface="+mj-lt"/>
              </a:rPr>
              <a:t>rhomboideus</a:t>
            </a:r>
            <a:r>
              <a:rPr lang="en-GB" dirty="0">
                <a:latin typeface="+mj-lt"/>
              </a:rPr>
              <a:t> minor, levator scapulae and pectoralis minor it medial rotates the scapula; with </a:t>
            </a:r>
            <a:r>
              <a:rPr lang="en-GB" dirty="0" err="1">
                <a:latin typeface="+mj-lt"/>
              </a:rPr>
              <a:t>rhomboideus</a:t>
            </a:r>
            <a:r>
              <a:rPr lang="en-GB" dirty="0">
                <a:latin typeface="+mj-lt"/>
              </a:rPr>
              <a:t> minor and trapezius it retracts the scapula. It also acts to stabilize the scapula when other muscle groups are active.</a:t>
            </a:r>
          </a:p>
          <a:p>
            <a:endParaRPr lang="en-GB" dirty="0"/>
          </a:p>
        </p:txBody>
      </p:sp>
      <p:pic>
        <p:nvPicPr>
          <p:cNvPr id="36866" name="Picture 2" descr="D:\Swansea University Work\Anatomy Pictures\Primal Pictures\Thoracic Spine\Myology\Rhomboideus major.png"/>
          <p:cNvPicPr>
            <a:picLocks noChangeAspect="1" noChangeArrowheads="1"/>
          </p:cNvPicPr>
          <p:nvPr/>
        </p:nvPicPr>
        <p:blipFill>
          <a:blip r:embed="rId2" cstate="print"/>
          <a:srcRect/>
          <a:stretch>
            <a:fillRect/>
          </a:stretch>
        </p:blipFill>
        <p:spPr bwMode="auto">
          <a:xfrm>
            <a:off x="4572000" y="1916832"/>
            <a:ext cx="4295378" cy="4295378"/>
          </a:xfrm>
          <a:prstGeom prst="rect">
            <a:avLst/>
          </a:prstGeom>
          <a:noFill/>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Trapezius</a:t>
            </a:r>
            <a:br>
              <a:rPr lang="en-GB" sz="3600" dirty="0"/>
            </a:br>
            <a:endParaRPr lang="en-GB" sz="3600" dirty="0"/>
          </a:p>
        </p:txBody>
      </p:sp>
      <p:sp>
        <p:nvSpPr>
          <p:cNvPr id="3" name="Content Placeholder 2"/>
          <p:cNvSpPr>
            <a:spLocks noGrp="1"/>
          </p:cNvSpPr>
          <p:nvPr>
            <p:ph idx="1"/>
          </p:nvPr>
        </p:nvSpPr>
        <p:spPr>
          <a:xfrm>
            <a:off x="457200" y="1935480"/>
            <a:ext cx="4114800" cy="4389120"/>
          </a:xfrm>
        </p:spPr>
        <p:txBody>
          <a:bodyPr>
            <a:normAutofit fontScale="32500" lnSpcReduction="20000"/>
          </a:bodyPr>
          <a:lstStyle/>
          <a:p>
            <a:pPr>
              <a:buNone/>
            </a:pPr>
            <a:r>
              <a:rPr lang="en-GB" b="1" dirty="0">
                <a:latin typeface="+mj-lt"/>
              </a:rPr>
              <a:t>Trapezius</a:t>
            </a:r>
            <a:endParaRPr lang="en-GB" dirty="0">
              <a:latin typeface="+mj-lt"/>
            </a:endParaRPr>
          </a:p>
          <a:p>
            <a:pPr>
              <a:buNone/>
            </a:pPr>
            <a:r>
              <a:rPr lang="en-GB" dirty="0">
                <a:latin typeface="+mj-lt"/>
              </a:rPr>
              <a:t>Trapezius is a flat triangular muscle, which lies superficially over the back of the neck and upper trunk, overlapping the supero-medial part of latissimus dorsi. The pair forming the 'trapezium' from which it derives its name. </a:t>
            </a:r>
          </a:p>
          <a:p>
            <a:pPr>
              <a:buNone/>
            </a:pPr>
            <a:r>
              <a:rPr lang="en-GB" dirty="0">
                <a:latin typeface="+mj-lt"/>
              </a:rPr>
              <a:t>The triangle of auscultation is formed between its lower border, the medial border of the scapula and the upper border of latissimus dorsi, which has part of </a:t>
            </a:r>
            <a:r>
              <a:rPr lang="en-GB" dirty="0" err="1">
                <a:latin typeface="+mj-lt"/>
              </a:rPr>
              <a:t>rhomboideus</a:t>
            </a:r>
            <a:r>
              <a:rPr lang="en-GB" dirty="0">
                <a:latin typeface="+mj-lt"/>
              </a:rPr>
              <a:t> major as its floor. </a:t>
            </a:r>
          </a:p>
          <a:p>
            <a:pPr>
              <a:buNone/>
            </a:pPr>
            <a:r>
              <a:rPr lang="en-GB" dirty="0">
                <a:latin typeface="+mj-lt"/>
              </a:rPr>
              <a:t>The upper </a:t>
            </a:r>
            <a:r>
              <a:rPr lang="en-GB" dirty="0" err="1">
                <a:latin typeface="+mj-lt"/>
              </a:rPr>
              <a:t>fibers</a:t>
            </a:r>
            <a:r>
              <a:rPr lang="en-GB" dirty="0">
                <a:latin typeface="+mj-lt"/>
              </a:rPr>
              <a:t> form the posterior border of the posterior triangle of the neck. </a:t>
            </a:r>
          </a:p>
          <a:p>
            <a:pPr>
              <a:buNone/>
            </a:pPr>
            <a:r>
              <a:rPr lang="en-GB" b="1" dirty="0">
                <a:latin typeface="+mj-lt"/>
              </a:rPr>
              <a:t>Proximal Attachment </a:t>
            </a:r>
          </a:p>
          <a:p>
            <a:pPr>
              <a:buNone/>
            </a:pPr>
            <a:r>
              <a:rPr lang="en-GB" dirty="0">
                <a:latin typeface="+mj-lt"/>
              </a:rPr>
              <a:t>It arises by muscular slips from the medial-third of the superior nuchal line of the occipital bone, the external occipital protuberance, the ligamentum nuchae and the tips of the spinous processes and intervening supraspinous ligaments from C7 to T12; a triangular </a:t>
            </a:r>
            <a:r>
              <a:rPr lang="en-GB" dirty="0" err="1">
                <a:latin typeface="+mj-lt"/>
              </a:rPr>
              <a:t>aponeurosis</a:t>
            </a:r>
            <a:r>
              <a:rPr lang="en-GB" dirty="0">
                <a:latin typeface="+mj-lt"/>
              </a:rPr>
              <a:t> exists between C6 and T3 corresponding to a hollow seen in the living. </a:t>
            </a:r>
          </a:p>
          <a:p>
            <a:pPr>
              <a:buNone/>
            </a:pPr>
            <a:r>
              <a:rPr lang="en-GB" b="1" dirty="0">
                <a:latin typeface="+mj-lt"/>
              </a:rPr>
              <a:t>Distal Attachment </a:t>
            </a:r>
          </a:p>
          <a:p>
            <a:pPr>
              <a:buNone/>
            </a:pPr>
            <a:r>
              <a:rPr lang="en-GB" dirty="0">
                <a:latin typeface="+mj-lt"/>
              </a:rPr>
              <a:t>The superior </a:t>
            </a:r>
            <a:r>
              <a:rPr lang="en-GB" dirty="0" err="1">
                <a:latin typeface="+mj-lt"/>
              </a:rPr>
              <a:t>fibers</a:t>
            </a:r>
            <a:r>
              <a:rPr lang="en-GB" dirty="0">
                <a:latin typeface="+mj-lt"/>
              </a:rPr>
              <a:t> descend to attach to the posterior border of the lateral-third of the clavicle; the middle </a:t>
            </a:r>
            <a:r>
              <a:rPr lang="en-GB" dirty="0" err="1">
                <a:latin typeface="+mj-lt"/>
              </a:rPr>
              <a:t>fibers</a:t>
            </a:r>
            <a:r>
              <a:rPr lang="en-GB" dirty="0">
                <a:latin typeface="+mj-lt"/>
              </a:rPr>
              <a:t> pass horizontally to attach to the medial </a:t>
            </a:r>
            <a:r>
              <a:rPr lang="en-GB" dirty="0" err="1">
                <a:latin typeface="+mj-lt"/>
              </a:rPr>
              <a:t>acromial</a:t>
            </a:r>
            <a:r>
              <a:rPr lang="en-GB" dirty="0">
                <a:latin typeface="+mj-lt"/>
              </a:rPr>
              <a:t> margin and superior lip of the crest of the scapular spine; the inferior </a:t>
            </a:r>
            <a:r>
              <a:rPr lang="en-GB" dirty="0" err="1">
                <a:latin typeface="+mj-lt"/>
              </a:rPr>
              <a:t>fibers</a:t>
            </a:r>
            <a:r>
              <a:rPr lang="en-GB" dirty="0">
                <a:latin typeface="+mj-lt"/>
              </a:rPr>
              <a:t> ascend and become </a:t>
            </a:r>
            <a:r>
              <a:rPr lang="en-GB" dirty="0" err="1">
                <a:latin typeface="+mj-lt"/>
              </a:rPr>
              <a:t>aponeurotic</a:t>
            </a:r>
            <a:r>
              <a:rPr lang="en-GB" dirty="0">
                <a:latin typeface="+mj-lt"/>
              </a:rPr>
              <a:t> as they glide over the smooth triangular surface at the medial end of the scapular spine attaching to a tubercle at its lateral apex. The occipital attachment is by a fibrous lamina. </a:t>
            </a:r>
          </a:p>
          <a:p>
            <a:pPr>
              <a:buNone/>
            </a:pPr>
            <a:r>
              <a:rPr lang="en-GB" b="1" dirty="0">
                <a:latin typeface="+mj-lt"/>
              </a:rPr>
              <a:t>Nerve Supply </a:t>
            </a:r>
          </a:p>
          <a:p>
            <a:pPr>
              <a:buNone/>
            </a:pPr>
            <a:r>
              <a:rPr lang="en-GB" dirty="0">
                <a:latin typeface="+mj-lt"/>
              </a:rPr>
              <a:t>Trapezius receives motor </a:t>
            </a:r>
            <a:r>
              <a:rPr lang="en-GB" dirty="0" err="1">
                <a:latin typeface="+mj-lt"/>
              </a:rPr>
              <a:t>innervation</a:t>
            </a:r>
            <a:r>
              <a:rPr lang="en-GB" dirty="0">
                <a:latin typeface="+mj-lt"/>
              </a:rPr>
              <a:t> from the spinal part of the accessory (XI) nerve, which enters from the posterior triangle. Sensory (</a:t>
            </a:r>
            <a:r>
              <a:rPr lang="en-GB" dirty="0" err="1">
                <a:latin typeface="+mj-lt"/>
              </a:rPr>
              <a:t>proprioception</a:t>
            </a:r>
            <a:r>
              <a:rPr lang="en-GB" dirty="0">
                <a:latin typeface="+mj-lt"/>
              </a:rPr>
              <a:t>) is received from the ventral rami of C3, C4. </a:t>
            </a:r>
          </a:p>
          <a:p>
            <a:pPr>
              <a:buNone/>
            </a:pPr>
            <a:r>
              <a:rPr lang="en-GB" b="1" dirty="0">
                <a:latin typeface="+mj-lt"/>
              </a:rPr>
              <a:t>Action </a:t>
            </a:r>
          </a:p>
          <a:p>
            <a:pPr>
              <a:buNone/>
            </a:pPr>
            <a:r>
              <a:rPr lang="en-GB" dirty="0">
                <a:latin typeface="+mj-lt"/>
              </a:rPr>
              <a:t>Trapezius stabilizes the scapula during movements of the upper limb. The middle </a:t>
            </a:r>
            <a:r>
              <a:rPr lang="en-GB" dirty="0" err="1">
                <a:latin typeface="+mj-lt"/>
              </a:rPr>
              <a:t>fibers</a:t>
            </a:r>
            <a:r>
              <a:rPr lang="en-GB" dirty="0">
                <a:latin typeface="+mj-lt"/>
              </a:rPr>
              <a:t> retract the scapula and may be aided by the upper and lower </a:t>
            </a:r>
            <a:r>
              <a:rPr lang="en-GB" dirty="0" err="1">
                <a:latin typeface="+mj-lt"/>
              </a:rPr>
              <a:t>fibers</a:t>
            </a:r>
            <a:r>
              <a:rPr lang="en-GB" dirty="0">
                <a:latin typeface="+mj-lt"/>
              </a:rPr>
              <a:t> producing a resolved force towards the midline. The upper </a:t>
            </a:r>
            <a:r>
              <a:rPr lang="en-GB" dirty="0" err="1">
                <a:latin typeface="+mj-lt"/>
              </a:rPr>
              <a:t>fibers</a:t>
            </a:r>
            <a:r>
              <a:rPr lang="en-GB" dirty="0">
                <a:latin typeface="+mj-lt"/>
              </a:rPr>
              <a:t> elevate the pectoral girdle and maintain the level of the shoulders against gravity or a carried load. The lower </a:t>
            </a:r>
            <a:r>
              <a:rPr lang="en-GB" dirty="0" err="1">
                <a:latin typeface="+mj-lt"/>
              </a:rPr>
              <a:t>fibers</a:t>
            </a:r>
            <a:r>
              <a:rPr lang="en-GB" dirty="0">
                <a:latin typeface="+mj-lt"/>
              </a:rPr>
              <a:t> pull down (depress) the medial part of the scapula, for example using the hands to rise from sitting. Working together the upper and lower </a:t>
            </a:r>
            <a:r>
              <a:rPr lang="en-GB" dirty="0" err="1">
                <a:latin typeface="+mj-lt"/>
              </a:rPr>
              <a:t>fibers</a:t>
            </a:r>
            <a:r>
              <a:rPr lang="en-GB" dirty="0">
                <a:latin typeface="+mj-lt"/>
              </a:rPr>
              <a:t> produce lateral rotation of the scapula around a point close to the base of the spine, so that the glenoid </a:t>
            </a:r>
            <a:r>
              <a:rPr lang="en-GB" dirty="0" err="1">
                <a:latin typeface="+mj-lt"/>
              </a:rPr>
              <a:t>fossa</a:t>
            </a:r>
            <a:r>
              <a:rPr lang="en-GB" dirty="0">
                <a:latin typeface="+mj-lt"/>
              </a:rPr>
              <a:t> points upwards and forwards. With the scapula fixed trapezius extends the head and neck when working together, or produces lateral flexion when acting individually.</a:t>
            </a:r>
          </a:p>
          <a:p>
            <a:endParaRPr lang="en-GB" dirty="0"/>
          </a:p>
        </p:txBody>
      </p:sp>
      <p:pic>
        <p:nvPicPr>
          <p:cNvPr id="37890" name="Picture 2" descr="D:\Swansea University Work\Anatomy Pictures\Primal Pictures\Thoracic Spine\Myology\Trapezius.png"/>
          <p:cNvPicPr>
            <a:picLocks noChangeAspect="1" noChangeArrowheads="1"/>
          </p:cNvPicPr>
          <p:nvPr/>
        </p:nvPicPr>
        <p:blipFill>
          <a:blip r:embed="rId2" cstate="print"/>
          <a:srcRect/>
          <a:stretch>
            <a:fillRect/>
          </a:stretch>
        </p:blipFill>
        <p:spPr bwMode="auto">
          <a:xfrm>
            <a:off x="4644008" y="1772816"/>
            <a:ext cx="4295378" cy="4295378"/>
          </a:xfrm>
          <a:prstGeom prst="rect">
            <a:avLst/>
          </a:prstGeom>
          <a:noFill/>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Latissimus Dorsi</a:t>
            </a:r>
            <a:br>
              <a:rPr lang="en-GB" sz="3600" dirty="0"/>
            </a:br>
            <a:endParaRPr lang="en-GB" sz="3600" dirty="0"/>
          </a:p>
        </p:txBody>
      </p:sp>
      <p:sp>
        <p:nvSpPr>
          <p:cNvPr id="3" name="Content Placeholder 2"/>
          <p:cNvSpPr>
            <a:spLocks noGrp="1"/>
          </p:cNvSpPr>
          <p:nvPr>
            <p:ph idx="1"/>
          </p:nvPr>
        </p:nvSpPr>
        <p:spPr>
          <a:xfrm>
            <a:off x="457200" y="1935480"/>
            <a:ext cx="4402832" cy="4389120"/>
          </a:xfrm>
        </p:spPr>
        <p:txBody>
          <a:bodyPr>
            <a:normAutofit fontScale="32500" lnSpcReduction="20000"/>
          </a:bodyPr>
          <a:lstStyle/>
          <a:p>
            <a:pPr>
              <a:buNone/>
            </a:pPr>
            <a:r>
              <a:rPr lang="en-GB" b="1" dirty="0">
                <a:latin typeface="+mj-lt"/>
              </a:rPr>
              <a:t>Latissimus dorsi</a:t>
            </a:r>
            <a:endParaRPr lang="en-GB" dirty="0">
              <a:latin typeface="+mj-lt"/>
            </a:endParaRPr>
          </a:p>
          <a:p>
            <a:pPr>
              <a:buNone/>
            </a:pPr>
            <a:r>
              <a:rPr lang="en-GB" dirty="0">
                <a:latin typeface="+mj-lt"/>
              </a:rPr>
              <a:t>Latissimus dorsi is a large, flat, triangular muscle, which passes between the lumbar and lower thoracic regions of the trunk to the humerus, acting on both the shoulder joint and the shoulder girdle. </a:t>
            </a:r>
          </a:p>
          <a:p>
            <a:pPr>
              <a:buNone/>
            </a:pPr>
            <a:r>
              <a:rPr lang="en-GB" b="1" dirty="0">
                <a:latin typeface="+mj-lt"/>
              </a:rPr>
              <a:t>Proximal Attachment </a:t>
            </a:r>
          </a:p>
          <a:p>
            <a:pPr>
              <a:buNone/>
            </a:pPr>
            <a:r>
              <a:rPr lang="en-GB" dirty="0">
                <a:latin typeface="+mj-lt"/>
              </a:rPr>
              <a:t>It arises deep to trapezius by tendinous </a:t>
            </a:r>
            <a:r>
              <a:rPr lang="en-GB" dirty="0" err="1">
                <a:latin typeface="+mj-lt"/>
              </a:rPr>
              <a:t>fibers</a:t>
            </a:r>
            <a:r>
              <a:rPr lang="en-GB" dirty="0">
                <a:latin typeface="+mj-lt"/>
              </a:rPr>
              <a:t> from the spinous processes and supraspinous ligaments of T7 to T12, the posterior layer of the </a:t>
            </a:r>
            <a:r>
              <a:rPr lang="en-GB" dirty="0" err="1">
                <a:latin typeface="+mj-lt"/>
              </a:rPr>
              <a:t>thoracolumbar</a:t>
            </a:r>
            <a:r>
              <a:rPr lang="en-GB" dirty="0">
                <a:latin typeface="+mj-lt"/>
              </a:rPr>
              <a:t> fascia, by which it is attached to the spines of all lumbar and sacral vertebrae, the posterior part of the iliac crest and by muscular </a:t>
            </a:r>
            <a:r>
              <a:rPr lang="en-GB" dirty="0" err="1">
                <a:latin typeface="+mj-lt"/>
              </a:rPr>
              <a:t>fibers</a:t>
            </a:r>
            <a:r>
              <a:rPr lang="en-GB" dirty="0">
                <a:latin typeface="+mj-lt"/>
              </a:rPr>
              <a:t> from the outer lip of the iliac crest lateral to erector spinae and the lower four ribs </a:t>
            </a:r>
            <a:r>
              <a:rPr lang="en-GB" dirty="0" err="1">
                <a:latin typeface="+mj-lt"/>
              </a:rPr>
              <a:t>interdigitating</a:t>
            </a:r>
            <a:r>
              <a:rPr lang="en-GB" dirty="0">
                <a:latin typeface="+mj-lt"/>
              </a:rPr>
              <a:t> with external oblique. </a:t>
            </a:r>
          </a:p>
          <a:p>
            <a:pPr>
              <a:buNone/>
            </a:pPr>
            <a:r>
              <a:rPr lang="en-GB" b="1" dirty="0">
                <a:latin typeface="+mj-lt"/>
              </a:rPr>
              <a:t>Distal Attachment </a:t>
            </a:r>
          </a:p>
          <a:p>
            <a:pPr>
              <a:buNone/>
            </a:pPr>
            <a:r>
              <a:rPr lang="en-GB" dirty="0">
                <a:latin typeface="+mj-lt"/>
              </a:rPr>
              <a:t>The </a:t>
            </a:r>
            <a:r>
              <a:rPr lang="en-GB" dirty="0" err="1">
                <a:latin typeface="+mj-lt"/>
              </a:rPr>
              <a:t>fibers</a:t>
            </a:r>
            <a:r>
              <a:rPr lang="en-GB" dirty="0">
                <a:latin typeface="+mj-lt"/>
              </a:rPr>
              <a:t> pass laterally, converging to a narrow flat tendon; the upper </a:t>
            </a:r>
            <a:r>
              <a:rPr lang="en-GB" dirty="0" err="1">
                <a:latin typeface="+mj-lt"/>
              </a:rPr>
              <a:t>fibers</a:t>
            </a:r>
            <a:r>
              <a:rPr lang="en-GB" dirty="0">
                <a:latin typeface="+mj-lt"/>
              </a:rPr>
              <a:t> almost overlap the inferior angle of the scapula horizontally, where it may receive additional </a:t>
            </a:r>
            <a:r>
              <a:rPr lang="en-GB" dirty="0" err="1">
                <a:latin typeface="+mj-lt"/>
              </a:rPr>
              <a:t>fibers</a:t>
            </a:r>
            <a:r>
              <a:rPr lang="en-GB" dirty="0">
                <a:latin typeface="+mj-lt"/>
              </a:rPr>
              <a:t>. The middle </a:t>
            </a:r>
            <a:r>
              <a:rPr lang="en-GB" dirty="0" err="1">
                <a:latin typeface="+mj-lt"/>
              </a:rPr>
              <a:t>fibers</a:t>
            </a:r>
            <a:r>
              <a:rPr lang="en-GB" dirty="0">
                <a:latin typeface="+mj-lt"/>
              </a:rPr>
              <a:t> pass obliquely and the lower </a:t>
            </a:r>
            <a:r>
              <a:rPr lang="en-GB" dirty="0" err="1">
                <a:latin typeface="+mj-lt"/>
              </a:rPr>
              <a:t>fibers</a:t>
            </a:r>
            <a:r>
              <a:rPr lang="en-GB" dirty="0">
                <a:latin typeface="+mj-lt"/>
              </a:rPr>
              <a:t> pass almost vertically. The tendon passes anterior to that of </a:t>
            </a:r>
            <a:r>
              <a:rPr lang="en-GB" dirty="0" err="1">
                <a:latin typeface="+mj-lt"/>
              </a:rPr>
              <a:t>teres</a:t>
            </a:r>
            <a:r>
              <a:rPr lang="en-GB" dirty="0">
                <a:latin typeface="+mj-lt"/>
              </a:rPr>
              <a:t> major, the lower border of the tendon unites with the tendon of </a:t>
            </a:r>
            <a:r>
              <a:rPr lang="en-GB" dirty="0" err="1">
                <a:latin typeface="+mj-lt"/>
              </a:rPr>
              <a:t>teres</a:t>
            </a:r>
            <a:r>
              <a:rPr lang="en-GB" dirty="0">
                <a:latin typeface="+mj-lt"/>
              </a:rPr>
              <a:t> major for a short distance and a bursa lies between the two. The fascicles of the tendon rotate around each other, to attach to the floor of the </a:t>
            </a:r>
            <a:r>
              <a:rPr lang="en-GB" dirty="0" err="1">
                <a:latin typeface="+mj-lt"/>
              </a:rPr>
              <a:t>intertubercular</a:t>
            </a:r>
            <a:r>
              <a:rPr lang="en-GB" dirty="0">
                <a:latin typeface="+mj-lt"/>
              </a:rPr>
              <a:t> </a:t>
            </a:r>
            <a:r>
              <a:rPr lang="en-GB" dirty="0" err="1">
                <a:latin typeface="+mj-lt"/>
              </a:rPr>
              <a:t>sulcus</a:t>
            </a:r>
            <a:r>
              <a:rPr lang="en-GB" dirty="0">
                <a:latin typeface="+mj-lt"/>
              </a:rPr>
              <a:t> (groove) of the humerus. Due to the rotation of the fascicles, the lower </a:t>
            </a:r>
            <a:r>
              <a:rPr lang="en-GB" dirty="0" err="1">
                <a:latin typeface="+mj-lt"/>
              </a:rPr>
              <a:t>fibers</a:t>
            </a:r>
            <a:r>
              <a:rPr lang="en-GB" dirty="0">
                <a:latin typeface="+mj-lt"/>
              </a:rPr>
              <a:t> attach highest on the humerus and the upper </a:t>
            </a:r>
            <a:r>
              <a:rPr lang="en-GB" dirty="0" err="1">
                <a:latin typeface="+mj-lt"/>
              </a:rPr>
              <a:t>fibers</a:t>
            </a:r>
            <a:r>
              <a:rPr lang="en-GB" dirty="0">
                <a:latin typeface="+mj-lt"/>
              </a:rPr>
              <a:t> lowest. Latissimus dorsi and </a:t>
            </a:r>
            <a:r>
              <a:rPr lang="en-GB" dirty="0" err="1">
                <a:latin typeface="+mj-lt"/>
              </a:rPr>
              <a:t>teres</a:t>
            </a:r>
            <a:r>
              <a:rPr lang="en-GB" dirty="0">
                <a:latin typeface="+mj-lt"/>
              </a:rPr>
              <a:t> major form the posterior fold of the </a:t>
            </a:r>
            <a:r>
              <a:rPr lang="en-GB" dirty="0" err="1">
                <a:latin typeface="+mj-lt"/>
              </a:rPr>
              <a:t>axilla</a:t>
            </a:r>
            <a:r>
              <a:rPr lang="en-GB" dirty="0">
                <a:latin typeface="+mj-lt"/>
              </a:rPr>
              <a:t> </a:t>
            </a:r>
          </a:p>
          <a:p>
            <a:pPr>
              <a:buNone/>
            </a:pPr>
            <a:r>
              <a:rPr lang="en-GB" dirty="0">
                <a:latin typeface="+mj-lt"/>
              </a:rPr>
              <a:t> Between the inferior border of latissimus dorsi, the iliac crest and the posterior border of external oblique, is the lumbar triangle. Between the superior borders of latissimus dorsi, the medial border of the scapula and the inferior border of trapezius is the triangle of auscultation, which has part of </a:t>
            </a:r>
            <a:r>
              <a:rPr lang="en-GB" dirty="0" err="1">
                <a:latin typeface="+mj-lt"/>
              </a:rPr>
              <a:t>rhomboideus</a:t>
            </a:r>
            <a:r>
              <a:rPr lang="en-GB" dirty="0">
                <a:latin typeface="+mj-lt"/>
              </a:rPr>
              <a:t> major as its floor. </a:t>
            </a:r>
          </a:p>
          <a:p>
            <a:pPr>
              <a:buNone/>
            </a:pPr>
            <a:r>
              <a:rPr lang="en-GB" b="1" dirty="0">
                <a:latin typeface="+mj-lt"/>
              </a:rPr>
              <a:t>Nerve Supply </a:t>
            </a:r>
          </a:p>
          <a:p>
            <a:pPr>
              <a:buNone/>
            </a:pPr>
            <a:r>
              <a:rPr lang="en-GB" dirty="0">
                <a:latin typeface="+mj-lt"/>
              </a:rPr>
              <a:t>It is supplied by the </a:t>
            </a:r>
            <a:r>
              <a:rPr lang="en-GB" dirty="0" err="1">
                <a:latin typeface="+mj-lt"/>
              </a:rPr>
              <a:t>thoracodorsal</a:t>
            </a:r>
            <a:r>
              <a:rPr lang="en-GB" dirty="0">
                <a:latin typeface="+mj-lt"/>
              </a:rPr>
              <a:t> nerve, which is derived from the posterior cord of the brachial plexus (C6 to C8). </a:t>
            </a:r>
          </a:p>
          <a:p>
            <a:pPr>
              <a:buNone/>
            </a:pPr>
            <a:r>
              <a:rPr lang="en-GB" dirty="0">
                <a:latin typeface="+mj-lt"/>
              </a:rPr>
              <a:t> </a:t>
            </a:r>
            <a:r>
              <a:rPr lang="en-GB" b="1" dirty="0">
                <a:latin typeface="+mj-lt"/>
              </a:rPr>
              <a:t>Action </a:t>
            </a:r>
          </a:p>
          <a:p>
            <a:pPr>
              <a:buNone/>
            </a:pPr>
            <a:r>
              <a:rPr lang="en-GB" dirty="0">
                <a:latin typeface="+mj-lt"/>
              </a:rPr>
              <a:t>Latissimus dorsi extends, adducts and medially rotates the arm at the shoulder joint, being most powerful when the arm is flexed and/or abducted. With the humerus fixed it retracts the pectoral girdle. With the arms raised above the head it pulls the trunk upwards and forwards. It aids deep inspiration and is active towards the end of forced expiration and in all violent expiratory efforts, such as in coughing and sneezing.</a:t>
            </a:r>
          </a:p>
          <a:p>
            <a:pPr>
              <a:buNone/>
            </a:pPr>
            <a:endParaRPr lang="en-GB" dirty="0">
              <a:latin typeface="+mj-lt"/>
            </a:endParaRPr>
          </a:p>
        </p:txBody>
      </p:sp>
      <p:pic>
        <p:nvPicPr>
          <p:cNvPr id="38914" name="Picture 2" descr="D:\Swansea University Work\Anatomy Pictures\Primal Pictures\Thoracic Spine\Myology\Latissimus dorsi.png"/>
          <p:cNvPicPr>
            <a:picLocks noChangeAspect="1" noChangeArrowheads="1"/>
          </p:cNvPicPr>
          <p:nvPr/>
        </p:nvPicPr>
        <p:blipFill>
          <a:blip r:embed="rId2" cstate="print"/>
          <a:srcRect/>
          <a:stretch>
            <a:fillRect/>
          </a:stretch>
        </p:blipFill>
        <p:spPr bwMode="auto">
          <a:xfrm>
            <a:off x="4860032" y="2060848"/>
            <a:ext cx="4104456" cy="4104456"/>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487</TotalTime>
  <Words>6418</Words>
  <Application>Microsoft Office PowerPoint</Application>
  <PresentationFormat>On-screen Show (4:3)</PresentationFormat>
  <Paragraphs>314</Paragraphs>
  <Slides>46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Calibri</vt:lpstr>
      <vt:lpstr>Constantia</vt:lpstr>
      <vt:lpstr>Wingdings 2</vt:lpstr>
      <vt:lpstr>Flow</vt:lpstr>
      <vt:lpstr>Functional Anatomy</vt:lpstr>
      <vt:lpstr>Aims and Objectives</vt:lpstr>
      <vt:lpstr>Osteological Features</vt:lpstr>
      <vt:lpstr>Osteological Features</vt:lpstr>
      <vt:lpstr>Osteological Features</vt:lpstr>
      <vt:lpstr>The Thoracic Spine</vt:lpstr>
      <vt:lpstr>The Thoracic Spine &amp; Ribs </vt:lpstr>
      <vt:lpstr>Superior View of the Thoracic Vertebrae</vt:lpstr>
      <vt:lpstr>Articular Cartilage of the Thoracic Spine</vt:lpstr>
      <vt:lpstr>PowerPoint Presentation</vt:lpstr>
      <vt:lpstr>Arthrological Features</vt:lpstr>
      <vt:lpstr>Ligaments of the Thoracic Spine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Neuroanatomy</vt:lpstr>
      <vt:lpstr>PowerPoint Presentation</vt:lpstr>
      <vt:lpstr>PowerPoint Presentation</vt:lpstr>
      <vt:lpstr>PowerPoint Presentation</vt:lpstr>
      <vt:lpstr>Myology</vt:lpstr>
      <vt:lpstr>Levatores Costarum Brevis </vt:lpstr>
      <vt:lpstr>Levatores Costarum Longis </vt:lpstr>
      <vt:lpstr>Rotatores Thoracis (Transversospinalis) </vt:lpstr>
      <vt:lpstr>   Intertransversarii:  Posterior Intertransverse Muscles </vt:lpstr>
      <vt:lpstr>Multifidus (Transversospinalis) </vt:lpstr>
      <vt:lpstr>Semispinalis Thoracis (Transversospinalis) </vt:lpstr>
      <vt:lpstr>Sacrospinalis Thoracis </vt:lpstr>
      <vt:lpstr>Longissimus Thoracis </vt:lpstr>
      <vt:lpstr>Iliocostalis Thoracis </vt:lpstr>
      <vt:lpstr>Iliocostalis Lumborum </vt:lpstr>
      <vt:lpstr>Splenius Cervicis </vt:lpstr>
      <vt:lpstr>Splenius Capitis </vt:lpstr>
      <vt:lpstr>Serratus Posterior Superior </vt:lpstr>
      <vt:lpstr>Serratus Posterior Inferior </vt:lpstr>
      <vt:lpstr>Rhomboideus Minor </vt:lpstr>
      <vt:lpstr>Rhomboideus Major </vt:lpstr>
      <vt:lpstr>Trapezius </vt:lpstr>
      <vt:lpstr>Latissimus Dorsi </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Functional Anatomy</dc:title>
  <dc:creator>HNTilbury</dc:creator>
  <cp:lastModifiedBy>Sian Bowen</cp:lastModifiedBy>
  <cp:revision>16</cp:revision>
  <dcterms:created xsi:type="dcterms:W3CDTF">2011-10-10T09:14:03Z</dcterms:created>
  <dcterms:modified xsi:type="dcterms:W3CDTF">2025-02-06T14:24:51Z</dcterms:modified>
</cp:coreProperties>
</file>