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7"/>
  </p:handoutMasterIdLst>
  <p:sldIdLst>
    <p:sldId id="256" r:id="rId2"/>
    <p:sldId id="281"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2"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0DA497A8-E29A-4F3D-8887-8BF83BC8BFE1}" type="datetimeFigureOut">
              <a:rPr lang="en-US" smtClean="0"/>
              <a:t>2/2/2018</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D7B331C4-6B06-47B5-9982-1F4482F1DEA4}" type="slidenum">
              <a:rPr lang="en-US" smtClean="0"/>
              <a:t>‹#›</a:t>
            </a:fld>
            <a:endParaRPr lang="en-US"/>
          </a:p>
        </p:txBody>
      </p:sp>
    </p:spTree>
    <p:extLst>
      <p:ext uri="{BB962C8B-B14F-4D97-AF65-F5344CB8AC3E}">
        <p14:creationId xmlns:p14="http://schemas.microsoft.com/office/powerpoint/2010/main" val="142002731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2/2/2018</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2/2/2018</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2/2/2018</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2/2/2018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2/2/2018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36275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2/2/2018</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smtClean="0"/>
              <a:t>Women in Judaism</a:t>
            </a:r>
            <a:endParaRPr lang="en-US" dirty="0"/>
          </a:p>
        </p:txBody>
      </p:sp>
      <p:sp>
        <p:nvSpPr>
          <p:cNvPr id="3" name="Subtitle 2"/>
          <p:cNvSpPr>
            <a:spLocks noGrp="1"/>
          </p:cNvSpPr>
          <p:nvPr>
            <p:ph type="subTitle" idx="1"/>
          </p:nvPr>
        </p:nvSpPr>
        <p:spPr/>
        <p:txBody>
          <a:bodyPr/>
          <a:lstStyle/>
          <a:p>
            <a:r>
              <a:rPr lang="en-US" altLang="en-US" sz="2800" i="1" dirty="0" smtClean="0"/>
              <a:t>Mapping Feminist Biblical Interpretation</a:t>
            </a:r>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Outline</a:t>
            </a:r>
            <a:endParaRPr lang="en-US" dirty="0"/>
          </a:p>
        </p:txBody>
      </p:sp>
      <p:sp>
        <p:nvSpPr>
          <p:cNvPr id="3" name="Content Placeholder 2"/>
          <p:cNvSpPr>
            <a:spLocks noGrp="1"/>
          </p:cNvSpPr>
          <p:nvPr>
            <p:ph idx="1"/>
          </p:nvPr>
        </p:nvSpPr>
        <p:spPr/>
        <p:txBody>
          <a:bodyPr>
            <a:normAutofit/>
          </a:bodyPr>
          <a:lstStyle/>
          <a:p>
            <a:r>
              <a:rPr lang="en-GB" sz="2400" dirty="0" smtClean="0"/>
              <a:t>To review Moodle Page</a:t>
            </a:r>
          </a:p>
          <a:p>
            <a:r>
              <a:rPr lang="en-GB" sz="2400" dirty="0" smtClean="0"/>
              <a:t>Lecture </a:t>
            </a:r>
            <a:r>
              <a:rPr lang="en-GB" sz="2400" dirty="0" smtClean="0"/>
              <a:t>– PowerPoint</a:t>
            </a:r>
          </a:p>
          <a:p>
            <a:r>
              <a:rPr lang="en-GB" sz="2400" dirty="0" smtClean="0"/>
              <a:t>Questions on Reading (Group Work</a:t>
            </a:r>
            <a:r>
              <a:rPr lang="en-GB" sz="2400" dirty="0" smtClean="0"/>
              <a:t>)</a:t>
            </a:r>
          </a:p>
          <a:p>
            <a:r>
              <a:rPr lang="en-GB" sz="2400" dirty="0"/>
              <a:t>To introduce your Assessments (Level 5 and Level 6)</a:t>
            </a:r>
          </a:p>
          <a:p>
            <a:pPr marL="0" indent="0">
              <a:buNone/>
            </a:pPr>
            <a:endParaRPr lang="en-US" sz="2400" dirty="0"/>
          </a:p>
        </p:txBody>
      </p:sp>
    </p:spTree>
    <p:extLst>
      <p:ext uri="{BB962C8B-B14F-4D97-AF65-F5344CB8AC3E}">
        <p14:creationId xmlns:p14="http://schemas.microsoft.com/office/powerpoint/2010/main" val="873702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smtClean="0">
                <a:solidFill>
                  <a:schemeClr val="tx2"/>
                </a:solidFill>
              </a:rPr>
              <a:t>	</a:t>
            </a:r>
          </a:p>
          <a:p>
            <a:pPr>
              <a:buFont typeface="Wingdings" panose="05000000000000000000" pitchFamily="2" charset="2"/>
              <a:buNone/>
            </a:pPr>
            <a:r>
              <a:rPr lang="en-US" altLang="en-US" dirty="0" smtClean="0">
                <a:solidFill>
                  <a:schemeClr val="tx2"/>
                </a:solidFill>
              </a:rPr>
              <a:t>	</a:t>
            </a:r>
            <a:r>
              <a:rPr lang="en-US" altLang="en-US" sz="2800" b="1" dirty="0" smtClean="0">
                <a:solidFill>
                  <a:schemeClr val="tx2"/>
                </a:solidFill>
              </a:rPr>
              <a:t>Patriarchy / patriarchal</a:t>
            </a:r>
            <a:r>
              <a:rPr lang="en-US" altLang="en-US" sz="2800" b="1" dirty="0" smtClean="0"/>
              <a:t> </a:t>
            </a:r>
          </a:p>
          <a:p>
            <a:pPr>
              <a:buFont typeface="Wingdings" panose="05000000000000000000" pitchFamily="2" charset="2"/>
              <a:buNone/>
            </a:pPr>
            <a:r>
              <a:rPr lang="en-US" altLang="en-US" sz="2800" dirty="0" smtClean="0"/>
              <a:t>	A social system in which the father is the head of the family, clan or tribe (literally, </a:t>
            </a:r>
            <a:r>
              <a:rPr lang="ja-JP" altLang="en-US" sz="2800" dirty="0" smtClean="0"/>
              <a:t>‘</a:t>
            </a:r>
            <a:r>
              <a:rPr lang="en-US" altLang="ja-JP" sz="2800" dirty="0" smtClean="0"/>
              <a:t>under the authority of the father</a:t>
            </a:r>
            <a:r>
              <a:rPr lang="ja-JP" altLang="en-US" sz="2800" dirty="0" smtClean="0"/>
              <a:t>’</a:t>
            </a:r>
            <a:r>
              <a:rPr lang="en-US" altLang="ja-JP" sz="2800" dirty="0" smtClean="0"/>
              <a:t>), and men have authority over women and children.</a:t>
            </a:r>
          </a:p>
          <a:p>
            <a:pPr algn="just">
              <a:buFont typeface="Wingdings" panose="05000000000000000000" pitchFamily="2" charset="2"/>
              <a:buNone/>
            </a:pPr>
            <a:r>
              <a:rPr lang="en-US" altLang="en-US" dirty="0" smtClean="0"/>
              <a:t>	</a:t>
            </a:r>
          </a:p>
        </p:txBody>
      </p:sp>
    </p:spTree>
    <p:extLst>
      <p:ext uri="{BB962C8B-B14F-4D97-AF65-F5344CB8AC3E}">
        <p14:creationId xmlns:p14="http://schemas.microsoft.com/office/powerpoint/2010/main" val="386194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smtClean="0"/>
              <a:t>	</a:t>
            </a:r>
          </a:p>
          <a:p>
            <a:pPr>
              <a:buFont typeface="Wingdings" panose="05000000000000000000" pitchFamily="2" charset="2"/>
              <a:buNone/>
            </a:pPr>
            <a:r>
              <a:rPr lang="en-US" altLang="en-US" sz="2800" dirty="0" smtClean="0"/>
              <a:t>	</a:t>
            </a:r>
          </a:p>
          <a:p>
            <a:pPr>
              <a:buFont typeface="Wingdings" panose="05000000000000000000" pitchFamily="2" charset="2"/>
              <a:buNone/>
            </a:pPr>
            <a:r>
              <a:rPr lang="en-US" altLang="en-US" sz="2800" dirty="0" smtClean="0"/>
              <a:t>	</a:t>
            </a:r>
            <a:r>
              <a:rPr lang="en-US" altLang="en-US" sz="2800" dirty="0" err="1" smtClean="0">
                <a:solidFill>
                  <a:schemeClr val="tx2"/>
                </a:solidFill>
              </a:rPr>
              <a:t>Androcentrism</a:t>
            </a:r>
            <a:r>
              <a:rPr lang="en-US" altLang="en-US" sz="2800" dirty="0" smtClean="0">
                <a:solidFill>
                  <a:schemeClr val="tx2"/>
                </a:solidFill>
              </a:rPr>
              <a:t> / androcentric</a:t>
            </a:r>
          </a:p>
          <a:p>
            <a:pPr>
              <a:buFont typeface="Wingdings" panose="05000000000000000000" pitchFamily="2" charset="2"/>
              <a:buNone/>
            </a:pPr>
            <a:r>
              <a:rPr lang="en-US" altLang="en-US" sz="2800" dirty="0" smtClean="0">
                <a:solidFill>
                  <a:schemeClr val="tx2"/>
                </a:solidFill>
              </a:rPr>
              <a:t>	</a:t>
            </a:r>
            <a:r>
              <a:rPr lang="en-US" altLang="en-US" sz="2800" dirty="0" smtClean="0"/>
              <a:t>A perspective </a:t>
            </a:r>
            <a:r>
              <a:rPr lang="en-US" altLang="en-US" sz="2800" dirty="0" err="1" smtClean="0"/>
              <a:t>centred</a:t>
            </a:r>
            <a:r>
              <a:rPr lang="en-US" altLang="en-US" sz="2800" dirty="0" smtClean="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609600"/>
            <a:ext cx="7772400" cy="914400"/>
          </a:xfrm>
        </p:spPr>
        <p:txBody>
          <a:bodyPr>
            <a:noAutofit/>
          </a:bodyPr>
          <a:lstStyle/>
          <a:p>
            <a:r>
              <a:rPr lang="en-US" altLang="en-US" sz="4000" dirty="0"/>
              <a:t>The Bible as a Patriarchal and Androcentric Text</a:t>
            </a:r>
            <a:endParaRPr lang="en-US" altLang="en-US" sz="4000" dirty="0" smtClean="0"/>
          </a:p>
        </p:txBody>
      </p:sp>
      <p:sp>
        <p:nvSpPr>
          <p:cNvPr id="6147" name="Rectangle 3"/>
          <p:cNvSpPr>
            <a:spLocks noGrp="1" noChangeArrowheads="1"/>
          </p:cNvSpPr>
          <p:nvPr>
            <p:ph idx="1"/>
          </p:nvPr>
        </p:nvSpPr>
        <p:spPr/>
        <p:txBody>
          <a:bodyPr>
            <a:noAutofit/>
          </a:bodyPr>
          <a:lstStyle/>
          <a:p>
            <a:pPr>
              <a:lnSpc>
                <a:spcPct val="80000"/>
              </a:lnSpc>
            </a:pPr>
            <a:r>
              <a:rPr lang="en-US" altLang="en-US" sz="2800" dirty="0"/>
              <a:t>Male characters </a:t>
            </a:r>
            <a:r>
              <a:rPr lang="ja-JP" altLang="en-US" sz="2800" dirty="0"/>
              <a:t>‘</a:t>
            </a:r>
            <a:r>
              <a:rPr lang="en-US" altLang="ja-JP" sz="2800" dirty="0"/>
              <a:t>control</a:t>
            </a:r>
            <a:r>
              <a:rPr lang="ja-JP" altLang="en-US" sz="2800" dirty="0"/>
              <a:t>’</a:t>
            </a:r>
            <a:r>
              <a:rPr lang="en-US" altLang="ja-JP" sz="2800" dirty="0"/>
              <a:t> the narratives. Their lives and experiences shape a narrative</a:t>
            </a:r>
            <a:r>
              <a:rPr lang="ja-JP" altLang="en-US" sz="2800" dirty="0"/>
              <a:t>’</a:t>
            </a:r>
            <a:r>
              <a:rPr lang="en-US" altLang="ja-JP" sz="2800" dirty="0"/>
              <a:t>s framework.</a:t>
            </a:r>
          </a:p>
          <a:p>
            <a:pPr>
              <a:lnSpc>
                <a:spcPct val="80000"/>
              </a:lnSpc>
            </a:pPr>
            <a:r>
              <a:rPr lang="en-US" altLang="en-US" sz="2800" dirty="0"/>
              <a:t>1315 male names are listed in the Hebrew Bible (OT), but only 111 female names.</a:t>
            </a:r>
          </a:p>
          <a:p>
            <a:pPr>
              <a:lnSpc>
                <a:spcPct val="80000"/>
              </a:lnSpc>
            </a:pPr>
            <a:r>
              <a:rPr lang="en-US" altLang="en-US" sz="2800" dirty="0"/>
              <a:t>Many more women appear in the text but are nameless and identified in terms of their </a:t>
            </a:r>
            <a:r>
              <a:rPr lang="en-US" altLang="en-US" sz="2800" dirty="0">
                <a:solidFill>
                  <a:schemeClr val="tx1"/>
                </a:solidFill>
              </a:rPr>
              <a:t>relationship to fathers or husbands </a:t>
            </a: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daughters of Lot</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daughter of Jephthah</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wife of Manoah</a:t>
            </a:r>
            <a:r>
              <a:rPr lang="ja-JP" altLang="en-US" sz="2800" dirty="0">
                <a:solidFill>
                  <a:schemeClr val="tx1"/>
                </a:solidFill>
              </a:rPr>
              <a:t>’</a:t>
            </a:r>
            <a:endParaRPr lang="en-US" altLang="en-US" sz="2800" dirty="0">
              <a:solidFill>
                <a:schemeClr val="tx1"/>
              </a:solidFill>
            </a:endParaRPr>
          </a:p>
        </p:txBody>
      </p:sp>
    </p:spTree>
    <p:extLst>
      <p:ext uri="{BB962C8B-B14F-4D97-AF65-F5344CB8AC3E}">
        <p14:creationId xmlns:p14="http://schemas.microsoft.com/office/powerpoint/2010/main" val="1126492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600" dirty="0"/>
              <a:t>The Bible as a Patriarchal and Androcentric Text</a:t>
            </a:r>
            <a:endParaRPr lang="en-US" altLang="en-US" dirty="0" smtClean="0"/>
          </a:p>
        </p:txBody>
      </p:sp>
      <p:sp>
        <p:nvSpPr>
          <p:cNvPr id="7171" name="Rectangle 3"/>
          <p:cNvSpPr>
            <a:spLocks noGrp="1" noChangeArrowheads="1"/>
          </p:cNvSpPr>
          <p:nvPr>
            <p:ph sz="half" idx="1"/>
          </p:nvPr>
        </p:nvSpPr>
        <p:spPr>
          <a:xfrm>
            <a:off x="2209800" y="1828800"/>
            <a:ext cx="3810000" cy="4572000"/>
          </a:xfrm>
        </p:spPr>
        <p:txBody>
          <a:bodyPr>
            <a:normAutofit fontScale="92500" lnSpcReduction="10000"/>
          </a:bodyPr>
          <a:lstStyle/>
          <a:p>
            <a:r>
              <a:rPr lang="en-US" altLang="en-US" sz="2400" dirty="0"/>
              <a:t>Women are often minor characters in the story. </a:t>
            </a:r>
          </a:p>
          <a:p>
            <a:r>
              <a:rPr lang="en-US" altLang="en-US" sz="2400" dirty="0"/>
              <a:t>Patriarchal narratives: God reveals himself as the </a:t>
            </a:r>
            <a:r>
              <a:rPr lang="ja-JP" altLang="en-US" sz="2400" dirty="0"/>
              <a:t>‘</a:t>
            </a:r>
            <a:r>
              <a:rPr lang="en-US" altLang="ja-JP" sz="2400" dirty="0"/>
              <a:t>God of Abraham, the God of Isaac, and the God of Jacob</a:t>
            </a:r>
            <a:r>
              <a:rPr lang="ja-JP" altLang="en-US" sz="2400" dirty="0"/>
              <a:t>’</a:t>
            </a:r>
            <a:r>
              <a:rPr lang="en-US" altLang="ja-JP" sz="2400" dirty="0"/>
              <a:t> (Exodus 3:6).</a:t>
            </a:r>
          </a:p>
          <a:p>
            <a:r>
              <a:rPr lang="en-US" altLang="en-US" sz="2400" dirty="0"/>
              <a:t>Emphasis on narratives and settings with a masculine orientation (life of the tribe, war, kingship, cult).</a:t>
            </a:r>
          </a:p>
        </p:txBody>
      </p:sp>
      <p:pic>
        <p:nvPicPr>
          <p:cNvPr id="7172" name="Content Placeholder 4" descr="photo-018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36897" y="2125663"/>
            <a:ext cx="2422194" cy="3778250"/>
          </a:xfrm>
        </p:spPr>
      </p:pic>
    </p:spTree>
    <p:extLst>
      <p:ext uri="{BB962C8B-B14F-4D97-AF65-F5344CB8AC3E}">
        <p14:creationId xmlns:p14="http://schemas.microsoft.com/office/powerpoint/2010/main" val="2756442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18424" y="360556"/>
            <a:ext cx="7696200" cy="762000"/>
          </a:xfrm>
        </p:spPr>
        <p:txBody>
          <a:bodyPr>
            <a:noAutofit/>
          </a:bodyPr>
          <a:lstStyle/>
          <a:p>
            <a:r>
              <a:rPr lang="en-US" altLang="en-US" sz="4000" dirty="0" smtClean="0"/>
              <a:t>The Hebrew Bible as a Patriarchal and Androcentric Text</a:t>
            </a:r>
          </a:p>
        </p:txBody>
      </p:sp>
      <p:sp>
        <p:nvSpPr>
          <p:cNvPr id="8195" name="Rectangle 3"/>
          <p:cNvSpPr>
            <a:spLocks noGrp="1" noChangeArrowheads="1"/>
          </p:cNvSpPr>
          <p:nvPr>
            <p:ph idx="1"/>
          </p:nvPr>
        </p:nvSpPr>
        <p:spPr>
          <a:xfrm>
            <a:off x="3384124" y="1837047"/>
            <a:ext cx="7772400" cy="4559300"/>
          </a:xfrm>
        </p:spPr>
        <p:txBody>
          <a:bodyPr/>
          <a:lstStyle/>
          <a:p>
            <a:pPr algn="just">
              <a:buFont typeface="Wingdings" panose="05000000000000000000" pitchFamily="2" charset="2"/>
              <a:buNone/>
            </a:pPr>
            <a:r>
              <a:rPr lang="en-US" altLang="en-US" sz="2800" dirty="0"/>
              <a:t>	Physical weakness is a feminine trait </a:t>
            </a:r>
          </a:p>
          <a:p>
            <a:pPr algn="just">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The warriors  of Babylon have given up fighting, they remain in their strongholds; their strength has failed, they have become women</a:t>
            </a:r>
            <a:r>
              <a:rPr lang="ja-JP" altLang="en-US" sz="2800" dirty="0">
                <a:solidFill>
                  <a:schemeClr val="tx1"/>
                </a:solidFill>
              </a:rPr>
              <a:t>’</a:t>
            </a:r>
            <a:r>
              <a:rPr lang="en-US" altLang="ja-JP" sz="2800" dirty="0">
                <a:solidFill>
                  <a:schemeClr val="tx1"/>
                </a:solidFill>
              </a:rPr>
              <a:t> (Jer. 51:30).</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On that day the Egyptians will be like women, and tremble with fear</a:t>
            </a:r>
            <a:r>
              <a:rPr lang="ja-JP" altLang="en-US" sz="2800" dirty="0">
                <a:solidFill>
                  <a:schemeClr val="tx1"/>
                </a:solidFill>
              </a:rPr>
              <a:t>’</a:t>
            </a:r>
            <a:r>
              <a:rPr lang="en-US" altLang="ja-JP" sz="2800" dirty="0">
                <a:solidFill>
                  <a:schemeClr val="tx1"/>
                </a:solidFill>
              </a:rPr>
              <a:t> (Isa. 19:16).</a:t>
            </a:r>
          </a:p>
          <a:p>
            <a:pPr algn="just">
              <a:buFont typeface="Wingdings" panose="05000000000000000000" pitchFamily="2" charset="2"/>
              <a:buNone/>
            </a:pPr>
            <a:endParaRPr lang="en-US" altLang="en-US" dirty="0">
              <a:solidFill>
                <a:srgbClr val="FF3146"/>
              </a:solidFill>
            </a:endParaRPr>
          </a:p>
          <a:p>
            <a:pPr algn="just">
              <a:buFont typeface="Wingdings" panose="05000000000000000000" pitchFamily="2" charset="2"/>
              <a:buNone/>
            </a:pPr>
            <a:endParaRPr lang="en-US" altLang="en-US" dirty="0"/>
          </a:p>
        </p:txBody>
      </p:sp>
    </p:spTree>
    <p:extLst>
      <p:ext uri="{BB962C8B-B14F-4D97-AF65-F5344CB8AC3E}">
        <p14:creationId xmlns:p14="http://schemas.microsoft.com/office/powerpoint/2010/main" val="2667995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4513" y="310376"/>
            <a:ext cx="10363200" cy="990600"/>
          </a:xfrm>
        </p:spPr>
        <p:txBody>
          <a:bodyPr>
            <a:noAutofit/>
          </a:bodyPr>
          <a:lstStyle/>
          <a:p>
            <a:r>
              <a:rPr lang="en-US" altLang="en-US" sz="4000" dirty="0"/>
              <a:t>Early </a:t>
            </a:r>
            <a:r>
              <a:rPr lang="ja-JP" altLang="en-US" sz="4000" dirty="0"/>
              <a:t>‘</a:t>
            </a:r>
            <a:r>
              <a:rPr lang="en-US" altLang="ja-JP" sz="4000" dirty="0"/>
              <a:t>Feminist</a:t>
            </a:r>
            <a:r>
              <a:rPr lang="ja-JP" altLang="en-US" sz="4000" dirty="0"/>
              <a:t>’</a:t>
            </a:r>
            <a:r>
              <a:rPr lang="en-US" altLang="ja-JP" sz="4000" dirty="0"/>
              <a:t> Voices: </a:t>
            </a:r>
            <a:br>
              <a:rPr lang="en-US" altLang="ja-JP" sz="4000" dirty="0"/>
            </a:br>
            <a:r>
              <a:rPr lang="en-US" altLang="ja-JP" sz="4000" dirty="0"/>
              <a:t>Elizabeth Cady Stanton</a:t>
            </a:r>
            <a:endParaRPr lang="en-US" altLang="en-US" sz="4000" dirty="0" smtClean="0"/>
          </a:p>
        </p:txBody>
      </p:sp>
      <p:pic>
        <p:nvPicPr>
          <p:cNvPr id="9220" name="Picture 13" descr="images-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76513" y="2286000"/>
            <a:ext cx="3149600" cy="3352800"/>
          </a:xfrm>
        </p:spPr>
      </p:pic>
      <p:sp>
        <p:nvSpPr>
          <p:cNvPr id="9219" name="Rectangle 3"/>
          <p:cNvSpPr>
            <a:spLocks noGrp="1" noChangeArrowheads="1"/>
          </p:cNvSpPr>
          <p:nvPr>
            <p:ph type="body" sz="half" idx="2"/>
          </p:nvPr>
        </p:nvSpPr>
        <p:spPr>
          <a:xfrm>
            <a:off x="5854390" y="1683833"/>
            <a:ext cx="5936166" cy="4817327"/>
          </a:xfrm>
        </p:spPr>
        <p:txBody>
          <a:bodyPr>
            <a:normAutofit fontScale="92500" lnSpcReduction="10000"/>
          </a:bodyPr>
          <a:lstStyle/>
          <a:p>
            <a:pPr>
              <a:buFont typeface="Wingdings" panose="05000000000000000000" pitchFamily="2" charset="2"/>
              <a:buNone/>
            </a:pPr>
            <a:r>
              <a:rPr lang="en-US" altLang="en-US" sz="2400" i="1" dirty="0"/>
              <a:t>	</a:t>
            </a:r>
            <a:endParaRPr lang="en-US" altLang="en-US" sz="2800" i="1" dirty="0"/>
          </a:p>
          <a:p>
            <a:pPr>
              <a:buFont typeface="Wingdings" panose="05000000000000000000" pitchFamily="2" charset="2"/>
              <a:buNone/>
            </a:pPr>
            <a:r>
              <a:rPr lang="en-US" altLang="en-US" sz="2800" i="1" dirty="0"/>
              <a:t>	The Woman</a:t>
            </a:r>
            <a:r>
              <a:rPr lang="ja-JP" altLang="en-US" sz="2800" i="1" dirty="0"/>
              <a:t>’</a:t>
            </a:r>
            <a:r>
              <a:rPr lang="en-US" altLang="ja-JP" sz="2800" i="1" dirty="0"/>
              <a:t>s Bible </a:t>
            </a:r>
            <a:r>
              <a:rPr lang="en-US" altLang="ja-JP" sz="2800" dirty="0"/>
              <a:t>(1895, 1898) - an </a:t>
            </a:r>
            <a:r>
              <a:rPr lang="ja-JP" altLang="en-US" sz="2800" dirty="0"/>
              <a:t>‘</a:t>
            </a:r>
            <a:r>
              <a:rPr lang="en-US" altLang="ja-JP" sz="2800" dirty="0"/>
              <a:t>expurgated</a:t>
            </a:r>
            <a:r>
              <a:rPr lang="ja-JP" altLang="en-US" sz="2800" dirty="0"/>
              <a:t>’</a:t>
            </a:r>
            <a:r>
              <a:rPr lang="en-US" altLang="ja-JP" sz="2800" dirty="0"/>
              <a:t> text of the Bible which sought to dismantle society</a:t>
            </a:r>
            <a:r>
              <a:rPr lang="ja-JP" altLang="en-US" sz="2800" dirty="0"/>
              <a:t>’</a:t>
            </a:r>
            <a:r>
              <a:rPr lang="en-US" altLang="ja-JP" sz="2800" dirty="0"/>
              <a:t>s sexism and to demolish Christian </a:t>
            </a:r>
            <a:r>
              <a:rPr lang="en-US" altLang="ja-JP" sz="2800" dirty="0" err="1"/>
              <a:t>androcentrism</a:t>
            </a:r>
            <a:r>
              <a:rPr lang="en-US" altLang="ja-JP" sz="2800" dirty="0"/>
              <a:t>.</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dirty="0">
                <a:solidFill>
                  <a:schemeClr val="tx1"/>
                </a:solidFill>
              </a:rPr>
              <a:t>The biblical laws relating to women are </a:t>
            </a:r>
            <a:r>
              <a:rPr lang="ja-JP" altLang="en-US" sz="2800" dirty="0">
                <a:solidFill>
                  <a:schemeClr val="tx1"/>
                </a:solidFill>
              </a:rPr>
              <a:t>‘</a:t>
            </a:r>
            <a:r>
              <a:rPr lang="en-US" altLang="ja-JP" sz="2800" dirty="0">
                <a:solidFill>
                  <a:schemeClr val="tx1"/>
                </a:solidFill>
              </a:rPr>
              <a:t>from the obscene minds of a barbarous age</a:t>
            </a:r>
            <a:r>
              <a:rPr lang="ja-JP" altLang="en-US" sz="2800" dirty="0">
                <a:solidFill>
                  <a:schemeClr val="tx1"/>
                </a:solidFill>
              </a:rPr>
              <a:t>’</a:t>
            </a:r>
            <a:r>
              <a:rPr lang="en-US" altLang="ja-JP" sz="2800" dirty="0">
                <a:solidFill>
                  <a:schemeClr val="tx1"/>
                </a:solidFill>
              </a:rPr>
              <a:t> (Cady Stanton).</a:t>
            </a:r>
          </a:p>
          <a:p>
            <a:pPr>
              <a:buFont typeface="Wingdings" panose="05000000000000000000" pitchFamily="2" charset="2"/>
              <a:buNone/>
            </a:pPr>
            <a:r>
              <a:rPr lang="en-US" altLang="en-US" sz="2000" dirty="0"/>
              <a:t>	</a:t>
            </a:r>
            <a:endParaRPr lang="en-US" altLang="en-US" sz="2000" i="1" dirty="0"/>
          </a:p>
        </p:txBody>
      </p:sp>
    </p:spTree>
    <p:extLst>
      <p:ext uri="{BB962C8B-B14F-4D97-AF65-F5344CB8AC3E}">
        <p14:creationId xmlns:p14="http://schemas.microsoft.com/office/powerpoint/2010/main" val="3214277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smtClean="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smtClean="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smtClean="0"/>
              <a:t>Definition of Feminism</a:t>
            </a:r>
          </a:p>
        </p:txBody>
      </p:sp>
      <p:sp>
        <p:nvSpPr>
          <p:cNvPr id="11267" name="Rectangle 3"/>
          <p:cNvSpPr>
            <a:spLocks noGrp="1" noChangeArrowheads="1"/>
          </p:cNvSpPr>
          <p:nvPr>
            <p:ph idx="1"/>
          </p:nvPr>
        </p:nvSpPr>
        <p:spPr/>
        <p:txBody>
          <a:bodyPr>
            <a:normAutofit lnSpcReduction="10000"/>
          </a:bodyPr>
          <a:lstStyle/>
          <a:p>
            <a:endParaRPr lang="en-US" altLang="en-US" dirty="0" smtClean="0"/>
          </a:p>
          <a:p>
            <a:pPr>
              <a:buFont typeface="Wingdings" panose="05000000000000000000" pitchFamily="2" charset="2"/>
              <a:buNone/>
            </a:pPr>
            <a:r>
              <a:rPr lang="en-US" altLang="en-US" sz="2800" dirty="0" smtClean="0"/>
              <a:t>	</a:t>
            </a:r>
            <a:r>
              <a:rPr lang="ja-JP" altLang="en-US" sz="2800" dirty="0" smtClean="0"/>
              <a:t>‘</a:t>
            </a:r>
            <a:r>
              <a:rPr lang="en-US" altLang="ja-JP" sz="2800" dirty="0" smtClean="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smtClean="0"/>
              <a:t>’</a:t>
            </a:r>
            <a:r>
              <a:rPr lang="en-US" altLang="ja-JP" sz="2800" dirty="0" smtClean="0"/>
              <a:t> (Phyllis Bird, </a:t>
            </a:r>
            <a:r>
              <a:rPr lang="en-US" altLang="ja-JP" sz="2800" i="1" dirty="0" smtClean="0"/>
              <a:t>Escaping Eden, </a:t>
            </a:r>
            <a:r>
              <a:rPr lang="en-US" altLang="ja-JP" sz="2800" dirty="0" smtClean="0"/>
              <a:t>page 124).</a:t>
            </a:r>
            <a:endParaRPr lang="en-US" altLang="en-US" sz="2800" dirty="0" smtClean="0"/>
          </a:p>
        </p:txBody>
      </p:sp>
    </p:spTree>
    <p:extLst>
      <p:ext uri="{BB962C8B-B14F-4D97-AF65-F5344CB8AC3E}">
        <p14:creationId xmlns:p14="http://schemas.microsoft.com/office/powerpoint/2010/main" val="2635015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smtClean="0"/>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91717" y="1789882"/>
            <a:ext cx="2641217" cy="4148508"/>
          </a:xfrm>
        </p:spPr>
      </p:pic>
    </p:spTree>
    <p:extLst>
      <p:ext uri="{BB962C8B-B14F-4D97-AF65-F5344CB8AC3E}">
        <p14:creationId xmlns:p14="http://schemas.microsoft.com/office/powerpoint/2010/main" val="4945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endParaRPr lang="en-US" altLang="en-US" sz="4000" dirty="0" smtClean="0"/>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p>
          <a:p>
            <a:pPr>
              <a:buFont typeface="Wingdings" panose="05000000000000000000" pitchFamily="2" charset="2"/>
              <a:buNone/>
            </a:pPr>
            <a:r>
              <a:rPr lang="en-US" altLang="en-US" sz="2800" dirty="0" smtClean="0">
                <a:solidFill>
                  <a:srgbClr val="4CFF41"/>
                </a:solidFill>
              </a:rPr>
              <a:t>	</a:t>
            </a:r>
            <a:r>
              <a:rPr lang="en-US" altLang="en-US" sz="2800" dirty="0">
                <a:solidFill>
                  <a:srgbClr val="4CFF41"/>
                </a:solidFill>
              </a:rPr>
              <a:t>Reinterpretation</a:t>
            </a:r>
            <a:r>
              <a:rPr lang="en-US" altLang="en-US" sz="2800" dirty="0"/>
              <a:t> 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endParaRPr lang="en-US" altLang="en-US" sz="4000" dirty="0" smtClean="0"/>
          </a:p>
        </p:txBody>
      </p:sp>
      <p:sp>
        <p:nvSpPr>
          <p:cNvPr id="14339"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r>
              <a:rPr lang="en-US" altLang="en-US" sz="2800" dirty="0">
                <a:solidFill>
                  <a:srgbClr val="4CFF41"/>
                </a:solidFill>
              </a:rPr>
              <a:t>Recovery</a:t>
            </a:r>
            <a:r>
              <a:rPr lang="en-US" altLang="en-US" sz="2800" dirty="0"/>
              <a:t> of biblical texts and figures that have been marginalized in traditional readings of the Bible.</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i="1" dirty="0"/>
              <a:t>The</a:t>
            </a:r>
            <a:r>
              <a:rPr lang="en-US" altLang="en-US" sz="2800" dirty="0"/>
              <a:t> </a:t>
            </a:r>
            <a:r>
              <a:rPr lang="en-US" altLang="en-US" sz="2800" i="1" dirty="0"/>
              <a:t>Dictionary of Named and Unnamed Characters: </a:t>
            </a:r>
            <a:r>
              <a:rPr lang="en-US" altLang="en-US" sz="2800" dirty="0"/>
              <a:t>205 entries for named women in the HB and NT, 600 entries for unnamed women (</a:t>
            </a:r>
            <a:r>
              <a:rPr lang="ja-JP" altLang="en-US" sz="2800" dirty="0"/>
              <a:t>‘</a:t>
            </a:r>
            <a:r>
              <a:rPr lang="en-US" altLang="ja-JP" sz="2800" dirty="0"/>
              <a:t>daughter of..</a:t>
            </a:r>
            <a:r>
              <a:rPr lang="ja-JP" altLang="en-US" sz="2800" dirty="0"/>
              <a:t>’</a:t>
            </a:r>
            <a:r>
              <a:rPr lang="en-US" altLang="ja-JP" sz="2800" dirty="0"/>
              <a:t>, </a:t>
            </a:r>
            <a:r>
              <a:rPr lang="ja-JP" altLang="en-US" sz="2800" dirty="0"/>
              <a:t>‘</a:t>
            </a:r>
            <a:r>
              <a:rPr lang="en-US" altLang="ja-JP" sz="2800" dirty="0"/>
              <a:t>wife of…</a:t>
            </a:r>
            <a:r>
              <a:rPr lang="ja-JP" altLang="en-US" sz="2800" dirty="0"/>
              <a:t>’</a:t>
            </a:r>
            <a:r>
              <a:rPr lang="en-US" altLang="ja-JP" sz="2800" dirty="0"/>
              <a:t>).</a:t>
            </a:r>
          </a:p>
          <a:p>
            <a:pPr>
              <a:buFont typeface="Wingdings" panose="05000000000000000000" pitchFamily="2" charset="2"/>
              <a:buNone/>
            </a:pPr>
            <a:r>
              <a:rPr lang="en-US" altLang="en-US" sz="2800" dirty="0"/>
              <a:t>	Highlighting of feminine metaphors for God.</a:t>
            </a:r>
          </a:p>
        </p:txBody>
      </p:sp>
    </p:spTree>
    <p:extLst>
      <p:ext uri="{BB962C8B-B14F-4D97-AF65-F5344CB8AC3E}">
        <p14:creationId xmlns:p14="http://schemas.microsoft.com/office/powerpoint/2010/main" val="19024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endParaRPr lang="en-US" altLang="en-US" sz="4000" dirty="0" smtClean="0"/>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smtClean="0">
                <a:solidFill>
                  <a:srgbClr val="4CFF41"/>
                </a:solidFill>
              </a:rPr>
              <a:t>	</a:t>
            </a:r>
            <a:r>
              <a:rPr lang="en-US" altLang="en-US" sz="3000" dirty="0">
                <a:solidFill>
                  <a:srgbClr val="4CFF41"/>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Feminist Biblical Interpretation: Tools and Methods</a:t>
            </a:r>
            <a:endParaRPr lang="en-US" altLang="en-US" sz="4000" dirty="0" smtClean="0"/>
          </a:p>
        </p:txBody>
      </p:sp>
      <p:sp>
        <p:nvSpPr>
          <p:cNvPr id="16387" name="Rectangle 3"/>
          <p:cNvSpPr>
            <a:spLocks noGrp="1" noChangeArrowheads="1"/>
          </p:cNvSpPr>
          <p:nvPr>
            <p:ph idx="1"/>
          </p:nvPr>
        </p:nvSpPr>
        <p:spPr/>
        <p:txBody>
          <a:bodyPr>
            <a:normAutofit/>
          </a:bodyPr>
          <a:lstStyle/>
          <a:p>
            <a:endParaRPr lang="en-US" altLang="en-US" sz="2800" dirty="0" smtClean="0"/>
          </a:p>
          <a:p>
            <a:r>
              <a:rPr lang="en-US" altLang="en-US" sz="2800" dirty="0" smtClean="0">
                <a:solidFill>
                  <a:schemeClr val="tx1"/>
                </a:solidFill>
              </a:rPr>
              <a:t>Historical Criticism: a quest for the world behind the text.</a:t>
            </a:r>
          </a:p>
          <a:p>
            <a:r>
              <a:rPr lang="en-US" altLang="en-US" sz="2800" dirty="0" smtClean="0">
                <a:solidFill>
                  <a:schemeClr val="tx1"/>
                </a:solidFill>
              </a:rPr>
              <a:t>Literary Criticism: examination of the literary structures and techniques within the text.</a:t>
            </a:r>
          </a:p>
          <a:p>
            <a:r>
              <a:rPr lang="en-US" altLang="en-US" sz="2800" dirty="0" smtClean="0">
                <a:solidFill>
                  <a:schemeClr val="tx1"/>
                </a:solidFill>
              </a:rPr>
              <a:t>Cultural Criticism: the reader analyses what is in front of the biblical text.</a:t>
            </a:r>
            <a:endParaRPr lang="en-US" altLang="en-US" sz="2800" dirty="0">
              <a:solidFill>
                <a:schemeClr val="tx1"/>
              </a:solidFill>
            </a:endParaRPr>
          </a:p>
        </p:txBody>
      </p:sp>
    </p:spTree>
    <p:extLst>
      <p:ext uri="{BB962C8B-B14F-4D97-AF65-F5344CB8AC3E}">
        <p14:creationId xmlns:p14="http://schemas.microsoft.com/office/powerpoint/2010/main" val="2658187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mtClean="0"/>
              <a:t>Historical Criticism</a:t>
            </a:r>
          </a:p>
        </p:txBody>
      </p:sp>
      <p:sp>
        <p:nvSpPr>
          <p:cNvPr id="17411" name="Rectangle 3"/>
          <p:cNvSpPr>
            <a:spLocks noGrp="1" noChangeArrowheads="1"/>
          </p:cNvSpPr>
          <p:nvPr>
            <p:ph idx="1"/>
          </p:nvPr>
        </p:nvSpPr>
        <p:spPr>
          <a:xfrm>
            <a:off x="1962615" y="1821366"/>
            <a:ext cx="9541997" cy="4267200"/>
          </a:xfrm>
        </p:spPr>
        <p:txBody>
          <a:bodyPr>
            <a:normAutofit/>
          </a:bodyPr>
          <a:lstStyle/>
          <a:p>
            <a:pPr>
              <a:lnSpc>
                <a:spcPct val="80000"/>
              </a:lnSpc>
            </a:pPr>
            <a:r>
              <a:rPr lang="en-US" altLang="en-US" sz="2600" dirty="0"/>
              <a:t>Biblical authorship and historical setting/audience of biblical texts.</a:t>
            </a:r>
          </a:p>
          <a:p>
            <a:pPr>
              <a:lnSpc>
                <a:spcPct val="80000"/>
              </a:lnSpc>
            </a:pPr>
            <a:r>
              <a:rPr lang="en-US" altLang="en-US" sz="2600" dirty="0"/>
              <a:t>Search for authorial meaning (what was the intention of the author). </a:t>
            </a:r>
          </a:p>
          <a:p>
            <a:pPr>
              <a:lnSpc>
                <a:spcPct val="80000"/>
              </a:lnSpc>
            </a:pPr>
            <a:r>
              <a:rPr lang="en-US" altLang="en-US" sz="2600" dirty="0"/>
              <a:t>Carol Meyers, </a:t>
            </a:r>
            <a:r>
              <a:rPr lang="en-US" altLang="en-US" sz="2600" i="1" dirty="0"/>
              <a:t>Discovering Eve: Ancient Israelite Women in Context </a:t>
            </a:r>
            <a:r>
              <a:rPr lang="en-US" altLang="en-US" sz="2600" dirty="0"/>
              <a:t>(1988): movement from an egalitarian to a more secondary status for women in ancient Israel.</a:t>
            </a:r>
          </a:p>
          <a:p>
            <a:pPr>
              <a:lnSpc>
                <a:spcPct val="80000"/>
              </a:lnSpc>
            </a:pPr>
            <a:r>
              <a:rPr lang="en-US" altLang="en-US" sz="2600" dirty="0"/>
              <a:t>Can we </a:t>
            </a:r>
            <a:r>
              <a:rPr lang="ja-JP" altLang="en-US" sz="2600" dirty="0"/>
              <a:t>‘</a:t>
            </a:r>
            <a:r>
              <a:rPr lang="en-US" altLang="ja-JP" sz="2600" dirty="0"/>
              <a:t>trust</a:t>
            </a:r>
            <a:r>
              <a:rPr lang="ja-JP" altLang="en-US" sz="2600" dirty="0"/>
              <a:t>’</a:t>
            </a:r>
            <a:r>
              <a:rPr lang="en-US" altLang="ja-JP" sz="2600" dirty="0"/>
              <a:t> what the biblical authors say? Importance of external evidence (archaeological data, ancient Near Eastern documents).</a:t>
            </a:r>
          </a:p>
          <a:p>
            <a:pPr>
              <a:lnSpc>
                <a:spcPct val="80000"/>
              </a:lnSpc>
            </a:pPr>
            <a:endParaRPr lang="en-US" altLang="en-US" dirty="0"/>
          </a:p>
        </p:txBody>
      </p:sp>
    </p:spTree>
    <p:extLst>
      <p:ext uri="{BB962C8B-B14F-4D97-AF65-F5344CB8AC3E}">
        <p14:creationId xmlns:p14="http://schemas.microsoft.com/office/powerpoint/2010/main" val="1807456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mtClean="0"/>
              <a:t>Historical Criticism</a:t>
            </a:r>
          </a:p>
        </p:txBody>
      </p:sp>
      <p:sp>
        <p:nvSpPr>
          <p:cNvPr id="18435" name="Rectangle 3"/>
          <p:cNvSpPr>
            <a:spLocks noGrp="1" noChangeArrowheads="1"/>
          </p:cNvSpPr>
          <p:nvPr>
            <p:ph sz="half" idx="1"/>
          </p:nvPr>
        </p:nvSpPr>
        <p:spPr>
          <a:xfrm>
            <a:off x="2209799" y="1523999"/>
            <a:ext cx="4492083" cy="5122127"/>
          </a:xfrm>
        </p:spPr>
        <p:txBody>
          <a:bodyPr>
            <a:normAutofit/>
          </a:bodyPr>
          <a:lstStyle/>
          <a:p>
            <a:r>
              <a:rPr lang="en-US" altLang="en-US" sz="2400" dirty="0"/>
              <a:t>Acknowledgement that texts are varied in form and content (narratives, poems, laws, prophecies).</a:t>
            </a:r>
          </a:p>
          <a:p>
            <a:r>
              <a:rPr lang="en-US" altLang="en-US" sz="2400" dirty="0"/>
              <a:t>No uniform and static picture of the lives of women in Israel and the first-century Mediterranean world.</a:t>
            </a:r>
          </a:p>
          <a:p>
            <a:r>
              <a:rPr lang="en-US" altLang="en-US" sz="2400" dirty="0"/>
              <a:t>Portraits/images of women belonging to different periods and social circles.</a:t>
            </a:r>
          </a:p>
          <a:p>
            <a:pPr>
              <a:lnSpc>
                <a:spcPct val="80000"/>
              </a:lnSpc>
            </a:pPr>
            <a:endParaRPr lang="en-US" altLang="en-US" dirty="0" smtClean="0"/>
          </a:p>
        </p:txBody>
      </p:sp>
      <p:pic>
        <p:nvPicPr>
          <p:cNvPr id="1843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41976" y="1694986"/>
            <a:ext cx="3734974" cy="2767276"/>
          </a:xfrm>
        </p:spPr>
      </p:pic>
    </p:spTree>
    <p:extLst>
      <p:ext uri="{BB962C8B-B14F-4D97-AF65-F5344CB8AC3E}">
        <p14:creationId xmlns:p14="http://schemas.microsoft.com/office/powerpoint/2010/main" val="66925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mtClean="0"/>
              <a:t>Literary Criticism</a:t>
            </a:r>
          </a:p>
        </p:txBody>
      </p:sp>
      <p:pic>
        <p:nvPicPr>
          <p:cNvPr id="19459" name="Content Placeholder 4" descr="9780801027895.jp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319454" y="1632096"/>
            <a:ext cx="3069059" cy="4603589"/>
          </a:xfrm>
        </p:spPr>
      </p:pic>
      <p:sp>
        <p:nvSpPr>
          <p:cNvPr id="19460" name="Content Placeholder 3"/>
          <p:cNvSpPr>
            <a:spLocks noGrp="1"/>
          </p:cNvSpPr>
          <p:nvPr>
            <p:ph sz="half" idx="2"/>
          </p:nvPr>
        </p:nvSpPr>
        <p:spPr/>
        <p:txBody>
          <a:bodyPr>
            <a:normAutofit fontScale="92500" lnSpcReduction="10000"/>
          </a:bodyPr>
          <a:lstStyle/>
          <a:p>
            <a:pPr>
              <a:lnSpc>
                <a:spcPct val="80000"/>
              </a:lnSpc>
            </a:pPr>
            <a:r>
              <a:rPr lang="en-US" altLang="en-US" sz="2000"/>
              <a:t>Appreciation of structural patterns, stylistic devices </a:t>
            </a:r>
            <a:r>
              <a:rPr lang="en-US" altLang="en-US" sz="2000">
                <a:solidFill>
                  <a:srgbClr val="FF3146"/>
                </a:solidFill>
              </a:rPr>
              <a:t>in order to highlight the role of female characters </a:t>
            </a:r>
            <a:r>
              <a:rPr lang="en-US" altLang="en-US" sz="2000"/>
              <a:t>in biblical literature.</a:t>
            </a:r>
          </a:p>
          <a:p>
            <a:pPr>
              <a:lnSpc>
                <a:spcPct val="80000"/>
              </a:lnSpc>
            </a:pPr>
            <a:r>
              <a:rPr lang="en-US" altLang="en-US" sz="2000"/>
              <a:t>How do female characters act in contrast to male characters?</a:t>
            </a:r>
          </a:p>
          <a:p>
            <a:pPr>
              <a:lnSpc>
                <a:spcPct val="80000"/>
              </a:lnSpc>
            </a:pPr>
            <a:r>
              <a:rPr lang="en-US" altLang="en-US" sz="2000"/>
              <a:t>When are they present or absent, heard or voiceless?</a:t>
            </a:r>
          </a:p>
          <a:p>
            <a:pPr>
              <a:lnSpc>
                <a:spcPct val="80000"/>
              </a:lnSpc>
            </a:pPr>
            <a:r>
              <a:rPr lang="en-US" altLang="en-US" sz="2000"/>
              <a:t>What kind of dialogue is created for women?</a:t>
            </a:r>
          </a:p>
          <a:p>
            <a:pPr>
              <a:lnSpc>
                <a:spcPct val="80000"/>
              </a:lnSpc>
            </a:pPr>
            <a:r>
              <a:rPr lang="en-US" altLang="en-US" sz="2000"/>
              <a:t>Whose perspective is advanced?</a:t>
            </a:r>
          </a:p>
          <a:p>
            <a:pPr>
              <a:lnSpc>
                <a:spcPct val="80000"/>
              </a:lnSpc>
            </a:pPr>
            <a:r>
              <a:rPr lang="en-US" altLang="en-US" sz="2000"/>
              <a:t>What about gaps, ambiguities, sequences?</a:t>
            </a:r>
          </a:p>
        </p:txBody>
      </p:sp>
    </p:spTree>
    <p:extLst>
      <p:ext uri="{BB962C8B-B14F-4D97-AF65-F5344CB8AC3E}">
        <p14:creationId xmlns:p14="http://schemas.microsoft.com/office/powerpoint/2010/main" val="124469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mtClean="0"/>
              <a:t>Cultural Criticism</a:t>
            </a:r>
          </a:p>
        </p:txBody>
      </p:sp>
      <p:sp>
        <p:nvSpPr>
          <p:cNvPr id="20483" name="Rectangle 3"/>
          <p:cNvSpPr>
            <a:spLocks noGrp="1" noChangeArrowheads="1"/>
          </p:cNvSpPr>
          <p:nvPr>
            <p:ph idx="1"/>
          </p:nvPr>
        </p:nvSpPr>
        <p:spPr/>
        <p:txBody>
          <a:bodyPr>
            <a:normAutofit lnSpcReduction="10000"/>
          </a:bodyPr>
          <a:lstStyle/>
          <a:p>
            <a:pPr>
              <a:lnSpc>
                <a:spcPct val="80000"/>
              </a:lnSpc>
            </a:pPr>
            <a:r>
              <a:rPr lang="en-US" altLang="en-US" sz="2800" dirty="0"/>
              <a:t>What is the relationship between the text and the reader?</a:t>
            </a:r>
          </a:p>
          <a:p>
            <a:pPr>
              <a:lnSpc>
                <a:spcPct val="80000"/>
              </a:lnSpc>
            </a:pPr>
            <a:r>
              <a:rPr lang="en-US" altLang="en-US" sz="2800" dirty="0"/>
              <a:t>Can one speak of an objective, value-neutral, </a:t>
            </a:r>
            <a:r>
              <a:rPr lang="ja-JP" altLang="en-US" sz="2800" dirty="0"/>
              <a:t>‘</a:t>
            </a:r>
            <a:r>
              <a:rPr lang="en-US" altLang="ja-JP" sz="2800" dirty="0"/>
              <a:t>true</a:t>
            </a:r>
            <a:r>
              <a:rPr lang="ja-JP" altLang="en-US" sz="2800" dirty="0"/>
              <a:t>’</a:t>
            </a:r>
            <a:r>
              <a:rPr lang="en-US" altLang="ja-JP" sz="2800" dirty="0"/>
              <a:t> reading of a text?</a:t>
            </a:r>
          </a:p>
          <a:p>
            <a:pPr>
              <a:lnSpc>
                <a:spcPct val="80000"/>
              </a:lnSpc>
            </a:pPr>
            <a:r>
              <a:rPr lang="en-US" altLang="en-US" sz="2800" dirty="0"/>
              <a:t>Concern with social context (especially those who are marginalized) and power struggles in the formation of culture. </a:t>
            </a:r>
          </a:p>
          <a:p>
            <a:pPr>
              <a:lnSpc>
                <a:spcPct val="80000"/>
              </a:lnSpc>
            </a:pPr>
            <a:r>
              <a:rPr lang="en-US" altLang="en-US" sz="2800" dirty="0"/>
              <a:t>Study of a range of </a:t>
            </a:r>
            <a:r>
              <a:rPr lang="ja-JP" altLang="en-US" sz="2800" dirty="0"/>
              <a:t>‘</a:t>
            </a:r>
            <a:r>
              <a:rPr lang="en-US" altLang="ja-JP" sz="2800" dirty="0"/>
              <a:t>cultural artefacts</a:t>
            </a:r>
            <a:r>
              <a:rPr lang="ja-JP" altLang="en-US" sz="2800" dirty="0"/>
              <a:t>’</a:t>
            </a:r>
            <a:r>
              <a:rPr lang="en-US" altLang="ja-JP" sz="2800" dirty="0"/>
              <a:t> in different time periods and geographical locations: films, art, newspapers, internet, oral history.</a:t>
            </a:r>
          </a:p>
          <a:p>
            <a:pPr>
              <a:lnSpc>
                <a:spcPct val="80000"/>
              </a:lnSpc>
            </a:pPr>
            <a:endParaRPr lang="en-US" altLang="en-US" dirty="0"/>
          </a:p>
        </p:txBody>
      </p:sp>
    </p:spTree>
    <p:extLst>
      <p:ext uri="{BB962C8B-B14F-4D97-AF65-F5344CB8AC3E}">
        <p14:creationId xmlns:p14="http://schemas.microsoft.com/office/powerpoint/2010/main" val="2769952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mtClean="0"/>
              <a:t>Cultural Criticism</a:t>
            </a:r>
          </a:p>
        </p:txBody>
      </p:sp>
      <p:sp>
        <p:nvSpPr>
          <p:cNvPr id="21507" name="Rectangle 3"/>
          <p:cNvSpPr>
            <a:spLocks noGrp="1" noChangeArrowheads="1"/>
          </p:cNvSpPr>
          <p:nvPr>
            <p:ph idx="1"/>
          </p:nvPr>
        </p:nvSpPr>
        <p:spPr>
          <a:xfrm>
            <a:off x="1984917" y="2133600"/>
            <a:ext cx="9519695" cy="4177990"/>
          </a:xfrm>
        </p:spPr>
        <p:txBody>
          <a:bodyPr>
            <a:normAutofit fontScale="92500"/>
          </a:bodyPr>
          <a:lstStyle/>
          <a:p>
            <a:pPr>
              <a:buFont typeface="Wingdings" panose="05000000000000000000" pitchFamily="2" charset="2"/>
              <a:buNone/>
            </a:pPr>
            <a:r>
              <a:rPr lang="en-US" altLang="en-US" sz="2800" dirty="0">
                <a:solidFill>
                  <a:schemeClr val="tx1"/>
                </a:solidFill>
              </a:rPr>
              <a:t>	How has the Bible shaped culture </a:t>
            </a:r>
            <a:r>
              <a:rPr lang="en-US" altLang="en-US" sz="2800" i="1" dirty="0">
                <a:solidFill>
                  <a:schemeClr val="tx1"/>
                </a:solidFill>
              </a:rPr>
              <a:t>and</a:t>
            </a:r>
            <a:r>
              <a:rPr lang="en-US" altLang="en-US" sz="2800" dirty="0">
                <a:solidFill>
                  <a:schemeClr val="tx1"/>
                </a:solidFill>
              </a:rPr>
              <a:t> how has culture shaped the interpretation of biblical texts?</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800" dirty="0">
                <a:solidFill>
                  <a:schemeClr val="tx1"/>
                </a:solidFill>
              </a:rPr>
              <a:t>’</a:t>
            </a:r>
            <a:r>
              <a:rPr lang="en-US" altLang="ja-JP" sz="2800" dirty="0">
                <a:solidFill>
                  <a:schemeClr val="tx1"/>
                </a:solidFill>
              </a:rPr>
              <a:t> (Fernando Segovia, </a:t>
            </a:r>
            <a:r>
              <a:rPr lang="en-US" altLang="ja-JP" sz="2800" i="1" dirty="0">
                <a:solidFill>
                  <a:schemeClr val="tx1"/>
                </a:solidFill>
              </a:rPr>
              <a:t>Reading from this Place, </a:t>
            </a:r>
            <a:r>
              <a:rPr lang="en-US" altLang="ja-JP" sz="2800" dirty="0">
                <a:solidFill>
                  <a:schemeClr val="tx1"/>
                </a:solidFill>
              </a:rPr>
              <a:t>Volume 1: 28-29).</a:t>
            </a:r>
          </a:p>
          <a:p>
            <a:endParaRPr lang="en-US" altLang="en-US" dirty="0"/>
          </a:p>
        </p:txBody>
      </p:sp>
    </p:spTree>
    <p:extLst>
      <p:ext uri="{BB962C8B-B14F-4D97-AF65-F5344CB8AC3E}">
        <p14:creationId xmlns:p14="http://schemas.microsoft.com/office/powerpoint/2010/main" val="795680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US" altLang="en-US" smtClean="0"/>
              <a:t>Interpreter and Intepretation</a:t>
            </a:r>
          </a:p>
        </p:txBody>
      </p:sp>
      <p:pic>
        <p:nvPicPr>
          <p:cNvPr id="22531" name="Picture 4" descr="hcycle.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7645400"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7456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3555" name="Rectangle 3"/>
          <p:cNvSpPr>
            <a:spLocks noGrp="1" noChangeArrowheads="1"/>
          </p:cNvSpPr>
          <p:nvPr>
            <p:ph idx="1"/>
          </p:nvPr>
        </p:nvSpPr>
        <p:spPr/>
        <p:txBody>
          <a:bodyPr/>
          <a:lstStyle/>
          <a:p>
            <a:pPr>
              <a:lnSpc>
                <a:spcPct val="80000"/>
              </a:lnSpc>
            </a:pPr>
            <a:endParaRPr lang="en-US" altLang="en-US" sz="2800" dirty="0"/>
          </a:p>
          <a:p>
            <a:pPr>
              <a:lnSpc>
                <a:spcPct val="80000"/>
              </a:lnSpc>
            </a:pPr>
            <a:r>
              <a:rPr lang="en-US" altLang="en-US" sz="2800" dirty="0"/>
              <a:t>Is it a (re)assessment of female biblical characters and feminine images?</a:t>
            </a:r>
          </a:p>
          <a:p>
            <a:pPr>
              <a:lnSpc>
                <a:spcPct val="80000"/>
              </a:lnSpc>
            </a:pPr>
            <a:r>
              <a:rPr lang="en-US" altLang="en-US" sz="2800" dirty="0"/>
              <a:t>What about narratives/texts where women are absent or play no part in the social or religious agenda?</a:t>
            </a:r>
          </a:p>
          <a:p>
            <a:pPr>
              <a:lnSpc>
                <a:spcPct val="80000"/>
              </a:lnSpc>
            </a:pPr>
            <a:r>
              <a:rPr lang="en-US" altLang="en-US" sz="2800" dirty="0"/>
              <a:t>Why did such questions not matter then?</a:t>
            </a:r>
          </a:p>
          <a:p>
            <a:pPr>
              <a:lnSpc>
                <a:spcPct val="80000"/>
              </a:lnSpc>
            </a:pPr>
            <a:r>
              <a:rPr lang="en-US" altLang="en-US" sz="2800" dirty="0"/>
              <a:t>Why do they matter now?</a:t>
            </a:r>
          </a:p>
          <a:p>
            <a:pPr>
              <a:lnSpc>
                <a:spcPct val="80000"/>
              </a:lnSpc>
            </a:pPr>
            <a:endParaRPr lang="en-US" altLang="en-US" dirty="0"/>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3366142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4579" name="Rectangle 3"/>
          <p:cNvSpPr>
            <a:spLocks noGrp="1" noChangeArrowheads="1"/>
          </p:cNvSpPr>
          <p:nvPr>
            <p:ph idx="1"/>
          </p:nvPr>
        </p:nvSpPr>
        <p:spPr/>
        <p:txBody>
          <a:bodyPr/>
          <a:lstStyle/>
          <a:p>
            <a:pPr>
              <a:lnSpc>
                <a:spcPct val="80000"/>
              </a:lnSpc>
              <a:buFont typeface="Wingdings" panose="05000000000000000000" pitchFamily="2" charset="2"/>
              <a:buNone/>
            </a:pPr>
            <a:r>
              <a:rPr lang="en-US" altLang="en-US" sz="2800" dirty="0"/>
              <a:t>	Phyllis Bird (</a:t>
            </a:r>
            <a:r>
              <a:rPr lang="en-US" altLang="en-US" sz="2800" i="1" dirty="0"/>
              <a:t>Escaping Eden, </a:t>
            </a:r>
            <a:r>
              <a:rPr lang="en-US" altLang="en-US" sz="2800" dirty="0"/>
              <a:t>124-131)</a:t>
            </a:r>
          </a:p>
          <a:p>
            <a:pPr>
              <a:lnSpc>
                <a:spcPct val="80000"/>
              </a:lnSpc>
              <a:buFont typeface="Wingdings" panose="05000000000000000000" pitchFamily="2" charset="2"/>
              <a:buNone/>
            </a:pPr>
            <a:endParaRPr lang="en-US" altLang="en-US" sz="2800" dirty="0"/>
          </a:p>
          <a:p>
            <a:pPr>
              <a:lnSpc>
                <a:spcPct val="80000"/>
              </a:lnSpc>
              <a:buFont typeface="Wingdings" panose="05000000000000000000" pitchFamily="2" charset="2"/>
              <a:buNone/>
            </a:pPr>
            <a:r>
              <a:rPr lang="en-US" altLang="en-US" sz="2800" dirty="0">
                <a:solidFill>
                  <a:srgbClr val="4CFF41"/>
                </a:solidFill>
              </a:rPr>
              <a:t>	</a:t>
            </a:r>
            <a:r>
              <a:rPr lang="en-US" altLang="en-US" sz="2800" dirty="0">
                <a:solidFill>
                  <a:schemeClr val="tx1"/>
                </a:solidFill>
              </a:rPr>
              <a:t>Step 1: Exegetical analysis (historical description) - a study of the texts in their ancient contexts.</a:t>
            </a:r>
          </a:p>
          <a:p>
            <a:pPr>
              <a:lnSpc>
                <a:spcPct val="80000"/>
              </a:lnSpc>
            </a:pPr>
            <a:endParaRPr lang="en-US" altLang="en-US"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Step 2: Feminist analysis, including a study of gender relations and a critique of values, expectations, relationships.</a:t>
            </a:r>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524701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5603" name="Rectangle 3"/>
          <p:cNvSpPr>
            <a:spLocks noGrp="1" noChangeArrowheads="1"/>
          </p:cNvSpPr>
          <p:nvPr>
            <p:ph idx="1"/>
          </p:nvPr>
        </p:nvSpPr>
        <p:spPr>
          <a:xfrm>
            <a:off x="2029522" y="1561171"/>
            <a:ext cx="7404410" cy="2967299"/>
          </a:xfrm>
        </p:spPr>
        <p:txBody>
          <a:bodyPr>
            <a:noAutofit/>
          </a:bodyPr>
          <a:lstStyle/>
          <a:p>
            <a:pPr>
              <a:lnSpc>
                <a:spcPct val="80000"/>
              </a:lnSpc>
              <a:buFont typeface="Wingdings" panose="05000000000000000000" pitchFamily="2" charset="2"/>
              <a:buNone/>
            </a:pPr>
            <a:r>
              <a:rPr lang="en-US" altLang="en-US" sz="2600" dirty="0"/>
              <a:t>	Pamela </a:t>
            </a:r>
            <a:r>
              <a:rPr lang="en-US" altLang="en-US" sz="2600" dirty="0" err="1"/>
              <a:t>Thimmes</a:t>
            </a:r>
            <a:r>
              <a:rPr lang="en-US" altLang="en-US" sz="2600" dirty="0"/>
              <a:t> (</a:t>
            </a:r>
            <a:r>
              <a:rPr lang="en-US" altLang="en-US" sz="2600" i="1" dirty="0"/>
              <a:t>Escaping Eden, </a:t>
            </a:r>
            <a:r>
              <a:rPr lang="en-US" altLang="en-US" sz="2600" dirty="0"/>
              <a:t>132-140)</a:t>
            </a:r>
          </a:p>
          <a:p>
            <a:pPr>
              <a:lnSpc>
                <a:spcPct val="80000"/>
              </a:lnSpc>
              <a:buFont typeface="Wingdings" panose="05000000000000000000" pitchFamily="2" charset="2"/>
              <a:buNone/>
            </a:pPr>
            <a:r>
              <a:rPr lang="en-US" altLang="en-US" sz="2600" dirty="0">
                <a:solidFill>
                  <a:srgbClr val="4CFF41"/>
                </a:solidFill>
              </a:rPr>
              <a:t>	</a:t>
            </a:r>
          </a:p>
          <a:p>
            <a:pPr>
              <a:lnSpc>
                <a:spcPct val="80000"/>
              </a:lnSpc>
              <a:buFont typeface="Wingdings" panose="05000000000000000000" pitchFamily="2" charset="2"/>
              <a:buNone/>
            </a:pPr>
            <a:r>
              <a:rPr lang="en-US" altLang="en-US" sz="2600" dirty="0">
                <a:solidFill>
                  <a:schemeClr val="tx1"/>
                </a:solidFill>
              </a:rPr>
              <a:t>	Can the historical/exegetical and feminist analytical tasks be separated? </a:t>
            </a:r>
            <a:r>
              <a:rPr lang="en-US" altLang="en-US" sz="2600" dirty="0" err="1">
                <a:solidFill>
                  <a:schemeClr val="tx1"/>
                </a:solidFill>
              </a:rPr>
              <a:t>Thimmes</a:t>
            </a:r>
            <a:r>
              <a:rPr lang="en-US" altLang="en-US" sz="2600" dirty="0">
                <a:solidFill>
                  <a:schemeClr val="tx1"/>
                </a:solidFill>
              </a:rPr>
              <a:t> notes four interrelated elements:</a:t>
            </a:r>
          </a:p>
          <a:p>
            <a:pPr>
              <a:lnSpc>
                <a:spcPct val="80000"/>
              </a:lnSpc>
              <a:buFont typeface="Wingdings" panose="05000000000000000000" pitchFamily="2" charset="2"/>
              <a:buNone/>
            </a:pPr>
            <a:r>
              <a:rPr lang="en-US" altLang="en-US" sz="2600" dirty="0">
                <a:solidFill>
                  <a:schemeClr val="tx1"/>
                </a:solidFill>
              </a:rPr>
              <a:t>	Feminism</a:t>
            </a:r>
          </a:p>
          <a:p>
            <a:pPr>
              <a:lnSpc>
                <a:spcPct val="80000"/>
              </a:lnSpc>
              <a:buFont typeface="Wingdings" panose="05000000000000000000" pitchFamily="2" charset="2"/>
              <a:buNone/>
            </a:pPr>
            <a:r>
              <a:rPr lang="en-US" altLang="en-US" sz="2600" dirty="0">
                <a:solidFill>
                  <a:schemeClr val="tx1"/>
                </a:solidFill>
              </a:rPr>
              <a:t>	Experience</a:t>
            </a:r>
          </a:p>
          <a:p>
            <a:pPr>
              <a:lnSpc>
                <a:spcPct val="80000"/>
              </a:lnSpc>
              <a:buFont typeface="Wingdings" panose="05000000000000000000" pitchFamily="2" charset="2"/>
              <a:buNone/>
            </a:pPr>
            <a:r>
              <a:rPr lang="en-US" altLang="en-US" sz="2600" dirty="0">
                <a:solidFill>
                  <a:schemeClr val="tx1"/>
                </a:solidFill>
              </a:rPr>
              <a:t>	Cultural location</a:t>
            </a:r>
          </a:p>
          <a:p>
            <a:pPr>
              <a:lnSpc>
                <a:spcPct val="80000"/>
              </a:lnSpc>
              <a:buFont typeface="Wingdings" panose="05000000000000000000" pitchFamily="2" charset="2"/>
              <a:buNone/>
            </a:pPr>
            <a:r>
              <a:rPr lang="en-US" altLang="en-US" sz="2600" dirty="0">
                <a:solidFill>
                  <a:schemeClr val="tx1"/>
                </a:solidFill>
              </a:rPr>
              <a:t>	Reading/Interpretation</a:t>
            </a:r>
          </a:p>
          <a:p>
            <a:pPr>
              <a:lnSpc>
                <a:spcPct val="80000"/>
              </a:lnSpc>
              <a:buFont typeface="Wingdings" panose="05000000000000000000" pitchFamily="2" charset="2"/>
              <a:buNone/>
            </a:pPr>
            <a:endParaRPr lang="en-US" altLang="en-US" sz="2600" dirty="0"/>
          </a:p>
          <a:p>
            <a:pPr>
              <a:lnSpc>
                <a:spcPct val="80000"/>
              </a:lnSpc>
              <a:buFont typeface="Wingdings" panose="05000000000000000000" pitchFamily="2" charset="2"/>
              <a:buNone/>
            </a:pPr>
            <a:r>
              <a:rPr lang="en-US" altLang="en-US" sz="2600" dirty="0"/>
              <a:t>	Feminist hermeneutics interprets biblical texts in order to effect social, political and economic change.</a:t>
            </a:r>
          </a:p>
        </p:txBody>
      </p:sp>
    </p:spTree>
    <p:extLst>
      <p:ext uri="{BB962C8B-B14F-4D97-AF65-F5344CB8AC3E}">
        <p14:creationId xmlns:p14="http://schemas.microsoft.com/office/powerpoint/2010/main" val="13856555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Exercise </a:t>
            </a:r>
            <a:endParaRPr lang="en-US" dirty="0"/>
          </a:p>
        </p:txBody>
      </p:sp>
      <p:sp>
        <p:nvSpPr>
          <p:cNvPr id="3" name="Content Placeholder 2"/>
          <p:cNvSpPr>
            <a:spLocks noGrp="1"/>
          </p:cNvSpPr>
          <p:nvPr>
            <p:ph idx="1"/>
          </p:nvPr>
        </p:nvSpPr>
        <p:spPr/>
        <p:txBody>
          <a:bodyPr/>
          <a:lstStyle/>
          <a:p>
            <a:r>
              <a:rPr lang="en-GB" dirty="0" smtClean="0"/>
              <a:t>Complete a Word Cloud based on the two readings by Phyllis A. Bird and Pamela </a:t>
            </a:r>
            <a:r>
              <a:rPr lang="en-GB" dirty="0" err="1" smtClean="0"/>
              <a:t>Thimmes</a:t>
            </a:r>
            <a:r>
              <a:rPr lang="en-GB" dirty="0" smtClean="0"/>
              <a:t> relating to the question What Makes A Feminist Reading Feminist?</a:t>
            </a:r>
          </a:p>
          <a:p>
            <a:r>
              <a:rPr lang="en-GB" dirty="0" smtClean="0"/>
              <a:t>Add your own thoughts </a:t>
            </a:r>
          </a:p>
          <a:p>
            <a:r>
              <a:rPr lang="en-GB" dirty="0" smtClean="0"/>
              <a:t>Complete the Reading </a:t>
            </a:r>
            <a:r>
              <a:rPr lang="en-GB" smtClean="0"/>
              <a:t>Exercise Questions </a:t>
            </a:r>
            <a:endParaRPr lang="en-US"/>
          </a:p>
        </p:txBody>
      </p:sp>
    </p:spTree>
    <p:extLst>
      <p:ext uri="{BB962C8B-B14F-4D97-AF65-F5344CB8AC3E}">
        <p14:creationId xmlns:p14="http://schemas.microsoft.com/office/powerpoint/2010/main" val="137466790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628</TotalTime>
  <Words>698</Words>
  <Application>Microsoft Office PowerPoint</Application>
  <PresentationFormat>Widescreen</PresentationFormat>
  <Paragraphs>121</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メイリオ</vt:lpstr>
      <vt:lpstr>Arial</vt:lpstr>
      <vt:lpstr>Calibri</vt:lpstr>
      <vt:lpstr>Century Gothic</vt:lpstr>
      <vt:lpstr>Wingdings</vt:lpstr>
      <vt:lpstr>Wingdings 3</vt:lpstr>
      <vt:lpstr>Wisp</vt:lpstr>
      <vt:lpstr>Women in Judaism</vt:lpstr>
      <vt:lpstr>Lecture Outline</vt:lpstr>
      <vt:lpstr>Definition of Terms</vt:lpstr>
      <vt:lpstr>Definition of Terms</vt:lpstr>
      <vt:lpstr>The Bible as a Patriarchal and Androcentric Text</vt:lpstr>
      <vt:lpstr>The Bible as a Patriarchal and Androcentric Text</vt:lpstr>
      <vt:lpstr>The Hebrew Bible as a Patriarchal and Androcentric Text</vt:lpstr>
      <vt:lpstr>Early ‘Feminist’ Voices:  Elizabeth Cady Stanton</vt:lpstr>
      <vt:lpstr>Second Feminist Wave: 1960s and 1970s</vt:lpstr>
      <vt:lpstr>Definition of Feminism</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Historical Criticism</vt:lpstr>
      <vt:lpstr>Literary Criticism</vt:lpstr>
      <vt:lpstr>Cultural Criticism</vt:lpstr>
      <vt:lpstr>Cultural Criticism</vt:lpstr>
      <vt:lpstr>Interpreter and Intepretation</vt:lpstr>
      <vt:lpstr>What is a Feminist Reading?</vt:lpstr>
      <vt:lpstr>What is a Feminist Reading?</vt:lpstr>
      <vt:lpstr>What is a Feminist Reading?</vt:lpstr>
      <vt:lpstr>Reading Exercise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8</cp:revision>
  <cp:lastPrinted>2018-01-10T10:49:40Z</cp:lastPrinted>
  <dcterms:created xsi:type="dcterms:W3CDTF">2018-01-09T09:53:12Z</dcterms:created>
  <dcterms:modified xsi:type="dcterms:W3CDTF">2018-02-02T09:37:05Z</dcterms:modified>
</cp:coreProperties>
</file>