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7" r:id="rId3"/>
    <p:sldId id="257" r:id="rId4"/>
    <p:sldId id="269" r:id="rId5"/>
    <p:sldId id="258" r:id="rId6"/>
    <p:sldId id="259" r:id="rId7"/>
    <p:sldId id="266" r:id="rId8"/>
    <p:sldId id="260" r:id="rId9"/>
    <p:sldId id="261" r:id="rId10"/>
    <p:sldId id="262" r:id="rId11"/>
    <p:sldId id="268" r:id="rId12"/>
    <p:sldId id="263" r:id="rId13"/>
    <p:sldId id="264" r:id="rId14"/>
    <p:sldId id="265"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Samuel (P151793)" userId="ad279d1e-2f67-448b-9029-63ef4ab215cf" providerId="ADAL" clId="{5BE5709E-3D4C-47D3-83A1-DB5072E45032}"/>
    <pc:docChg chg="custSel addSld modSld">
      <pc:chgData name="Ryan Samuel (P151793)" userId="ad279d1e-2f67-448b-9029-63ef4ab215cf" providerId="ADAL" clId="{5BE5709E-3D4C-47D3-83A1-DB5072E45032}" dt="2018-10-17T19:41:32.382" v="623" actId="1076"/>
      <pc:docMkLst>
        <pc:docMk/>
      </pc:docMkLst>
      <pc:sldChg chg="addSp delSp modSp">
        <pc:chgData name="Ryan Samuel (P151793)" userId="ad279d1e-2f67-448b-9029-63ef4ab215cf" providerId="ADAL" clId="{5BE5709E-3D4C-47D3-83A1-DB5072E45032}" dt="2018-10-17T18:29:34.269" v="105" actId="1076"/>
        <pc:sldMkLst>
          <pc:docMk/>
          <pc:sldMk cId="3422122495" sldId="257"/>
        </pc:sldMkLst>
        <pc:spChg chg="mod">
          <ac:chgData name="Ryan Samuel (P151793)" userId="ad279d1e-2f67-448b-9029-63ef4ab215cf" providerId="ADAL" clId="{5BE5709E-3D4C-47D3-83A1-DB5072E45032}" dt="2018-10-17T18:21:39.096" v="79" actId="20577"/>
          <ac:spMkLst>
            <pc:docMk/>
            <pc:sldMk cId="3422122495" sldId="257"/>
            <ac:spMk id="5" creationId="{00000000-0000-0000-0000-000000000000}"/>
          </ac:spMkLst>
        </pc:spChg>
        <pc:spChg chg="add mod">
          <ac:chgData name="Ryan Samuel (P151793)" userId="ad279d1e-2f67-448b-9029-63ef4ab215cf" providerId="ADAL" clId="{5BE5709E-3D4C-47D3-83A1-DB5072E45032}" dt="2018-10-17T18:29:34.269" v="105" actId="1076"/>
          <ac:spMkLst>
            <pc:docMk/>
            <pc:sldMk cId="3422122495" sldId="257"/>
            <ac:spMk id="7" creationId="{51DC0385-0102-45AC-8FB3-AAC52395F639}"/>
          </ac:spMkLst>
        </pc:spChg>
        <pc:picChg chg="add del mod">
          <ac:chgData name="Ryan Samuel (P151793)" userId="ad279d1e-2f67-448b-9029-63ef4ab215cf" providerId="ADAL" clId="{5BE5709E-3D4C-47D3-83A1-DB5072E45032}" dt="2018-10-17T18:28:24.285" v="82" actId="478"/>
          <ac:picMkLst>
            <pc:docMk/>
            <pc:sldMk cId="3422122495" sldId="257"/>
            <ac:picMk id="3" creationId="{87AE0477-04B7-41F8-B1C5-65883013CFA8}"/>
          </ac:picMkLst>
        </pc:picChg>
        <pc:picChg chg="add mod">
          <ac:chgData name="Ryan Samuel (P151793)" userId="ad279d1e-2f67-448b-9029-63ef4ab215cf" providerId="ADAL" clId="{5BE5709E-3D4C-47D3-83A1-DB5072E45032}" dt="2018-10-17T18:28:53.269" v="86" actId="1076"/>
          <ac:picMkLst>
            <pc:docMk/>
            <pc:sldMk cId="3422122495" sldId="257"/>
            <ac:picMk id="6" creationId="{BC4036BF-4623-4148-A942-409275DDB5E5}"/>
          </ac:picMkLst>
        </pc:picChg>
      </pc:sldChg>
      <pc:sldChg chg="addSp delSp modSp add">
        <pc:chgData name="Ryan Samuel (P151793)" userId="ad279d1e-2f67-448b-9029-63ef4ab215cf" providerId="ADAL" clId="{5BE5709E-3D4C-47D3-83A1-DB5072E45032}" dt="2018-10-17T18:36:28.714" v="408" actId="14100"/>
        <pc:sldMkLst>
          <pc:docMk/>
          <pc:sldMk cId="2583979389" sldId="258"/>
        </pc:sldMkLst>
        <pc:spChg chg="mod">
          <ac:chgData name="Ryan Samuel (P151793)" userId="ad279d1e-2f67-448b-9029-63ef4ab215cf" providerId="ADAL" clId="{5BE5709E-3D4C-47D3-83A1-DB5072E45032}" dt="2018-10-17T18:30:06.244" v="130" actId="20577"/>
          <ac:spMkLst>
            <pc:docMk/>
            <pc:sldMk cId="2583979389" sldId="258"/>
            <ac:spMk id="2" creationId="{99F13F5F-6DF2-4379-90A7-980D82D923B2}"/>
          </ac:spMkLst>
        </pc:spChg>
        <pc:spChg chg="del">
          <ac:chgData name="Ryan Samuel (P151793)" userId="ad279d1e-2f67-448b-9029-63ef4ab215cf" providerId="ADAL" clId="{5BE5709E-3D4C-47D3-83A1-DB5072E45032}" dt="2018-10-17T18:29:44.337" v="107" actId="478"/>
          <ac:spMkLst>
            <pc:docMk/>
            <pc:sldMk cId="2583979389" sldId="258"/>
            <ac:spMk id="3" creationId="{79533309-170D-41CA-B319-DBF7609C3122}"/>
          </ac:spMkLst>
        </pc:spChg>
        <pc:spChg chg="add mod">
          <ac:chgData name="Ryan Samuel (P151793)" userId="ad279d1e-2f67-448b-9029-63ef4ab215cf" providerId="ADAL" clId="{5BE5709E-3D4C-47D3-83A1-DB5072E45032}" dt="2018-10-17T18:31:22.786" v="143" actId="1076"/>
          <ac:spMkLst>
            <pc:docMk/>
            <pc:sldMk cId="2583979389" sldId="258"/>
            <ac:spMk id="4" creationId="{0E3AC834-C62C-48FD-821D-BD0054CE5B2A}"/>
          </ac:spMkLst>
        </pc:spChg>
        <pc:spChg chg="add mod">
          <ac:chgData name="Ryan Samuel (P151793)" userId="ad279d1e-2f67-448b-9029-63ef4ab215cf" providerId="ADAL" clId="{5BE5709E-3D4C-47D3-83A1-DB5072E45032}" dt="2018-10-17T18:32:34.395" v="160" actId="1076"/>
          <ac:spMkLst>
            <pc:docMk/>
            <pc:sldMk cId="2583979389" sldId="258"/>
            <ac:spMk id="29" creationId="{CD2146CD-1E02-4ACA-AB36-EC53AF405BD6}"/>
          </ac:spMkLst>
        </pc:spChg>
        <pc:spChg chg="add mod">
          <ac:chgData name="Ryan Samuel (P151793)" userId="ad279d1e-2f67-448b-9029-63ef4ab215cf" providerId="ADAL" clId="{5BE5709E-3D4C-47D3-83A1-DB5072E45032}" dt="2018-10-17T18:32:55.507" v="190" actId="1076"/>
          <ac:spMkLst>
            <pc:docMk/>
            <pc:sldMk cId="2583979389" sldId="258"/>
            <ac:spMk id="30" creationId="{4EF8C34F-5317-44BA-A8DD-8F5F68E91C14}"/>
          </ac:spMkLst>
        </pc:spChg>
        <pc:spChg chg="add mod">
          <ac:chgData name="Ryan Samuel (P151793)" userId="ad279d1e-2f67-448b-9029-63ef4ab215cf" providerId="ADAL" clId="{5BE5709E-3D4C-47D3-83A1-DB5072E45032}" dt="2018-10-17T18:33:06.771" v="209" actId="20577"/>
          <ac:spMkLst>
            <pc:docMk/>
            <pc:sldMk cId="2583979389" sldId="258"/>
            <ac:spMk id="31" creationId="{029E4208-2707-4158-9C74-8AA0B7DF5460}"/>
          </ac:spMkLst>
        </pc:spChg>
        <pc:spChg chg="add mod">
          <ac:chgData name="Ryan Samuel (P151793)" userId="ad279d1e-2f67-448b-9029-63ef4ab215cf" providerId="ADAL" clId="{5BE5709E-3D4C-47D3-83A1-DB5072E45032}" dt="2018-10-17T18:33:22.725" v="223" actId="1076"/>
          <ac:spMkLst>
            <pc:docMk/>
            <pc:sldMk cId="2583979389" sldId="258"/>
            <ac:spMk id="32" creationId="{C02AD755-1D3B-4E2B-89F7-D640E36FF8BC}"/>
          </ac:spMkLst>
        </pc:spChg>
        <pc:spChg chg="add mod">
          <ac:chgData name="Ryan Samuel (P151793)" userId="ad279d1e-2f67-448b-9029-63ef4ab215cf" providerId="ADAL" clId="{5BE5709E-3D4C-47D3-83A1-DB5072E45032}" dt="2018-10-17T18:33:36.184" v="241" actId="20577"/>
          <ac:spMkLst>
            <pc:docMk/>
            <pc:sldMk cId="2583979389" sldId="258"/>
            <ac:spMk id="33" creationId="{D9F828EA-200E-4768-B42F-19FD3BEF3B82}"/>
          </ac:spMkLst>
        </pc:spChg>
        <pc:spChg chg="add mod">
          <ac:chgData name="Ryan Samuel (P151793)" userId="ad279d1e-2f67-448b-9029-63ef4ab215cf" providerId="ADAL" clId="{5BE5709E-3D4C-47D3-83A1-DB5072E45032}" dt="2018-10-17T18:33:45.196" v="249" actId="20577"/>
          <ac:spMkLst>
            <pc:docMk/>
            <pc:sldMk cId="2583979389" sldId="258"/>
            <ac:spMk id="34" creationId="{85E250F6-5E0C-4B0A-A246-DE263969D9D7}"/>
          </ac:spMkLst>
        </pc:spChg>
        <pc:spChg chg="add mod">
          <ac:chgData name="Ryan Samuel (P151793)" userId="ad279d1e-2f67-448b-9029-63ef4ab215cf" providerId="ADAL" clId="{5BE5709E-3D4C-47D3-83A1-DB5072E45032}" dt="2018-10-17T18:33:56.751" v="255" actId="1076"/>
          <ac:spMkLst>
            <pc:docMk/>
            <pc:sldMk cId="2583979389" sldId="258"/>
            <ac:spMk id="35" creationId="{12074D58-865A-4857-8CCE-22E9708EADD7}"/>
          </ac:spMkLst>
        </pc:spChg>
        <pc:spChg chg="add mod">
          <ac:chgData name="Ryan Samuel (P151793)" userId="ad279d1e-2f67-448b-9029-63ef4ab215cf" providerId="ADAL" clId="{5BE5709E-3D4C-47D3-83A1-DB5072E45032}" dt="2018-10-17T18:34:09.172" v="269" actId="20577"/>
          <ac:spMkLst>
            <pc:docMk/>
            <pc:sldMk cId="2583979389" sldId="258"/>
            <ac:spMk id="36" creationId="{D1A782CF-D39F-42D4-942D-5E03A8E52DE4}"/>
          </ac:spMkLst>
        </pc:spChg>
        <pc:spChg chg="add mod">
          <ac:chgData name="Ryan Samuel (P151793)" userId="ad279d1e-2f67-448b-9029-63ef4ab215cf" providerId="ADAL" clId="{5BE5709E-3D4C-47D3-83A1-DB5072E45032}" dt="2018-10-17T18:34:23.673" v="297" actId="20577"/>
          <ac:spMkLst>
            <pc:docMk/>
            <pc:sldMk cId="2583979389" sldId="258"/>
            <ac:spMk id="37" creationId="{D31E6F01-E3D3-46C1-96FB-7FCCAEE58761}"/>
          </ac:spMkLst>
        </pc:spChg>
        <pc:spChg chg="add mod">
          <ac:chgData name="Ryan Samuel (P151793)" userId="ad279d1e-2f67-448b-9029-63ef4ab215cf" providerId="ADAL" clId="{5BE5709E-3D4C-47D3-83A1-DB5072E45032}" dt="2018-10-17T18:34:34.330" v="308" actId="20577"/>
          <ac:spMkLst>
            <pc:docMk/>
            <pc:sldMk cId="2583979389" sldId="258"/>
            <ac:spMk id="38" creationId="{62844D37-F279-4179-9B69-872980E7FC43}"/>
          </ac:spMkLst>
        </pc:spChg>
        <pc:spChg chg="add mod">
          <ac:chgData name="Ryan Samuel (P151793)" userId="ad279d1e-2f67-448b-9029-63ef4ab215cf" providerId="ADAL" clId="{5BE5709E-3D4C-47D3-83A1-DB5072E45032}" dt="2018-10-17T18:34:48.123" v="333" actId="20577"/>
          <ac:spMkLst>
            <pc:docMk/>
            <pc:sldMk cId="2583979389" sldId="258"/>
            <ac:spMk id="39" creationId="{6200EFEC-ED78-40D1-B1E8-E2C22F6092D0}"/>
          </ac:spMkLst>
        </pc:spChg>
        <pc:spChg chg="add mod">
          <ac:chgData name="Ryan Samuel (P151793)" userId="ad279d1e-2f67-448b-9029-63ef4ab215cf" providerId="ADAL" clId="{5BE5709E-3D4C-47D3-83A1-DB5072E45032}" dt="2018-10-17T18:35:07.651" v="362" actId="1076"/>
          <ac:spMkLst>
            <pc:docMk/>
            <pc:sldMk cId="2583979389" sldId="258"/>
            <ac:spMk id="40" creationId="{019F9889-09B5-4047-81B5-DB68AAA4301C}"/>
          </ac:spMkLst>
        </pc:spChg>
        <pc:spChg chg="add mod">
          <ac:chgData name="Ryan Samuel (P151793)" userId="ad279d1e-2f67-448b-9029-63ef4ab215cf" providerId="ADAL" clId="{5BE5709E-3D4C-47D3-83A1-DB5072E45032}" dt="2018-10-17T18:36:28.714" v="408" actId="14100"/>
          <ac:spMkLst>
            <pc:docMk/>
            <pc:sldMk cId="2583979389" sldId="258"/>
            <ac:spMk id="41" creationId="{E7C74858-B7A1-4F4E-AC74-75BBEDB82A22}"/>
          </ac:spMkLst>
        </pc:spChg>
        <pc:cxnChg chg="add mod">
          <ac:chgData name="Ryan Samuel (P151793)" userId="ad279d1e-2f67-448b-9029-63ef4ab215cf" providerId="ADAL" clId="{5BE5709E-3D4C-47D3-83A1-DB5072E45032}" dt="2018-10-17T18:35:54.672" v="369" actId="208"/>
          <ac:cxnSpMkLst>
            <pc:docMk/>
            <pc:sldMk cId="2583979389" sldId="258"/>
            <ac:cxnSpMk id="6" creationId="{BAB78679-DF1E-46AE-9E3E-D9CDEA9BB7C3}"/>
          </ac:cxnSpMkLst>
        </pc:cxnChg>
        <pc:cxnChg chg="add mod">
          <ac:chgData name="Ryan Samuel (P151793)" userId="ad279d1e-2f67-448b-9029-63ef4ab215cf" providerId="ADAL" clId="{5BE5709E-3D4C-47D3-83A1-DB5072E45032}" dt="2018-10-17T18:35:54.672" v="369" actId="208"/>
          <ac:cxnSpMkLst>
            <pc:docMk/>
            <pc:sldMk cId="2583979389" sldId="258"/>
            <ac:cxnSpMk id="8" creationId="{E7AF4740-4A91-45F5-8363-4382974ECA1E}"/>
          </ac:cxnSpMkLst>
        </pc:cxnChg>
        <pc:cxnChg chg="add mod">
          <ac:chgData name="Ryan Samuel (P151793)" userId="ad279d1e-2f67-448b-9029-63ef4ab215cf" providerId="ADAL" clId="{5BE5709E-3D4C-47D3-83A1-DB5072E45032}" dt="2018-10-17T18:35:54.672" v="369" actId="208"/>
          <ac:cxnSpMkLst>
            <pc:docMk/>
            <pc:sldMk cId="2583979389" sldId="258"/>
            <ac:cxnSpMk id="10" creationId="{257E97EE-7D23-4576-9BCB-446AE30276DD}"/>
          </ac:cxnSpMkLst>
        </pc:cxnChg>
        <pc:cxnChg chg="add mod">
          <ac:chgData name="Ryan Samuel (P151793)" userId="ad279d1e-2f67-448b-9029-63ef4ab215cf" providerId="ADAL" clId="{5BE5709E-3D4C-47D3-83A1-DB5072E45032}" dt="2018-10-17T18:35:38.257" v="367" actId="208"/>
          <ac:cxnSpMkLst>
            <pc:docMk/>
            <pc:sldMk cId="2583979389" sldId="258"/>
            <ac:cxnSpMk id="12" creationId="{B7E96C90-CCB9-45DE-BA2C-957E922DBBA2}"/>
          </ac:cxnSpMkLst>
        </pc:cxnChg>
        <pc:cxnChg chg="add mod">
          <ac:chgData name="Ryan Samuel (P151793)" userId="ad279d1e-2f67-448b-9029-63ef4ab215cf" providerId="ADAL" clId="{5BE5709E-3D4C-47D3-83A1-DB5072E45032}" dt="2018-10-17T18:35:31.700" v="365" actId="208"/>
          <ac:cxnSpMkLst>
            <pc:docMk/>
            <pc:sldMk cId="2583979389" sldId="258"/>
            <ac:cxnSpMk id="14" creationId="{7B54217F-0100-4D0C-8FA7-CE2B97DAE58D}"/>
          </ac:cxnSpMkLst>
        </pc:cxnChg>
        <pc:cxnChg chg="add mod">
          <ac:chgData name="Ryan Samuel (P151793)" userId="ad279d1e-2f67-448b-9029-63ef4ab215cf" providerId="ADAL" clId="{5BE5709E-3D4C-47D3-83A1-DB5072E45032}" dt="2018-10-17T18:35:28.711" v="364" actId="208"/>
          <ac:cxnSpMkLst>
            <pc:docMk/>
            <pc:sldMk cId="2583979389" sldId="258"/>
            <ac:cxnSpMk id="16" creationId="{82DA8D32-C4F5-4E83-95FC-9E5095F5696D}"/>
          </ac:cxnSpMkLst>
        </pc:cxnChg>
        <pc:cxnChg chg="add mod">
          <ac:chgData name="Ryan Samuel (P151793)" userId="ad279d1e-2f67-448b-9029-63ef4ab215cf" providerId="ADAL" clId="{5BE5709E-3D4C-47D3-83A1-DB5072E45032}" dt="2018-10-17T18:35:24.697" v="363" actId="208"/>
          <ac:cxnSpMkLst>
            <pc:docMk/>
            <pc:sldMk cId="2583979389" sldId="258"/>
            <ac:cxnSpMk id="18" creationId="{BFB948C3-551E-459B-9936-3C52E37DBC2F}"/>
          </ac:cxnSpMkLst>
        </pc:cxnChg>
        <pc:cxnChg chg="add mod">
          <ac:chgData name="Ryan Samuel (P151793)" userId="ad279d1e-2f67-448b-9029-63ef4ab215cf" providerId="ADAL" clId="{5BE5709E-3D4C-47D3-83A1-DB5072E45032}" dt="2018-10-17T18:35:54.672" v="369" actId="208"/>
          <ac:cxnSpMkLst>
            <pc:docMk/>
            <pc:sldMk cId="2583979389" sldId="258"/>
            <ac:cxnSpMk id="20" creationId="{B5A8B3B9-2C01-4780-8C80-7BB61633A596}"/>
          </ac:cxnSpMkLst>
        </pc:cxnChg>
        <pc:cxnChg chg="add mod">
          <ac:chgData name="Ryan Samuel (P151793)" userId="ad279d1e-2f67-448b-9029-63ef4ab215cf" providerId="ADAL" clId="{5BE5709E-3D4C-47D3-83A1-DB5072E45032}" dt="2018-10-17T18:35:54.672" v="369" actId="208"/>
          <ac:cxnSpMkLst>
            <pc:docMk/>
            <pc:sldMk cId="2583979389" sldId="258"/>
            <ac:cxnSpMk id="22" creationId="{92A8FF9C-244A-48E8-B7BA-A572E812F882}"/>
          </ac:cxnSpMkLst>
        </pc:cxnChg>
        <pc:cxnChg chg="add mod">
          <ac:chgData name="Ryan Samuel (P151793)" userId="ad279d1e-2f67-448b-9029-63ef4ab215cf" providerId="ADAL" clId="{5BE5709E-3D4C-47D3-83A1-DB5072E45032}" dt="2018-10-17T18:35:54.672" v="369" actId="208"/>
          <ac:cxnSpMkLst>
            <pc:docMk/>
            <pc:sldMk cId="2583979389" sldId="258"/>
            <ac:cxnSpMk id="24" creationId="{E96BDD6C-1464-4D6F-AD98-E3D8E95421B5}"/>
          </ac:cxnSpMkLst>
        </pc:cxnChg>
        <pc:cxnChg chg="add mod">
          <ac:chgData name="Ryan Samuel (P151793)" userId="ad279d1e-2f67-448b-9029-63ef4ab215cf" providerId="ADAL" clId="{5BE5709E-3D4C-47D3-83A1-DB5072E45032}" dt="2018-10-17T18:35:54.672" v="369" actId="208"/>
          <ac:cxnSpMkLst>
            <pc:docMk/>
            <pc:sldMk cId="2583979389" sldId="258"/>
            <ac:cxnSpMk id="26" creationId="{EF44E94A-12CB-4DC4-9F00-47B9A0CB2486}"/>
          </ac:cxnSpMkLst>
        </pc:cxnChg>
        <pc:cxnChg chg="add mod">
          <ac:chgData name="Ryan Samuel (P151793)" userId="ad279d1e-2f67-448b-9029-63ef4ab215cf" providerId="ADAL" clId="{5BE5709E-3D4C-47D3-83A1-DB5072E45032}" dt="2018-10-17T18:35:35.149" v="366" actId="208"/>
          <ac:cxnSpMkLst>
            <pc:docMk/>
            <pc:sldMk cId="2583979389" sldId="258"/>
            <ac:cxnSpMk id="28" creationId="{02A9479D-00BE-4FB3-8F6B-8D4F4DC1402C}"/>
          </ac:cxnSpMkLst>
        </pc:cxnChg>
      </pc:sldChg>
      <pc:sldChg chg="addSp delSp modSp add">
        <pc:chgData name="Ryan Samuel (P151793)" userId="ad279d1e-2f67-448b-9029-63ef4ab215cf" providerId="ADAL" clId="{5BE5709E-3D4C-47D3-83A1-DB5072E45032}" dt="2018-10-17T19:41:32.382" v="623" actId="1076"/>
        <pc:sldMkLst>
          <pc:docMk/>
          <pc:sldMk cId="938452740" sldId="259"/>
        </pc:sldMkLst>
        <pc:spChg chg="mod">
          <ac:chgData name="Ryan Samuel (P151793)" userId="ad279d1e-2f67-448b-9029-63ef4ab215cf" providerId="ADAL" clId="{5BE5709E-3D4C-47D3-83A1-DB5072E45032}" dt="2018-10-17T19:01:10.714" v="428" actId="20577"/>
          <ac:spMkLst>
            <pc:docMk/>
            <pc:sldMk cId="938452740" sldId="259"/>
            <ac:spMk id="2" creationId="{043EBC02-CC5B-42BC-A482-C3861C5C6383}"/>
          </ac:spMkLst>
        </pc:spChg>
        <pc:spChg chg="del">
          <ac:chgData name="Ryan Samuel (P151793)" userId="ad279d1e-2f67-448b-9029-63ef4ab215cf" providerId="ADAL" clId="{5BE5709E-3D4C-47D3-83A1-DB5072E45032}" dt="2018-10-17T18:36:04.205" v="371" actId="478"/>
          <ac:spMkLst>
            <pc:docMk/>
            <pc:sldMk cId="938452740" sldId="259"/>
            <ac:spMk id="3" creationId="{B186F585-3FFF-4B3D-8FDD-CC4F9E960576}"/>
          </ac:spMkLst>
        </pc:spChg>
        <pc:spChg chg="add mod">
          <ac:chgData name="Ryan Samuel (P151793)" userId="ad279d1e-2f67-448b-9029-63ef4ab215cf" providerId="ADAL" clId="{5BE5709E-3D4C-47D3-83A1-DB5072E45032}" dt="2018-10-17T19:10:15.549" v="597" actId="1076"/>
          <ac:spMkLst>
            <pc:docMk/>
            <pc:sldMk cId="938452740" sldId="259"/>
            <ac:spMk id="4" creationId="{1887B13F-D9F7-4F14-A8F0-A755B63F3458}"/>
          </ac:spMkLst>
        </pc:spChg>
        <pc:spChg chg="add mod">
          <ac:chgData name="Ryan Samuel (P151793)" userId="ad279d1e-2f67-448b-9029-63ef4ab215cf" providerId="ADAL" clId="{5BE5709E-3D4C-47D3-83A1-DB5072E45032}" dt="2018-10-17T19:41:32.382" v="623" actId="1076"/>
          <ac:spMkLst>
            <pc:docMk/>
            <pc:sldMk cId="938452740" sldId="259"/>
            <ac:spMk id="5" creationId="{F5EBEDB1-DF4E-4369-8152-A1D51D0220C6}"/>
          </ac:spMkLst>
        </pc:spChg>
        <pc:picChg chg="add mod">
          <ac:chgData name="Ryan Samuel (P151793)" userId="ad279d1e-2f67-448b-9029-63ef4ab215cf" providerId="ADAL" clId="{5BE5709E-3D4C-47D3-83A1-DB5072E45032}" dt="2018-10-17T19:15:16.943" v="602" actId="1076"/>
          <ac:picMkLst>
            <pc:docMk/>
            <pc:sldMk cId="938452740" sldId="259"/>
            <ac:picMk id="1026" creationId="{D5F12F8A-7132-4CAD-B7F9-02CE6FAF616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7391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2166790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940453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92F36B-8BB9-402A-9578-C9707ADBF920}"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2656445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92F36B-8BB9-402A-9578-C9707ADBF920}"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153798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92F36B-8BB9-402A-9578-C9707ADBF920}"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2467609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92F36B-8BB9-402A-9578-C9707ADBF920}"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197462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892F36B-8BB9-402A-9578-C9707ADBF920}"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3784670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892F36B-8BB9-402A-9578-C9707ADBF920}"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3432357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C892F36B-8BB9-402A-9578-C9707ADBF920}"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3305020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307683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70182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3626494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006387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14302106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264992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92F36B-8BB9-402A-9578-C9707ADBF920}"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5EDAE5-F7FB-447F-9FC9-8CDC48D04863}" type="slidenum">
              <a:rPr lang="en-GB" smtClean="0"/>
              <a:t>‹#›</a:t>
            </a:fld>
            <a:endParaRPr lang="en-GB"/>
          </a:p>
        </p:txBody>
      </p:sp>
    </p:spTree>
    <p:extLst>
      <p:ext uri="{BB962C8B-B14F-4D97-AF65-F5344CB8AC3E}">
        <p14:creationId xmlns:p14="http://schemas.microsoft.com/office/powerpoint/2010/main" val="2218134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892F36B-8BB9-402A-9578-C9707ADBF920}" type="datetimeFigureOut">
              <a:rPr lang="en-GB" smtClean="0"/>
              <a:t>22/10/2018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75EDAE5-F7FB-447F-9FC9-8CDC48D04863}" type="slidenum">
              <a:rPr lang="en-GB" smtClean="0"/>
              <a:t>‹#›</a:t>
            </a:fld>
            <a:endParaRPr lang="en-GB"/>
          </a:p>
        </p:txBody>
      </p:sp>
    </p:spTree>
    <p:extLst>
      <p:ext uri="{BB962C8B-B14F-4D97-AF65-F5344CB8AC3E}">
        <p14:creationId xmlns:p14="http://schemas.microsoft.com/office/powerpoint/2010/main" val="74232595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fWtFtWY3Hh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life-in-prison" TargetMode="External"/><Relationship Id="rId13" Type="http://schemas.openxmlformats.org/officeDocument/2006/relationships/hyperlink" Target="https://en.oxforddictionaries.com/definition/prisoner/" TargetMode="External"/><Relationship Id="rId18" Type="http://schemas.openxmlformats.org/officeDocument/2006/relationships/hyperlink" Target="https://www.statista.com/statistics/283475/prison-population-and-capacity-of-united-kingdom-uk-by-gender/" TargetMode="External"/><Relationship Id="rId3" Type="http://schemas.openxmlformats.org/officeDocument/2006/relationships/hyperlink" Target="https://www.theatlantic.com/education/archive/2015/07/incarceration-education-emancipation/398162/" TargetMode="External"/><Relationship Id="rId21" Type="http://schemas.openxmlformats.org/officeDocument/2006/relationships/hyperlink" Target="https://en.wikipedia.org/wiki/Classroom" TargetMode="External"/><Relationship Id="rId7" Type="http://schemas.openxmlformats.org/officeDocument/2006/relationships/hyperlink" Target="https://godsleader.com/pass-the-baton/money-prison/" TargetMode="External"/><Relationship Id="rId12" Type="http://schemas.openxmlformats.org/officeDocument/2006/relationships/hyperlink" Target="https://www.nij.gov/topics/corrections/recidivism/Pages/welcome.aspx" TargetMode="External"/><Relationship Id="rId17" Type="http://schemas.openxmlformats.org/officeDocument/2006/relationships/hyperlink" Target="https://www.prisonersabroad.org.uk/News/rehabilitation-not-recidivism-norways-success-in-keeping-re-offending-rates-low" TargetMode="External"/><Relationship Id="rId2" Type="http://schemas.openxmlformats.org/officeDocument/2006/relationships/hyperlink" Target="https://aadistrict1.org/" TargetMode="External"/><Relationship Id="rId16" Type="http://schemas.openxmlformats.org/officeDocument/2006/relationships/hyperlink" Target="https://www.nytimes.com/2018/03/08/learning/should-prisons-offer-incarcerated-people-education-opportunities.html" TargetMode="External"/><Relationship Id="rId20" Type="http://schemas.openxmlformats.org/officeDocument/2006/relationships/hyperlink" Target="https://www.virginexperiencedays.co.uk/trapped-in-a-prison-van-escape-game-for-two" TargetMode="External"/><Relationship Id="rId1" Type="http://schemas.openxmlformats.org/officeDocument/2006/relationships/slideLayout" Target="../slideLayouts/slideLayout2.xml"/><Relationship Id="rId6" Type="http://schemas.openxmlformats.org/officeDocument/2006/relationships/hyperlink" Target="https://fullfact.org/crime/state-prisons-England-Wales/" TargetMode="External"/><Relationship Id="rId11" Type="http://schemas.openxmlformats.org/officeDocument/2006/relationships/hyperlink" Target="https://www.thenorthernecho.co.uk/news/15599623.Did_homeless_man_inject_himself_with_the_heroin_that_killed_him__Inquest_cites__uncertainties__around_his_death/" TargetMode="External"/><Relationship Id="rId5" Type="http://schemas.openxmlformats.org/officeDocument/2006/relationships/hyperlink" Target="https://www.fotolia.com/id/174200966" TargetMode="External"/><Relationship Id="rId15" Type="http://schemas.openxmlformats.org/officeDocument/2006/relationships/hyperlink" Target="http://www.prisonereducation.org.uk/about-us/" TargetMode="External"/><Relationship Id="rId10" Type="http://schemas.openxmlformats.org/officeDocument/2006/relationships/hyperlink" Target="https://www.mirror.co.uk/news/uk-news/prison-supposed-punishment-deterrent-stop-8019093" TargetMode="External"/><Relationship Id="rId19" Type="http://schemas.openxmlformats.org/officeDocument/2006/relationships/hyperlink" Target="http://prisonreform777.blogspot.com/2015/05/prison-reform.html" TargetMode="External"/><Relationship Id="rId4" Type="http://schemas.openxmlformats.org/officeDocument/2006/relationships/hyperlink" Target="https://www.independent.co.uk/news/uk/crime/crime-drugs-alcohol-mental-illness-short-sentences-treatment-compulsory-community-sentences-a8485221.html" TargetMode="External"/><Relationship Id="rId9" Type="http://schemas.openxmlformats.org/officeDocument/2006/relationships/hyperlink" Target="https://insidetime.org/hmp-swansea-prison-regime-info/" TargetMode="External"/><Relationship Id="rId14" Type="http://schemas.openxmlformats.org/officeDocument/2006/relationships/hyperlink" Target="https://www.prisonerseducation.org.uk/media-press/new-government-data-on-english-and-maths-skills-of-prison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330037"/>
            <a:ext cx="9144000" cy="2387600"/>
          </a:xfrm>
        </p:spPr>
        <p:txBody>
          <a:bodyPr/>
          <a:lstStyle/>
          <a:p>
            <a:r>
              <a:rPr lang="en-GB" dirty="0"/>
              <a:t>Prison education</a:t>
            </a:r>
          </a:p>
        </p:txBody>
      </p:sp>
      <p:sp>
        <p:nvSpPr>
          <p:cNvPr id="4" name="TextBox 3"/>
          <p:cNvSpPr txBox="1"/>
          <p:nvPr/>
        </p:nvSpPr>
        <p:spPr>
          <a:xfrm>
            <a:off x="615142" y="1562793"/>
            <a:ext cx="6209607" cy="369332"/>
          </a:xfrm>
          <a:prstGeom prst="rect">
            <a:avLst/>
          </a:prstGeom>
          <a:noFill/>
        </p:spPr>
        <p:txBody>
          <a:bodyPr wrap="square" rtlCol="0">
            <a:spAutoFit/>
          </a:bodyPr>
          <a:lstStyle/>
          <a:p>
            <a:r>
              <a:rPr lang="en-GB" dirty="0"/>
              <a:t>An ideal learning environment.</a:t>
            </a:r>
          </a:p>
        </p:txBody>
      </p:sp>
      <p:pic>
        <p:nvPicPr>
          <p:cNvPr id="6" name="Picture 5"/>
          <p:cNvPicPr>
            <a:picLocks noChangeAspect="1"/>
          </p:cNvPicPr>
          <p:nvPr/>
        </p:nvPicPr>
        <p:blipFill>
          <a:blip r:embed="rId2"/>
          <a:stretch>
            <a:fillRect/>
          </a:stretch>
        </p:blipFill>
        <p:spPr>
          <a:xfrm>
            <a:off x="156557" y="2882957"/>
            <a:ext cx="5936673" cy="3339379"/>
          </a:xfrm>
          <a:prstGeom prst="rect">
            <a:avLst/>
          </a:prstGeom>
        </p:spPr>
      </p:pic>
      <p:sp>
        <p:nvSpPr>
          <p:cNvPr id="7" name="TextBox 6"/>
          <p:cNvSpPr txBox="1"/>
          <p:nvPr/>
        </p:nvSpPr>
        <p:spPr>
          <a:xfrm>
            <a:off x="4389120" y="6222336"/>
            <a:ext cx="2435629" cy="261610"/>
          </a:xfrm>
          <a:prstGeom prst="rect">
            <a:avLst/>
          </a:prstGeom>
          <a:noFill/>
        </p:spPr>
        <p:txBody>
          <a:bodyPr wrap="square" rtlCol="0">
            <a:spAutoFit/>
          </a:bodyPr>
          <a:lstStyle/>
          <a:p>
            <a:r>
              <a:rPr lang="en-GB" sz="1100" dirty="0"/>
              <a:t>(</a:t>
            </a:r>
            <a:r>
              <a:rPr lang="en-GB" sz="1100" dirty="0" err="1"/>
              <a:t>Anthamatten</a:t>
            </a:r>
            <a:r>
              <a:rPr lang="en-GB" sz="1100" dirty="0"/>
              <a:t>, 2015)</a:t>
            </a:r>
          </a:p>
        </p:txBody>
      </p:sp>
    </p:spTree>
    <p:extLst>
      <p:ext uri="{BB962C8B-B14F-4D97-AF65-F5344CB8AC3E}">
        <p14:creationId xmlns:p14="http://schemas.microsoft.com/office/powerpoint/2010/main" val="1065335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53" y="0"/>
            <a:ext cx="8534400" cy="1507067"/>
          </a:xfrm>
        </p:spPr>
        <p:txBody>
          <a:bodyPr/>
          <a:lstStyle/>
          <a:p>
            <a:r>
              <a:rPr lang="en-GB" dirty="0"/>
              <a:t>introduction</a:t>
            </a:r>
          </a:p>
        </p:txBody>
      </p:sp>
      <p:sp>
        <p:nvSpPr>
          <p:cNvPr id="4" name="TextBox 3"/>
          <p:cNvSpPr txBox="1"/>
          <p:nvPr/>
        </p:nvSpPr>
        <p:spPr>
          <a:xfrm>
            <a:off x="341522" y="1341814"/>
            <a:ext cx="10961783" cy="646331"/>
          </a:xfrm>
          <a:prstGeom prst="rect">
            <a:avLst/>
          </a:prstGeom>
          <a:noFill/>
        </p:spPr>
        <p:txBody>
          <a:bodyPr wrap="square" rtlCol="0">
            <a:spAutoFit/>
          </a:bodyPr>
          <a:lstStyle/>
          <a:p>
            <a:r>
              <a:rPr lang="en-GB" dirty="0"/>
              <a:t>Prison education can easily, but mistakenly, be identified as a more philanthropic outlook on educating people who should not be rewarded for their crimes with a free education. </a:t>
            </a:r>
          </a:p>
        </p:txBody>
      </p:sp>
      <p:sp>
        <p:nvSpPr>
          <p:cNvPr id="5" name="TextBox 4"/>
          <p:cNvSpPr txBox="1"/>
          <p:nvPr/>
        </p:nvSpPr>
        <p:spPr>
          <a:xfrm>
            <a:off x="341522" y="2221963"/>
            <a:ext cx="9507556" cy="923330"/>
          </a:xfrm>
          <a:prstGeom prst="rect">
            <a:avLst/>
          </a:prstGeom>
          <a:noFill/>
        </p:spPr>
        <p:txBody>
          <a:bodyPr wrap="square" rtlCol="0">
            <a:spAutoFit/>
          </a:bodyPr>
          <a:lstStyle/>
          <a:p>
            <a:r>
              <a:rPr lang="en-GB" dirty="0"/>
              <a:t>Some people believe prison education to be wrong as it defeats the purpose of sentencing someone to prison, may create smarter criminals and provides convicts with more job opportunities taken from the law abiding public (</a:t>
            </a:r>
            <a:r>
              <a:rPr lang="en-GB" dirty="0" err="1"/>
              <a:t>Proulx</a:t>
            </a:r>
            <a:r>
              <a:rPr lang="en-GB" dirty="0"/>
              <a:t>, 2018).</a:t>
            </a:r>
          </a:p>
        </p:txBody>
      </p:sp>
      <p:sp>
        <p:nvSpPr>
          <p:cNvPr id="6" name="TextBox 5"/>
          <p:cNvSpPr txBox="1"/>
          <p:nvPr/>
        </p:nvSpPr>
        <p:spPr>
          <a:xfrm>
            <a:off x="341522" y="3481330"/>
            <a:ext cx="10344839" cy="646331"/>
          </a:xfrm>
          <a:prstGeom prst="rect">
            <a:avLst/>
          </a:prstGeom>
          <a:noFill/>
        </p:spPr>
        <p:txBody>
          <a:bodyPr wrap="square" rtlCol="0">
            <a:spAutoFit/>
          </a:bodyPr>
          <a:lstStyle/>
          <a:p>
            <a:r>
              <a:rPr lang="en-GB" dirty="0"/>
              <a:t>Research shows that prisoners who attend education within prison are less likely to return to prison once released (</a:t>
            </a:r>
            <a:r>
              <a:rPr lang="en-GB" dirty="0" err="1"/>
              <a:t>Vacca</a:t>
            </a:r>
            <a:r>
              <a:rPr lang="en-GB" dirty="0"/>
              <a:t>, 2004).</a:t>
            </a:r>
          </a:p>
        </p:txBody>
      </p:sp>
      <p:sp>
        <p:nvSpPr>
          <p:cNvPr id="7" name="TextBox 6"/>
          <p:cNvSpPr txBox="1"/>
          <p:nvPr/>
        </p:nvSpPr>
        <p:spPr>
          <a:xfrm>
            <a:off x="341522" y="4463698"/>
            <a:ext cx="9628742" cy="646331"/>
          </a:xfrm>
          <a:prstGeom prst="rect">
            <a:avLst/>
          </a:prstGeom>
          <a:noFill/>
        </p:spPr>
        <p:txBody>
          <a:bodyPr wrap="square" rtlCol="0">
            <a:spAutoFit/>
          </a:bodyPr>
          <a:lstStyle/>
          <a:p>
            <a:r>
              <a:rPr lang="en-GB" dirty="0"/>
              <a:t>It also leads to less violent inmates, resulting in ‘a more positive prison experience’ (</a:t>
            </a:r>
            <a:r>
              <a:rPr lang="en-GB" dirty="0" err="1"/>
              <a:t>Vacca</a:t>
            </a:r>
            <a:r>
              <a:rPr lang="en-GB" dirty="0"/>
              <a:t>, 2004).</a:t>
            </a:r>
          </a:p>
        </p:txBody>
      </p:sp>
      <p:pic>
        <p:nvPicPr>
          <p:cNvPr id="1026" name="Picture 2" descr="Image result for happy prison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2775" y="5018967"/>
            <a:ext cx="2305050" cy="15240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247825" y="6265969"/>
            <a:ext cx="2170323" cy="276999"/>
          </a:xfrm>
          <a:prstGeom prst="rect">
            <a:avLst/>
          </a:prstGeom>
          <a:noFill/>
        </p:spPr>
        <p:txBody>
          <a:bodyPr wrap="square" rtlCol="0">
            <a:spAutoFit/>
          </a:bodyPr>
          <a:lstStyle/>
          <a:p>
            <a:r>
              <a:rPr lang="en-GB" sz="1200" dirty="0"/>
              <a:t>(</a:t>
            </a:r>
            <a:r>
              <a:rPr lang="en-GB" sz="1200" dirty="0" err="1"/>
              <a:t>Dreamstime</a:t>
            </a:r>
            <a:r>
              <a:rPr lang="en-GB" sz="1200" dirty="0"/>
              <a:t>, 2018)</a:t>
            </a:r>
          </a:p>
        </p:txBody>
      </p:sp>
    </p:spTree>
    <p:extLst>
      <p:ext uri="{BB962C8B-B14F-4D97-AF65-F5344CB8AC3E}">
        <p14:creationId xmlns:p14="http://schemas.microsoft.com/office/powerpoint/2010/main" val="3670667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nodeType="withEffect">
                                  <p:stCondLst>
                                    <p:cond delay="0"/>
                                  </p:stCondLst>
                                  <p:childTnLst>
                                    <p:set>
                                      <p:cBhvr>
                                        <p:cTn id="29" dur="1" fill="hold">
                                          <p:stCondLst>
                                            <p:cond delay="0"/>
                                          </p:stCondLst>
                                        </p:cTn>
                                        <p:tgtEl>
                                          <p:spTgt spid="1026"/>
                                        </p:tgtEl>
                                        <p:attrNameLst>
                                          <p:attrName>style.visibility</p:attrName>
                                        </p:attrNameLst>
                                      </p:cBhvr>
                                      <p:to>
                                        <p:strVal val="visible"/>
                                      </p:to>
                                    </p:set>
                                    <p:animEffect transition="in" filter="fade">
                                      <p:cBhvr>
                                        <p:cTn id="30" dur="500"/>
                                        <p:tgtEl>
                                          <p:spTgt spid="1026"/>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Who are the learners?</a:t>
            </a:r>
          </a:p>
        </p:txBody>
      </p:sp>
      <p:sp>
        <p:nvSpPr>
          <p:cNvPr id="4" name="TextBox 3"/>
          <p:cNvSpPr txBox="1"/>
          <p:nvPr/>
        </p:nvSpPr>
        <p:spPr>
          <a:xfrm>
            <a:off x="299258" y="1413164"/>
            <a:ext cx="8412480" cy="646331"/>
          </a:xfrm>
          <a:prstGeom prst="rect">
            <a:avLst/>
          </a:prstGeom>
          <a:noFill/>
        </p:spPr>
        <p:txBody>
          <a:bodyPr wrap="square" rtlCol="0">
            <a:spAutoFit/>
          </a:bodyPr>
          <a:lstStyle/>
          <a:p>
            <a:r>
              <a:rPr lang="en-GB" dirty="0"/>
              <a:t>Oxford dictionary (2018) defines a prisoner as ‘a person legally committed to prison as a punishment for a crime or awaiting a crime’.</a:t>
            </a:r>
          </a:p>
        </p:txBody>
      </p:sp>
      <p:sp>
        <p:nvSpPr>
          <p:cNvPr id="5" name="TextBox 4"/>
          <p:cNvSpPr txBox="1"/>
          <p:nvPr/>
        </p:nvSpPr>
        <p:spPr>
          <a:xfrm>
            <a:off x="299258" y="2059495"/>
            <a:ext cx="9459883" cy="923330"/>
          </a:xfrm>
          <a:prstGeom prst="rect">
            <a:avLst/>
          </a:prstGeom>
          <a:noFill/>
        </p:spPr>
        <p:txBody>
          <a:bodyPr wrap="square" rtlCol="0">
            <a:spAutoFit/>
          </a:bodyPr>
          <a:lstStyle/>
          <a:p>
            <a:r>
              <a:rPr lang="en-GB" dirty="0"/>
              <a:t>The Prisoner Education Trust (PET) (2015) estimates that 46% of prisoners have the literacy skills of an 11 year old, and 56% of prisoners have the equivalent capability in Mathematics. </a:t>
            </a:r>
          </a:p>
        </p:txBody>
      </p:sp>
      <p:pic>
        <p:nvPicPr>
          <p:cNvPr id="6" name="Picture 5">
            <a:extLst>
              <a:ext uri="{FF2B5EF4-FFF2-40B4-BE49-F238E27FC236}">
                <a16:creationId xmlns:a16="http://schemas.microsoft.com/office/drawing/2014/main" id="{BC4036BF-4623-4148-A942-409275DDB5E5}"/>
              </a:ext>
            </a:extLst>
          </p:cNvPr>
          <p:cNvPicPr>
            <a:picLocks noChangeAspect="1"/>
          </p:cNvPicPr>
          <p:nvPr/>
        </p:nvPicPr>
        <p:blipFill>
          <a:blip r:embed="rId2"/>
          <a:stretch>
            <a:fillRect/>
          </a:stretch>
        </p:blipFill>
        <p:spPr>
          <a:xfrm>
            <a:off x="3029207" y="3042565"/>
            <a:ext cx="5505193" cy="3417016"/>
          </a:xfrm>
          <a:prstGeom prst="rect">
            <a:avLst/>
          </a:prstGeom>
        </p:spPr>
      </p:pic>
      <p:sp>
        <p:nvSpPr>
          <p:cNvPr id="7" name="TextBox 6">
            <a:extLst>
              <a:ext uri="{FF2B5EF4-FFF2-40B4-BE49-F238E27FC236}">
                <a16:creationId xmlns:a16="http://schemas.microsoft.com/office/drawing/2014/main" id="{51DC0385-0102-45AC-8FB3-AAC52395F639}"/>
              </a:ext>
            </a:extLst>
          </p:cNvPr>
          <p:cNvSpPr txBox="1"/>
          <p:nvPr/>
        </p:nvSpPr>
        <p:spPr>
          <a:xfrm>
            <a:off x="8194904" y="6459581"/>
            <a:ext cx="2181549" cy="276999"/>
          </a:xfrm>
          <a:prstGeom prst="rect">
            <a:avLst/>
          </a:prstGeom>
          <a:noFill/>
        </p:spPr>
        <p:txBody>
          <a:bodyPr wrap="square" rtlCol="0">
            <a:spAutoFit/>
          </a:bodyPr>
          <a:lstStyle/>
          <a:p>
            <a:r>
              <a:rPr lang="en-GB" sz="1200" dirty="0"/>
              <a:t>(Statista, 2018)</a:t>
            </a:r>
          </a:p>
        </p:txBody>
      </p:sp>
    </p:spTree>
    <p:extLst>
      <p:ext uri="{BB962C8B-B14F-4D97-AF65-F5344CB8AC3E}">
        <p14:creationId xmlns:p14="http://schemas.microsoft.com/office/powerpoint/2010/main" val="3422122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8D425-F8AD-4348-BBE0-A2F788B90A02}"/>
              </a:ext>
            </a:extLst>
          </p:cNvPr>
          <p:cNvSpPr>
            <a:spLocks noGrp="1"/>
          </p:cNvSpPr>
          <p:nvPr>
            <p:ph type="title"/>
          </p:nvPr>
        </p:nvSpPr>
        <p:spPr>
          <a:xfrm>
            <a:off x="0" y="0"/>
            <a:ext cx="8534400" cy="1507067"/>
          </a:xfrm>
        </p:spPr>
        <p:txBody>
          <a:bodyPr/>
          <a:lstStyle/>
          <a:p>
            <a:r>
              <a:rPr lang="en-GB" dirty="0"/>
              <a:t>What does the learner need</a:t>
            </a:r>
          </a:p>
        </p:txBody>
      </p:sp>
      <p:sp>
        <p:nvSpPr>
          <p:cNvPr id="4" name="TextBox 3">
            <a:extLst>
              <a:ext uri="{FF2B5EF4-FFF2-40B4-BE49-F238E27FC236}">
                <a16:creationId xmlns:a16="http://schemas.microsoft.com/office/drawing/2014/main" id="{E2541559-74BF-4C3C-B0B0-61201B4CCB54}"/>
              </a:ext>
            </a:extLst>
          </p:cNvPr>
          <p:cNvSpPr txBox="1"/>
          <p:nvPr/>
        </p:nvSpPr>
        <p:spPr>
          <a:xfrm>
            <a:off x="185530" y="1507067"/>
            <a:ext cx="10694505" cy="646331"/>
          </a:xfrm>
          <a:prstGeom prst="rect">
            <a:avLst/>
          </a:prstGeom>
          <a:noFill/>
        </p:spPr>
        <p:txBody>
          <a:bodyPr wrap="square" rtlCol="0">
            <a:spAutoFit/>
          </a:bodyPr>
          <a:lstStyle/>
          <a:p>
            <a:r>
              <a:rPr lang="en-GB" dirty="0"/>
              <a:t>Prisoners need education. Research has shown that gaining an education when incarcerated reduces recidivism greatly (</a:t>
            </a:r>
            <a:r>
              <a:rPr lang="en-GB" dirty="0" err="1"/>
              <a:t>Erisman</a:t>
            </a:r>
            <a:r>
              <a:rPr lang="en-GB" dirty="0"/>
              <a:t> &amp; </a:t>
            </a:r>
            <a:r>
              <a:rPr lang="en-GB" dirty="0" err="1"/>
              <a:t>Contardo</a:t>
            </a:r>
            <a:r>
              <a:rPr lang="en-GB" dirty="0"/>
              <a:t>, 2005).</a:t>
            </a:r>
          </a:p>
        </p:txBody>
      </p:sp>
      <p:sp>
        <p:nvSpPr>
          <p:cNvPr id="5" name="TextBox 4">
            <a:extLst>
              <a:ext uri="{FF2B5EF4-FFF2-40B4-BE49-F238E27FC236}">
                <a16:creationId xmlns:a16="http://schemas.microsoft.com/office/drawing/2014/main" id="{9B1FC7FC-D507-41E7-B62D-C74672C84259}"/>
              </a:ext>
            </a:extLst>
          </p:cNvPr>
          <p:cNvSpPr txBox="1"/>
          <p:nvPr/>
        </p:nvSpPr>
        <p:spPr>
          <a:xfrm>
            <a:off x="185530" y="2517913"/>
            <a:ext cx="11198087" cy="646331"/>
          </a:xfrm>
          <a:prstGeom prst="rect">
            <a:avLst/>
          </a:prstGeom>
          <a:noFill/>
        </p:spPr>
        <p:txBody>
          <a:bodyPr wrap="square" rtlCol="0">
            <a:spAutoFit/>
          </a:bodyPr>
          <a:lstStyle/>
          <a:p>
            <a:r>
              <a:rPr lang="en-GB" dirty="0"/>
              <a:t>Prisoners also need to be made accountable for their crimes, and be rehabilitated to become productive law abiding citizens (Coates, 2016 cited in Malone, 2016).</a:t>
            </a:r>
          </a:p>
        </p:txBody>
      </p:sp>
      <p:sp>
        <p:nvSpPr>
          <p:cNvPr id="6" name="TextBox 5">
            <a:extLst>
              <a:ext uri="{FF2B5EF4-FFF2-40B4-BE49-F238E27FC236}">
                <a16:creationId xmlns:a16="http://schemas.microsoft.com/office/drawing/2014/main" id="{130D9685-A7E1-4B4B-9A90-ADB39BC97B83}"/>
              </a:ext>
            </a:extLst>
          </p:cNvPr>
          <p:cNvSpPr txBox="1"/>
          <p:nvPr/>
        </p:nvSpPr>
        <p:spPr>
          <a:xfrm>
            <a:off x="185530" y="3528759"/>
            <a:ext cx="10972800" cy="923330"/>
          </a:xfrm>
          <a:prstGeom prst="rect">
            <a:avLst/>
          </a:prstGeom>
          <a:noFill/>
        </p:spPr>
        <p:txBody>
          <a:bodyPr wrap="square" rtlCol="0">
            <a:spAutoFit/>
          </a:bodyPr>
          <a:lstStyle/>
          <a:p>
            <a:r>
              <a:rPr lang="en-GB" dirty="0"/>
              <a:t>My learning environment will encumber both aspects of the learning needs of the prisoners by educating them both academically and socially, as well as providing them with a sense of community and help when needed. </a:t>
            </a:r>
          </a:p>
        </p:txBody>
      </p:sp>
      <p:pic>
        <p:nvPicPr>
          <p:cNvPr id="1026" name="Picture 2" descr="Image result for prison">
            <a:extLst>
              <a:ext uri="{FF2B5EF4-FFF2-40B4-BE49-F238E27FC236}">
                <a16:creationId xmlns:a16="http://schemas.microsoft.com/office/drawing/2014/main" id="{6B41C3A1-D6BB-4613-8445-AE03251BEF0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84573" y="4227443"/>
            <a:ext cx="3791778" cy="252785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9529D95-63F1-4536-8363-1171732A5C40}"/>
              </a:ext>
            </a:extLst>
          </p:cNvPr>
          <p:cNvSpPr txBox="1"/>
          <p:nvPr/>
        </p:nvSpPr>
        <p:spPr>
          <a:xfrm>
            <a:off x="9576351" y="6478296"/>
            <a:ext cx="1484243" cy="276999"/>
          </a:xfrm>
          <a:prstGeom prst="rect">
            <a:avLst/>
          </a:prstGeom>
          <a:noFill/>
        </p:spPr>
        <p:txBody>
          <a:bodyPr wrap="square" rtlCol="0">
            <a:spAutoFit/>
          </a:bodyPr>
          <a:lstStyle/>
          <a:p>
            <a:r>
              <a:rPr lang="en-GB" sz="1200" dirty="0"/>
              <a:t>Virgin (2018)</a:t>
            </a:r>
          </a:p>
        </p:txBody>
      </p:sp>
    </p:spTree>
    <p:extLst>
      <p:ext uri="{BB962C8B-B14F-4D97-AF65-F5344CB8AC3E}">
        <p14:creationId xmlns:p14="http://schemas.microsoft.com/office/powerpoint/2010/main" val="2600171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nodeType="with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500"/>
                                        <p:tgtEl>
                                          <p:spTgt spid="102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3F5F-6DF2-4379-90A7-980D82D923B2}"/>
              </a:ext>
            </a:extLst>
          </p:cNvPr>
          <p:cNvSpPr>
            <a:spLocks noGrp="1"/>
          </p:cNvSpPr>
          <p:nvPr>
            <p:ph type="title"/>
          </p:nvPr>
        </p:nvSpPr>
        <p:spPr>
          <a:xfrm>
            <a:off x="0" y="0"/>
            <a:ext cx="8534400" cy="1507067"/>
          </a:xfrm>
        </p:spPr>
        <p:txBody>
          <a:bodyPr/>
          <a:lstStyle/>
          <a:p>
            <a:r>
              <a:rPr lang="en-GB" dirty="0"/>
              <a:t>Current provisions</a:t>
            </a:r>
          </a:p>
        </p:txBody>
      </p:sp>
      <p:sp>
        <p:nvSpPr>
          <p:cNvPr id="4" name="Rectangle 3">
            <a:extLst>
              <a:ext uri="{FF2B5EF4-FFF2-40B4-BE49-F238E27FC236}">
                <a16:creationId xmlns:a16="http://schemas.microsoft.com/office/drawing/2014/main" id="{0E3AC834-C62C-48FD-821D-BD0054CE5B2A}"/>
              </a:ext>
            </a:extLst>
          </p:cNvPr>
          <p:cNvSpPr/>
          <p:nvPr/>
        </p:nvSpPr>
        <p:spPr>
          <a:xfrm>
            <a:off x="4458372" y="3074504"/>
            <a:ext cx="3275256"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SUBJECTS</a:t>
            </a:r>
          </a:p>
        </p:txBody>
      </p:sp>
      <p:cxnSp>
        <p:nvCxnSpPr>
          <p:cNvPr id="6" name="Straight Arrow Connector 5">
            <a:extLst>
              <a:ext uri="{FF2B5EF4-FFF2-40B4-BE49-F238E27FC236}">
                <a16:creationId xmlns:a16="http://schemas.microsoft.com/office/drawing/2014/main" id="{BAB78679-DF1E-46AE-9E3E-D9CDEA9BB7C3}"/>
              </a:ext>
            </a:extLst>
          </p:cNvPr>
          <p:cNvCxnSpPr/>
          <p:nvPr/>
        </p:nvCxnSpPr>
        <p:spPr>
          <a:xfrm flipV="1">
            <a:off x="7566991" y="1641940"/>
            <a:ext cx="821635" cy="1284309"/>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E7AF4740-4A91-45F5-8363-4382974ECA1E}"/>
              </a:ext>
            </a:extLst>
          </p:cNvPr>
          <p:cNvCxnSpPr/>
          <p:nvPr/>
        </p:nvCxnSpPr>
        <p:spPr>
          <a:xfrm flipV="1">
            <a:off x="8070574" y="3033418"/>
            <a:ext cx="1590261" cy="354496"/>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57E97EE-7D23-4576-9BCB-446AE30276DD}"/>
              </a:ext>
            </a:extLst>
          </p:cNvPr>
          <p:cNvCxnSpPr/>
          <p:nvPr/>
        </p:nvCxnSpPr>
        <p:spPr>
          <a:xfrm flipV="1">
            <a:off x="6639339" y="1092296"/>
            <a:ext cx="0" cy="1689331"/>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7E96C90-CCB9-45DE-BA2C-957E922DBBA2}"/>
              </a:ext>
            </a:extLst>
          </p:cNvPr>
          <p:cNvCxnSpPr/>
          <p:nvPr/>
        </p:nvCxnSpPr>
        <p:spPr>
          <a:xfrm>
            <a:off x="7733628" y="4121426"/>
            <a:ext cx="654998" cy="993913"/>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B54217F-0100-4D0C-8FA7-CE2B97DAE58D}"/>
              </a:ext>
            </a:extLst>
          </p:cNvPr>
          <p:cNvCxnSpPr/>
          <p:nvPr/>
        </p:nvCxnSpPr>
        <p:spPr>
          <a:xfrm>
            <a:off x="6334539" y="4373217"/>
            <a:ext cx="0" cy="1192054"/>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2DA8D32-C4F5-4E83-95FC-9E5095F5696D}"/>
              </a:ext>
            </a:extLst>
          </p:cNvPr>
          <p:cNvCxnSpPr/>
          <p:nvPr/>
        </p:nvCxnSpPr>
        <p:spPr>
          <a:xfrm flipH="1">
            <a:off x="4496471" y="4208203"/>
            <a:ext cx="1213558" cy="151074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BFB948C3-551E-459B-9936-3C52E37DBC2F}"/>
              </a:ext>
            </a:extLst>
          </p:cNvPr>
          <p:cNvCxnSpPr/>
          <p:nvPr/>
        </p:nvCxnSpPr>
        <p:spPr>
          <a:xfrm flipH="1">
            <a:off x="2464904" y="4105003"/>
            <a:ext cx="1993468" cy="1553675"/>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B5A8B3B9-2C01-4780-8C80-7BB61633A596}"/>
              </a:ext>
            </a:extLst>
          </p:cNvPr>
          <p:cNvCxnSpPr/>
          <p:nvPr/>
        </p:nvCxnSpPr>
        <p:spPr>
          <a:xfrm flipH="1">
            <a:off x="1484243" y="3536169"/>
            <a:ext cx="2822713" cy="83704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2A8FF9C-244A-48E8-B7BA-A572E812F882}"/>
              </a:ext>
            </a:extLst>
          </p:cNvPr>
          <p:cNvCxnSpPr/>
          <p:nvPr/>
        </p:nvCxnSpPr>
        <p:spPr>
          <a:xfrm flipH="1" flipV="1">
            <a:off x="2050282" y="2569592"/>
            <a:ext cx="2408090" cy="463826"/>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96BDD6C-1464-4D6F-AD98-E3D8E95421B5}"/>
              </a:ext>
            </a:extLst>
          </p:cNvPr>
          <p:cNvCxnSpPr/>
          <p:nvPr/>
        </p:nvCxnSpPr>
        <p:spPr>
          <a:xfrm flipV="1">
            <a:off x="7871791" y="1465981"/>
            <a:ext cx="2125990" cy="1743605"/>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F44E94A-12CB-4DC4-9F00-47B9A0CB2486}"/>
              </a:ext>
            </a:extLst>
          </p:cNvPr>
          <p:cNvCxnSpPr/>
          <p:nvPr/>
        </p:nvCxnSpPr>
        <p:spPr>
          <a:xfrm flipH="1" flipV="1">
            <a:off x="4949686" y="2158407"/>
            <a:ext cx="602976" cy="70391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2A9479D-00BE-4FB3-8F6B-8D4F4DC1402C}"/>
              </a:ext>
            </a:extLst>
          </p:cNvPr>
          <p:cNvCxnSpPr/>
          <p:nvPr/>
        </p:nvCxnSpPr>
        <p:spPr>
          <a:xfrm>
            <a:off x="7113103" y="4105003"/>
            <a:ext cx="453888" cy="188815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D2146CD-1E02-4ACA-AB36-EC53AF405BD6}"/>
              </a:ext>
            </a:extLst>
          </p:cNvPr>
          <p:cNvSpPr txBox="1"/>
          <p:nvPr/>
        </p:nvSpPr>
        <p:spPr>
          <a:xfrm>
            <a:off x="6371474" y="652846"/>
            <a:ext cx="1399088" cy="369332"/>
          </a:xfrm>
          <a:prstGeom prst="rect">
            <a:avLst/>
          </a:prstGeom>
          <a:noFill/>
        </p:spPr>
        <p:txBody>
          <a:bodyPr wrap="square" rtlCol="0">
            <a:spAutoFit/>
          </a:bodyPr>
          <a:lstStyle/>
          <a:p>
            <a:r>
              <a:rPr lang="en-GB" dirty="0"/>
              <a:t>ART</a:t>
            </a:r>
          </a:p>
        </p:txBody>
      </p:sp>
      <p:sp>
        <p:nvSpPr>
          <p:cNvPr id="30" name="TextBox 29">
            <a:extLst>
              <a:ext uri="{FF2B5EF4-FFF2-40B4-BE49-F238E27FC236}">
                <a16:creationId xmlns:a16="http://schemas.microsoft.com/office/drawing/2014/main" id="{4EF8C34F-5317-44BA-A8DD-8F5F68E91C14}"/>
              </a:ext>
            </a:extLst>
          </p:cNvPr>
          <p:cNvSpPr txBox="1"/>
          <p:nvPr/>
        </p:nvSpPr>
        <p:spPr>
          <a:xfrm>
            <a:off x="8136835" y="1022178"/>
            <a:ext cx="1060170" cy="646331"/>
          </a:xfrm>
          <a:prstGeom prst="rect">
            <a:avLst/>
          </a:prstGeom>
          <a:noFill/>
        </p:spPr>
        <p:txBody>
          <a:bodyPr wrap="square" rtlCol="0">
            <a:spAutoFit/>
          </a:bodyPr>
          <a:lstStyle/>
          <a:p>
            <a:r>
              <a:rPr lang="en-GB" dirty="0"/>
              <a:t>BASIC SKILLS</a:t>
            </a:r>
          </a:p>
        </p:txBody>
      </p:sp>
      <p:sp>
        <p:nvSpPr>
          <p:cNvPr id="31" name="TextBox 30">
            <a:extLst>
              <a:ext uri="{FF2B5EF4-FFF2-40B4-BE49-F238E27FC236}">
                <a16:creationId xmlns:a16="http://schemas.microsoft.com/office/drawing/2014/main" id="{029E4208-2707-4158-9C74-8AA0B7DF5460}"/>
              </a:ext>
            </a:extLst>
          </p:cNvPr>
          <p:cNvSpPr txBox="1"/>
          <p:nvPr/>
        </p:nvSpPr>
        <p:spPr>
          <a:xfrm>
            <a:off x="10052759" y="1022178"/>
            <a:ext cx="2125990" cy="646331"/>
          </a:xfrm>
          <a:prstGeom prst="rect">
            <a:avLst/>
          </a:prstGeom>
          <a:noFill/>
        </p:spPr>
        <p:txBody>
          <a:bodyPr wrap="square" rtlCol="0">
            <a:spAutoFit/>
          </a:bodyPr>
          <a:lstStyle/>
          <a:p>
            <a:r>
              <a:rPr lang="en-GB" dirty="0"/>
              <a:t>COMPUTER STUDIES</a:t>
            </a:r>
          </a:p>
        </p:txBody>
      </p:sp>
      <p:sp>
        <p:nvSpPr>
          <p:cNvPr id="32" name="TextBox 31">
            <a:extLst>
              <a:ext uri="{FF2B5EF4-FFF2-40B4-BE49-F238E27FC236}">
                <a16:creationId xmlns:a16="http://schemas.microsoft.com/office/drawing/2014/main" id="{C02AD755-1D3B-4E2B-89F7-D640E36FF8BC}"/>
              </a:ext>
            </a:extLst>
          </p:cNvPr>
          <p:cNvSpPr txBox="1"/>
          <p:nvPr/>
        </p:nvSpPr>
        <p:spPr>
          <a:xfrm>
            <a:off x="9660835" y="2836254"/>
            <a:ext cx="1836410" cy="369332"/>
          </a:xfrm>
          <a:prstGeom prst="rect">
            <a:avLst/>
          </a:prstGeom>
          <a:noFill/>
        </p:spPr>
        <p:txBody>
          <a:bodyPr wrap="square" rtlCol="0">
            <a:spAutoFit/>
          </a:bodyPr>
          <a:lstStyle/>
          <a:p>
            <a:r>
              <a:rPr lang="en-GB" dirty="0"/>
              <a:t>CRAFTS</a:t>
            </a:r>
          </a:p>
        </p:txBody>
      </p:sp>
      <p:sp>
        <p:nvSpPr>
          <p:cNvPr id="33" name="TextBox 32">
            <a:extLst>
              <a:ext uri="{FF2B5EF4-FFF2-40B4-BE49-F238E27FC236}">
                <a16:creationId xmlns:a16="http://schemas.microsoft.com/office/drawing/2014/main" id="{D9F828EA-200E-4768-B42F-19FD3BEF3B82}"/>
              </a:ext>
            </a:extLst>
          </p:cNvPr>
          <p:cNvSpPr txBox="1"/>
          <p:nvPr/>
        </p:nvSpPr>
        <p:spPr>
          <a:xfrm>
            <a:off x="8136835" y="5174974"/>
            <a:ext cx="2125990" cy="646331"/>
          </a:xfrm>
          <a:prstGeom prst="rect">
            <a:avLst/>
          </a:prstGeom>
          <a:noFill/>
        </p:spPr>
        <p:txBody>
          <a:bodyPr wrap="square" rtlCol="0">
            <a:spAutoFit/>
          </a:bodyPr>
          <a:lstStyle/>
          <a:p>
            <a:r>
              <a:rPr lang="en-GB" dirty="0"/>
              <a:t>CREATIVE</a:t>
            </a:r>
          </a:p>
          <a:p>
            <a:r>
              <a:rPr lang="en-GB" dirty="0"/>
              <a:t>WRITING</a:t>
            </a:r>
          </a:p>
        </p:txBody>
      </p:sp>
      <p:sp>
        <p:nvSpPr>
          <p:cNvPr id="34" name="TextBox 33">
            <a:extLst>
              <a:ext uri="{FF2B5EF4-FFF2-40B4-BE49-F238E27FC236}">
                <a16:creationId xmlns:a16="http://schemas.microsoft.com/office/drawing/2014/main" id="{85E250F6-5E0C-4B0A-A246-DE263969D9D7}"/>
              </a:ext>
            </a:extLst>
          </p:cNvPr>
          <p:cNvSpPr txBox="1"/>
          <p:nvPr/>
        </p:nvSpPr>
        <p:spPr>
          <a:xfrm>
            <a:off x="7209183" y="6175513"/>
            <a:ext cx="1802295" cy="369332"/>
          </a:xfrm>
          <a:prstGeom prst="rect">
            <a:avLst/>
          </a:prstGeom>
          <a:noFill/>
        </p:spPr>
        <p:txBody>
          <a:bodyPr wrap="square" rtlCol="0">
            <a:spAutoFit/>
          </a:bodyPr>
          <a:lstStyle/>
          <a:p>
            <a:r>
              <a:rPr lang="en-GB" dirty="0"/>
              <a:t>ENGLISH</a:t>
            </a:r>
          </a:p>
        </p:txBody>
      </p:sp>
      <p:sp>
        <p:nvSpPr>
          <p:cNvPr id="35" name="TextBox 34">
            <a:extLst>
              <a:ext uri="{FF2B5EF4-FFF2-40B4-BE49-F238E27FC236}">
                <a16:creationId xmlns:a16="http://schemas.microsoft.com/office/drawing/2014/main" id="{12074D58-865A-4857-8CCE-22E9708EADD7}"/>
              </a:ext>
            </a:extLst>
          </p:cNvPr>
          <p:cNvSpPr txBox="1"/>
          <p:nvPr/>
        </p:nvSpPr>
        <p:spPr>
          <a:xfrm>
            <a:off x="5953537" y="5604385"/>
            <a:ext cx="993912" cy="369332"/>
          </a:xfrm>
          <a:prstGeom prst="rect">
            <a:avLst/>
          </a:prstGeom>
          <a:noFill/>
        </p:spPr>
        <p:txBody>
          <a:bodyPr wrap="square" rtlCol="0">
            <a:spAutoFit/>
          </a:bodyPr>
          <a:lstStyle/>
          <a:p>
            <a:r>
              <a:rPr lang="en-GB" dirty="0"/>
              <a:t>ESDL</a:t>
            </a:r>
          </a:p>
        </p:txBody>
      </p:sp>
      <p:sp>
        <p:nvSpPr>
          <p:cNvPr id="36" name="TextBox 35">
            <a:extLst>
              <a:ext uri="{FF2B5EF4-FFF2-40B4-BE49-F238E27FC236}">
                <a16:creationId xmlns:a16="http://schemas.microsoft.com/office/drawing/2014/main" id="{D1A782CF-D39F-42D4-942D-5E03A8E52DE4}"/>
              </a:ext>
            </a:extLst>
          </p:cNvPr>
          <p:cNvSpPr txBox="1"/>
          <p:nvPr/>
        </p:nvSpPr>
        <p:spPr>
          <a:xfrm>
            <a:off x="3713426" y="5847379"/>
            <a:ext cx="1381541" cy="369332"/>
          </a:xfrm>
          <a:prstGeom prst="rect">
            <a:avLst/>
          </a:prstGeom>
          <a:noFill/>
        </p:spPr>
        <p:txBody>
          <a:bodyPr wrap="square" rtlCol="0">
            <a:spAutoFit/>
          </a:bodyPr>
          <a:lstStyle/>
          <a:p>
            <a:r>
              <a:rPr lang="en-GB" dirty="0"/>
              <a:t>KEY SKILLS</a:t>
            </a:r>
          </a:p>
        </p:txBody>
      </p:sp>
      <p:sp>
        <p:nvSpPr>
          <p:cNvPr id="37" name="TextBox 36">
            <a:extLst>
              <a:ext uri="{FF2B5EF4-FFF2-40B4-BE49-F238E27FC236}">
                <a16:creationId xmlns:a16="http://schemas.microsoft.com/office/drawing/2014/main" id="{D31E6F01-E3D3-46C1-96FB-7FCCAEE58761}"/>
              </a:ext>
            </a:extLst>
          </p:cNvPr>
          <p:cNvSpPr txBox="1"/>
          <p:nvPr/>
        </p:nvSpPr>
        <p:spPr>
          <a:xfrm>
            <a:off x="1272209" y="5789051"/>
            <a:ext cx="1744990" cy="646331"/>
          </a:xfrm>
          <a:prstGeom prst="rect">
            <a:avLst/>
          </a:prstGeom>
          <a:noFill/>
        </p:spPr>
        <p:txBody>
          <a:bodyPr wrap="square" rtlCol="0">
            <a:spAutoFit/>
          </a:bodyPr>
          <a:lstStyle/>
          <a:p>
            <a:r>
              <a:rPr lang="en-GB" dirty="0"/>
              <a:t>LIFE &amp; SOCIAL </a:t>
            </a:r>
          </a:p>
          <a:p>
            <a:r>
              <a:rPr lang="en-GB" dirty="0"/>
              <a:t>SKILLS</a:t>
            </a:r>
          </a:p>
        </p:txBody>
      </p:sp>
      <p:sp>
        <p:nvSpPr>
          <p:cNvPr id="38" name="TextBox 37">
            <a:extLst>
              <a:ext uri="{FF2B5EF4-FFF2-40B4-BE49-F238E27FC236}">
                <a16:creationId xmlns:a16="http://schemas.microsoft.com/office/drawing/2014/main" id="{62844D37-F279-4179-9B69-872980E7FC43}"/>
              </a:ext>
            </a:extLst>
          </p:cNvPr>
          <p:cNvSpPr txBox="1"/>
          <p:nvPr/>
        </p:nvSpPr>
        <p:spPr>
          <a:xfrm>
            <a:off x="194486" y="4373217"/>
            <a:ext cx="1289757" cy="369332"/>
          </a:xfrm>
          <a:prstGeom prst="rect">
            <a:avLst/>
          </a:prstGeom>
          <a:noFill/>
        </p:spPr>
        <p:txBody>
          <a:bodyPr wrap="square" rtlCol="0">
            <a:spAutoFit/>
          </a:bodyPr>
          <a:lstStyle/>
          <a:p>
            <a:r>
              <a:rPr lang="en-GB" dirty="0"/>
              <a:t>LITERACY</a:t>
            </a:r>
          </a:p>
        </p:txBody>
      </p:sp>
      <p:sp>
        <p:nvSpPr>
          <p:cNvPr id="39" name="TextBox 38">
            <a:extLst>
              <a:ext uri="{FF2B5EF4-FFF2-40B4-BE49-F238E27FC236}">
                <a16:creationId xmlns:a16="http://schemas.microsoft.com/office/drawing/2014/main" id="{6200EFEC-ED78-40D1-B1E8-E2C22F6092D0}"/>
              </a:ext>
            </a:extLst>
          </p:cNvPr>
          <p:cNvSpPr txBox="1"/>
          <p:nvPr/>
        </p:nvSpPr>
        <p:spPr>
          <a:xfrm>
            <a:off x="397565" y="2398643"/>
            <a:ext cx="1597739" cy="646331"/>
          </a:xfrm>
          <a:prstGeom prst="rect">
            <a:avLst/>
          </a:prstGeom>
          <a:noFill/>
        </p:spPr>
        <p:txBody>
          <a:bodyPr wrap="square" rtlCol="0">
            <a:spAutoFit/>
          </a:bodyPr>
          <a:lstStyle/>
          <a:p>
            <a:r>
              <a:rPr lang="en-GB" dirty="0"/>
              <a:t>MATHS &amp; NUMERACY</a:t>
            </a:r>
          </a:p>
        </p:txBody>
      </p:sp>
      <p:sp>
        <p:nvSpPr>
          <p:cNvPr id="40" name="TextBox 39">
            <a:extLst>
              <a:ext uri="{FF2B5EF4-FFF2-40B4-BE49-F238E27FC236}">
                <a16:creationId xmlns:a16="http://schemas.microsoft.com/office/drawing/2014/main" id="{019F9889-09B5-4047-81B5-DB68AAA4301C}"/>
              </a:ext>
            </a:extLst>
          </p:cNvPr>
          <p:cNvSpPr txBox="1"/>
          <p:nvPr/>
        </p:nvSpPr>
        <p:spPr>
          <a:xfrm>
            <a:off x="3568648" y="1679345"/>
            <a:ext cx="2822708" cy="646331"/>
          </a:xfrm>
          <a:prstGeom prst="rect">
            <a:avLst/>
          </a:prstGeom>
          <a:noFill/>
        </p:spPr>
        <p:txBody>
          <a:bodyPr wrap="square" rtlCol="0">
            <a:spAutoFit/>
          </a:bodyPr>
          <a:lstStyle/>
          <a:p>
            <a:r>
              <a:rPr lang="en-GB" dirty="0"/>
              <a:t>OPEN UNIVERSITY COURSES</a:t>
            </a:r>
          </a:p>
        </p:txBody>
      </p:sp>
      <p:sp>
        <p:nvSpPr>
          <p:cNvPr id="41" name="TextBox 40">
            <a:extLst>
              <a:ext uri="{FF2B5EF4-FFF2-40B4-BE49-F238E27FC236}">
                <a16:creationId xmlns:a16="http://schemas.microsoft.com/office/drawing/2014/main" id="{E7C74858-B7A1-4F4E-AC74-75BBEDB82A22}"/>
              </a:ext>
            </a:extLst>
          </p:cNvPr>
          <p:cNvSpPr txBox="1"/>
          <p:nvPr/>
        </p:nvSpPr>
        <p:spPr>
          <a:xfrm>
            <a:off x="9660834" y="6175513"/>
            <a:ext cx="2239617" cy="276999"/>
          </a:xfrm>
          <a:prstGeom prst="rect">
            <a:avLst/>
          </a:prstGeom>
          <a:noFill/>
        </p:spPr>
        <p:txBody>
          <a:bodyPr wrap="square" rtlCol="0">
            <a:spAutoFit/>
          </a:bodyPr>
          <a:lstStyle/>
          <a:p>
            <a:r>
              <a:rPr lang="en-GB" sz="1200" dirty="0"/>
              <a:t>(Inside Time, 2018)</a:t>
            </a:r>
          </a:p>
        </p:txBody>
      </p:sp>
    </p:spTree>
    <p:extLst>
      <p:ext uri="{BB962C8B-B14F-4D97-AF65-F5344CB8AC3E}">
        <p14:creationId xmlns:p14="http://schemas.microsoft.com/office/powerpoint/2010/main" val="2583979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9"/>
                                        </p:tgtEl>
                                        <p:attrNameLst>
                                          <p:attrName>style.visibility</p:attrName>
                                        </p:attrNameLst>
                                      </p:cBhvr>
                                      <p:to>
                                        <p:strVal val="visible"/>
                                      </p:to>
                                    </p:set>
                                    <p:animEffect transition="in" filter="fade">
                                      <p:cBhvr>
                                        <p:cTn id="20" dur="500"/>
                                        <p:tgtEl>
                                          <p:spTgt spid="2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1"/>
                                        </p:tgtEl>
                                        <p:attrNameLst>
                                          <p:attrName>style.visibility</p:attrName>
                                        </p:attrNameLst>
                                      </p:cBhvr>
                                      <p:to>
                                        <p:strVal val="visible"/>
                                      </p:to>
                                    </p:set>
                                    <p:animEffect transition="in" filter="fade">
                                      <p:cBhvr>
                                        <p:cTn id="36" dur="500"/>
                                        <p:tgtEl>
                                          <p:spTgt spid="3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500"/>
                                        <p:tgtEl>
                                          <p:spTgt spid="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Effect transition="in" filter="fade">
                                      <p:cBhvr>
                                        <p:cTn id="44" dur="500"/>
                                        <p:tgtEl>
                                          <p:spTgt spid="32"/>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500"/>
                                        <p:tgtEl>
                                          <p:spTgt spid="12"/>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3"/>
                                        </p:tgtEl>
                                        <p:attrNameLst>
                                          <p:attrName>style.visibility</p:attrName>
                                        </p:attrNameLst>
                                      </p:cBhvr>
                                      <p:to>
                                        <p:strVal val="visible"/>
                                      </p:to>
                                    </p:set>
                                    <p:animEffect transition="in" filter="fade">
                                      <p:cBhvr>
                                        <p:cTn id="52" dur="500"/>
                                        <p:tgtEl>
                                          <p:spTgt spid="3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500"/>
                                        <p:tgtEl>
                                          <p:spTgt spid="2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4"/>
                                        </p:tgtEl>
                                        <p:attrNameLst>
                                          <p:attrName>style.visibility</p:attrName>
                                        </p:attrNameLst>
                                      </p:cBhvr>
                                      <p:to>
                                        <p:strVal val="visible"/>
                                      </p:to>
                                    </p:set>
                                    <p:animEffect transition="in" filter="fade">
                                      <p:cBhvr>
                                        <p:cTn id="60" dur="500"/>
                                        <p:tgtEl>
                                          <p:spTgt spid="34"/>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4"/>
                                        </p:tgtEl>
                                        <p:attrNameLst>
                                          <p:attrName>style.visibility</p:attrName>
                                        </p:attrNameLst>
                                      </p:cBhvr>
                                      <p:to>
                                        <p:strVal val="visible"/>
                                      </p:to>
                                    </p:set>
                                    <p:animEffect transition="in" filter="fade">
                                      <p:cBhvr>
                                        <p:cTn id="65" dur="500"/>
                                        <p:tgtEl>
                                          <p:spTgt spid="14"/>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5"/>
                                        </p:tgtEl>
                                        <p:attrNameLst>
                                          <p:attrName>style.visibility</p:attrName>
                                        </p:attrNameLst>
                                      </p:cBhvr>
                                      <p:to>
                                        <p:strVal val="visible"/>
                                      </p:to>
                                    </p:set>
                                    <p:animEffect transition="in" filter="fade">
                                      <p:cBhvr>
                                        <p:cTn id="68" dur="500"/>
                                        <p:tgtEl>
                                          <p:spTgt spid="35"/>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500"/>
                                        <p:tgtEl>
                                          <p:spTgt spid="16"/>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6"/>
                                        </p:tgtEl>
                                        <p:attrNameLst>
                                          <p:attrName>style.visibility</p:attrName>
                                        </p:attrNameLst>
                                      </p:cBhvr>
                                      <p:to>
                                        <p:strVal val="visible"/>
                                      </p:to>
                                    </p:set>
                                    <p:animEffect transition="in" filter="fade">
                                      <p:cBhvr>
                                        <p:cTn id="76" dur="500"/>
                                        <p:tgtEl>
                                          <p:spTgt spid="36"/>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18"/>
                                        </p:tgtEl>
                                        <p:attrNameLst>
                                          <p:attrName>style.visibility</p:attrName>
                                        </p:attrNameLst>
                                      </p:cBhvr>
                                      <p:to>
                                        <p:strVal val="visible"/>
                                      </p:to>
                                    </p:set>
                                    <p:animEffect transition="in" filter="fade">
                                      <p:cBhvr>
                                        <p:cTn id="81" dur="500"/>
                                        <p:tgtEl>
                                          <p:spTgt spid="18"/>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37"/>
                                        </p:tgtEl>
                                        <p:attrNameLst>
                                          <p:attrName>style.visibility</p:attrName>
                                        </p:attrNameLst>
                                      </p:cBhvr>
                                      <p:to>
                                        <p:strVal val="visible"/>
                                      </p:to>
                                    </p:set>
                                    <p:animEffect transition="in" filter="fade">
                                      <p:cBhvr>
                                        <p:cTn id="84" dur="500"/>
                                        <p:tgtEl>
                                          <p:spTgt spid="37"/>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nodeType="clickEffect">
                                  <p:stCondLst>
                                    <p:cond delay="0"/>
                                  </p:stCondLst>
                                  <p:childTnLst>
                                    <p:set>
                                      <p:cBhvr>
                                        <p:cTn id="88" dur="1" fill="hold">
                                          <p:stCondLst>
                                            <p:cond delay="0"/>
                                          </p:stCondLst>
                                        </p:cTn>
                                        <p:tgtEl>
                                          <p:spTgt spid="20"/>
                                        </p:tgtEl>
                                        <p:attrNameLst>
                                          <p:attrName>style.visibility</p:attrName>
                                        </p:attrNameLst>
                                      </p:cBhvr>
                                      <p:to>
                                        <p:strVal val="visible"/>
                                      </p:to>
                                    </p:set>
                                    <p:animEffect transition="in" filter="fade">
                                      <p:cBhvr>
                                        <p:cTn id="89" dur="500"/>
                                        <p:tgtEl>
                                          <p:spTgt spid="20"/>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8"/>
                                        </p:tgtEl>
                                        <p:attrNameLst>
                                          <p:attrName>style.visibility</p:attrName>
                                        </p:attrNameLst>
                                      </p:cBhvr>
                                      <p:to>
                                        <p:strVal val="visible"/>
                                      </p:to>
                                    </p:set>
                                    <p:animEffect transition="in" filter="fade">
                                      <p:cBhvr>
                                        <p:cTn id="92" dur="500"/>
                                        <p:tgtEl>
                                          <p:spTgt spid="38"/>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fade">
                                      <p:cBhvr>
                                        <p:cTn id="97" dur="500"/>
                                        <p:tgtEl>
                                          <p:spTgt spid="22"/>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39"/>
                                        </p:tgtEl>
                                        <p:attrNameLst>
                                          <p:attrName>style.visibility</p:attrName>
                                        </p:attrNameLst>
                                      </p:cBhvr>
                                      <p:to>
                                        <p:strVal val="visible"/>
                                      </p:to>
                                    </p:set>
                                    <p:animEffect transition="in" filter="fade">
                                      <p:cBhvr>
                                        <p:cTn id="100" dur="500"/>
                                        <p:tgtEl>
                                          <p:spTgt spid="39"/>
                                        </p:tgtEl>
                                      </p:cBhvr>
                                    </p:animEffect>
                                  </p:childTnLst>
                                </p:cTn>
                              </p:par>
                            </p:childTnLst>
                          </p:cTn>
                        </p:par>
                      </p:childTnLst>
                    </p:cTn>
                  </p:par>
                  <p:par>
                    <p:cTn id="101" fill="hold">
                      <p:stCondLst>
                        <p:cond delay="indefinite"/>
                      </p:stCondLst>
                      <p:childTnLst>
                        <p:par>
                          <p:cTn id="102" fill="hold">
                            <p:stCondLst>
                              <p:cond delay="0"/>
                            </p:stCondLst>
                            <p:childTnLst>
                              <p:par>
                                <p:cTn id="103" presetID="10" presetClass="entr" presetSubtype="0" fill="hold" nodeType="clickEffect">
                                  <p:stCondLst>
                                    <p:cond delay="0"/>
                                  </p:stCondLst>
                                  <p:childTnLst>
                                    <p:set>
                                      <p:cBhvr>
                                        <p:cTn id="104" dur="1" fill="hold">
                                          <p:stCondLst>
                                            <p:cond delay="0"/>
                                          </p:stCondLst>
                                        </p:cTn>
                                        <p:tgtEl>
                                          <p:spTgt spid="26"/>
                                        </p:tgtEl>
                                        <p:attrNameLst>
                                          <p:attrName>style.visibility</p:attrName>
                                        </p:attrNameLst>
                                      </p:cBhvr>
                                      <p:to>
                                        <p:strVal val="visible"/>
                                      </p:to>
                                    </p:set>
                                    <p:animEffect transition="in" filter="fade">
                                      <p:cBhvr>
                                        <p:cTn id="105" dur="500"/>
                                        <p:tgtEl>
                                          <p:spTgt spid="26"/>
                                        </p:tgtEl>
                                      </p:cBhvr>
                                    </p:animEffect>
                                  </p:childTnLst>
                                </p:cTn>
                              </p:par>
                              <p:par>
                                <p:cTn id="106" presetID="10" presetClass="entr" presetSubtype="0" fill="hold" grpId="0" nodeType="withEffect">
                                  <p:stCondLst>
                                    <p:cond delay="0"/>
                                  </p:stCondLst>
                                  <p:childTnLst>
                                    <p:set>
                                      <p:cBhvr>
                                        <p:cTn id="107" dur="1" fill="hold">
                                          <p:stCondLst>
                                            <p:cond delay="0"/>
                                          </p:stCondLst>
                                        </p:cTn>
                                        <p:tgtEl>
                                          <p:spTgt spid="40"/>
                                        </p:tgtEl>
                                        <p:attrNameLst>
                                          <p:attrName>style.visibility</p:attrName>
                                        </p:attrNameLst>
                                      </p:cBhvr>
                                      <p:to>
                                        <p:strVal val="visible"/>
                                      </p:to>
                                    </p:set>
                                    <p:animEffect transition="in" filter="fade">
                                      <p:cBhvr>
                                        <p:cTn id="108" dur="500"/>
                                        <p:tgtEl>
                                          <p:spTgt spid="40"/>
                                        </p:tgtEl>
                                      </p:cBhvr>
                                    </p:animEffect>
                                  </p:childTnLst>
                                </p:cTn>
                              </p:par>
                              <p:par>
                                <p:cTn id="109" presetID="10" presetClass="entr" presetSubtype="0" fill="hold" grpId="0" nodeType="withEffect">
                                  <p:stCondLst>
                                    <p:cond delay="0"/>
                                  </p:stCondLst>
                                  <p:childTnLst>
                                    <p:set>
                                      <p:cBhvr>
                                        <p:cTn id="110" dur="1" fill="hold">
                                          <p:stCondLst>
                                            <p:cond delay="0"/>
                                          </p:stCondLst>
                                        </p:cTn>
                                        <p:tgtEl>
                                          <p:spTgt spid="41"/>
                                        </p:tgtEl>
                                        <p:attrNameLst>
                                          <p:attrName>style.visibility</p:attrName>
                                        </p:attrNameLst>
                                      </p:cBhvr>
                                      <p:to>
                                        <p:strVal val="visible"/>
                                      </p:to>
                                    </p:set>
                                    <p:animEffect transition="in" filter="fade">
                                      <p:cBhvr>
                                        <p:cTn id="111"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9" grpId="0"/>
      <p:bldP spid="30" grpId="0"/>
      <p:bldP spid="31" grpId="0"/>
      <p:bldP spid="32" grpId="0"/>
      <p:bldP spid="33" grpId="0"/>
      <p:bldP spid="34" grpId="0"/>
      <p:bldP spid="35" grpId="0"/>
      <p:bldP spid="36" grpId="0"/>
      <p:bldP spid="37" grpId="0"/>
      <p:bldP spid="38" grpId="0"/>
      <p:bldP spid="39" grpId="0"/>
      <p:bldP spid="40" grpId="0"/>
      <p:bldP spid="4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EBC02-CC5B-42BC-A482-C3861C5C6383}"/>
              </a:ext>
            </a:extLst>
          </p:cNvPr>
          <p:cNvSpPr>
            <a:spLocks noGrp="1"/>
          </p:cNvSpPr>
          <p:nvPr>
            <p:ph type="title"/>
          </p:nvPr>
        </p:nvSpPr>
        <p:spPr>
          <a:xfrm>
            <a:off x="0" y="0"/>
            <a:ext cx="8534400" cy="1507067"/>
          </a:xfrm>
        </p:spPr>
        <p:txBody>
          <a:bodyPr/>
          <a:lstStyle/>
          <a:p>
            <a:r>
              <a:rPr lang="en-GB" dirty="0"/>
              <a:t>Current provisions</a:t>
            </a:r>
          </a:p>
        </p:txBody>
      </p:sp>
      <p:sp>
        <p:nvSpPr>
          <p:cNvPr id="4" name="TextBox 3">
            <a:extLst>
              <a:ext uri="{FF2B5EF4-FFF2-40B4-BE49-F238E27FC236}">
                <a16:creationId xmlns:a16="http://schemas.microsoft.com/office/drawing/2014/main" id="{1887B13F-D9F7-4F14-A8F0-A755B63F3458}"/>
              </a:ext>
            </a:extLst>
          </p:cNvPr>
          <p:cNvSpPr txBox="1"/>
          <p:nvPr/>
        </p:nvSpPr>
        <p:spPr>
          <a:xfrm>
            <a:off x="318053" y="1632178"/>
            <a:ext cx="5035826" cy="923330"/>
          </a:xfrm>
          <a:prstGeom prst="rect">
            <a:avLst/>
          </a:prstGeom>
          <a:noFill/>
        </p:spPr>
        <p:txBody>
          <a:bodyPr wrap="square" rtlCol="0">
            <a:spAutoFit/>
          </a:bodyPr>
          <a:lstStyle/>
          <a:p>
            <a:r>
              <a:rPr lang="en-GB" dirty="0"/>
              <a:t>The learners are awarded 60p per day for attending the education sessions. This is added to their prison bank (Gov, 2018).</a:t>
            </a:r>
          </a:p>
        </p:txBody>
      </p:sp>
      <p:pic>
        <p:nvPicPr>
          <p:cNvPr id="1026" name="Picture 2" descr="Image result for prison money">
            <a:extLst>
              <a:ext uri="{FF2B5EF4-FFF2-40B4-BE49-F238E27FC236}">
                <a16:creationId xmlns:a16="http://schemas.microsoft.com/office/drawing/2014/main" id="{D5F12F8A-7132-4CAD-B7F9-02CE6FAF61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945111"/>
            <a:ext cx="3283640" cy="22974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5EBEDB1-DF4E-4369-8152-A1D51D0220C6}"/>
              </a:ext>
            </a:extLst>
          </p:cNvPr>
          <p:cNvSpPr txBox="1"/>
          <p:nvPr/>
        </p:nvSpPr>
        <p:spPr>
          <a:xfrm>
            <a:off x="8855938" y="3242575"/>
            <a:ext cx="2358887" cy="276999"/>
          </a:xfrm>
          <a:prstGeom prst="rect">
            <a:avLst/>
          </a:prstGeom>
          <a:noFill/>
        </p:spPr>
        <p:txBody>
          <a:bodyPr wrap="square" rtlCol="0">
            <a:spAutoFit/>
          </a:bodyPr>
          <a:lstStyle/>
          <a:p>
            <a:r>
              <a:rPr lang="en-GB" sz="1200" dirty="0"/>
              <a:t>(Gods leader, 2018)</a:t>
            </a:r>
          </a:p>
        </p:txBody>
      </p:sp>
      <p:sp>
        <p:nvSpPr>
          <p:cNvPr id="3" name="TextBox 2"/>
          <p:cNvSpPr txBox="1"/>
          <p:nvPr/>
        </p:nvSpPr>
        <p:spPr>
          <a:xfrm>
            <a:off x="177226" y="3658631"/>
            <a:ext cx="8357174" cy="1200329"/>
          </a:xfrm>
          <a:prstGeom prst="rect">
            <a:avLst/>
          </a:prstGeom>
          <a:noFill/>
        </p:spPr>
        <p:txBody>
          <a:bodyPr wrap="square" rtlCol="0">
            <a:spAutoFit/>
          </a:bodyPr>
          <a:lstStyle/>
          <a:p>
            <a:r>
              <a:rPr lang="en-GB" dirty="0"/>
              <a:t>The Prisoners Education Trust (PET) is a charity that was set up in order to help prisoners with learning opportunities. They aid in course finding and funding whilst doing what they can to help prison students achieve their maximum potential (PET, 2018).</a:t>
            </a:r>
          </a:p>
        </p:txBody>
      </p:sp>
      <p:pic>
        <p:nvPicPr>
          <p:cNvPr id="8" name="Picture 7"/>
          <p:cNvPicPr>
            <a:picLocks noChangeAspect="1"/>
          </p:cNvPicPr>
          <p:nvPr/>
        </p:nvPicPr>
        <p:blipFill>
          <a:blip r:embed="rId3"/>
          <a:stretch>
            <a:fillRect/>
          </a:stretch>
        </p:blipFill>
        <p:spPr>
          <a:xfrm>
            <a:off x="9048404" y="3985716"/>
            <a:ext cx="2477348" cy="2558131"/>
          </a:xfrm>
          <a:prstGeom prst="rect">
            <a:avLst/>
          </a:prstGeom>
        </p:spPr>
      </p:pic>
      <p:sp>
        <p:nvSpPr>
          <p:cNvPr id="9" name="TextBox 8"/>
          <p:cNvSpPr txBox="1"/>
          <p:nvPr/>
        </p:nvSpPr>
        <p:spPr>
          <a:xfrm>
            <a:off x="9489056" y="6543847"/>
            <a:ext cx="1596044" cy="276999"/>
          </a:xfrm>
          <a:prstGeom prst="rect">
            <a:avLst/>
          </a:prstGeom>
          <a:noFill/>
        </p:spPr>
        <p:txBody>
          <a:bodyPr wrap="square" rtlCol="0">
            <a:spAutoFit/>
          </a:bodyPr>
          <a:lstStyle/>
          <a:p>
            <a:r>
              <a:rPr lang="en-GB" sz="1200" dirty="0"/>
              <a:t>(PET, 2018)</a:t>
            </a:r>
          </a:p>
        </p:txBody>
      </p:sp>
    </p:spTree>
    <p:extLst>
      <p:ext uri="{BB962C8B-B14F-4D97-AF65-F5344CB8AC3E}">
        <p14:creationId xmlns:p14="http://schemas.microsoft.com/office/powerpoint/2010/main" val="938452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fade">
                                      <p:cBhvr>
                                        <p:cTn id="10" dur="500"/>
                                        <p:tgtEl>
                                          <p:spTgt spid="102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3"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53" y="0"/>
            <a:ext cx="8534400" cy="1507067"/>
          </a:xfrm>
        </p:spPr>
        <p:txBody>
          <a:bodyPr/>
          <a:lstStyle/>
          <a:p>
            <a:r>
              <a:rPr lang="en-GB" dirty="0" err="1"/>
              <a:t>marxism</a:t>
            </a:r>
            <a:endParaRPr lang="en-GB" dirty="0"/>
          </a:p>
        </p:txBody>
      </p:sp>
      <p:sp>
        <p:nvSpPr>
          <p:cNvPr id="4" name="TextBox 3"/>
          <p:cNvSpPr txBox="1"/>
          <p:nvPr/>
        </p:nvSpPr>
        <p:spPr>
          <a:xfrm>
            <a:off x="330506" y="1507067"/>
            <a:ext cx="11248222" cy="646331"/>
          </a:xfrm>
          <a:prstGeom prst="rect">
            <a:avLst/>
          </a:prstGeom>
          <a:noFill/>
        </p:spPr>
        <p:txBody>
          <a:bodyPr wrap="square" rtlCol="0">
            <a:spAutoFit/>
          </a:bodyPr>
          <a:lstStyle/>
          <a:p>
            <a:r>
              <a:rPr lang="en-GB" dirty="0"/>
              <a:t>The current pedagogy being implemented within the prison system seems to be a more Marxist based way of teaching. </a:t>
            </a:r>
          </a:p>
        </p:txBody>
      </p:sp>
      <p:sp>
        <p:nvSpPr>
          <p:cNvPr id="5" name="TextBox 4"/>
          <p:cNvSpPr txBox="1"/>
          <p:nvPr/>
        </p:nvSpPr>
        <p:spPr>
          <a:xfrm>
            <a:off x="330506" y="2367803"/>
            <a:ext cx="11138053" cy="1477328"/>
          </a:xfrm>
          <a:prstGeom prst="rect">
            <a:avLst/>
          </a:prstGeom>
          <a:noFill/>
        </p:spPr>
        <p:txBody>
          <a:bodyPr wrap="square" rtlCol="0">
            <a:spAutoFit/>
          </a:bodyPr>
          <a:lstStyle/>
          <a:p>
            <a:r>
              <a:rPr lang="en-GB" dirty="0"/>
              <a:t>Marxist theory identifies that education is part of a ‘political programme, aiming at social transformation through class struggle’ (Finger &amp; </a:t>
            </a:r>
            <a:r>
              <a:rPr lang="en-GB" dirty="0" err="1"/>
              <a:t>Asun</a:t>
            </a:r>
            <a:r>
              <a:rPr lang="en-GB" dirty="0"/>
              <a:t>, 2001. p. 76). Prisoners are often seen as second class citizens and are taught as such. Due to the general lack of academic ability within the prison community they have to be taught at a lower level therefore stunting their ability to learn at the same rate as the general public.</a:t>
            </a:r>
          </a:p>
        </p:txBody>
      </p:sp>
      <p:sp>
        <p:nvSpPr>
          <p:cNvPr id="6" name="TextBox 5"/>
          <p:cNvSpPr txBox="1"/>
          <p:nvPr/>
        </p:nvSpPr>
        <p:spPr>
          <a:xfrm>
            <a:off x="330506" y="4059536"/>
            <a:ext cx="10642294" cy="1200329"/>
          </a:xfrm>
          <a:prstGeom prst="rect">
            <a:avLst/>
          </a:prstGeom>
          <a:noFill/>
        </p:spPr>
        <p:txBody>
          <a:bodyPr wrap="square" rtlCol="0">
            <a:spAutoFit/>
          </a:bodyPr>
          <a:lstStyle/>
          <a:p>
            <a:r>
              <a:rPr lang="en-GB" dirty="0"/>
              <a:t>Marx also theorised that the ‘class struggle brought about by political education of the masses, led by an enlightened elite, will move society forward’ (Finger &amp; </a:t>
            </a:r>
            <a:r>
              <a:rPr lang="en-GB" dirty="0" err="1"/>
              <a:t>Asun</a:t>
            </a:r>
            <a:r>
              <a:rPr lang="en-GB" dirty="0"/>
              <a:t>, 2001. p. 77). The masses generally do not include those incarcerated, so if the “enlightened elite” are leading the political education where does that leave the uneducated?</a:t>
            </a:r>
          </a:p>
        </p:txBody>
      </p:sp>
    </p:spTree>
    <p:extLst>
      <p:ext uri="{BB962C8B-B14F-4D97-AF65-F5344CB8AC3E}">
        <p14:creationId xmlns:p14="http://schemas.microsoft.com/office/powerpoint/2010/main" val="1626791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err="1"/>
              <a:t>Bastoy</a:t>
            </a:r>
            <a:r>
              <a:rPr lang="en-GB" dirty="0"/>
              <a:t> Prison	</a:t>
            </a:r>
          </a:p>
        </p:txBody>
      </p:sp>
      <p:sp>
        <p:nvSpPr>
          <p:cNvPr id="4" name="TextBox 3"/>
          <p:cNvSpPr txBox="1"/>
          <p:nvPr/>
        </p:nvSpPr>
        <p:spPr>
          <a:xfrm>
            <a:off x="274320" y="1507067"/>
            <a:ext cx="11355185" cy="923330"/>
          </a:xfrm>
          <a:prstGeom prst="rect">
            <a:avLst/>
          </a:prstGeom>
          <a:noFill/>
        </p:spPr>
        <p:txBody>
          <a:bodyPr wrap="square" rtlCol="0">
            <a:spAutoFit/>
          </a:bodyPr>
          <a:lstStyle/>
          <a:p>
            <a:r>
              <a:rPr lang="en-GB" dirty="0" err="1"/>
              <a:t>Bastoy</a:t>
            </a:r>
            <a:r>
              <a:rPr lang="en-GB" dirty="0"/>
              <a:t> prison is located in Norway. It is an island solely inhabited by the prisoners. Prisoners request to go to the island once they have served some time in a regular prison, and shown that they want to be reformed (Richards, 2017). </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122" y="2804470"/>
            <a:ext cx="4151585" cy="3203640"/>
          </a:xfrm>
          <a:prstGeom prst="rect">
            <a:avLst/>
          </a:prstGeom>
        </p:spPr>
      </p:pic>
      <p:sp>
        <p:nvSpPr>
          <p:cNvPr id="9" name="TextBox 8"/>
          <p:cNvSpPr txBox="1"/>
          <p:nvPr/>
        </p:nvSpPr>
        <p:spPr>
          <a:xfrm>
            <a:off x="836122" y="6008110"/>
            <a:ext cx="3499658" cy="276999"/>
          </a:xfrm>
          <a:prstGeom prst="rect">
            <a:avLst/>
          </a:prstGeom>
          <a:noFill/>
        </p:spPr>
        <p:txBody>
          <a:bodyPr wrap="square" rtlCol="0">
            <a:spAutoFit/>
          </a:bodyPr>
          <a:lstStyle/>
          <a:p>
            <a:r>
              <a:rPr lang="en-GB" sz="1200" dirty="0"/>
              <a:t>(Richards, 2017; </a:t>
            </a:r>
            <a:r>
              <a:rPr lang="en-GB" sz="1200" dirty="0" err="1"/>
              <a:t>Fullfact</a:t>
            </a:r>
            <a:r>
              <a:rPr lang="en-GB" sz="1200" dirty="0"/>
              <a:t>, 2016; NIJ, 2014)</a:t>
            </a:r>
          </a:p>
        </p:txBody>
      </p:sp>
      <p:sp>
        <p:nvSpPr>
          <p:cNvPr id="10" name="TextBox 9"/>
          <p:cNvSpPr txBox="1"/>
          <p:nvPr/>
        </p:nvSpPr>
        <p:spPr>
          <a:xfrm>
            <a:off x="5519651" y="2804470"/>
            <a:ext cx="5527964" cy="1754326"/>
          </a:xfrm>
          <a:prstGeom prst="rect">
            <a:avLst/>
          </a:prstGeom>
          <a:noFill/>
        </p:spPr>
        <p:txBody>
          <a:bodyPr wrap="square" rtlCol="0">
            <a:spAutoFit/>
          </a:bodyPr>
          <a:lstStyle/>
          <a:p>
            <a:r>
              <a:rPr lang="en-GB" dirty="0"/>
              <a:t>Norway has a recidivism rate of 20%. This is thought to be due to their humane attitude towards prisoners. Their outlook on prison is not to incarcerate or reduce recidivism but to rehabilitate. Their prison system is very person focussed (Richards, 2017). </a:t>
            </a:r>
          </a:p>
        </p:txBody>
      </p:sp>
      <p:sp>
        <p:nvSpPr>
          <p:cNvPr id="11" name="TextBox 10"/>
          <p:cNvSpPr txBox="1"/>
          <p:nvPr/>
        </p:nvSpPr>
        <p:spPr>
          <a:xfrm>
            <a:off x="5519651" y="4807781"/>
            <a:ext cx="6301047" cy="1200329"/>
          </a:xfrm>
          <a:prstGeom prst="rect">
            <a:avLst/>
          </a:prstGeom>
          <a:noFill/>
        </p:spPr>
        <p:txBody>
          <a:bodyPr wrap="square" rtlCol="0">
            <a:spAutoFit/>
          </a:bodyPr>
          <a:lstStyle/>
          <a:p>
            <a:r>
              <a:rPr lang="en-GB" dirty="0"/>
              <a:t>Before even looking at a learning environment I would change the way UK prisons are run to incorporate more rehabilitation into the regime, rather than constant punishment.</a:t>
            </a:r>
          </a:p>
        </p:txBody>
      </p:sp>
    </p:spTree>
    <p:extLst>
      <p:ext uri="{BB962C8B-B14F-4D97-AF65-F5344CB8AC3E}">
        <p14:creationId xmlns:p14="http://schemas.microsoft.com/office/powerpoint/2010/main" val="3051568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1">
                                            <p:txEl>
                                              <p:pRg st="0" end="0"/>
                                            </p:txEl>
                                          </p:spTgt>
                                        </p:tgtEl>
                                        <p:attrNameLst>
                                          <p:attrName>style.visibility</p:attrName>
                                        </p:attrNameLst>
                                      </p:cBhvr>
                                      <p:to>
                                        <p:strVal val="visible"/>
                                      </p:to>
                                    </p:set>
                                    <p:animEffect transition="in" filter="fade">
                                      <p:cBhvr>
                                        <p:cTn id="28"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Ideal curriculum.</a:t>
            </a:r>
          </a:p>
        </p:txBody>
      </p:sp>
      <p:sp>
        <p:nvSpPr>
          <p:cNvPr id="3" name="TextBox 2"/>
          <p:cNvSpPr txBox="1"/>
          <p:nvPr/>
        </p:nvSpPr>
        <p:spPr>
          <a:xfrm>
            <a:off x="685340" y="1257686"/>
            <a:ext cx="11596255" cy="646331"/>
          </a:xfrm>
          <a:prstGeom prst="rect">
            <a:avLst/>
          </a:prstGeom>
          <a:noFill/>
        </p:spPr>
        <p:txBody>
          <a:bodyPr wrap="square" rtlCol="0">
            <a:spAutoFit/>
          </a:bodyPr>
          <a:lstStyle/>
          <a:p>
            <a:r>
              <a:rPr lang="en-GB" dirty="0"/>
              <a:t>A lot of education within prisons is focussed on subjects taught in the national curriculum to allow prisoners to achieve qualifications that they may have not had from school. </a:t>
            </a:r>
          </a:p>
        </p:txBody>
      </p:sp>
      <p:graphicFrame>
        <p:nvGraphicFramePr>
          <p:cNvPr id="5" name="Table 4"/>
          <p:cNvGraphicFramePr>
            <a:graphicFrameLocks noGrp="1"/>
          </p:cNvGraphicFramePr>
          <p:nvPr>
            <p:extLst>
              <p:ext uri="{D42A27DB-BD31-4B8C-83A1-F6EECF244321}">
                <p14:modId xmlns:p14="http://schemas.microsoft.com/office/powerpoint/2010/main" val="1650033572"/>
              </p:ext>
            </p:extLst>
          </p:nvPr>
        </p:nvGraphicFramePr>
        <p:xfrm>
          <a:off x="685340" y="2027613"/>
          <a:ext cx="2091112" cy="4716780"/>
        </p:xfrm>
        <a:graphic>
          <a:graphicData uri="http://schemas.openxmlformats.org/drawingml/2006/table">
            <a:tbl>
              <a:tblPr firstRow="1" bandRow="1">
                <a:tableStyleId>{5C22544A-7EE6-4342-B048-85BDC9FD1C3A}</a:tableStyleId>
              </a:tblPr>
              <a:tblGrid>
                <a:gridCol w="2091112">
                  <a:extLst>
                    <a:ext uri="{9D8B030D-6E8A-4147-A177-3AD203B41FA5}">
                      <a16:colId xmlns:a16="http://schemas.microsoft.com/office/drawing/2014/main" val="2127705336"/>
                    </a:ext>
                  </a:extLst>
                </a:gridCol>
              </a:tblGrid>
              <a:tr h="255912">
                <a:tc>
                  <a:txBody>
                    <a:bodyPr/>
                    <a:lstStyle/>
                    <a:p>
                      <a:r>
                        <a:rPr lang="en-GB" dirty="0"/>
                        <a:t>Current Subjects.</a:t>
                      </a:r>
                    </a:p>
                  </a:txBody>
                  <a:tcPr/>
                </a:tc>
                <a:extLst>
                  <a:ext uri="{0D108BD9-81ED-4DB2-BD59-A6C34878D82A}">
                    <a16:rowId xmlns:a16="http://schemas.microsoft.com/office/drawing/2014/main" val="3062057210"/>
                  </a:ext>
                </a:extLst>
              </a:tr>
              <a:tr h="255912">
                <a:tc>
                  <a:txBody>
                    <a:bodyPr/>
                    <a:lstStyle/>
                    <a:p>
                      <a:r>
                        <a:rPr lang="en-GB" dirty="0"/>
                        <a:t>Art</a:t>
                      </a:r>
                    </a:p>
                  </a:txBody>
                  <a:tcPr/>
                </a:tc>
                <a:extLst>
                  <a:ext uri="{0D108BD9-81ED-4DB2-BD59-A6C34878D82A}">
                    <a16:rowId xmlns:a16="http://schemas.microsoft.com/office/drawing/2014/main" val="3622234727"/>
                  </a:ext>
                </a:extLst>
              </a:tr>
              <a:tr h="255912">
                <a:tc>
                  <a:txBody>
                    <a:bodyPr/>
                    <a:lstStyle/>
                    <a:p>
                      <a:r>
                        <a:rPr lang="en-GB" dirty="0"/>
                        <a:t>Basic Skills</a:t>
                      </a:r>
                    </a:p>
                  </a:txBody>
                  <a:tcPr/>
                </a:tc>
                <a:extLst>
                  <a:ext uri="{0D108BD9-81ED-4DB2-BD59-A6C34878D82A}">
                    <a16:rowId xmlns:a16="http://schemas.microsoft.com/office/drawing/2014/main" val="44224457"/>
                  </a:ext>
                </a:extLst>
              </a:tr>
              <a:tr h="255912">
                <a:tc>
                  <a:txBody>
                    <a:bodyPr/>
                    <a:lstStyle/>
                    <a:p>
                      <a:r>
                        <a:rPr lang="en-GB" sz="1700" dirty="0"/>
                        <a:t>Computer</a:t>
                      </a:r>
                      <a:r>
                        <a:rPr lang="en-GB" dirty="0"/>
                        <a:t> </a:t>
                      </a:r>
                      <a:r>
                        <a:rPr lang="en-GB" sz="1750" dirty="0"/>
                        <a:t>Studies</a:t>
                      </a:r>
                    </a:p>
                  </a:txBody>
                  <a:tcPr/>
                </a:tc>
                <a:extLst>
                  <a:ext uri="{0D108BD9-81ED-4DB2-BD59-A6C34878D82A}">
                    <a16:rowId xmlns:a16="http://schemas.microsoft.com/office/drawing/2014/main" val="3148628266"/>
                  </a:ext>
                </a:extLst>
              </a:tr>
              <a:tr h="255912">
                <a:tc>
                  <a:txBody>
                    <a:bodyPr/>
                    <a:lstStyle/>
                    <a:p>
                      <a:r>
                        <a:rPr lang="en-GB" sz="1750" dirty="0"/>
                        <a:t>Key Skills</a:t>
                      </a:r>
                    </a:p>
                  </a:txBody>
                  <a:tcPr/>
                </a:tc>
                <a:extLst>
                  <a:ext uri="{0D108BD9-81ED-4DB2-BD59-A6C34878D82A}">
                    <a16:rowId xmlns:a16="http://schemas.microsoft.com/office/drawing/2014/main" val="3169003689"/>
                  </a:ext>
                </a:extLst>
              </a:tr>
              <a:tr h="255912">
                <a:tc>
                  <a:txBody>
                    <a:bodyPr/>
                    <a:lstStyle/>
                    <a:p>
                      <a:r>
                        <a:rPr lang="en-GB" dirty="0"/>
                        <a:t>Crafts</a:t>
                      </a:r>
                    </a:p>
                  </a:txBody>
                  <a:tcPr/>
                </a:tc>
                <a:extLst>
                  <a:ext uri="{0D108BD9-81ED-4DB2-BD59-A6C34878D82A}">
                    <a16:rowId xmlns:a16="http://schemas.microsoft.com/office/drawing/2014/main" val="255115999"/>
                  </a:ext>
                </a:extLst>
              </a:tr>
              <a:tr h="255912">
                <a:tc>
                  <a:txBody>
                    <a:bodyPr/>
                    <a:lstStyle/>
                    <a:p>
                      <a:r>
                        <a:rPr lang="en-GB" dirty="0"/>
                        <a:t>Creative Writing</a:t>
                      </a:r>
                    </a:p>
                  </a:txBody>
                  <a:tcPr/>
                </a:tc>
                <a:extLst>
                  <a:ext uri="{0D108BD9-81ED-4DB2-BD59-A6C34878D82A}">
                    <a16:rowId xmlns:a16="http://schemas.microsoft.com/office/drawing/2014/main" val="3529609590"/>
                  </a:ext>
                </a:extLst>
              </a:tr>
              <a:tr h="255912">
                <a:tc>
                  <a:txBody>
                    <a:bodyPr/>
                    <a:lstStyle/>
                    <a:p>
                      <a:r>
                        <a:rPr lang="en-GB" dirty="0"/>
                        <a:t>English</a:t>
                      </a:r>
                    </a:p>
                  </a:txBody>
                  <a:tcPr/>
                </a:tc>
                <a:extLst>
                  <a:ext uri="{0D108BD9-81ED-4DB2-BD59-A6C34878D82A}">
                    <a16:rowId xmlns:a16="http://schemas.microsoft.com/office/drawing/2014/main" val="1580176533"/>
                  </a:ext>
                </a:extLst>
              </a:tr>
              <a:tr h="255912">
                <a:tc>
                  <a:txBody>
                    <a:bodyPr/>
                    <a:lstStyle/>
                    <a:p>
                      <a:r>
                        <a:rPr lang="en-GB" dirty="0"/>
                        <a:t>ESDL</a:t>
                      </a:r>
                    </a:p>
                  </a:txBody>
                  <a:tcPr/>
                </a:tc>
                <a:extLst>
                  <a:ext uri="{0D108BD9-81ED-4DB2-BD59-A6C34878D82A}">
                    <a16:rowId xmlns:a16="http://schemas.microsoft.com/office/drawing/2014/main" val="747778789"/>
                  </a:ext>
                </a:extLst>
              </a:tr>
              <a:tr h="255912">
                <a:tc>
                  <a:txBody>
                    <a:bodyPr/>
                    <a:lstStyle/>
                    <a:p>
                      <a:r>
                        <a:rPr lang="en-GB" dirty="0"/>
                        <a:t>Life &amp; Social</a:t>
                      </a:r>
                      <a:r>
                        <a:rPr lang="en-GB" baseline="0" dirty="0"/>
                        <a:t> Skills</a:t>
                      </a:r>
                      <a:endParaRPr lang="en-GB" dirty="0"/>
                    </a:p>
                  </a:txBody>
                  <a:tcPr/>
                </a:tc>
                <a:extLst>
                  <a:ext uri="{0D108BD9-81ED-4DB2-BD59-A6C34878D82A}">
                    <a16:rowId xmlns:a16="http://schemas.microsoft.com/office/drawing/2014/main" val="3637708384"/>
                  </a:ext>
                </a:extLst>
              </a:tr>
              <a:tr h="255912">
                <a:tc>
                  <a:txBody>
                    <a:bodyPr/>
                    <a:lstStyle/>
                    <a:p>
                      <a:r>
                        <a:rPr lang="en-GB" dirty="0"/>
                        <a:t>Literacy</a:t>
                      </a:r>
                    </a:p>
                  </a:txBody>
                  <a:tcPr/>
                </a:tc>
                <a:extLst>
                  <a:ext uri="{0D108BD9-81ED-4DB2-BD59-A6C34878D82A}">
                    <a16:rowId xmlns:a16="http://schemas.microsoft.com/office/drawing/2014/main" val="2033892435"/>
                  </a:ext>
                </a:extLst>
              </a:tr>
              <a:tr h="255912">
                <a:tc>
                  <a:txBody>
                    <a:bodyPr/>
                    <a:lstStyle/>
                    <a:p>
                      <a:r>
                        <a:rPr lang="en-GB" sz="1600" dirty="0"/>
                        <a:t>Maths</a:t>
                      </a:r>
                      <a:r>
                        <a:rPr lang="en-GB" sz="1600" baseline="0" dirty="0"/>
                        <a:t> &amp; Numeracy</a:t>
                      </a:r>
                      <a:endParaRPr lang="en-GB" sz="1600" dirty="0"/>
                    </a:p>
                  </a:txBody>
                  <a:tcPr/>
                </a:tc>
                <a:extLst>
                  <a:ext uri="{0D108BD9-81ED-4DB2-BD59-A6C34878D82A}">
                    <a16:rowId xmlns:a16="http://schemas.microsoft.com/office/drawing/2014/main" val="2288925080"/>
                  </a:ext>
                </a:extLst>
              </a:tr>
              <a:tr h="255912">
                <a:tc>
                  <a:txBody>
                    <a:bodyPr/>
                    <a:lstStyle/>
                    <a:p>
                      <a:r>
                        <a:rPr lang="en-GB" dirty="0"/>
                        <a:t>Open University</a:t>
                      </a:r>
                    </a:p>
                  </a:txBody>
                  <a:tcPr/>
                </a:tc>
                <a:extLst>
                  <a:ext uri="{0D108BD9-81ED-4DB2-BD59-A6C34878D82A}">
                    <a16:rowId xmlns:a16="http://schemas.microsoft.com/office/drawing/2014/main" val="994981223"/>
                  </a:ext>
                </a:extLst>
              </a:tr>
            </a:tbl>
          </a:graphicData>
        </a:graphic>
      </p:graphicFrame>
      <p:sp>
        <p:nvSpPr>
          <p:cNvPr id="6" name="TextBox 5"/>
          <p:cNvSpPr txBox="1"/>
          <p:nvPr/>
        </p:nvSpPr>
        <p:spPr>
          <a:xfrm>
            <a:off x="3192087" y="2244436"/>
            <a:ext cx="8562109" cy="1200329"/>
          </a:xfrm>
          <a:prstGeom prst="rect">
            <a:avLst/>
          </a:prstGeom>
          <a:noFill/>
        </p:spPr>
        <p:txBody>
          <a:bodyPr wrap="square" rtlCol="0">
            <a:spAutoFit/>
          </a:bodyPr>
          <a:lstStyle/>
          <a:p>
            <a:r>
              <a:rPr lang="en-GB" dirty="0"/>
              <a:t>I feel that rehabilitation based subjects should be taught more prominently within the prison education system, diverting the focus from “academic” subjects with the defined end goal of a qualification to more tailored teaching sessions that may aid in a reduced recidivism rate. </a:t>
            </a:r>
          </a:p>
        </p:txBody>
      </p:sp>
      <p:sp>
        <p:nvSpPr>
          <p:cNvPr id="7" name="TextBox 6"/>
          <p:cNvSpPr txBox="1"/>
          <p:nvPr/>
        </p:nvSpPr>
        <p:spPr>
          <a:xfrm>
            <a:off x="3192087" y="3674225"/>
            <a:ext cx="7930342" cy="923330"/>
          </a:xfrm>
          <a:prstGeom prst="rect">
            <a:avLst/>
          </a:prstGeom>
          <a:noFill/>
        </p:spPr>
        <p:txBody>
          <a:bodyPr wrap="square" rtlCol="0">
            <a:spAutoFit/>
          </a:bodyPr>
          <a:lstStyle/>
          <a:p>
            <a:r>
              <a:rPr lang="en-GB" dirty="0"/>
              <a:t>I would partially remove certain subjects from the curriculum, still allowing access to those courses, but alongside alternative reform based classes. </a:t>
            </a:r>
          </a:p>
        </p:txBody>
      </p:sp>
      <p:pic>
        <p:nvPicPr>
          <p:cNvPr id="13" name="Picture 12"/>
          <p:cNvPicPr>
            <a:picLocks noChangeAspect="1"/>
          </p:cNvPicPr>
          <p:nvPr/>
        </p:nvPicPr>
        <p:blipFill>
          <a:blip r:embed="rId2"/>
          <a:stretch>
            <a:fillRect/>
          </a:stretch>
        </p:blipFill>
        <p:spPr>
          <a:xfrm>
            <a:off x="9454861" y="4386003"/>
            <a:ext cx="1933575" cy="2362200"/>
          </a:xfrm>
          <a:prstGeom prst="rect">
            <a:avLst/>
          </a:prstGeom>
        </p:spPr>
      </p:pic>
      <p:sp>
        <p:nvSpPr>
          <p:cNvPr id="14" name="TextBox 13"/>
          <p:cNvSpPr txBox="1"/>
          <p:nvPr/>
        </p:nvSpPr>
        <p:spPr>
          <a:xfrm>
            <a:off x="11325631" y="6563956"/>
            <a:ext cx="1911927" cy="276999"/>
          </a:xfrm>
          <a:prstGeom prst="rect">
            <a:avLst/>
          </a:prstGeom>
          <a:noFill/>
        </p:spPr>
        <p:txBody>
          <a:bodyPr wrap="square" rtlCol="0">
            <a:spAutoFit/>
          </a:bodyPr>
          <a:lstStyle/>
          <a:p>
            <a:r>
              <a:rPr lang="en-GB" sz="1200" dirty="0"/>
              <a:t>(Sun, 2015)</a:t>
            </a:r>
          </a:p>
        </p:txBody>
      </p:sp>
      <p:sp>
        <p:nvSpPr>
          <p:cNvPr id="15" name="TextBox 14"/>
          <p:cNvSpPr txBox="1"/>
          <p:nvPr/>
        </p:nvSpPr>
        <p:spPr>
          <a:xfrm>
            <a:off x="3192087" y="4979324"/>
            <a:ext cx="6367549" cy="1477328"/>
          </a:xfrm>
          <a:prstGeom prst="rect">
            <a:avLst/>
          </a:prstGeom>
          <a:noFill/>
        </p:spPr>
        <p:txBody>
          <a:bodyPr wrap="square" rtlCol="0">
            <a:spAutoFit/>
          </a:bodyPr>
          <a:lstStyle/>
          <a:p>
            <a:r>
              <a:rPr lang="en-GB" dirty="0"/>
              <a:t>Prison is a hard environment to live in. For some people education is the only downtime they receive. It is important to make it as culturally and physically inclusive so that people are not intimidated by the process.</a:t>
            </a:r>
          </a:p>
        </p:txBody>
      </p:sp>
    </p:spTree>
    <p:extLst>
      <p:ext uri="{BB962C8B-B14F-4D97-AF65-F5344CB8AC3E}">
        <p14:creationId xmlns:p14="http://schemas.microsoft.com/office/powerpoint/2010/main" val="2378416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par>
                                <p:cTn id="19" presetID="10"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500"/>
                                        <p:tgtEl>
                                          <p:spTgt spid="6">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14"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Restorative justice</a:t>
            </a:r>
          </a:p>
        </p:txBody>
      </p:sp>
      <p:sp>
        <p:nvSpPr>
          <p:cNvPr id="4" name="TextBox 3"/>
          <p:cNvSpPr txBox="1"/>
          <p:nvPr/>
        </p:nvSpPr>
        <p:spPr>
          <a:xfrm>
            <a:off x="91439" y="1297463"/>
            <a:ext cx="11238807" cy="646331"/>
          </a:xfrm>
          <a:prstGeom prst="rect">
            <a:avLst/>
          </a:prstGeom>
          <a:noFill/>
        </p:spPr>
        <p:txBody>
          <a:bodyPr wrap="square" rtlCol="0">
            <a:spAutoFit/>
          </a:bodyPr>
          <a:lstStyle/>
          <a:p>
            <a:r>
              <a:rPr lang="en-GB" dirty="0"/>
              <a:t>Restorative justice is a process by which the community or victim of a crime is restored, rather than the offender being punished (</a:t>
            </a:r>
            <a:r>
              <a:rPr lang="en-GB" dirty="0" err="1"/>
              <a:t>Liebmann</a:t>
            </a:r>
            <a:r>
              <a:rPr lang="en-GB" dirty="0"/>
              <a:t>, 2007).</a:t>
            </a:r>
          </a:p>
        </p:txBody>
      </p:sp>
      <p:sp>
        <p:nvSpPr>
          <p:cNvPr id="5" name="TextBox 4"/>
          <p:cNvSpPr txBox="1"/>
          <p:nvPr/>
        </p:nvSpPr>
        <p:spPr>
          <a:xfrm>
            <a:off x="665016" y="2164039"/>
            <a:ext cx="9210502" cy="1077218"/>
          </a:xfrm>
          <a:prstGeom prst="rect">
            <a:avLst/>
          </a:prstGeom>
          <a:noFill/>
        </p:spPr>
        <p:txBody>
          <a:bodyPr wrap="square" rtlCol="0">
            <a:spAutoFit/>
          </a:bodyPr>
          <a:lstStyle/>
          <a:p>
            <a:pPr algn="ctr"/>
            <a:r>
              <a:rPr lang="en-GB" sz="1600" dirty="0"/>
              <a:t>‘Restorative justice works to resolve conflict and repair harm. It encourages those who have caused harm to acknowledge the impact of what they have done and gives them the opportunity to make reparation’ (Restorative Justice Consortium, 2006 cited in </a:t>
            </a:r>
            <a:r>
              <a:rPr lang="en-GB" sz="1600" dirty="0" err="1"/>
              <a:t>Liebmann</a:t>
            </a:r>
            <a:r>
              <a:rPr lang="en-GB" sz="1600" dirty="0"/>
              <a:t>, 2007)</a:t>
            </a:r>
          </a:p>
        </p:txBody>
      </p:sp>
      <p:sp>
        <p:nvSpPr>
          <p:cNvPr id="6" name="Rectangle 5"/>
          <p:cNvSpPr/>
          <p:nvPr/>
        </p:nvSpPr>
        <p:spPr>
          <a:xfrm>
            <a:off x="5605553" y="279400"/>
            <a:ext cx="5857694" cy="369332"/>
          </a:xfrm>
          <a:prstGeom prst="rect">
            <a:avLst/>
          </a:prstGeom>
        </p:spPr>
        <p:txBody>
          <a:bodyPr wrap="none">
            <a:spAutoFit/>
          </a:bodyPr>
          <a:lstStyle/>
          <a:p>
            <a:r>
              <a:rPr lang="en-GB" dirty="0">
                <a:hlinkClick r:id="rId2"/>
              </a:rPr>
              <a:t>https://www.youtube.com/watch?v=fWtFtWY3Hh8</a:t>
            </a:r>
            <a:endParaRPr lang="en-GB" dirty="0"/>
          </a:p>
        </p:txBody>
      </p:sp>
      <p:sp>
        <p:nvSpPr>
          <p:cNvPr id="7" name="TextBox 6"/>
          <p:cNvSpPr txBox="1"/>
          <p:nvPr/>
        </p:nvSpPr>
        <p:spPr>
          <a:xfrm>
            <a:off x="91439" y="3461502"/>
            <a:ext cx="11305309" cy="1200329"/>
          </a:xfrm>
          <a:prstGeom prst="rect">
            <a:avLst/>
          </a:prstGeom>
          <a:noFill/>
        </p:spPr>
        <p:txBody>
          <a:bodyPr wrap="square" rtlCol="0">
            <a:spAutoFit/>
          </a:bodyPr>
          <a:lstStyle/>
          <a:p>
            <a:r>
              <a:rPr lang="en-GB" dirty="0"/>
              <a:t>I would include restorative justice as a class on my curriculum. There are many factors that would affect how this is run as it is likely that the prisoner would need to be removed from the prison and transported to a facility to meet the victim. Alternatively, the victims partaking in the programme could come to the prison and complete the restorative justice there. </a:t>
            </a:r>
          </a:p>
        </p:txBody>
      </p:sp>
      <p:sp>
        <p:nvSpPr>
          <p:cNvPr id="8" name="TextBox 7"/>
          <p:cNvSpPr txBox="1"/>
          <p:nvPr/>
        </p:nvSpPr>
        <p:spPr>
          <a:xfrm>
            <a:off x="91439" y="5029200"/>
            <a:ext cx="10731732" cy="923330"/>
          </a:xfrm>
          <a:prstGeom prst="rect">
            <a:avLst/>
          </a:prstGeom>
          <a:noFill/>
        </p:spPr>
        <p:txBody>
          <a:bodyPr wrap="square" rtlCol="0">
            <a:spAutoFit/>
          </a:bodyPr>
          <a:lstStyle/>
          <a:p>
            <a:r>
              <a:rPr lang="en-GB" dirty="0"/>
              <a:t>Restorative justice is usually reserved for minor crimes as an alternative to prison, however, I feel that it would benefit the imprisoned offenders to understand why what they did was wrong and how it effected their victim(s).</a:t>
            </a:r>
          </a:p>
        </p:txBody>
      </p:sp>
    </p:spTree>
    <p:extLst>
      <p:ext uri="{BB962C8B-B14F-4D97-AF65-F5344CB8AC3E}">
        <p14:creationId xmlns:p14="http://schemas.microsoft.com/office/powerpoint/2010/main" val="1991378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6F059-AA55-48F4-BF22-F1AA43F6DB56}"/>
              </a:ext>
            </a:extLst>
          </p:cNvPr>
          <p:cNvSpPr>
            <a:spLocks noGrp="1"/>
          </p:cNvSpPr>
          <p:nvPr>
            <p:ph type="title"/>
          </p:nvPr>
        </p:nvSpPr>
        <p:spPr>
          <a:xfrm>
            <a:off x="0" y="0"/>
            <a:ext cx="8534400" cy="1507067"/>
          </a:xfrm>
        </p:spPr>
        <p:txBody>
          <a:bodyPr/>
          <a:lstStyle/>
          <a:p>
            <a:r>
              <a:rPr lang="en-GB" dirty="0"/>
              <a:t>Restorative justice</a:t>
            </a:r>
          </a:p>
        </p:txBody>
      </p:sp>
      <p:sp>
        <p:nvSpPr>
          <p:cNvPr id="4" name="TextBox 3">
            <a:extLst>
              <a:ext uri="{FF2B5EF4-FFF2-40B4-BE49-F238E27FC236}">
                <a16:creationId xmlns:a16="http://schemas.microsoft.com/office/drawing/2014/main" id="{EA6F9820-6C85-4E5C-B4DF-30CB4D5F64D7}"/>
              </a:ext>
            </a:extLst>
          </p:cNvPr>
          <p:cNvSpPr txBox="1"/>
          <p:nvPr/>
        </p:nvSpPr>
        <p:spPr>
          <a:xfrm>
            <a:off x="145774" y="1321537"/>
            <a:ext cx="11317356" cy="923330"/>
          </a:xfrm>
          <a:prstGeom prst="rect">
            <a:avLst/>
          </a:prstGeom>
          <a:noFill/>
        </p:spPr>
        <p:txBody>
          <a:bodyPr wrap="square" rtlCol="0">
            <a:spAutoFit/>
          </a:bodyPr>
          <a:lstStyle/>
          <a:p>
            <a:r>
              <a:rPr lang="en-GB" dirty="0"/>
              <a:t>Restorative justice provides unconscious learning opportunities through experiencing guilt, empathy and understanding how ones actions effect others. This type of learning can be grouped into the theory of experiential learning. </a:t>
            </a:r>
          </a:p>
        </p:txBody>
      </p:sp>
      <p:sp>
        <p:nvSpPr>
          <p:cNvPr id="5" name="TextBox 4">
            <a:extLst>
              <a:ext uri="{FF2B5EF4-FFF2-40B4-BE49-F238E27FC236}">
                <a16:creationId xmlns:a16="http://schemas.microsoft.com/office/drawing/2014/main" id="{ECCEC509-8CF1-4B4A-834E-B0FFBF9A2409}"/>
              </a:ext>
            </a:extLst>
          </p:cNvPr>
          <p:cNvSpPr txBox="1"/>
          <p:nvPr/>
        </p:nvSpPr>
        <p:spPr>
          <a:xfrm>
            <a:off x="145774" y="2439398"/>
            <a:ext cx="8362122" cy="646331"/>
          </a:xfrm>
          <a:prstGeom prst="rect">
            <a:avLst/>
          </a:prstGeom>
          <a:noFill/>
        </p:spPr>
        <p:txBody>
          <a:bodyPr wrap="square" rtlCol="0">
            <a:spAutoFit/>
          </a:bodyPr>
          <a:lstStyle/>
          <a:p>
            <a:r>
              <a:rPr lang="en-GB" dirty="0"/>
              <a:t>Experiential learning is championed by philosophers such as John Dewey (1938) and educational theorists such as David A. Kolb (1984).</a:t>
            </a:r>
          </a:p>
        </p:txBody>
      </p:sp>
      <p:sp>
        <p:nvSpPr>
          <p:cNvPr id="6" name="Arrow: Bent 5">
            <a:extLst>
              <a:ext uri="{FF2B5EF4-FFF2-40B4-BE49-F238E27FC236}">
                <a16:creationId xmlns:a16="http://schemas.microsoft.com/office/drawing/2014/main" id="{2374CB06-9E3A-4DF3-9FAC-A40D0B865BE0}"/>
              </a:ext>
            </a:extLst>
          </p:cNvPr>
          <p:cNvSpPr/>
          <p:nvPr/>
        </p:nvSpPr>
        <p:spPr>
          <a:xfrm rot="5400000">
            <a:off x="3719816" y="3953801"/>
            <a:ext cx="276225" cy="2971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Arrow: Bent 6">
            <a:extLst>
              <a:ext uri="{FF2B5EF4-FFF2-40B4-BE49-F238E27FC236}">
                <a16:creationId xmlns:a16="http://schemas.microsoft.com/office/drawing/2014/main" id="{35D33ED1-BBA0-419E-8217-45F59EEC3824}"/>
              </a:ext>
            </a:extLst>
          </p:cNvPr>
          <p:cNvSpPr/>
          <p:nvPr/>
        </p:nvSpPr>
        <p:spPr>
          <a:xfrm rot="10800000">
            <a:off x="3756964" y="4674843"/>
            <a:ext cx="276225" cy="2971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Arrow: Bent 7">
            <a:extLst>
              <a:ext uri="{FF2B5EF4-FFF2-40B4-BE49-F238E27FC236}">
                <a16:creationId xmlns:a16="http://schemas.microsoft.com/office/drawing/2014/main" id="{617705F5-B343-4D45-B9F0-4A7354CABB40}"/>
              </a:ext>
            </a:extLst>
          </p:cNvPr>
          <p:cNvSpPr/>
          <p:nvPr/>
        </p:nvSpPr>
        <p:spPr>
          <a:xfrm rot="16200000">
            <a:off x="1405559" y="4707863"/>
            <a:ext cx="236220" cy="2971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9" name="Arrow: Bent 8">
            <a:extLst>
              <a:ext uri="{FF2B5EF4-FFF2-40B4-BE49-F238E27FC236}">
                <a16:creationId xmlns:a16="http://schemas.microsoft.com/office/drawing/2014/main" id="{0093001C-6B91-46CE-947E-966513353483}"/>
              </a:ext>
            </a:extLst>
          </p:cNvPr>
          <p:cNvSpPr/>
          <p:nvPr/>
        </p:nvSpPr>
        <p:spPr>
          <a:xfrm>
            <a:off x="1395399" y="3830293"/>
            <a:ext cx="276225" cy="2971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Oval 9">
            <a:extLst>
              <a:ext uri="{FF2B5EF4-FFF2-40B4-BE49-F238E27FC236}">
                <a16:creationId xmlns:a16="http://schemas.microsoft.com/office/drawing/2014/main" id="{E4160F89-B87E-4595-9CB5-8794D519244B}"/>
              </a:ext>
            </a:extLst>
          </p:cNvPr>
          <p:cNvSpPr/>
          <p:nvPr/>
        </p:nvSpPr>
        <p:spPr>
          <a:xfrm>
            <a:off x="281609" y="4205578"/>
            <a:ext cx="1724025" cy="4667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Oval 10">
            <a:extLst>
              <a:ext uri="{FF2B5EF4-FFF2-40B4-BE49-F238E27FC236}">
                <a16:creationId xmlns:a16="http://schemas.microsoft.com/office/drawing/2014/main" id="{13012AEC-A3B1-45C9-BA58-76C8EE80C329}"/>
              </a:ext>
            </a:extLst>
          </p:cNvPr>
          <p:cNvSpPr/>
          <p:nvPr/>
        </p:nvSpPr>
        <p:spPr>
          <a:xfrm>
            <a:off x="1890064" y="4770728"/>
            <a:ext cx="1724025" cy="4667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Oval 11">
            <a:extLst>
              <a:ext uri="{FF2B5EF4-FFF2-40B4-BE49-F238E27FC236}">
                <a16:creationId xmlns:a16="http://schemas.microsoft.com/office/drawing/2014/main" id="{14CE35D0-6AEA-4AC3-9AEA-2EDD186F4C0E}"/>
              </a:ext>
            </a:extLst>
          </p:cNvPr>
          <p:cNvSpPr/>
          <p:nvPr/>
        </p:nvSpPr>
        <p:spPr>
          <a:xfrm>
            <a:off x="3520109" y="4225263"/>
            <a:ext cx="1724025" cy="4667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Oval 12">
            <a:extLst>
              <a:ext uri="{FF2B5EF4-FFF2-40B4-BE49-F238E27FC236}">
                <a16:creationId xmlns:a16="http://schemas.microsoft.com/office/drawing/2014/main" id="{69FEC6EC-7714-46C3-8CC7-CA702CE11BAA}"/>
              </a:ext>
            </a:extLst>
          </p:cNvPr>
          <p:cNvSpPr/>
          <p:nvPr/>
        </p:nvSpPr>
        <p:spPr>
          <a:xfrm>
            <a:off x="1842439" y="3635983"/>
            <a:ext cx="1724025" cy="46672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Rectangle 9">
            <a:extLst>
              <a:ext uri="{FF2B5EF4-FFF2-40B4-BE49-F238E27FC236}">
                <a16:creationId xmlns:a16="http://schemas.microsoft.com/office/drawing/2014/main" id="{FFFEE163-9E68-4AFD-B068-244B479C4D6C}"/>
              </a:ext>
            </a:extLst>
          </p:cNvPr>
          <p:cNvSpPr>
            <a:spLocks noChangeArrowheads="1"/>
          </p:cNvSpPr>
          <p:nvPr/>
        </p:nvSpPr>
        <p:spPr bwMode="auto">
          <a:xfrm>
            <a:off x="-1013791" y="-217998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5" name="Rectangle 10">
            <a:extLst>
              <a:ext uri="{FF2B5EF4-FFF2-40B4-BE49-F238E27FC236}">
                <a16:creationId xmlns:a16="http://schemas.microsoft.com/office/drawing/2014/main" id="{947C5195-6A67-4E46-9078-F7C20B164CC2}"/>
              </a:ext>
            </a:extLst>
          </p:cNvPr>
          <p:cNvSpPr>
            <a:spLocks noChangeArrowheads="1"/>
          </p:cNvSpPr>
          <p:nvPr/>
        </p:nvSpPr>
        <p:spPr bwMode="auto">
          <a:xfrm>
            <a:off x="-1013791" y="-172278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Light" panose="020F0302020204030204" pitchFamily="34" charset="0"/>
                <a:ea typeface="Calibri" panose="020F0502020204030204" pitchFamily="34" charset="0"/>
                <a:cs typeface="Calibri Light" panose="020F0302020204030204" pitchFamily="34" charset="0"/>
              </a:rPr>
              <a:t>Concrete Experience</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11">
            <a:extLst>
              <a:ext uri="{FF2B5EF4-FFF2-40B4-BE49-F238E27FC236}">
                <a16:creationId xmlns:a16="http://schemas.microsoft.com/office/drawing/2014/main" id="{C56E3505-CECD-43D3-817F-4543329ECA2C}"/>
              </a:ext>
            </a:extLst>
          </p:cNvPr>
          <p:cNvSpPr>
            <a:spLocks noChangeArrowheads="1"/>
          </p:cNvSpPr>
          <p:nvPr/>
        </p:nvSpPr>
        <p:spPr bwMode="auto">
          <a:xfrm>
            <a:off x="-1013791" y="-172278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Light" panose="020F0302020204030204" pitchFamily="34" charset="0"/>
                <a:ea typeface="Calibri" panose="020F0502020204030204" pitchFamily="34" charset="0"/>
                <a:cs typeface="Calibri Light" panose="020F0302020204030204" pitchFamily="34" charset="0"/>
              </a:rPr>
              <a:t>	</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Light" panose="020F0302020204030204" pitchFamily="34" charset="0"/>
                <a:ea typeface="Calibri" panose="020F0502020204030204" pitchFamily="34" charset="0"/>
                <a:cs typeface="Calibri Light" panose="020F0302020204030204" pitchFamily="34" charset="0"/>
              </a:rPr>
              <a:t>Active Experimentation					Reflective Observation</a:t>
            </a:r>
            <a:endParaRPr kumimoji="0" lang="en-GB" altLang="en-US" sz="1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7" name="Rectangle 12">
            <a:extLst>
              <a:ext uri="{FF2B5EF4-FFF2-40B4-BE49-F238E27FC236}">
                <a16:creationId xmlns:a16="http://schemas.microsoft.com/office/drawing/2014/main" id="{E77CBC3F-8FB2-4051-A10B-739698630581}"/>
              </a:ext>
            </a:extLst>
          </p:cNvPr>
          <p:cNvSpPr>
            <a:spLocks noChangeArrowheads="1"/>
          </p:cNvSpPr>
          <p:nvPr/>
        </p:nvSpPr>
        <p:spPr bwMode="auto">
          <a:xfrm>
            <a:off x="-1013791" y="-172278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Light" panose="020F0302020204030204" pitchFamily="34" charset="0"/>
                <a:ea typeface="Calibri" panose="020F0502020204030204" pitchFamily="34" charset="0"/>
                <a:cs typeface="Calibri Light" panose="020F0302020204030204" pitchFamily="34" charset="0"/>
              </a:rPr>
              <a:t>Abstract Conceptualisation</a:t>
            </a:r>
            <a:r>
              <a:rPr kumimoji="0" lang="en-GB" altLang="en-US" sz="1100" b="0" i="0" u="none" strike="noStrike" cap="none" normalizeH="0" baseline="0">
                <a:ln>
                  <a:noFill/>
                </a:ln>
                <a:solidFill>
                  <a:schemeClr val="tx1"/>
                </a:solidFill>
                <a:effectLst/>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8" name="TextBox 17">
            <a:extLst>
              <a:ext uri="{FF2B5EF4-FFF2-40B4-BE49-F238E27FC236}">
                <a16:creationId xmlns:a16="http://schemas.microsoft.com/office/drawing/2014/main" id="{E57E677A-1F06-424B-BC2A-1B00FEF3BF4B}"/>
              </a:ext>
            </a:extLst>
          </p:cNvPr>
          <p:cNvSpPr txBox="1"/>
          <p:nvPr/>
        </p:nvSpPr>
        <p:spPr>
          <a:xfrm>
            <a:off x="2168829" y="3640726"/>
            <a:ext cx="1369694" cy="461665"/>
          </a:xfrm>
          <a:prstGeom prst="rect">
            <a:avLst/>
          </a:prstGeom>
          <a:noFill/>
        </p:spPr>
        <p:txBody>
          <a:bodyPr wrap="square" rtlCol="0">
            <a:spAutoFit/>
          </a:bodyPr>
          <a:lstStyle/>
          <a:p>
            <a:r>
              <a:rPr lang="en-GB" sz="1200" dirty="0"/>
              <a:t>Concrete experience</a:t>
            </a:r>
          </a:p>
        </p:txBody>
      </p:sp>
      <p:sp>
        <p:nvSpPr>
          <p:cNvPr id="19" name="TextBox 18">
            <a:extLst>
              <a:ext uri="{FF2B5EF4-FFF2-40B4-BE49-F238E27FC236}">
                <a16:creationId xmlns:a16="http://schemas.microsoft.com/office/drawing/2014/main" id="{0DA008AD-EF4B-48F1-8A0D-1E7169E6C554}"/>
              </a:ext>
            </a:extLst>
          </p:cNvPr>
          <p:cNvSpPr txBox="1"/>
          <p:nvPr/>
        </p:nvSpPr>
        <p:spPr>
          <a:xfrm>
            <a:off x="3663383" y="4237933"/>
            <a:ext cx="2875722" cy="461665"/>
          </a:xfrm>
          <a:prstGeom prst="rect">
            <a:avLst/>
          </a:prstGeom>
          <a:noFill/>
        </p:spPr>
        <p:txBody>
          <a:bodyPr wrap="square" rtlCol="0">
            <a:spAutoFit/>
          </a:bodyPr>
          <a:lstStyle/>
          <a:p>
            <a:r>
              <a:rPr lang="en-GB" sz="1200" dirty="0"/>
              <a:t>Reflective</a:t>
            </a:r>
          </a:p>
          <a:p>
            <a:r>
              <a:rPr lang="en-GB" sz="1200" dirty="0"/>
              <a:t>observation</a:t>
            </a:r>
          </a:p>
        </p:txBody>
      </p:sp>
      <p:sp>
        <p:nvSpPr>
          <p:cNvPr id="20" name="TextBox 19">
            <a:extLst>
              <a:ext uri="{FF2B5EF4-FFF2-40B4-BE49-F238E27FC236}">
                <a16:creationId xmlns:a16="http://schemas.microsoft.com/office/drawing/2014/main" id="{684738AA-1E53-4E5B-BA80-C80A57CC4C7A}"/>
              </a:ext>
            </a:extLst>
          </p:cNvPr>
          <p:cNvSpPr txBox="1"/>
          <p:nvPr/>
        </p:nvSpPr>
        <p:spPr>
          <a:xfrm>
            <a:off x="2000871" y="4765711"/>
            <a:ext cx="3684104" cy="461665"/>
          </a:xfrm>
          <a:prstGeom prst="rect">
            <a:avLst/>
          </a:prstGeom>
          <a:noFill/>
        </p:spPr>
        <p:txBody>
          <a:bodyPr wrap="square" rtlCol="0">
            <a:spAutoFit/>
          </a:bodyPr>
          <a:lstStyle/>
          <a:p>
            <a:r>
              <a:rPr lang="en-GB" sz="1200" dirty="0"/>
              <a:t>Abstract</a:t>
            </a:r>
          </a:p>
          <a:p>
            <a:r>
              <a:rPr lang="en-GB" sz="1200" dirty="0"/>
              <a:t>conceptualisation</a:t>
            </a:r>
          </a:p>
        </p:txBody>
      </p:sp>
      <p:sp>
        <p:nvSpPr>
          <p:cNvPr id="21" name="TextBox 20">
            <a:extLst>
              <a:ext uri="{FF2B5EF4-FFF2-40B4-BE49-F238E27FC236}">
                <a16:creationId xmlns:a16="http://schemas.microsoft.com/office/drawing/2014/main" id="{4619B58F-590D-4848-BD50-2111AB81C5B0}"/>
              </a:ext>
            </a:extLst>
          </p:cNvPr>
          <p:cNvSpPr txBox="1"/>
          <p:nvPr/>
        </p:nvSpPr>
        <p:spPr>
          <a:xfrm>
            <a:off x="412667" y="4200325"/>
            <a:ext cx="2517913" cy="461665"/>
          </a:xfrm>
          <a:prstGeom prst="rect">
            <a:avLst/>
          </a:prstGeom>
          <a:noFill/>
        </p:spPr>
        <p:txBody>
          <a:bodyPr wrap="square" rtlCol="0">
            <a:spAutoFit/>
          </a:bodyPr>
          <a:lstStyle/>
          <a:p>
            <a:r>
              <a:rPr lang="en-GB" sz="1200" dirty="0"/>
              <a:t>Active</a:t>
            </a:r>
          </a:p>
          <a:p>
            <a:r>
              <a:rPr lang="en-GB" sz="1200" dirty="0"/>
              <a:t>experimentation</a:t>
            </a:r>
          </a:p>
        </p:txBody>
      </p:sp>
      <p:sp>
        <p:nvSpPr>
          <p:cNvPr id="22" name="TextBox 21">
            <a:extLst>
              <a:ext uri="{FF2B5EF4-FFF2-40B4-BE49-F238E27FC236}">
                <a16:creationId xmlns:a16="http://schemas.microsoft.com/office/drawing/2014/main" id="{AD5629D4-5915-4A85-B13D-4A6DEC2F108E}"/>
              </a:ext>
            </a:extLst>
          </p:cNvPr>
          <p:cNvSpPr txBox="1"/>
          <p:nvPr/>
        </p:nvSpPr>
        <p:spPr>
          <a:xfrm>
            <a:off x="3756963" y="5065751"/>
            <a:ext cx="1373864" cy="276999"/>
          </a:xfrm>
          <a:prstGeom prst="rect">
            <a:avLst/>
          </a:prstGeom>
          <a:noFill/>
        </p:spPr>
        <p:txBody>
          <a:bodyPr wrap="square" rtlCol="0">
            <a:spAutoFit/>
          </a:bodyPr>
          <a:lstStyle/>
          <a:p>
            <a:r>
              <a:rPr lang="en-GB" sz="1200" dirty="0"/>
              <a:t>(Kolb, 1984)</a:t>
            </a:r>
          </a:p>
        </p:txBody>
      </p:sp>
      <p:sp>
        <p:nvSpPr>
          <p:cNvPr id="23" name="TextBox 22">
            <a:extLst>
              <a:ext uri="{FF2B5EF4-FFF2-40B4-BE49-F238E27FC236}">
                <a16:creationId xmlns:a16="http://schemas.microsoft.com/office/drawing/2014/main" id="{DBFF3A9F-A4BC-4F7E-8326-6B840B8972B9}"/>
              </a:ext>
            </a:extLst>
          </p:cNvPr>
          <p:cNvSpPr txBox="1"/>
          <p:nvPr/>
        </p:nvSpPr>
        <p:spPr>
          <a:xfrm>
            <a:off x="5737128" y="3635983"/>
            <a:ext cx="4612433" cy="1200329"/>
          </a:xfrm>
          <a:prstGeom prst="rect">
            <a:avLst/>
          </a:prstGeom>
          <a:noFill/>
        </p:spPr>
        <p:txBody>
          <a:bodyPr wrap="square" rtlCol="0">
            <a:spAutoFit/>
          </a:bodyPr>
          <a:lstStyle/>
          <a:p>
            <a:r>
              <a:rPr lang="en-GB" dirty="0"/>
              <a:t>Kolb (1984) extensively studied works by other theorists including Dewey and summarized his theory into a four-stage learning cycle.</a:t>
            </a:r>
          </a:p>
        </p:txBody>
      </p:sp>
      <p:sp>
        <p:nvSpPr>
          <p:cNvPr id="24" name="TextBox 23">
            <a:extLst>
              <a:ext uri="{FF2B5EF4-FFF2-40B4-BE49-F238E27FC236}">
                <a16:creationId xmlns:a16="http://schemas.microsoft.com/office/drawing/2014/main" id="{999251DF-596D-4D5B-A4C9-C962B8838732}"/>
              </a:ext>
            </a:extLst>
          </p:cNvPr>
          <p:cNvSpPr txBox="1"/>
          <p:nvPr/>
        </p:nvSpPr>
        <p:spPr>
          <a:xfrm>
            <a:off x="5592417" y="5115339"/>
            <a:ext cx="6096000" cy="1754326"/>
          </a:xfrm>
          <a:prstGeom prst="rect">
            <a:avLst/>
          </a:prstGeom>
          <a:noFill/>
        </p:spPr>
        <p:txBody>
          <a:bodyPr wrap="square" rtlCol="0">
            <a:spAutoFit/>
          </a:bodyPr>
          <a:lstStyle/>
          <a:p>
            <a:r>
              <a:rPr lang="en-GB" dirty="0"/>
              <a:t>This can be applied to restorative justice as the offender experiences guilt and empathy, reflects on the reasoning behind their actions and the consequences for the victim, conceptualises the event and allows them to understand the right thing to do in a similar future situation.</a:t>
            </a:r>
          </a:p>
        </p:txBody>
      </p:sp>
    </p:spTree>
    <p:extLst>
      <p:ext uri="{BB962C8B-B14F-4D97-AF65-F5344CB8AC3E}">
        <p14:creationId xmlns:p14="http://schemas.microsoft.com/office/powerpoint/2010/main" val="3685851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500"/>
                                        <p:tgtEl>
                                          <p:spTgt spid="21"/>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fade">
                                      <p:cBhvr>
                                        <p:cTn id="53" dur="500"/>
                                        <p:tgtEl>
                                          <p:spTgt spid="20"/>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3"/>
                                        </p:tgtEl>
                                        <p:attrNameLst>
                                          <p:attrName>style.visibility</p:attrName>
                                        </p:attrNameLst>
                                      </p:cBhvr>
                                      <p:to>
                                        <p:strVal val="visible"/>
                                      </p:to>
                                    </p:set>
                                    <p:animEffect transition="in" filter="fade">
                                      <p:cBhvr>
                                        <p:cTn id="56" dur="500"/>
                                        <p:tgtEl>
                                          <p:spTgt spid="23"/>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24"/>
                                        </p:tgtEl>
                                        <p:attrNameLst>
                                          <p:attrName>style.visibility</p:attrName>
                                        </p:attrNameLst>
                                      </p:cBhvr>
                                      <p:to>
                                        <p:strVal val="visible"/>
                                      </p:to>
                                    </p:set>
                                    <p:animEffect transition="in" filter="fade">
                                      <p:cBhvr>
                                        <p:cTn id="61"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P spid="7" grpId="0" animBg="1"/>
      <p:bldP spid="8" grpId="0" animBg="1"/>
      <p:bldP spid="9" grpId="0" animBg="1"/>
      <p:bldP spid="10" grpId="0" animBg="1"/>
      <p:bldP spid="11" grpId="0" animBg="1"/>
      <p:bldP spid="12" grpId="0" animBg="1"/>
      <p:bldP spid="13" grpId="0" animBg="1"/>
      <p:bldP spid="18" grpId="0"/>
      <p:bldP spid="19" grpId="0"/>
      <p:bldP spid="20" grpId="0"/>
      <p:bldP spid="21" grpId="0"/>
      <p:bldP spid="22" grpId="0"/>
      <p:bldP spid="23" grpId="0"/>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addiction</a:t>
            </a:r>
          </a:p>
        </p:txBody>
      </p:sp>
      <p:sp>
        <p:nvSpPr>
          <p:cNvPr id="4" name="TextBox 3"/>
          <p:cNvSpPr txBox="1"/>
          <p:nvPr/>
        </p:nvSpPr>
        <p:spPr>
          <a:xfrm>
            <a:off x="149629" y="1288473"/>
            <a:ext cx="11820698" cy="923330"/>
          </a:xfrm>
          <a:prstGeom prst="rect">
            <a:avLst/>
          </a:prstGeom>
          <a:noFill/>
        </p:spPr>
        <p:txBody>
          <a:bodyPr wrap="square" rtlCol="0">
            <a:spAutoFit/>
          </a:bodyPr>
          <a:lstStyle/>
          <a:p>
            <a:r>
              <a:rPr lang="en-GB" dirty="0"/>
              <a:t>Addiction plagues prisons all over the world. The Ministry of Justice advises that a third of prisoners in the UK are addicted to drugs, and that 38% are addicted to alcohol. Also the MOJ advise that 6% of prisoners develop an addiction while incarcerated (</a:t>
            </a:r>
            <a:r>
              <a:rPr lang="en-GB" dirty="0" err="1"/>
              <a:t>Dearden</a:t>
            </a:r>
            <a:r>
              <a:rPr lang="en-GB" dirty="0"/>
              <a:t>, 2018).</a:t>
            </a:r>
          </a:p>
        </p:txBody>
      </p:sp>
      <p:pic>
        <p:nvPicPr>
          <p:cNvPr id="6" name="Picture 5"/>
          <p:cNvPicPr>
            <a:picLocks noChangeAspect="1"/>
          </p:cNvPicPr>
          <p:nvPr/>
        </p:nvPicPr>
        <p:blipFill>
          <a:blip r:embed="rId2"/>
          <a:stretch>
            <a:fillRect/>
          </a:stretch>
        </p:blipFill>
        <p:spPr>
          <a:xfrm>
            <a:off x="9676015" y="2072155"/>
            <a:ext cx="2236123" cy="1788898"/>
          </a:xfrm>
          <a:prstGeom prst="rect">
            <a:avLst/>
          </a:prstGeom>
        </p:spPr>
      </p:pic>
      <p:sp>
        <p:nvSpPr>
          <p:cNvPr id="7" name="TextBox 6"/>
          <p:cNvSpPr txBox="1"/>
          <p:nvPr/>
        </p:nvSpPr>
        <p:spPr>
          <a:xfrm>
            <a:off x="10133215" y="3861053"/>
            <a:ext cx="1521229" cy="276999"/>
          </a:xfrm>
          <a:prstGeom prst="rect">
            <a:avLst/>
          </a:prstGeom>
          <a:noFill/>
        </p:spPr>
        <p:txBody>
          <a:bodyPr wrap="square" rtlCol="0">
            <a:spAutoFit/>
          </a:bodyPr>
          <a:lstStyle/>
          <a:p>
            <a:r>
              <a:rPr lang="en-GB" sz="1200" dirty="0"/>
              <a:t>(Morris, 2017)</a:t>
            </a:r>
          </a:p>
        </p:txBody>
      </p:sp>
      <p:sp>
        <p:nvSpPr>
          <p:cNvPr id="8" name="TextBox 7"/>
          <p:cNvSpPr txBox="1"/>
          <p:nvPr/>
        </p:nvSpPr>
        <p:spPr>
          <a:xfrm>
            <a:off x="149629" y="2543694"/>
            <a:ext cx="9584574" cy="1754326"/>
          </a:xfrm>
          <a:prstGeom prst="rect">
            <a:avLst/>
          </a:prstGeom>
          <a:noFill/>
        </p:spPr>
        <p:txBody>
          <a:bodyPr wrap="square" rtlCol="0">
            <a:spAutoFit/>
          </a:bodyPr>
          <a:lstStyle/>
          <a:p>
            <a:r>
              <a:rPr lang="en-GB" dirty="0"/>
              <a:t>Classes on how to deal with addiction and fight the urge to relapse are of ultimate importance when looking at reform.  Learners would be encouraged to discuss their relationship with their substance of choice and the teacher would provide information about how damaging substance abuse can be.  Getting knowledge to prisoners about these issues may reduce reoffending and help with the drug smuggling problem that prisons face.</a:t>
            </a:r>
          </a:p>
        </p:txBody>
      </p:sp>
      <p:sp>
        <p:nvSpPr>
          <p:cNvPr id="9" name="TextBox 8"/>
          <p:cNvSpPr txBox="1"/>
          <p:nvPr/>
        </p:nvSpPr>
        <p:spPr>
          <a:xfrm>
            <a:off x="149629" y="4779818"/>
            <a:ext cx="11014363" cy="923330"/>
          </a:xfrm>
          <a:prstGeom prst="rect">
            <a:avLst/>
          </a:prstGeom>
          <a:noFill/>
        </p:spPr>
        <p:txBody>
          <a:bodyPr wrap="square" rtlCol="0">
            <a:spAutoFit/>
          </a:bodyPr>
          <a:lstStyle/>
          <a:p>
            <a:r>
              <a:rPr lang="en-GB" dirty="0"/>
              <a:t>There is opportunity for peer lead discussion within this type of class. Previously rehabilitated prisoners can give talks to both inform and inspire the prisoners currently going through addiction. This also feed into the experiential learning mentioned earlier.</a:t>
            </a:r>
          </a:p>
        </p:txBody>
      </p:sp>
    </p:spTree>
    <p:extLst>
      <p:ext uri="{BB962C8B-B14F-4D97-AF65-F5344CB8AC3E}">
        <p14:creationId xmlns:p14="http://schemas.microsoft.com/office/powerpoint/2010/main" val="1943474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P spid="8"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Physical environment</a:t>
            </a:r>
          </a:p>
        </p:txBody>
      </p:sp>
      <p:sp>
        <p:nvSpPr>
          <p:cNvPr id="4" name="TextBox 3"/>
          <p:cNvSpPr txBox="1"/>
          <p:nvPr/>
        </p:nvSpPr>
        <p:spPr>
          <a:xfrm>
            <a:off x="141316" y="1354975"/>
            <a:ext cx="11829011" cy="923330"/>
          </a:xfrm>
          <a:prstGeom prst="rect">
            <a:avLst/>
          </a:prstGeom>
          <a:noFill/>
        </p:spPr>
        <p:txBody>
          <a:bodyPr wrap="square" rtlCol="0">
            <a:spAutoFit/>
          </a:bodyPr>
          <a:lstStyle/>
          <a:p>
            <a:r>
              <a:rPr lang="en-GB" dirty="0"/>
              <a:t>Ideally the prisoners would be able to be taken from the prison to a secure facility where the learning takes place. This removes them from the pressures of the prison and allows them to feel a taste of freedom.  I would also like some learning (restorative justice) to take place within the community. </a:t>
            </a:r>
          </a:p>
        </p:txBody>
      </p:sp>
      <p:sp>
        <p:nvSpPr>
          <p:cNvPr id="5" name="TextBox 4"/>
          <p:cNvSpPr txBox="1"/>
          <p:nvPr/>
        </p:nvSpPr>
        <p:spPr>
          <a:xfrm>
            <a:off x="141316" y="2394065"/>
            <a:ext cx="11712632" cy="646331"/>
          </a:xfrm>
          <a:prstGeom prst="rect">
            <a:avLst/>
          </a:prstGeom>
          <a:noFill/>
        </p:spPr>
        <p:txBody>
          <a:bodyPr wrap="square" rtlCol="0">
            <a:spAutoFit/>
          </a:bodyPr>
          <a:lstStyle/>
          <a:p>
            <a:r>
              <a:rPr lang="en-GB" dirty="0"/>
              <a:t>Due to the curriculum being reform focussed there would be less of a classroom environment, but a co-operative, discussion led place of learning. </a:t>
            </a:r>
          </a:p>
        </p:txBody>
      </p:sp>
      <p:sp>
        <p:nvSpPr>
          <p:cNvPr id="6" name="TextBox 5"/>
          <p:cNvSpPr txBox="1"/>
          <p:nvPr/>
        </p:nvSpPr>
        <p:spPr>
          <a:xfrm>
            <a:off x="141316" y="3225338"/>
            <a:ext cx="11396749" cy="646331"/>
          </a:xfrm>
          <a:prstGeom prst="rect">
            <a:avLst/>
          </a:prstGeom>
          <a:noFill/>
        </p:spPr>
        <p:txBody>
          <a:bodyPr wrap="square" rtlCol="0">
            <a:spAutoFit/>
          </a:bodyPr>
          <a:lstStyle/>
          <a:p>
            <a:r>
              <a:rPr lang="en-GB" dirty="0"/>
              <a:t>I would refrain from using words that denote school or prison such as prisoner and classroom. The prisoners would be considered ‘learners’ and the learning would take place in various workshops. </a:t>
            </a:r>
          </a:p>
        </p:txBody>
      </p:sp>
      <p:sp>
        <p:nvSpPr>
          <p:cNvPr id="7" name="TextBox 6"/>
          <p:cNvSpPr txBox="1"/>
          <p:nvPr/>
        </p:nvSpPr>
        <p:spPr>
          <a:xfrm>
            <a:off x="141316" y="4056611"/>
            <a:ext cx="11114116" cy="923330"/>
          </a:xfrm>
          <a:prstGeom prst="rect">
            <a:avLst/>
          </a:prstGeom>
          <a:noFill/>
        </p:spPr>
        <p:txBody>
          <a:bodyPr wrap="square" rtlCol="0">
            <a:spAutoFit/>
          </a:bodyPr>
          <a:lstStyle/>
          <a:p>
            <a:r>
              <a:rPr lang="en-GB" dirty="0"/>
              <a:t>Subjects considered to be academic and that have a set goal of gaining a qualification would still be implemented within the classroom environment as this shows a distinction between the academic learning and the reform learning.</a:t>
            </a:r>
          </a:p>
        </p:txBody>
      </p:sp>
      <p:pic>
        <p:nvPicPr>
          <p:cNvPr id="9" name="Picture 8"/>
          <p:cNvPicPr>
            <a:picLocks noChangeAspect="1"/>
          </p:cNvPicPr>
          <p:nvPr/>
        </p:nvPicPr>
        <p:blipFill>
          <a:blip r:embed="rId2"/>
          <a:stretch>
            <a:fillRect/>
          </a:stretch>
        </p:blipFill>
        <p:spPr>
          <a:xfrm>
            <a:off x="1496291" y="4979941"/>
            <a:ext cx="2625436" cy="1750291"/>
          </a:xfrm>
          <a:prstGeom prst="rect">
            <a:avLst/>
          </a:prstGeom>
        </p:spPr>
      </p:pic>
      <p:sp>
        <p:nvSpPr>
          <p:cNvPr id="10" name="TextBox 9"/>
          <p:cNvSpPr txBox="1"/>
          <p:nvPr/>
        </p:nvSpPr>
        <p:spPr>
          <a:xfrm>
            <a:off x="102524" y="6453233"/>
            <a:ext cx="4164676" cy="276999"/>
          </a:xfrm>
          <a:prstGeom prst="rect">
            <a:avLst/>
          </a:prstGeom>
          <a:noFill/>
        </p:spPr>
        <p:txBody>
          <a:bodyPr wrap="square" rtlCol="0">
            <a:spAutoFit/>
          </a:bodyPr>
          <a:lstStyle/>
          <a:p>
            <a:r>
              <a:rPr lang="en-GB" sz="1200" dirty="0"/>
              <a:t>(Wikipedia, 2017)</a:t>
            </a:r>
          </a:p>
        </p:txBody>
      </p:sp>
      <p:pic>
        <p:nvPicPr>
          <p:cNvPr id="12" name="Picture 11"/>
          <p:cNvPicPr>
            <a:picLocks noChangeAspect="1"/>
          </p:cNvPicPr>
          <p:nvPr/>
        </p:nvPicPr>
        <p:blipFill>
          <a:blip r:embed="rId3"/>
          <a:stretch>
            <a:fillRect/>
          </a:stretch>
        </p:blipFill>
        <p:spPr>
          <a:xfrm>
            <a:off x="6910820" y="4979941"/>
            <a:ext cx="2521636" cy="1669732"/>
          </a:xfrm>
          <a:prstGeom prst="rect">
            <a:avLst/>
          </a:prstGeom>
        </p:spPr>
      </p:pic>
      <p:sp>
        <p:nvSpPr>
          <p:cNvPr id="13" name="TextBox 12"/>
          <p:cNvSpPr txBox="1"/>
          <p:nvPr/>
        </p:nvSpPr>
        <p:spPr>
          <a:xfrm>
            <a:off x="9432456" y="6372674"/>
            <a:ext cx="1778924" cy="276999"/>
          </a:xfrm>
          <a:prstGeom prst="rect">
            <a:avLst/>
          </a:prstGeom>
          <a:noFill/>
        </p:spPr>
        <p:txBody>
          <a:bodyPr wrap="square" rtlCol="0">
            <a:spAutoFit/>
          </a:bodyPr>
          <a:lstStyle/>
          <a:p>
            <a:r>
              <a:rPr lang="en-GB" sz="1200" dirty="0"/>
              <a:t>(A.A District, 2018)</a:t>
            </a:r>
          </a:p>
        </p:txBody>
      </p:sp>
    </p:spTree>
    <p:extLst>
      <p:ext uri="{BB962C8B-B14F-4D97-AF65-F5344CB8AC3E}">
        <p14:creationId xmlns:p14="http://schemas.microsoft.com/office/powerpoint/2010/main" val="3548479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P spid="10"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34400" cy="1507067"/>
          </a:xfrm>
        </p:spPr>
        <p:txBody>
          <a:bodyPr/>
          <a:lstStyle/>
          <a:p>
            <a:r>
              <a:rPr lang="en-GB" dirty="0"/>
              <a:t>Organisation</a:t>
            </a:r>
          </a:p>
        </p:txBody>
      </p:sp>
      <p:sp>
        <p:nvSpPr>
          <p:cNvPr id="4" name="TextBox 3"/>
          <p:cNvSpPr txBox="1"/>
          <p:nvPr/>
        </p:nvSpPr>
        <p:spPr>
          <a:xfrm>
            <a:off x="0" y="1507067"/>
            <a:ext cx="9697452" cy="923330"/>
          </a:xfrm>
          <a:prstGeom prst="rect">
            <a:avLst/>
          </a:prstGeom>
          <a:noFill/>
        </p:spPr>
        <p:txBody>
          <a:bodyPr wrap="square" rtlCol="0">
            <a:spAutoFit/>
          </a:bodyPr>
          <a:lstStyle/>
          <a:p>
            <a:r>
              <a:rPr lang="en-GB" dirty="0"/>
              <a:t>This new curriculum would first be rolled out across a few select prisons where current education provisions are not working to their full potential. I would include both Male and Female prisons .</a:t>
            </a:r>
          </a:p>
        </p:txBody>
      </p:sp>
      <p:sp>
        <p:nvSpPr>
          <p:cNvPr id="5" name="TextBox 4"/>
          <p:cNvSpPr txBox="1"/>
          <p:nvPr/>
        </p:nvSpPr>
        <p:spPr>
          <a:xfrm>
            <a:off x="0" y="4918375"/>
            <a:ext cx="8009263" cy="1754326"/>
          </a:xfrm>
          <a:prstGeom prst="rect">
            <a:avLst/>
          </a:prstGeom>
          <a:noFill/>
        </p:spPr>
        <p:txBody>
          <a:bodyPr wrap="square" rtlCol="0">
            <a:spAutoFit/>
          </a:bodyPr>
          <a:lstStyle/>
          <a:p>
            <a:r>
              <a:rPr lang="en-GB" dirty="0"/>
              <a:t>Certain prisons do have time constraints on the free time of prisoners but ideally the education and rehabilitation of the prisoners would allow for them to have special privileges as the classes would be timetabled in for 3 hours in the morning and 3 hours in the afternoon over a 4 day week. The prisoners main purpose within the prison would be the rehabilitation and education sessions.</a:t>
            </a:r>
          </a:p>
        </p:txBody>
      </p:sp>
      <p:pic>
        <p:nvPicPr>
          <p:cNvPr id="2050" name="Picture 2" descr="Related image">
            <a:extLst>
              <a:ext uri="{FF2B5EF4-FFF2-40B4-BE49-F238E27FC236}">
                <a16:creationId xmlns:a16="http://schemas.microsoft.com/office/drawing/2014/main" id="{13C6C950-955C-42E4-A9B8-2B249C6EAC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06777" y="2305931"/>
            <a:ext cx="3461432" cy="25060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585623-5DEF-4D43-B944-A8683D214060}"/>
              </a:ext>
            </a:extLst>
          </p:cNvPr>
          <p:cNvSpPr txBox="1"/>
          <p:nvPr/>
        </p:nvSpPr>
        <p:spPr>
          <a:xfrm>
            <a:off x="7368209" y="4150605"/>
            <a:ext cx="3803374" cy="276999"/>
          </a:xfrm>
          <a:prstGeom prst="rect">
            <a:avLst/>
          </a:prstGeom>
          <a:noFill/>
        </p:spPr>
        <p:txBody>
          <a:bodyPr wrap="square" rtlCol="0">
            <a:spAutoFit/>
          </a:bodyPr>
          <a:lstStyle/>
          <a:p>
            <a:r>
              <a:rPr lang="en-GB" sz="1200" dirty="0"/>
              <a:t>(Fotolia, 2018)</a:t>
            </a:r>
          </a:p>
        </p:txBody>
      </p:sp>
    </p:spTree>
    <p:extLst>
      <p:ext uri="{BB962C8B-B14F-4D97-AF65-F5344CB8AC3E}">
        <p14:creationId xmlns:p14="http://schemas.microsoft.com/office/powerpoint/2010/main" val="2662166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0"/>
                                        </p:tgtEl>
                                        <p:attrNameLst>
                                          <p:attrName>style.visibility</p:attrName>
                                        </p:attrNameLst>
                                      </p:cBhvr>
                                      <p:to>
                                        <p:strVal val="visible"/>
                                      </p:to>
                                    </p:set>
                                    <p:animEffect transition="in" filter="fade">
                                      <p:cBhvr>
                                        <p:cTn id="17" dur="500"/>
                                        <p:tgtEl>
                                          <p:spTgt spid="205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CC9A2-8A8A-4778-956C-13A657E385C8}"/>
              </a:ext>
            </a:extLst>
          </p:cNvPr>
          <p:cNvSpPr>
            <a:spLocks noGrp="1"/>
          </p:cNvSpPr>
          <p:nvPr>
            <p:ph type="title"/>
          </p:nvPr>
        </p:nvSpPr>
        <p:spPr>
          <a:xfrm>
            <a:off x="0" y="8097"/>
            <a:ext cx="8534400" cy="1507067"/>
          </a:xfrm>
        </p:spPr>
        <p:txBody>
          <a:bodyPr/>
          <a:lstStyle/>
          <a:p>
            <a:r>
              <a:rPr lang="en-GB" dirty="0"/>
              <a:t>conclusion</a:t>
            </a:r>
          </a:p>
        </p:txBody>
      </p:sp>
      <p:sp>
        <p:nvSpPr>
          <p:cNvPr id="4" name="TextBox 3">
            <a:extLst>
              <a:ext uri="{FF2B5EF4-FFF2-40B4-BE49-F238E27FC236}">
                <a16:creationId xmlns:a16="http://schemas.microsoft.com/office/drawing/2014/main" id="{95F3FC0A-2FFA-47CF-83ED-45D7574A7A54}"/>
              </a:ext>
            </a:extLst>
          </p:cNvPr>
          <p:cNvSpPr txBox="1"/>
          <p:nvPr/>
        </p:nvSpPr>
        <p:spPr>
          <a:xfrm>
            <a:off x="198782" y="1587355"/>
            <a:ext cx="11555895" cy="646331"/>
          </a:xfrm>
          <a:prstGeom prst="rect">
            <a:avLst/>
          </a:prstGeom>
          <a:noFill/>
        </p:spPr>
        <p:txBody>
          <a:bodyPr wrap="square" rtlCol="0">
            <a:spAutoFit/>
          </a:bodyPr>
          <a:lstStyle/>
          <a:p>
            <a:r>
              <a:rPr lang="en-GB" dirty="0"/>
              <a:t>In conclusion, I would like to reshape the prison learning system by making it a more Experience based rehabilitation learning system alongside the current academic provisions.</a:t>
            </a:r>
          </a:p>
        </p:txBody>
      </p:sp>
      <p:sp>
        <p:nvSpPr>
          <p:cNvPr id="5" name="TextBox 4">
            <a:extLst>
              <a:ext uri="{FF2B5EF4-FFF2-40B4-BE49-F238E27FC236}">
                <a16:creationId xmlns:a16="http://schemas.microsoft.com/office/drawing/2014/main" id="{EC67F03E-6A02-4800-B50A-5306E1CBF9DC}"/>
              </a:ext>
            </a:extLst>
          </p:cNvPr>
          <p:cNvSpPr txBox="1"/>
          <p:nvPr/>
        </p:nvSpPr>
        <p:spPr>
          <a:xfrm>
            <a:off x="198782" y="2711582"/>
            <a:ext cx="10363200" cy="646331"/>
          </a:xfrm>
          <a:prstGeom prst="rect">
            <a:avLst/>
          </a:prstGeom>
          <a:noFill/>
        </p:spPr>
        <p:txBody>
          <a:bodyPr wrap="square" rtlCol="0">
            <a:spAutoFit/>
          </a:bodyPr>
          <a:lstStyle/>
          <a:p>
            <a:r>
              <a:rPr lang="en-GB" dirty="0"/>
              <a:t>Providing prisoners with more access than ever before to classes that will actually make a difference and not just provide a qualification.</a:t>
            </a:r>
          </a:p>
        </p:txBody>
      </p:sp>
      <p:sp>
        <p:nvSpPr>
          <p:cNvPr id="6" name="TextBox 5">
            <a:extLst>
              <a:ext uri="{FF2B5EF4-FFF2-40B4-BE49-F238E27FC236}">
                <a16:creationId xmlns:a16="http://schemas.microsoft.com/office/drawing/2014/main" id="{2549D61F-EB6E-4512-A963-BAC8A55A4F25}"/>
              </a:ext>
            </a:extLst>
          </p:cNvPr>
          <p:cNvSpPr txBox="1"/>
          <p:nvPr/>
        </p:nvSpPr>
        <p:spPr>
          <a:xfrm>
            <a:off x="198782" y="3692243"/>
            <a:ext cx="10681253" cy="646331"/>
          </a:xfrm>
          <a:prstGeom prst="rect">
            <a:avLst/>
          </a:prstGeom>
          <a:noFill/>
        </p:spPr>
        <p:txBody>
          <a:bodyPr wrap="square" rtlCol="0">
            <a:spAutoFit/>
          </a:bodyPr>
          <a:lstStyle/>
          <a:p>
            <a:r>
              <a:rPr lang="en-GB" dirty="0"/>
              <a:t>I would like to change the overall layout of prisons and make them like the </a:t>
            </a:r>
            <a:r>
              <a:rPr lang="en-GB" dirty="0" err="1"/>
              <a:t>Bastoy</a:t>
            </a:r>
            <a:r>
              <a:rPr lang="en-GB" dirty="0"/>
              <a:t> prison, like a community instead of a place of punishment.</a:t>
            </a:r>
          </a:p>
        </p:txBody>
      </p:sp>
      <p:sp>
        <p:nvSpPr>
          <p:cNvPr id="7" name="TextBox 6">
            <a:extLst>
              <a:ext uri="{FF2B5EF4-FFF2-40B4-BE49-F238E27FC236}">
                <a16:creationId xmlns:a16="http://schemas.microsoft.com/office/drawing/2014/main" id="{8DC1A294-5AF1-4612-B5B0-310799C3AC57}"/>
              </a:ext>
            </a:extLst>
          </p:cNvPr>
          <p:cNvSpPr txBox="1"/>
          <p:nvPr/>
        </p:nvSpPr>
        <p:spPr>
          <a:xfrm>
            <a:off x="198782" y="4929808"/>
            <a:ext cx="10296939" cy="646331"/>
          </a:xfrm>
          <a:prstGeom prst="rect">
            <a:avLst/>
          </a:prstGeom>
          <a:noFill/>
        </p:spPr>
        <p:txBody>
          <a:bodyPr wrap="square" rtlCol="0">
            <a:spAutoFit/>
          </a:bodyPr>
          <a:lstStyle/>
          <a:p>
            <a:r>
              <a:rPr lang="en-GB" dirty="0"/>
              <a:t>I would like to afford prisoners the right to an education that they may never have had a chance in attaining.</a:t>
            </a:r>
          </a:p>
        </p:txBody>
      </p:sp>
    </p:spTree>
    <p:extLst>
      <p:ext uri="{BB962C8B-B14F-4D97-AF65-F5344CB8AC3E}">
        <p14:creationId xmlns:p14="http://schemas.microsoft.com/office/powerpoint/2010/main" val="1806046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BE461-B6B3-422A-BF8B-6314DE068533}"/>
              </a:ext>
            </a:extLst>
          </p:cNvPr>
          <p:cNvSpPr>
            <a:spLocks noGrp="1"/>
          </p:cNvSpPr>
          <p:nvPr>
            <p:ph type="title"/>
          </p:nvPr>
        </p:nvSpPr>
        <p:spPr>
          <a:xfrm>
            <a:off x="0" y="0"/>
            <a:ext cx="8534400" cy="1507067"/>
          </a:xfrm>
        </p:spPr>
        <p:txBody>
          <a:bodyPr/>
          <a:lstStyle/>
          <a:p>
            <a:r>
              <a:rPr lang="en-GB" dirty="0"/>
              <a:t>references</a:t>
            </a:r>
          </a:p>
        </p:txBody>
      </p:sp>
      <p:sp>
        <p:nvSpPr>
          <p:cNvPr id="4" name="TextBox 3">
            <a:extLst>
              <a:ext uri="{FF2B5EF4-FFF2-40B4-BE49-F238E27FC236}">
                <a16:creationId xmlns:a16="http://schemas.microsoft.com/office/drawing/2014/main" id="{4D1A920C-933D-47F3-863C-B1DBA6B217FA}"/>
              </a:ext>
            </a:extLst>
          </p:cNvPr>
          <p:cNvSpPr txBox="1"/>
          <p:nvPr/>
        </p:nvSpPr>
        <p:spPr>
          <a:xfrm>
            <a:off x="0" y="1010245"/>
            <a:ext cx="11847443" cy="5847755"/>
          </a:xfrm>
          <a:prstGeom prst="rect">
            <a:avLst/>
          </a:prstGeom>
          <a:noFill/>
        </p:spPr>
        <p:txBody>
          <a:bodyPr wrap="square" rtlCol="0">
            <a:spAutoFit/>
          </a:bodyPr>
          <a:lstStyle/>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A.A District (2018) – (Photograph). Available at </a:t>
            </a:r>
            <a:r>
              <a:rPr lang="en-GB" sz="1100" u="sng" dirty="0">
                <a:latin typeface="Calibri" panose="020F0502020204030204" pitchFamily="34" charset="0"/>
                <a:cs typeface="Calibri" panose="020F0502020204030204" pitchFamily="34" charset="0"/>
                <a:hlinkClick r:id="rId2"/>
              </a:rPr>
              <a:t>https://aadistrict1.org/</a:t>
            </a:r>
            <a:r>
              <a:rPr lang="en-GB" sz="1100" dirty="0">
                <a:latin typeface="Calibri" panose="020F0502020204030204" pitchFamily="34" charset="0"/>
                <a:cs typeface="Calibri" panose="020F0502020204030204" pitchFamily="34" charset="0"/>
              </a:rPr>
              <a:t>. Accessed 19/10/2018 at 2.48pm.</a:t>
            </a:r>
          </a:p>
          <a:p>
            <a:pPr marL="171450" lvl="0" indent="-171450">
              <a:buFont typeface="Arial" panose="020B0604020202020204" pitchFamily="34" charset="0"/>
              <a:buChar char="•"/>
            </a:pPr>
            <a:r>
              <a:rPr lang="en-GB" sz="1100" dirty="0" err="1">
                <a:latin typeface="Calibri" panose="020F0502020204030204" pitchFamily="34" charset="0"/>
                <a:cs typeface="Calibri" panose="020F0502020204030204" pitchFamily="34" charset="0"/>
              </a:rPr>
              <a:t>Anthamatten</a:t>
            </a:r>
            <a:r>
              <a:rPr lang="en-GB" sz="1100" dirty="0">
                <a:latin typeface="Calibri" panose="020F0502020204030204" pitchFamily="34" charset="0"/>
                <a:cs typeface="Calibri" panose="020F0502020204030204" pitchFamily="34" charset="0"/>
              </a:rPr>
              <a:t>, E (2015) – (Photograph) Available at </a:t>
            </a:r>
            <a:r>
              <a:rPr lang="en-GB" sz="1100" u="sng" dirty="0">
                <a:latin typeface="Calibri" panose="020F0502020204030204" pitchFamily="34" charset="0"/>
                <a:cs typeface="Calibri" panose="020F0502020204030204" pitchFamily="34" charset="0"/>
                <a:hlinkClick r:id="rId3"/>
              </a:rPr>
              <a:t>https://www.theatlantic.com/education/archive/2015/07/incarceration-education-emancipation/398162/</a:t>
            </a:r>
            <a:r>
              <a:rPr lang="en-GB" sz="1100" dirty="0">
                <a:latin typeface="Calibri" panose="020F0502020204030204" pitchFamily="34" charset="0"/>
                <a:cs typeface="Calibri" panose="020F0502020204030204" pitchFamily="34" charset="0"/>
              </a:rPr>
              <a:t> Accessed 16/10/2018 at 11.18am.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Dewey, J (1938) – ‘</a:t>
            </a:r>
            <a:r>
              <a:rPr lang="en-GB" sz="1100" i="1" dirty="0">
                <a:latin typeface="Calibri" panose="020F0502020204030204" pitchFamily="34" charset="0"/>
                <a:cs typeface="Calibri" panose="020F0502020204030204" pitchFamily="34" charset="0"/>
              </a:rPr>
              <a:t>Experience and Education’.</a:t>
            </a:r>
            <a:r>
              <a:rPr lang="en-GB" sz="1100" dirty="0">
                <a:latin typeface="Calibri" panose="020F0502020204030204" pitchFamily="34" charset="0"/>
                <a:cs typeface="Calibri" panose="020F0502020204030204" pitchFamily="34" charset="0"/>
              </a:rPr>
              <a:t> Kappa Delta Pi. USA.</a:t>
            </a:r>
          </a:p>
          <a:p>
            <a:pPr marL="171450" lvl="0" indent="-171450">
              <a:buFont typeface="Arial" panose="020B0604020202020204" pitchFamily="34" charset="0"/>
              <a:buChar char="•"/>
            </a:pPr>
            <a:r>
              <a:rPr lang="en-GB" sz="1100" dirty="0" err="1">
                <a:latin typeface="Calibri" panose="020F0502020204030204" pitchFamily="34" charset="0"/>
                <a:cs typeface="Calibri" panose="020F0502020204030204" pitchFamily="34" charset="0"/>
              </a:rPr>
              <a:t>Dierden</a:t>
            </a:r>
            <a:r>
              <a:rPr lang="en-GB" sz="1100" dirty="0">
                <a:latin typeface="Calibri" panose="020F0502020204030204" pitchFamily="34" charset="0"/>
                <a:cs typeface="Calibri" panose="020F0502020204030204" pitchFamily="34" charset="0"/>
              </a:rPr>
              <a:t>, L (2017) – ‘</a:t>
            </a:r>
            <a:r>
              <a:rPr lang="en-GB" sz="1100" i="1" dirty="0">
                <a:latin typeface="Calibri" panose="020F0502020204030204" pitchFamily="34" charset="0"/>
                <a:cs typeface="Calibri" panose="020F0502020204030204" pitchFamily="34" charset="0"/>
              </a:rPr>
              <a:t>Criminals suffering from mental illness, alcoholism and drug addiction to be diverted away from prison into compulsory treatment’. </a:t>
            </a:r>
            <a:r>
              <a:rPr lang="en-GB" sz="1100" dirty="0">
                <a:latin typeface="Calibri" panose="020F0502020204030204" pitchFamily="34" charset="0"/>
                <a:cs typeface="Calibri" panose="020F0502020204030204" pitchFamily="34" charset="0"/>
              </a:rPr>
              <a:t>Available at </a:t>
            </a:r>
            <a:r>
              <a:rPr lang="en-GB" sz="1100" u="sng" dirty="0">
                <a:latin typeface="Calibri" panose="020F0502020204030204" pitchFamily="34" charset="0"/>
                <a:cs typeface="Calibri" panose="020F0502020204030204" pitchFamily="34" charset="0"/>
                <a:hlinkClick r:id="rId4"/>
              </a:rPr>
              <a:t>https://www.independent.co.uk/news/uk/crime/crime-drugs-alcohol-mental-illness-short-sentences-treatment-compulsory-community-sentences-a8485221.html</a:t>
            </a:r>
            <a:r>
              <a:rPr lang="en-GB" sz="1100" dirty="0">
                <a:latin typeface="Calibri" panose="020F0502020204030204" pitchFamily="34" charset="0"/>
                <a:cs typeface="Calibri" panose="020F0502020204030204" pitchFamily="34" charset="0"/>
              </a:rPr>
              <a:t>. Accessed 19/10/2018 at 2.17pm.</a:t>
            </a:r>
          </a:p>
          <a:p>
            <a:pPr marL="171450" lvl="0" indent="-171450">
              <a:buFont typeface="Arial" panose="020B0604020202020204" pitchFamily="34" charset="0"/>
              <a:buChar char="•"/>
            </a:pPr>
            <a:r>
              <a:rPr lang="en-GB" sz="1100" dirty="0" err="1">
                <a:latin typeface="Calibri" panose="020F0502020204030204" pitchFamily="34" charset="0"/>
                <a:cs typeface="Calibri" panose="020F0502020204030204" pitchFamily="34" charset="0"/>
              </a:rPr>
              <a:t>Erisman</a:t>
            </a:r>
            <a:r>
              <a:rPr lang="en-GB" sz="1100" dirty="0">
                <a:latin typeface="Calibri" panose="020F0502020204030204" pitchFamily="34" charset="0"/>
                <a:cs typeface="Calibri" panose="020F0502020204030204" pitchFamily="34" charset="0"/>
              </a:rPr>
              <a:t>, W &amp; </a:t>
            </a:r>
            <a:r>
              <a:rPr lang="en-GB" sz="1100" dirty="0" err="1">
                <a:latin typeface="Calibri" panose="020F0502020204030204" pitchFamily="34" charset="0"/>
                <a:cs typeface="Calibri" panose="020F0502020204030204" pitchFamily="34" charset="0"/>
              </a:rPr>
              <a:t>Contardo</a:t>
            </a:r>
            <a:r>
              <a:rPr lang="en-GB" sz="1100" dirty="0">
                <a:latin typeface="Calibri" panose="020F0502020204030204" pitchFamily="34" charset="0"/>
                <a:cs typeface="Calibri" panose="020F0502020204030204" pitchFamily="34" charset="0"/>
              </a:rPr>
              <a:t>, J (2005) – </a:t>
            </a:r>
            <a:r>
              <a:rPr lang="en-GB" sz="1100" i="1" dirty="0">
                <a:latin typeface="Calibri" panose="020F0502020204030204" pitchFamily="34" charset="0"/>
                <a:cs typeface="Calibri" panose="020F0502020204030204" pitchFamily="34" charset="0"/>
              </a:rPr>
              <a:t>Learning to reduce recidivism. </a:t>
            </a:r>
            <a:r>
              <a:rPr lang="en-GB" sz="1100" dirty="0">
                <a:latin typeface="Calibri" panose="020F0502020204030204" pitchFamily="34" charset="0"/>
                <a:cs typeface="Calibri" panose="020F0502020204030204" pitchFamily="34" charset="0"/>
              </a:rPr>
              <a:t>Ford Foundation. USA</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Finger, M &amp; </a:t>
            </a:r>
            <a:r>
              <a:rPr lang="en-GB" sz="1100" dirty="0" err="1">
                <a:latin typeface="Calibri" panose="020F0502020204030204" pitchFamily="34" charset="0"/>
                <a:cs typeface="Calibri" panose="020F0502020204030204" pitchFamily="34" charset="0"/>
              </a:rPr>
              <a:t>Asun</a:t>
            </a:r>
            <a:r>
              <a:rPr lang="en-GB" sz="1100" dirty="0">
                <a:latin typeface="Calibri" panose="020F0502020204030204" pitchFamily="34" charset="0"/>
                <a:cs typeface="Calibri" panose="020F0502020204030204" pitchFamily="34" charset="0"/>
              </a:rPr>
              <a:t>, J (2001) – </a:t>
            </a:r>
            <a:r>
              <a:rPr lang="en-GB" sz="1100" i="1" dirty="0">
                <a:latin typeface="Calibri" panose="020F0502020204030204" pitchFamily="34" charset="0"/>
                <a:cs typeface="Calibri" panose="020F0502020204030204" pitchFamily="34" charset="0"/>
              </a:rPr>
              <a:t>Adult Education at the Crossroads. ‘Marxism in adult education’.</a:t>
            </a:r>
            <a:r>
              <a:rPr lang="en-GB" sz="1100" dirty="0">
                <a:latin typeface="Calibri" panose="020F0502020204030204" pitchFamily="34" charset="0"/>
                <a:cs typeface="Calibri" panose="020F0502020204030204" pitchFamily="34" charset="0"/>
              </a:rPr>
              <a:t> Zed Books Ltd. London, UK. Chapter 5. Pp.75-79.</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Fotolia (2018) – (Photograph) – Available at </a:t>
            </a:r>
            <a:r>
              <a:rPr lang="en-GB" sz="1100" dirty="0">
                <a:latin typeface="Calibri" panose="020F0502020204030204" pitchFamily="34" charset="0"/>
                <a:cs typeface="Calibri" panose="020F0502020204030204" pitchFamily="34" charset="0"/>
                <a:hlinkClick r:id="rId5"/>
              </a:rPr>
              <a:t>https://www.fotolia.com/id/174200966</a:t>
            </a:r>
            <a:r>
              <a:rPr lang="en-GB" sz="1100" dirty="0">
                <a:latin typeface="Calibri" panose="020F0502020204030204" pitchFamily="34" charset="0"/>
                <a:cs typeface="Calibri" panose="020F0502020204030204" pitchFamily="34" charset="0"/>
              </a:rPr>
              <a:t>. Accessed 22/10/2018 at 10.50pm.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Fullfact.org (2016) – Available at </a:t>
            </a:r>
            <a:r>
              <a:rPr lang="en-GB" sz="1100" u="sng" dirty="0">
                <a:latin typeface="Calibri" panose="020F0502020204030204" pitchFamily="34" charset="0"/>
                <a:cs typeface="Calibri" panose="020F0502020204030204" pitchFamily="34" charset="0"/>
                <a:hlinkClick r:id="rId6"/>
              </a:rPr>
              <a:t>https://fullfact.org/crime/state-prisons-England-Wales/</a:t>
            </a:r>
            <a:r>
              <a:rPr lang="en-GB" sz="1100" dirty="0">
                <a:latin typeface="Calibri" panose="020F0502020204030204" pitchFamily="34" charset="0"/>
                <a:cs typeface="Calibri" panose="020F0502020204030204" pitchFamily="34" charset="0"/>
              </a:rPr>
              <a:t>. Accessed 19/10/2018 at 1.03pm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Gods Leader (2018) – (Photograph). Available at </a:t>
            </a:r>
            <a:r>
              <a:rPr lang="en-GB" sz="1100" u="sng" dirty="0">
                <a:latin typeface="Calibri" panose="020F0502020204030204" pitchFamily="34" charset="0"/>
                <a:cs typeface="Calibri" panose="020F0502020204030204" pitchFamily="34" charset="0"/>
                <a:hlinkClick r:id="rId7"/>
              </a:rPr>
              <a:t>https://godsleader.com/pass-the-baton/money-prison/</a:t>
            </a:r>
            <a:r>
              <a:rPr lang="en-GB" sz="1100" dirty="0">
                <a:latin typeface="Calibri" panose="020F0502020204030204" pitchFamily="34" charset="0"/>
                <a:cs typeface="Calibri" panose="020F0502020204030204" pitchFamily="34" charset="0"/>
              </a:rPr>
              <a:t>. Accessed 1/10/2018 at 8.42pm.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Gov (2018) – ‘</a:t>
            </a:r>
            <a:r>
              <a:rPr lang="en-GB" sz="1100" i="1" dirty="0">
                <a:latin typeface="Calibri" panose="020F0502020204030204" pitchFamily="34" charset="0"/>
                <a:cs typeface="Calibri" panose="020F0502020204030204" pitchFamily="34" charset="0"/>
              </a:rPr>
              <a:t>Life in prison’</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8"/>
              </a:rPr>
              <a:t>https://www.gov.uk/life-in-prison</a:t>
            </a:r>
            <a:r>
              <a:rPr lang="en-GB" sz="1100" dirty="0">
                <a:latin typeface="Calibri" panose="020F0502020204030204" pitchFamily="34" charset="0"/>
                <a:cs typeface="Calibri" panose="020F0502020204030204" pitchFamily="34" charset="0"/>
              </a:rPr>
              <a:t>. Accessed 17/10/2018 at 8.10pm.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Inside Time (2018) – ‘</a:t>
            </a:r>
            <a:r>
              <a:rPr lang="en-GB" sz="1100" i="1" dirty="0">
                <a:latin typeface="Calibri" panose="020F0502020204030204" pitchFamily="34" charset="0"/>
                <a:cs typeface="Calibri" panose="020F0502020204030204" pitchFamily="34" charset="0"/>
              </a:rPr>
              <a:t>Prison regime info’</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9"/>
              </a:rPr>
              <a:t>https://insidetime.org/hmp-swansea-prison-regime-info/</a:t>
            </a:r>
            <a:r>
              <a:rPr lang="en-GB" sz="1100" dirty="0">
                <a:latin typeface="Calibri" panose="020F0502020204030204" pitchFamily="34" charset="0"/>
                <a:cs typeface="Calibri" panose="020F0502020204030204" pitchFamily="34" charset="0"/>
              </a:rPr>
              <a:t>. Accessed 17.10.2018 at 8.08pm.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Kolb, D.A (1984) – </a:t>
            </a:r>
            <a:r>
              <a:rPr lang="en-GB" sz="1100" i="1" dirty="0">
                <a:latin typeface="Calibri" panose="020F0502020204030204" pitchFamily="34" charset="0"/>
                <a:cs typeface="Calibri" panose="020F0502020204030204" pitchFamily="34" charset="0"/>
              </a:rPr>
              <a:t>Experiential Learning: Experience as the Source of Learning and Development. </a:t>
            </a:r>
            <a:r>
              <a:rPr lang="en-GB" sz="1100" dirty="0">
                <a:latin typeface="Calibri" panose="020F0502020204030204" pitchFamily="34" charset="0"/>
                <a:cs typeface="Calibri" panose="020F0502020204030204" pitchFamily="34" charset="0"/>
              </a:rPr>
              <a:t>Prentice-Hall Inc. Englewood Cliffs, New Jersey, USA. First Edition</a:t>
            </a:r>
          </a:p>
          <a:p>
            <a:pPr marL="171450" lvl="0" indent="-171450">
              <a:buFont typeface="Arial" panose="020B0604020202020204" pitchFamily="34" charset="0"/>
              <a:buChar char="•"/>
            </a:pPr>
            <a:r>
              <a:rPr lang="en-GB" sz="1100" dirty="0" err="1">
                <a:latin typeface="Calibri" panose="020F0502020204030204" pitchFamily="34" charset="0"/>
                <a:cs typeface="Calibri" panose="020F0502020204030204" pitchFamily="34" charset="0"/>
              </a:rPr>
              <a:t>Liebmann</a:t>
            </a:r>
            <a:r>
              <a:rPr lang="en-GB" sz="1100" dirty="0">
                <a:latin typeface="Calibri" panose="020F0502020204030204" pitchFamily="34" charset="0"/>
                <a:cs typeface="Calibri" panose="020F0502020204030204" pitchFamily="34" charset="0"/>
              </a:rPr>
              <a:t>, M (2007) – </a:t>
            </a:r>
            <a:r>
              <a:rPr lang="en-GB" sz="1100" i="1" dirty="0">
                <a:latin typeface="Calibri" panose="020F0502020204030204" pitchFamily="34" charset="0"/>
                <a:cs typeface="Calibri" panose="020F0502020204030204" pitchFamily="34" charset="0"/>
              </a:rPr>
              <a:t>Restorative Justice: How it works. ‘Introduction’.</a:t>
            </a:r>
            <a:r>
              <a:rPr lang="en-GB" sz="1100" dirty="0">
                <a:latin typeface="Calibri" panose="020F0502020204030204" pitchFamily="34" charset="0"/>
                <a:cs typeface="Calibri" panose="020F0502020204030204" pitchFamily="34" charset="0"/>
              </a:rPr>
              <a:t> Jessica Kingsley Publishers. London, UK.</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Malone, C (2016) – ‘</a:t>
            </a:r>
            <a:r>
              <a:rPr lang="en-GB" sz="1100" i="1" dirty="0">
                <a:latin typeface="Calibri" panose="020F0502020204030204" pitchFamily="34" charset="0"/>
                <a:cs typeface="Calibri" panose="020F0502020204030204" pitchFamily="34" charset="0"/>
              </a:rPr>
              <a:t>Prison is supposed to be a punishment and deterrent – so stop with the treats’.</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10"/>
              </a:rPr>
              <a:t>https://www.mirror.co.uk/news/uk-news/prison-supposed-punishment-deterrent-stop-8019093</a:t>
            </a:r>
            <a:r>
              <a:rPr lang="en-GB" sz="1100" dirty="0">
                <a:latin typeface="Calibri" panose="020F0502020204030204" pitchFamily="34" charset="0"/>
                <a:cs typeface="Calibri" panose="020F0502020204030204" pitchFamily="34" charset="0"/>
              </a:rPr>
              <a:t>. Accessed 22/10/2018 at 10.18pm.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Morris, J (2017) – (Photograph). Available at </a:t>
            </a:r>
            <a:r>
              <a:rPr lang="en-GB" sz="1100" u="sng" dirty="0">
                <a:latin typeface="Calibri" panose="020F0502020204030204" pitchFamily="34" charset="0"/>
                <a:cs typeface="Calibri" panose="020F0502020204030204" pitchFamily="34" charset="0"/>
                <a:hlinkClick r:id="rId11"/>
              </a:rPr>
              <a:t>https://www.thenorthernecho.co.uk/news/15599623.Did_homeless_man_inject_himself_with_the_heroin_that_killed_him__Inquest_cites__uncertainties__around_his_death/</a:t>
            </a:r>
            <a:r>
              <a:rPr lang="en-GB" sz="1100" dirty="0">
                <a:latin typeface="Calibri" panose="020F0502020204030204" pitchFamily="34" charset="0"/>
                <a:cs typeface="Calibri" panose="020F0502020204030204" pitchFamily="34" charset="0"/>
              </a:rPr>
              <a:t>. Accessed 19/10/2018 at 2.23pm.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National Institute of Justice (2014) – Available at </a:t>
            </a:r>
            <a:r>
              <a:rPr lang="en-GB" sz="1100" u="sng" dirty="0">
                <a:latin typeface="Calibri" panose="020F0502020204030204" pitchFamily="34" charset="0"/>
                <a:cs typeface="Calibri" panose="020F0502020204030204" pitchFamily="34" charset="0"/>
                <a:hlinkClick r:id="rId12"/>
              </a:rPr>
              <a:t>https://www.nij.gov/topics/corrections/recidivism/Pages/welcome.aspx</a:t>
            </a:r>
            <a:r>
              <a:rPr lang="en-GB" sz="1100" dirty="0">
                <a:latin typeface="Calibri" panose="020F0502020204030204" pitchFamily="34" charset="0"/>
                <a:cs typeface="Calibri" panose="020F0502020204030204" pitchFamily="34" charset="0"/>
              </a:rPr>
              <a:t>. Accessed 19/10/2018 at 1.04pm.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Oxford Dictionary (2018) – Available at </a:t>
            </a:r>
            <a:r>
              <a:rPr lang="en-GB" sz="1100" u="sng" dirty="0">
                <a:latin typeface="Calibri" panose="020F0502020204030204" pitchFamily="34" charset="0"/>
                <a:cs typeface="Calibri" panose="020F0502020204030204" pitchFamily="34" charset="0"/>
                <a:hlinkClick r:id="rId13"/>
              </a:rPr>
              <a:t>https://en.oxforddictionaries.com/definition/prisoner/</a:t>
            </a:r>
            <a:r>
              <a:rPr lang="en-GB" sz="1100" dirty="0">
                <a:latin typeface="Calibri" panose="020F0502020204030204" pitchFamily="34" charset="0"/>
                <a:cs typeface="Calibri" panose="020F0502020204030204" pitchFamily="34" charset="0"/>
              </a:rPr>
              <a:t> Accessed 16/10/2018 at 11.30am.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PET (2015) – ‘</a:t>
            </a:r>
            <a:r>
              <a:rPr lang="en-GB" sz="1100" i="1" dirty="0">
                <a:latin typeface="Calibri" panose="020F0502020204030204" pitchFamily="34" charset="0"/>
                <a:cs typeface="Calibri" panose="020F0502020204030204" pitchFamily="34" charset="0"/>
              </a:rPr>
              <a:t>New Government data on English and maths skills of prisoners’. </a:t>
            </a:r>
            <a:r>
              <a:rPr lang="en-GB" sz="1100" dirty="0">
                <a:latin typeface="Calibri" panose="020F0502020204030204" pitchFamily="34" charset="0"/>
                <a:cs typeface="Calibri" panose="020F0502020204030204" pitchFamily="34" charset="0"/>
              </a:rPr>
              <a:t>Available at </a:t>
            </a:r>
            <a:r>
              <a:rPr lang="en-GB" sz="1100" u="sng" dirty="0">
                <a:latin typeface="Calibri" panose="020F0502020204030204" pitchFamily="34" charset="0"/>
                <a:cs typeface="Calibri" panose="020F0502020204030204" pitchFamily="34" charset="0"/>
                <a:hlinkClick r:id="rId14"/>
              </a:rPr>
              <a:t>https://www.prisonerseducation.org.uk/media-press/new-government-data-on-english-and-maths-skills-of-prisoners/</a:t>
            </a:r>
            <a:r>
              <a:rPr lang="en-GB" sz="1100" dirty="0">
                <a:latin typeface="Calibri" panose="020F0502020204030204" pitchFamily="34" charset="0"/>
                <a:cs typeface="Calibri" panose="020F0502020204030204" pitchFamily="34" charset="0"/>
              </a:rPr>
              <a:t> Accessed 16/10/2018 at 11.42am.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PET (2018) – ‘</a:t>
            </a:r>
            <a:r>
              <a:rPr lang="en-GB" sz="1100" i="1" dirty="0">
                <a:latin typeface="Calibri" panose="020F0502020204030204" pitchFamily="34" charset="0"/>
                <a:cs typeface="Calibri" panose="020F0502020204030204" pitchFamily="34" charset="0"/>
              </a:rPr>
              <a:t>About us’</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15"/>
              </a:rPr>
              <a:t>http://www.prisonereducation.org.uk/about-us/</a:t>
            </a:r>
            <a:r>
              <a:rPr lang="en-GB" sz="1100" dirty="0">
                <a:latin typeface="Calibri" panose="020F0502020204030204" pitchFamily="34" charset="0"/>
                <a:cs typeface="Calibri" panose="020F0502020204030204" pitchFamily="34" charset="0"/>
              </a:rPr>
              <a:t>. Accessed 19/10/2018 at12.41pm.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Proulx, N (2018) – ‘</a:t>
            </a:r>
            <a:r>
              <a:rPr lang="en-GB" sz="1100" i="1" dirty="0">
                <a:latin typeface="Calibri" panose="020F0502020204030204" pitchFamily="34" charset="0"/>
                <a:cs typeface="Calibri" panose="020F0502020204030204" pitchFamily="34" charset="0"/>
              </a:rPr>
              <a:t>Should prisons offer incarcerated people education opportunities?’.</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16"/>
              </a:rPr>
              <a:t>https://www.nytimes.com/2018/03/08/learning/should-prisons-offer-incarcerated-people-education-opportunities.html</a:t>
            </a:r>
            <a:r>
              <a:rPr lang="en-GB" sz="1100" dirty="0">
                <a:latin typeface="Calibri" panose="020F0502020204030204" pitchFamily="34" charset="0"/>
                <a:cs typeface="Calibri" panose="020F0502020204030204" pitchFamily="34" charset="0"/>
              </a:rPr>
              <a:t>. Accessed 20/10/2018 at 12.17pm.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Richards, E (2017) – ‘</a:t>
            </a:r>
            <a:r>
              <a:rPr lang="en-GB" sz="1100" i="1" dirty="0">
                <a:latin typeface="Calibri" panose="020F0502020204030204" pitchFamily="34" charset="0"/>
                <a:cs typeface="Calibri" panose="020F0502020204030204" pitchFamily="34" charset="0"/>
              </a:rPr>
              <a:t>Rehabilitation not recidivism’</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17"/>
              </a:rPr>
              <a:t>https://www.prisonersabroad.org.uk/News/rehabilitation-not-recidivism-norways-success-in-keeping-re-offending-rates-low</a:t>
            </a:r>
            <a:r>
              <a:rPr lang="en-GB" sz="1100" dirty="0">
                <a:latin typeface="Calibri" panose="020F0502020204030204" pitchFamily="34" charset="0"/>
                <a:cs typeface="Calibri" panose="020F0502020204030204" pitchFamily="34" charset="0"/>
              </a:rPr>
              <a:t>. Accessed 19/10/2018 at 12.55pm.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Statista (2018) – ‘</a:t>
            </a:r>
            <a:r>
              <a:rPr lang="en-GB" sz="1100" i="1" dirty="0">
                <a:latin typeface="Calibri" panose="020F0502020204030204" pitchFamily="34" charset="0"/>
                <a:cs typeface="Calibri" panose="020F0502020204030204" pitchFamily="34" charset="0"/>
              </a:rPr>
              <a:t>Prison population by gender’</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18"/>
              </a:rPr>
              <a:t>https://www.statista.com/statistics/283475/prison-population-and-capacity-of-united-kingdom-uk-by-gender/</a:t>
            </a:r>
            <a:r>
              <a:rPr lang="en-GB" sz="1100" dirty="0">
                <a:latin typeface="Calibri" panose="020F0502020204030204" pitchFamily="34" charset="0"/>
                <a:cs typeface="Calibri" panose="020F0502020204030204" pitchFamily="34" charset="0"/>
              </a:rPr>
              <a:t>. Accessed 17/10/2018 at 7.37pm.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Sun, J (2015) – (Photograph)</a:t>
            </a:r>
            <a:r>
              <a:rPr lang="en-GB" sz="1100" i="1" dirty="0">
                <a:latin typeface="Calibri" panose="020F0502020204030204" pitchFamily="34" charset="0"/>
                <a:cs typeface="Calibri" panose="020F0502020204030204" pitchFamily="34" charset="0"/>
              </a:rPr>
              <a:t>.</a:t>
            </a:r>
            <a:r>
              <a:rPr lang="en-GB" sz="1100" dirty="0">
                <a:latin typeface="Calibri" panose="020F0502020204030204" pitchFamily="34" charset="0"/>
                <a:cs typeface="Calibri" panose="020F0502020204030204" pitchFamily="34" charset="0"/>
              </a:rPr>
              <a:t> Available at </a:t>
            </a:r>
            <a:r>
              <a:rPr lang="en-GB" sz="1100" u="sng" dirty="0">
                <a:latin typeface="Calibri" panose="020F0502020204030204" pitchFamily="34" charset="0"/>
                <a:cs typeface="Calibri" panose="020F0502020204030204" pitchFamily="34" charset="0"/>
                <a:hlinkClick r:id="rId19"/>
              </a:rPr>
              <a:t>http://prisonreform777.blogspot.com/2015/05/prison-reform.html</a:t>
            </a:r>
            <a:r>
              <a:rPr lang="en-GB" sz="1100" dirty="0">
                <a:latin typeface="Calibri" panose="020F0502020204030204" pitchFamily="34" charset="0"/>
                <a:cs typeface="Calibri" panose="020F0502020204030204" pitchFamily="34" charset="0"/>
              </a:rPr>
              <a:t>. Accessed 19/10/2018 at 1.54pm.</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Vacca, J. (2004). ‘</a:t>
            </a:r>
            <a:r>
              <a:rPr lang="en-GB" sz="1100" i="1" dirty="0">
                <a:latin typeface="Calibri" panose="020F0502020204030204" pitchFamily="34" charset="0"/>
                <a:cs typeface="Calibri" panose="020F0502020204030204" pitchFamily="34" charset="0"/>
              </a:rPr>
              <a:t>Educated Prisoners Are Less Likely to Return to Prison’</a:t>
            </a:r>
            <a:r>
              <a:rPr lang="en-GB" sz="1100" dirty="0">
                <a:latin typeface="Calibri" panose="020F0502020204030204" pitchFamily="34" charset="0"/>
                <a:cs typeface="Calibri" panose="020F0502020204030204" pitchFamily="34" charset="0"/>
              </a:rPr>
              <a:t>. </a:t>
            </a:r>
            <a:r>
              <a:rPr lang="en-GB" sz="1100" i="1" dirty="0">
                <a:latin typeface="Calibri" panose="020F0502020204030204" pitchFamily="34" charset="0"/>
                <a:cs typeface="Calibri" panose="020F0502020204030204" pitchFamily="34" charset="0"/>
              </a:rPr>
              <a:t>Journal of Correctional Education,</a:t>
            </a:r>
            <a:r>
              <a:rPr lang="en-GB" sz="1100" dirty="0">
                <a:latin typeface="Calibri" panose="020F0502020204030204" pitchFamily="34" charset="0"/>
                <a:cs typeface="Calibri" panose="020F0502020204030204" pitchFamily="34" charset="0"/>
              </a:rPr>
              <a:t> </a:t>
            </a:r>
            <a:r>
              <a:rPr lang="en-GB" sz="1100" i="1" dirty="0">
                <a:latin typeface="Calibri" panose="020F0502020204030204" pitchFamily="34" charset="0"/>
                <a:cs typeface="Calibri" panose="020F0502020204030204" pitchFamily="34" charset="0"/>
              </a:rPr>
              <a:t>55</a:t>
            </a:r>
            <a:r>
              <a:rPr lang="en-GB" sz="1100" dirty="0">
                <a:latin typeface="Calibri" panose="020F0502020204030204" pitchFamily="34" charset="0"/>
                <a:cs typeface="Calibri" panose="020F0502020204030204" pitchFamily="34" charset="0"/>
              </a:rPr>
              <a:t>(4), 297-305.</a:t>
            </a:r>
          </a:p>
          <a:p>
            <a:pPr marL="171450" lvl="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Virgin (2018) – (Photograph) Available at </a:t>
            </a:r>
            <a:r>
              <a:rPr lang="en-GB" sz="1100" u="sng" dirty="0">
                <a:latin typeface="Calibri" panose="020F0502020204030204" pitchFamily="34" charset="0"/>
                <a:cs typeface="Calibri" panose="020F0502020204030204" pitchFamily="34" charset="0"/>
                <a:hlinkClick r:id="rId20"/>
              </a:rPr>
              <a:t>https://www.virginexperiencedays.co.uk/trapped-in-a-prison-van-escape-game-for-two</a:t>
            </a:r>
            <a:r>
              <a:rPr lang="en-GB" sz="1100" dirty="0">
                <a:latin typeface="Calibri" panose="020F0502020204030204" pitchFamily="34" charset="0"/>
                <a:cs typeface="Calibri" panose="020F0502020204030204" pitchFamily="34" charset="0"/>
              </a:rPr>
              <a:t>. Accessed 22/10/2018 at 10.22pm.</a:t>
            </a:r>
          </a:p>
          <a:p>
            <a:pPr marL="171450" indent="-171450">
              <a:buFont typeface="Arial" panose="020B0604020202020204" pitchFamily="34" charset="0"/>
              <a:buChar char="•"/>
            </a:pPr>
            <a:r>
              <a:rPr lang="en-GB" sz="1100" dirty="0">
                <a:latin typeface="Calibri" panose="020F0502020204030204" pitchFamily="34" charset="0"/>
                <a:cs typeface="Calibri" panose="020F0502020204030204" pitchFamily="34" charset="0"/>
              </a:rPr>
              <a:t>Wikipedia (2018) – (Photograph). Available at </a:t>
            </a:r>
            <a:r>
              <a:rPr lang="en-GB" sz="1100" u="sng" dirty="0">
                <a:latin typeface="Calibri" panose="020F0502020204030204" pitchFamily="34" charset="0"/>
                <a:cs typeface="Calibri" panose="020F0502020204030204" pitchFamily="34" charset="0"/>
                <a:hlinkClick r:id="rId21"/>
              </a:rPr>
              <a:t>https://en.wikipedia.org/wiki/Classroom</a:t>
            </a:r>
            <a:r>
              <a:rPr lang="en-GB" sz="1100" dirty="0">
                <a:latin typeface="Calibri" panose="020F0502020204030204" pitchFamily="34" charset="0"/>
                <a:cs typeface="Calibri" panose="020F0502020204030204" pitchFamily="34" charset="0"/>
              </a:rPr>
              <a:t>. Accessed 19/10/2018 at 2.44pm.</a:t>
            </a:r>
          </a:p>
        </p:txBody>
      </p:sp>
    </p:spTree>
    <p:extLst>
      <p:ext uri="{BB962C8B-B14F-4D97-AF65-F5344CB8AC3E}">
        <p14:creationId xmlns:p14="http://schemas.microsoft.com/office/powerpoint/2010/main" val="332304576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517</TotalTime>
  <Words>2583</Words>
  <Application>Microsoft Office PowerPoint</Application>
  <PresentationFormat>Widescreen</PresentationFormat>
  <Paragraphs>139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Century Gothic</vt:lpstr>
      <vt:lpstr>Wingdings 3</vt:lpstr>
      <vt:lpstr>Slice</vt:lpstr>
      <vt:lpstr>Prison education</vt:lpstr>
      <vt:lpstr>introduction</vt:lpstr>
      <vt:lpstr>Who are the learners?</vt:lpstr>
      <vt:lpstr>What does the learner need</vt:lpstr>
      <vt:lpstr>Current provisions</vt:lpstr>
      <vt:lpstr>Current provisions</vt:lpstr>
      <vt:lpstr>marxism</vt:lpstr>
      <vt:lpstr>Bastoy Prison </vt:lpstr>
      <vt:lpstr>Ideal curriculum.</vt:lpstr>
      <vt:lpstr>Restorative justice</vt:lpstr>
      <vt:lpstr>Restorative justice</vt:lpstr>
      <vt:lpstr>addiction</vt:lpstr>
      <vt:lpstr>Physical environment</vt:lpstr>
      <vt:lpstr>Organisation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Samuel (P151793)</dc:creator>
  <cp:lastModifiedBy>Ryan Samuel</cp:lastModifiedBy>
  <cp:revision>54</cp:revision>
  <dcterms:created xsi:type="dcterms:W3CDTF">2018-10-16T10:03:08Z</dcterms:created>
  <dcterms:modified xsi:type="dcterms:W3CDTF">2018-10-22T21:57:23Z</dcterms:modified>
</cp:coreProperties>
</file>