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handoutMasterIdLst>
    <p:handoutMasterId r:id="rId5"/>
  </p:handout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8" d="100"/>
          <a:sy n="68" d="100"/>
        </p:scale>
        <p:origin x="1262" y="4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2DB760D-888F-4888-932E-22C3CC2CF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1909868      ECEY6006</a:t>
            </a:r>
          </a:p>
        </p:txBody>
      </p:sp>
      <p:sp>
        <p:nvSpPr>
          <p:cNvPr id="3" name="Date Placeholder 2">
            <a:extLst>
              <a:ext uri="{FF2B5EF4-FFF2-40B4-BE49-F238E27FC236}">
                <a16:creationId xmlns:a16="http://schemas.microsoft.com/office/drawing/2014/main" id="{CAAC377D-FEA4-4E0E-82DD-65C9FA8A82D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FC2A94F-2DD2-43BF-9DC6-7DD82A4BB645}" type="datetimeFigureOut">
              <a:rPr lang="en-GB" smtClean="0"/>
              <a:t>12/01/2022</a:t>
            </a:fld>
            <a:endParaRPr lang="en-GB"/>
          </a:p>
        </p:txBody>
      </p:sp>
      <p:sp>
        <p:nvSpPr>
          <p:cNvPr id="4" name="Footer Placeholder 3">
            <a:extLst>
              <a:ext uri="{FF2B5EF4-FFF2-40B4-BE49-F238E27FC236}">
                <a16:creationId xmlns:a16="http://schemas.microsoft.com/office/drawing/2014/main" id="{7D2CE7EC-94A1-4EB1-9A92-411661877E6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CC743AA8-CEE1-4D7E-94EF-D032DC9EF2D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7E4BC39-1C34-4B0B-93F2-0A685ADECD46}" type="slidenum">
              <a:rPr lang="en-GB" smtClean="0"/>
              <a:t>‹#›</a:t>
            </a:fld>
            <a:endParaRPr lang="en-GB"/>
          </a:p>
        </p:txBody>
      </p:sp>
    </p:spTree>
    <p:extLst>
      <p:ext uri="{BB962C8B-B14F-4D97-AF65-F5344CB8AC3E}">
        <p14:creationId xmlns:p14="http://schemas.microsoft.com/office/powerpoint/2010/main" val="2862370730"/>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1909868      ECEY6006</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2C705A-FF82-4AB0-8509-AF7F79DCF880}" type="datetimeFigureOut">
              <a:rPr lang="en-GB" smtClean="0"/>
              <a:t>12/01/2022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CE2C25-1C05-47FE-8EAD-FE541DC94E5C}" type="slidenum">
              <a:rPr lang="en-GB" smtClean="0"/>
              <a:t>‹#›</a:t>
            </a:fld>
            <a:endParaRPr lang="en-GB"/>
          </a:p>
        </p:txBody>
      </p:sp>
    </p:spTree>
    <p:extLst>
      <p:ext uri="{BB962C8B-B14F-4D97-AF65-F5344CB8AC3E}">
        <p14:creationId xmlns:p14="http://schemas.microsoft.com/office/powerpoint/2010/main" val="3089004493"/>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FCBE5-0039-4521-85C2-CBD97AEDE8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BAA8F4-22B1-4A7C-9A1E-5EAAE274B4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E5CAE6-21BB-4C65-92E7-47A4AC501B52}"/>
              </a:ext>
            </a:extLst>
          </p:cNvPr>
          <p:cNvSpPr>
            <a:spLocks noGrp="1"/>
          </p:cNvSpPr>
          <p:nvPr>
            <p:ph type="dt" sz="half" idx="10"/>
          </p:nvPr>
        </p:nvSpPr>
        <p:spPr/>
        <p:txBody>
          <a:bodyPr/>
          <a:lstStyle/>
          <a:p>
            <a:fld id="{89CFD229-6215-477E-A4CD-77979CCCA81E}" type="datetimeFigureOut">
              <a:rPr lang="en-GB" smtClean="0"/>
              <a:t>12/01/2022</a:t>
            </a:fld>
            <a:endParaRPr lang="en-GB"/>
          </a:p>
        </p:txBody>
      </p:sp>
      <p:sp>
        <p:nvSpPr>
          <p:cNvPr id="5" name="Footer Placeholder 4">
            <a:extLst>
              <a:ext uri="{FF2B5EF4-FFF2-40B4-BE49-F238E27FC236}">
                <a16:creationId xmlns:a16="http://schemas.microsoft.com/office/drawing/2014/main" id="{D9D05CA3-1D16-4426-AFBF-3482C1A94F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81F9D5-5E27-48DC-879A-64FEC2EB8970}"/>
              </a:ext>
            </a:extLst>
          </p:cNvPr>
          <p:cNvSpPr>
            <a:spLocks noGrp="1"/>
          </p:cNvSpPr>
          <p:nvPr>
            <p:ph type="sldNum" sz="quarter" idx="12"/>
          </p:nvPr>
        </p:nvSpPr>
        <p:spPr/>
        <p:txBody>
          <a:bodyPr/>
          <a:lstStyle/>
          <a:p>
            <a:fld id="{4E4829DB-5150-4D00-9F70-70ABAB8F8DB4}" type="slidenum">
              <a:rPr lang="en-GB" smtClean="0"/>
              <a:t>‹#›</a:t>
            </a:fld>
            <a:endParaRPr lang="en-GB"/>
          </a:p>
        </p:txBody>
      </p:sp>
    </p:spTree>
    <p:extLst>
      <p:ext uri="{BB962C8B-B14F-4D97-AF65-F5344CB8AC3E}">
        <p14:creationId xmlns:p14="http://schemas.microsoft.com/office/powerpoint/2010/main" val="1972663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6268F-9E02-4B54-AAA0-02C054CED6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88362F-45D0-4737-9A26-CFCD334BD1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4688A5-6CA0-4171-A4D9-3BA29BC3EB99}"/>
              </a:ext>
            </a:extLst>
          </p:cNvPr>
          <p:cNvSpPr>
            <a:spLocks noGrp="1"/>
          </p:cNvSpPr>
          <p:nvPr>
            <p:ph type="dt" sz="half" idx="10"/>
          </p:nvPr>
        </p:nvSpPr>
        <p:spPr/>
        <p:txBody>
          <a:bodyPr/>
          <a:lstStyle/>
          <a:p>
            <a:fld id="{89CFD229-6215-477E-A4CD-77979CCCA81E}" type="datetimeFigureOut">
              <a:rPr lang="en-GB" smtClean="0"/>
              <a:t>12/01/2022</a:t>
            </a:fld>
            <a:endParaRPr lang="en-GB"/>
          </a:p>
        </p:txBody>
      </p:sp>
      <p:sp>
        <p:nvSpPr>
          <p:cNvPr id="5" name="Footer Placeholder 4">
            <a:extLst>
              <a:ext uri="{FF2B5EF4-FFF2-40B4-BE49-F238E27FC236}">
                <a16:creationId xmlns:a16="http://schemas.microsoft.com/office/drawing/2014/main" id="{D779A5F2-6E44-4E15-B3EC-0479FE6A7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4527A6-5DE3-49D2-A24D-A8F979BA1D4E}"/>
              </a:ext>
            </a:extLst>
          </p:cNvPr>
          <p:cNvSpPr>
            <a:spLocks noGrp="1"/>
          </p:cNvSpPr>
          <p:nvPr>
            <p:ph type="sldNum" sz="quarter" idx="12"/>
          </p:nvPr>
        </p:nvSpPr>
        <p:spPr/>
        <p:txBody>
          <a:bodyPr/>
          <a:lstStyle/>
          <a:p>
            <a:fld id="{4E4829DB-5150-4D00-9F70-70ABAB8F8DB4}" type="slidenum">
              <a:rPr lang="en-GB" smtClean="0"/>
              <a:t>‹#›</a:t>
            </a:fld>
            <a:endParaRPr lang="en-GB"/>
          </a:p>
        </p:txBody>
      </p:sp>
    </p:spTree>
    <p:extLst>
      <p:ext uri="{BB962C8B-B14F-4D97-AF65-F5344CB8AC3E}">
        <p14:creationId xmlns:p14="http://schemas.microsoft.com/office/powerpoint/2010/main" val="2845570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D9A80-6C5C-4527-BACB-3186641461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207696-1C08-42BB-A92F-B5AB0A2FE8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D829F3-47A2-4ACD-846B-FBC82B8CEA08}"/>
              </a:ext>
            </a:extLst>
          </p:cNvPr>
          <p:cNvSpPr>
            <a:spLocks noGrp="1"/>
          </p:cNvSpPr>
          <p:nvPr>
            <p:ph type="dt" sz="half" idx="10"/>
          </p:nvPr>
        </p:nvSpPr>
        <p:spPr/>
        <p:txBody>
          <a:bodyPr/>
          <a:lstStyle/>
          <a:p>
            <a:fld id="{89CFD229-6215-477E-A4CD-77979CCCA81E}" type="datetimeFigureOut">
              <a:rPr lang="en-GB" smtClean="0"/>
              <a:t>12/01/2022</a:t>
            </a:fld>
            <a:endParaRPr lang="en-GB"/>
          </a:p>
        </p:txBody>
      </p:sp>
      <p:sp>
        <p:nvSpPr>
          <p:cNvPr id="5" name="Footer Placeholder 4">
            <a:extLst>
              <a:ext uri="{FF2B5EF4-FFF2-40B4-BE49-F238E27FC236}">
                <a16:creationId xmlns:a16="http://schemas.microsoft.com/office/drawing/2014/main" id="{F67C23A7-2BD0-4C0D-81D7-91A0F8580F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A6A7C6-58C9-4B7E-B591-807F29FB063C}"/>
              </a:ext>
            </a:extLst>
          </p:cNvPr>
          <p:cNvSpPr>
            <a:spLocks noGrp="1"/>
          </p:cNvSpPr>
          <p:nvPr>
            <p:ph type="sldNum" sz="quarter" idx="12"/>
          </p:nvPr>
        </p:nvSpPr>
        <p:spPr/>
        <p:txBody>
          <a:bodyPr/>
          <a:lstStyle/>
          <a:p>
            <a:fld id="{4E4829DB-5150-4D00-9F70-70ABAB8F8DB4}" type="slidenum">
              <a:rPr lang="en-GB" smtClean="0"/>
              <a:t>‹#›</a:t>
            </a:fld>
            <a:endParaRPr lang="en-GB"/>
          </a:p>
        </p:txBody>
      </p:sp>
    </p:spTree>
    <p:extLst>
      <p:ext uri="{BB962C8B-B14F-4D97-AF65-F5344CB8AC3E}">
        <p14:creationId xmlns:p14="http://schemas.microsoft.com/office/powerpoint/2010/main" val="4054654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D65BD-35DF-4F8F-A0D3-2F7D788BBF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AAEE8E-47C3-40C2-BC0A-29C58798D3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BDC336A-2544-4871-8B4D-688DF662DA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D52630-739D-498C-B517-3FB7E3F71E9C}"/>
              </a:ext>
            </a:extLst>
          </p:cNvPr>
          <p:cNvSpPr>
            <a:spLocks noGrp="1"/>
          </p:cNvSpPr>
          <p:nvPr>
            <p:ph type="dt" sz="half" idx="10"/>
          </p:nvPr>
        </p:nvSpPr>
        <p:spPr/>
        <p:txBody>
          <a:bodyPr/>
          <a:lstStyle/>
          <a:p>
            <a:fld id="{89CFD229-6215-477E-A4CD-77979CCCA81E}" type="datetimeFigureOut">
              <a:rPr lang="en-GB" smtClean="0"/>
              <a:t>12/01/2022</a:t>
            </a:fld>
            <a:endParaRPr lang="en-GB"/>
          </a:p>
        </p:txBody>
      </p:sp>
      <p:sp>
        <p:nvSpPr>
          <p:cNvPr id="6" name="Footer Placeholder 5">
            <a:extLst>
              <a:ext uri="{FF2B5EF4-FFF2-40B4-BE49-F238E27FC236}">
                <a16:creationId xmlns:a16="http://schemas.microsoft.com/office/drawing/2014/main" id="{06E9E6A2-3E44-440D-810F-A83A30204B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139093-B07A-475E-ABCE-F1D4D3592CFE}"/>
              </a:ext>
            </a:extLst>
          </p:cNvPr>
          <p:cNvSpPr>
            <a:spLocks noGrp="1"/>
          </p:cNvSpPr>
          <p:nvPr>
            <p:ph type="sldNum" sz="quarter" idx="12"/>
          </p:nvPr>
        </p:nvSpPr>
        <p:spPr/>
        <p:txBody>
          <a:bodyPr/>
          <a:lstStyle/>
          <a:p>
            <a:fld id="{4E4829DB-5150-4D00-9F70-70ABAB8F8DB4}" type="slidenum">
              <a:rPr lang="en-GB" smtClean="0"/>
              <a:t>‹#›</a:t>
            </a:fld>
            <a:endParaRPr lang="en-GB"/>
          </a:p>
        </p:txBody>
      </p:sp>
    </p:spTree>
    <p:extLst>
      <p:ext uri="{BB962C8B-B14F-4D97-AF65-F5344CB8AC3E}">
        <p14:creationId xmlns:p14="http://schemas.microsoft.com/office/powerpoint/2010/main" val="1595151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497C-133A-4B65-9A89-D5009082B7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153570-7B24-484B-B4A5-118E445CF6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61852A-2D2E-4CB5-9AF5-B109A113F0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EBCE19-7B71-49D7-93F5-9B86E6236D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F364C8-FBA6-4B24-BE54-DB2C77924D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8D2F4E-14E3-44E4-B973-229F5D0E079C}"/>
              </a:ext>
            </a:extLst>
          </p:cNvPr>
          <p:cNvSpPr>
            <a:spLocks noGrp="1"/>
          </p:cNvSpPr>
          <p:nvPr>
            <p:ph type="dt" sz="half" idx="10"/>
          </p:nvPr>
        </p:nvSpPr>
        <p:spPr/>
        <p:txBody>
          <a:bodyPr/>
          <a:lstStyle/>
          <a:p>
            <a:fld id="{89CFD229-6215-477E-A4CD-77979CCCA81E}" type="datetimeFigureOut">
              <a:rPr lang="en-GB" smtClean="0"/>
              <a:t>12/01/2022</a:t>
            </a:fld>
            <a:endParaRPr lang="en-GB"/>
          </a:p>
        </p:txBody>
      </p:sp>
      <p:sp>
        <p:nvSpPr>
          <p:cNvPr id="8" name="Footer Placeholder 7">
            <a:extLst>
              <a:ext uri="{FF2B5EF4-FFF2-40B4-BE49-F238E27FC236}">
                <a16:creationId xmlns:a16="http://schemas.microsoft.com/office/drawing/2014/main" id="{CB7AAE71-39FD-4BC9-990F-EC60AAF720B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ADBBDD4-7CA9-4203-BA46-503F425478F2}"/>
              </a:ext>
            </a:extLst>
          </p:cNvPr>
          <p:cNvSpPr>
            <a:spLocks noGrp="1"/>
          </p:cNvSpPr>
          <p:nvPr>
            <p:ph type="sldNum" sz="quarter" idx="12"/>
          </p:nvPr>
        </p:nvSpPr>
        <p:spPr/>
        <p:txBody>
          <a:bodyPr/>
          <a:lstStyle/>
          <a:p>
            <a:fld id="{4E4829DB-5150-4D00-9F70-70ABAB8F8DB4}" type="slidenum">
              <a:rPr lang="en-GB" smtClean="0"/>
              <a:t>‹#›</a:t>
            </a:fld>
            <a:endParaRPr lang="en-GB"/>
          </a:p>
        </p:txBody>
      </p:sp>
    </p:spTree>
    <p:extLst>
      <p:ext uri="{BB962C8B-B14F-4D97-AF65-F5344CB8AC3E}">
        <p14:creationId xmlns:p14="http://schemas.microsoft.com/office/powerpoint/2010/main" val="2084714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F33EB-ED90-4EEA-8D4A-6AA79E528B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7F4FE96-B007-4CDB-BDB1-79E52C23FBBD}"/>
              </a:ext>
            </a:extLst>
          </p:cNvPr>
          <p:cNvSpPr>
            <a:spLocks noGrp="1"/>
          </p:cNvSpPr>
          <p:nvPr>
            <p:ph type="dt" sz="half" idx="10"/>
          </p:nvPr>
        </p:nvSpPr>
        <p:spPr/>
        <p:txBody>
          <a:bodyPr/>
          <a:lstStyle/>
          <a:p>
            <a:fld id="{89CFD229-6215-477E-A4CD-77979CCCA81E}" type="datetimeFigureOut">
              <a:rPr lang="en-GB" smtClean="0"/>
              <a:t>12/01/2022</a:t>
            </a:fld>
            <a:endParaRPr lang="en-GB"/>
          </a:p>
        </p:txBody>
      </p:sp>
      <p:sp>
        <p:nvSpPr>
          <p:cNvPr id="4" name="Footer Placeholder 3">
            <a:extLst>
              <a:ext uri="{FF2B5EF4-FFF2-40B4-BE49-F238E27FC236}">
                <a16:creationId xmlns:a16="http://schemas.microsoft.com/office/drawing/2014/main" id="{E53EACDF-C980-47F0-A335-781701A0DA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97D662-7C96-4259-8977-281EE2C7F1C8}"/>
              </a:ext>
            </a:extLst>
          </p:cNvPr>
          <p:cNvSpPr>
            <a:spLocks noGrp="1"/>
          </p:cNvSpPr>
          <p:nvPr>
            <p:ph type="sldNum" sz="quarter" idx="12"/>
          </p:nvPr>
        </p:nvSpPr>
        <p:spPr/>
        <p:txBody>
          <a:bodyPr/>
          <a:lstStyle/>
          <a:p>
            <a:fld id="{4E4829DB-5150-4D00-9F70-70ABAB8F8DB4}" type="slidenum">
              <a:rPr lang="en-GB" smtClean="0"/>
              <a:t>‹#›</a:t>
            </a:fld>
            <a:endParaRPr lang="en-GB"/>
          </a:p>
        </p:txBody>
      </p:sp>
    </p:spTree>
    <p:extLst>
      <p:ext uri="{BB962C8B-B14F-4D97-AF65-F5344CB8AC3E}">
        <p14:creationId xmlns:p14="http://schemas.microsoft.com/office/powerpoint/2010/main" val="2747223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DCEEB8-21F7-4998-A0A2-6E960CC18C88}"/>
              </a:ext>
            </a:extLst>
          </p:cNvPr>
          <p:cNvSpPr>
            <a:spLocks noGrp="1"/>
          </p:cNvSpPr>
          <p:nvPr>
            <p:ph type="dt" sz="half" idx="10"/>
          </p:nvPr>
        </p:nvSpPr>
        <p:spPr/>
        <p:txBody>
          <a:bodyPr/>
          <a:lstStyle/>
          <a:p>
            <a:fld id="{89CFD229-6215-477E-A4CD-77979CCCA81E}" type="datetimeFigureOut">
              <a:rPr lang="en-GB" smtClean="0"/>
              <a:t>12/01/2022</a:t>
            </a:fld>
            <a:endParaRPr lang="en-GB"/>
          </a:p>
        </p:txBody>
      </p:sp>
      <p:sp>
        <p:nvSpPr>
          <p:cNvPr id="3" name="Footer Placeholder 2">
            <a:extLst>
              <a:ext uri="{FF2B5EF4-FFF2-40B4-BE49-F238E27FC236}">
                <a16:creationId xmlns:a16="http://schemas.microsoft.com/office/drawing/2014/main" id="{E1E833B2-B709-439A-87C3-8EDB681A4D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F3F3E8-BEC5-4B0C-8889-2DB65A3430C0}"/>
              </a:ext>
            </a:extLst>
          </p:cNvPr>
          <p:cNvSpPr>
            <a:spLocks noGrp="1"/>
          </p:cNvSpPr>
          <p:nvPr>
            <p:ph type="sldNum" sz="quarter" idx="12"/>
          </p:nvPr>
        </p:nvSpPr>
        <p:spPr/>
        <p:txBody>
          <a:bodyPr/>
          <a:lstStyle/>
          <a:p>
            <a:fld id="{4E4829DB-5150-4D00-9F70-70ABAB8F8DB4}" type="slidenum">
              <a:rPr lang="en-GB" smtClean="0"/>
              <a:t>‹#›</a:t>
            </a:fld>
            <a:endParaRPr lang="en-GB"/>
          </a:p>
        </p:txBody>
      </p:sp>
    </p:spTree>
    <p:extLst>
      <p:ext uri="{BB962C8B-B14F-4D97-AF65-F5344CB8AC3E}">
        <p14:creationId xmlns:p14="http://schemas.microsoft.com/office/powerpoint/2010/main" val="2396591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E1102-6FF4-4AAF-B80B-771D632E78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8DD2A3-F830-459F-8FA7-3741B26975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162CB8-6A87-4102-B523-099752CF5D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1C504E-729A-4D6C-99D8-6FABA58BB572}"/>
              </a:ext>
            </a:extLst>
          </p:cNvPr>
          <p:cNvSpPr>
            <a:spLocks noGrp="1"/>
          </p:cNvSpPr>
          <p:nvPr>
            <p:ph type="dt" sz="half" idx="10"/>
          </p:nvPr>
        </p:nvSpPr>
        <p:spPr/>
        <p:txBody>
          <a:bodyPr/>
          <a:lstStyle/>
          <a:p>
            <a:fld id="{89CFD229-6215-477E-A4CD-77979CCCA81E}" type="datetimeFigureOut">
              <a:rPr lang="en-GB" smtClean="0"/>
              <a:t>12/01/2022</a:t>
            </a:fld>
            <a:endParaRPr lang="en-GB"/>
          </a:p>
        </p:txBody>
      </p:sp>
      <p:sp>
        <p:nvSpPr>
          <p:cNvPr id="6" name="Footer Placeholder 5">
            <a:extLst>
              <a:ext uri="{FF2B5EF4-FFF2-40B4-BE49-F238E27FC236}">
                <a16:creationId xmlns:a16="http://schemas.microsoft.com/office/drawing/2014/main" id="{91C3896D-D64C-409D-909F-36644C2905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E63228-B6CF-47D4-BF00-5D0647539141}"/>
              </a:ext>
            </a:extLst>
          </p:cNvPr>
          <p:cNvSpPr>
            <a:spLocks noGrp="1"/>
          </p:cNvSpPr>
          <p:nvPr>
            <p:ph type="sldNum" sz="quarter" idx="12"/>
          </p:nvPr>
        </p:nvSpPr>
        <p:spPr/>
        <p:txBody>
          <a:bodyPr/>
          <a:lstStyle/>
          <a:p>
            <a:fld id="{4E4829DB-5150-4D00-9F70-70ABAB8F8DB4}" type="slidenum">
              <a:rPr lang="en-GB" smtClean="0"/>
              <a:t>‹#›</a:t>
            </a:fld>
            <a:endParaRPr lang="en-GB"/>
          </a:p>
        </p:txBody>
      </p:sp>
    </p:spTree>
    <p:extLst>
      <p:ext uri="{BB962C8B-B14F-4D97-AF65-F5344CB8AC3E}">
        <p14:creationId xmlns:p14="http://schemas.microsoft.com/office/powerpoint/2010/main" val="900880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988BB-72ED-4E57-B02C-1904435AA5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3447E8-A93E-4D2F-8FBB-6CDE5210CE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092D832-EE68-4E0B-BA30-9A29AD646C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5ED10B-EFD7-437A-AEDF-D4CC2C9FCED6}"/>
              </a:ext>
            </a:extLst>
          </p:cNvPr>
          <p:cNvSpPr>
            <a:spLocks noGrp="1"/>
          </p:cNvSpPr>
          <p:nvPr>
            <p:ph type="dt" sz="half" idx="10"/>
          </p:nvPr>
        </p:nvSpPr>
        <p:spPr/>
        <p:txBody>
          <a:bodyPr/>
          <a:lstStyle/>
          <a:p>
            <a:fld id="{89CFD229-6215-477E-A4CD-77979CCCA81E}" type="datetimeFigureOut">
              <a:rPr lang="en-GB" smtClean="0"/>
              <a:t>12/01/2022</a:t>
            </a:fld>
            <a:endParaRPr lang="en-GB"/>
          </a:p>
        </p:txBody>
      </p:sp>
      <p:sp>
        <p:nvSpPr>
          <p:cNvPr id="6" name="Footer Placeholder 5">
            <a:extLst>
              <a:ext uri="{FF2B5EF4-FFF2-40B4-BE49-F238E27FC236}">
                <a16:creationId xmlns:a16="http://schemas.microsoft.com/office/drawing/2014/main" id="{AAFA88A6-0B60-473D-9E51-04F3FBC815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AD42DD-321C-4DAC-80F8-E1241D760030}"/>
              </a:ext>
            </a:extLst>
          </p:cNvPr>
          <p:cNvSpPr>
            <a:spLocks noGrp="1"/>
          </p:cNvSpPr>
          <p:nvPr>
            <p:ph type="sldNum" sz="quarter" idx="12"/>
          </p:nvPr>
        </p:nvSpPr>
        <p:spPr/>
        <p:txBody>
          <a:bodyPr/>
          <a:lstStyle/>
          <a:p>
            <a:fld id="{4E4829DB-5150-4D00-9F70-70ABAB8F8DB4}" type="slidenum">
              <a:rPr lang="en-GB" smtClean="0"/>
              <a:t>‹#›</a:t>
            </a:fld>
            <a:endParaRPr lang="en-GB"/>
          </a:p>
        </p:txBody>
      </p:sp>
    </p:spTree>
    <p:extLst>
      <p:ext uri="{BB962C8B-B14F-4D97-AF65-F5344CB8AC3E}">
        <p14:creationId xmlns:p14="http://schemas.microsoft.com/office/powerpoint/2010/main" val="3864914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5B2DA-AFFF-448A-BAEB-B90C07A7127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0F2E33-2C19-4AA2-B264-104CB4E2F7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663C89-DFC6-4830-8B6D-3C074D181440}"/>
              </a:ext>
            </a:extLst>
          </p:cNvPr>
          <p:cNvSpPr>
            <a:spLocks noGrp="1"/>
          </p:cNvSpPr>
          <p:nvPr>
            <p:ph type="dt" sz="half" idx="10"/>
          </p:nvPr>
        </p:nvSpPr>
        <p:spPr/>
        <p:txBody>
          <a:bodyPr/>
          <a:lstStyle/>
          <a:p>
            <a:fld id="{89CFD229-6215-477E-A4CD-77979CCCA81E}" type="datetimeFigureOut">
              <a:rPr lang="en-GB" smtClean="0"/>
              <a:t>12/01/2022</a:t>
            </a:fld>
            <a:endParaRPr lang="en-GB"/>
          </a:p>
        </p:txBody>
      </p:sp>
      <p:sp>
        <p:nvSpPr>
          <p:cNvPr id="5" name="Footer Placeholder 4">
            <a:extLst>
              <a:ext uri="{FF2B5EF4-FFF2-40B4-BE49-F238E27FC236}">
                <a16:creationId xmlns:a16="http://schemas.microsoft.com/office/drawing/2014/main" id="{23CF696D-7F66-41C8-9183-33F1B57335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9773A6-95AF-4346-B28B-236CB8477974}"/>
              </a:ext>
            </a:extLst>
          </p:cNvPr>
          <p:cNvSpPr>
            <a:spLocks noGrp="1"/>
          </p:cNvSpPr>
          <p:nvPr>
            <p:ph type="sldNum" sz="quarter" idx="12"/>
          </p:nvPr>
        </p:nvSpPr>
        <p:spPr/>
        <p:txBody>
          <a:bodyPr/>
          <a:lstStyle/>
          <a:p>
            <a:fld id="{4E4829DB-5150-4D00-9F70-70ABAB8F8DB4}" type="slidenum">
              <a:rPr lang="en-GB" smtClean="0"/>
              <a:t>‹#›</a:t>
            </a:fld>
            <a:endParaRPr lang="en-GB"/>
          </a:p>
        </p:txBody>
      </p:sp>
    </p:spTree>
    <p:extLst>
      <p:ext uri="{BB962C8B-B14F-4D97-AF65-F5344CB8AC3E}">
        <p14:creationId xmlns:p14="http://schemas.microsoft.com/office/powerpoint/2010/main" val="393511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35D2B3-67C3-474B-9B2E-9F23C7AC8C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8DDA00-853F-42A7-9614-7582A08D19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9A9E95-3C51-4D93-A31E-5135CA77077B}"/>
              </a:ext>
            </a:extLst>
          </p:cNvPr>
          <p:cNvSpPr>
            <a:spLocks noGrp="1"/>
          </p:cNvSpPr>
          <p:nvPr>
            <p:ph type="dt" sz="half" idx="10"/>
          </p:nvPr>
        </p:nvSpPr>
        <p:spPr/>
        <p:txBody>
          <a:bodyPr/>
          <a:lstStyle/>
          <a:p>
            <a:fld id="{89CFD229-6215-477E-A4CD-77979CCCA81E}" type="datetimeFigureOut">
              <a:rPr lang="en-GB" smtClean="0"/>
              <a:t>12/01/2022</a:t>
            </a:fld>
            <a:endParaRPr lang="en-GB"/>
          </a:p>
        </p:txBody>
      </p:sp>
      <p:sp>
        <p:nvSpPr>
          <p:cNvPr id="5" name="Footer Placeholder 4">
            <a:extLst>
              <a:ext uri="{FF2B5EF4-FFF2-40B4-BE49-F238E27FC236}">
                <a16:creationId xmlns:a16="http://schemas.microsoft.com/office/drawing/2014/main" id="{68BA0F06-D0C9-48A8-962D-52D7EE9C5F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3AC9DE-5D47-4C24-80BB-FDA78B8E3E91}"/>
              </a:ext>
            </a:extLst>
          </p:cNvPr>
          <p:cNvSpPr>
            <a:spLocks noGrp="1"/>
          </p:cNvSpPr>
          <p:nvPr>
            <p:ph type="sldNum" sz="quarter" idx="12"/>
          </p:nvPr>
        </p:nvSpPr>
        <p:spPr/>
        <p:txBody>
          <a:bodyPr/>
          <a:lstStyle/>
          <a:p>
            <a:fld id="{4E4829DB-5150-4D00-9F70-70ABAB8F8DB4}" type="slidenum">
              <a:rPr lang="en-GB" smtClean="0"/>
              <a:t>‹#›</a:t>
            </a:fld>
            <a:endParaRPr lang="en-GB"/>
          </a:p>
        </p:txBody>
      </p:sp>
    </p:spTree>
    <p:extLst>
      <p:ext uri="{BB962C8B-B14F-4D97-AF65-F5344CB8AC3E}">
        <p14:creationId xmlns:p14="http://schemas.microsoft.com/office/powerpoint/2010/main" val="387585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s://pixabay.com/en/jigsaw-puzzles-puzzle-mosaic-color-821171/"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extLst>
              <a:ext uri="{837473B0-CC2E-450A-ABE3-18F120FF3D39}">
                <a1611:picAttrSrcUrl xmlns:a1611="http://schemas.microsoft.com/office/drawing/2016/11/main" r:id="rId14"/>
              </a:ext>
            </a:extLst>
          </a:blip>
          <a:srcRect/>
          <a:stretch>
            <a:fillRect t="-13000" b="-13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860298-FAD9-4CA9-9F5C-0B8E795251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E19F5E-201A-471C-B7C1-CB7198864A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EE094B-D3D3-4E40-B476-61BC438D4B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CFD229-6215-477E-A4CD-77979CCCA81E}" type="datetimeFigureOut">
              <a:rPr lang="en-GB" smtClean="0"/>
              <a:t>12/01/2022</a:t>
            </a:fld>
            <a:endParaRPr lang="en-GB"/>
          </a:p>
        </p:txBody>
      </p:sp>
      <p:sp>
        <p:nvSpPr>
          <p:cNvPr id="5" name="Footer Placeholder 4">
            <a:extLst>
              <a:ext uri="{FF2B5EF4-FFF2-40B4-BE49-F238E27FC236}">
                <a16:creationId xmlns:a16="http://schemas.microsoft.com/office/drawing/2014/main" id="{4FC61C28-3F37-4589-8668-8CDA80D77F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63CAFBE-85DF-433C-9AD3-A68B5AE542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4829DB-5150-4D00-9F70-70ABAB8F8DB4}" type="slidenum">
              <a:rPr lang="en-GB" smtClean="0"/>
              <a:t>‹#›</a:t>
            </a:fld>
            <a:endParaRPr lang="en-GB"/>
          </a:p>
        </p:txBody>
      </p:sp>
    </p:spTree>
    <p:extLst>
      <p:ext uri="{BB962C8B-B14F-4D97-AF65-F5344CB8AC3E}">
        <p14:creationId xmlns:p14="http://schemas.microsoft.com/office/powerpoint/2010/main" val="672964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1">
            <a:extLst>
              <a:ext uri="{FF2B5EF4-FFF2-40B4-BE49-F238E27FC236}">
                <a16:creationId xmlns:a16="http://schemas.microsoft.com/office/drawing/2014/main" id="{30C3FDB1-B0B7-4417-9C83-439871457412}"/>
              </a:ext>
            </a:extLst>
          </p:cNvPr>
          <p:cNvSpPr txBox="1"/>
          <p:nvPr/>
        </p:nvSpPr>
        <p:spPr>
          <a:xfrm>
            <a:off x="3927973" y="100543"/>
            <a:ext cx="5564668" cy="1603023"/>
          </a:xfrm>
          <a:prstGeom prst="rect">
            <a:avLst/>
          </a:prstGeom>
          <a:noFill/>
          <a:ln>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4800" b="1" u="heavy" dirty="0">
                <a:ln w="28575">
                  <a:solidFill>
                    <a:sysClr val="windowText" lastClr="000000"/>
                  </a:solidFill>
                </a:ln>
                <a:solidFill>
                  <a:srgbClr val="FFFFFF"/>
                </a:solidFill>
                <a:effectLst>
                  <a:outerShdw blurRad="38100" dist="19050" dir="2700000" algn="tl">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t>What is Autism?</a:t>
            </a:r>
            <a:endParaRPr lang="en-GB" sz="1600" u="heavy" dirty="0">
              <a:ln w="28575">
                <a:solidFill>
                  <a:sysClr val="windowText" lastClr="000000"/>
                </a:solidFill>
              </a:ln>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a:extLst>
              <a:ext uri="{FF2B5EF4-FFF2-40B4-BE49-F238E27FC236}">
                <a16:creationId xmlns:a16="http://schemas.microsoft.com/office/drawing/2014/main" id="{72F8B45B-BA0E-4C24-83B8-8CE89C657503}"/>
              </a:ext>
            </a:extLst>
          </p:cNvPr>
          <p:cNvSpPr txBox="1">
            <a:spLocks noChangeArrowheads="1"/>
          </p:cNvSpPr>
          <p:nvPr/>
        </p:nvSpPr>
        <p:spPr bwMode="auto">
          <a:xfrm>
            <a:off x="94897" y="67733"/>
            <a:ext cx="4457700" cy="1603022"/>
          </a:xfrm>
          <a:prstGeom prst="rect">
            <a:avLst/>
          </a:prstGeom>
          <a:solidFill>
            <a:schemeClr val="accent6">
              <a:lumMod val="40000"/>
              <a:lumOff val="60000"/>
            </a:schemeClr>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u="sng" dirty="0">
                <a:effectLst/>
                <a:latin typeface="Calibri" panose="020F0502020204030204" pitchFamily="34" charset="0"/>
                <a:ea typeface="Calibri" panose="020F0502020204030204" pitchFamily="34" charset="0"/>
                <a:cs typeface="Times New Roman" panose="02020603050405020304" pitchFamily="18" charset="0"/>
              </a:rPr>
              <a:t>Introduction.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Autism speaks (2021) state that Autism, or autism spectrum disorder (ASD) refers to symptoms in which can present in a wide variety of combinations, from mild to severe. Challenges show with social skills, repetitive activities and behaviours, communication as well as being particular with certain routines. According to the NHS figures reported in 2019, Autism affects 1-2% of the UK populations, which is roughly 1 per 100 in children and 2 per 100 in adults.</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7" name="Text Box 7">
            <a:extLst>
              <a:ext uri="{FF2B5EF4-FFF2-40B4-BE49-F238E27FC236}">
                <a16:creationId xmlns:a16="http://schemas.microsoft.com/office/drawing/2014/main" id="{63658BF2-B240-4C27-B569-7E5DB539686C}"/>
              </a:ext>
            </a:extLst>
          </p:cNvPr>
          <p:cNvSpPr txBox="1">
            <a:spLocks noChangeArrowheads="1"/>
          </p:cNvSpPr>
          <p:nvPr/>
        </p:nvSpPr>
        <p:spPr bwMode="auto">
          <a:xfrm>
            <a:off x="93649" y="1670754"/>
            <a:ext cx="4562394" cy="5113867"/>
          </a:xfrm>
          <a:prstGeom prst="rect">
            <a:avLst/>
          </a:prstGeom>
          <a:solidFill>
            <a:schemeClr val="accent2">
              <a:lumMod val="40000"/>
              <a:lumOff val="60000"/>
            </a:schemeClr>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u="sng" dirty="0">
                <a:effectLst/>
                <a:latin typeface="Calibri" panose="020F0502020204030204" pitchFamily="34" charset="0"/>
                <a:ea typeface="Calibri" panose="020F0502020204030204" pitchFamily="34" charset="0"/>
                <a:cs typeface="Times New Roman" panose="02020603050405020304" pitchFamily="18" charset="0"/>
              </a:rPr>
              <a:t>Identification and diagnostic.</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According to the Iowa Department of Education Early Childhood Services Bureau (2010) </a:t>
            </a:r>
            <a:r>
              <a:rPr lang="en-GB" sz="1050" dirty="0">
                <a:effectLst/>
                <a:latin typeface="Calibri" panose="020F0502020204030204" pitchFamily="34" charset="0"/>
                <a:ea typeface="Calibri" panose="020F0502020204030204" pitchFamily="34" charset="0"/>
                <a:cs typeface="Times New Roman" panose="02020603050405020304" pitchFamily="18" charset="0"/>
              </a:rPr>
              <a:t>state that signs and symptoms can be seen from as young as 12 months old, However Autism speaks state that although signs can appear earlier and be diagnosed as early as 18 months, most cases signs are usually seen by the age of 2 to 3 years. Some people with ASD may require significant support in their daily lives, while others may need less support and, in some cases, live entirely independently. It is seen</a:t>
            </a:r>
            <a:r>
              <a:rPr lang="en-GB" sz="1050" dirty="0">
                <a:latin typeface="Calibri" panose="020F0502020204030204" pitchFamily="34" charset="0"/>
                <a:ea typeface="Calibri" panose="020F0502020204030204" pitchFamily="34" charset="0"/>
                <a:cs typeface="Times New Roman" panose="02020603050405020304" pitchFamily="18" charset="0"/>
              </a:rPr>
              <a:t> that there is a  big difference in t</a:t>
            </a:r>
            <a:r>
              <a:rPr lang="en-GB" sz="1050" dirty="0">
                <a:effectLst/>
                <a:latin typeface="Calibri" panose="020F0502020204030204" pitchFamily="34" charset="0"/>
                <a:ea typeface="Calibri" panose="020F0502020204030204" pitchFamily="34" charset="0"/>
                <a:cs typeface="Times New Roman" panose="02020603050405020304" pitchFamily="18" charset="0"/>
              </a:rPr>
              <a:t>he percentage in which boys are diagnosed in comparison to girls, this being 3:1 according to National Autism Society (2022). Through the NHS (2019)  it states how a autism diagnostic is made, which is through these steps:</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-Making note of all concerns and making an appointment with a health professional to discuss.</a:t>
            </a:r>
          </a:p>
          <a:p>
            <a:pPr>
              <a:lnSpc>
                <a:spcPct val="107000"/>
              </a:lnSpc>
              <a:spcAft>
                <a:spcPts val="80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-Receive a referral for an autism assessment with autism specialists from the health professional.</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-Undergo an assessment which includes discussing concerns again, observations on the child as well as discussions with close family, friends and practitioners.</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From these step a report is then given with a result from the assessment stating if they are autistic.</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An article by Peter Parry 2016 discusses how a diagnostic can have a variety of problems, these included how due to girls particularly may not often show difficulties in two areas which is expected, there can often be diagnostics missed until later schooling or adulthood. Another difficultly faced is funding Parry (2016) mentions how the lack of availability in recourses and support that is needed. However, it also states how many doctors feel under pressure to make a diagnosis in order for the child/ family to get the help and support needed.</a:t>
            </a: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b="1" u="sng"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 Box 2">
            <a:extLst>
              <a:ext uri="{FF2B5EF4-FFF2-40B4-BE49-F238E27FC236}">
                <a16:creationId xmlns:a16="http://schemas.microsoft.com/office/drawing/2014/main" id="{26518E63-9048-4F47-B854-ADE65A2CDF4B}"/>
              </a:ext>
            </a:extLst>
          </p:cNvPr>
          <p:cNvSpPr txBox="1">
            <a:spLocks noChangeArrowheads="1"/>
          </p:cNvSpPr>
          <p:nvPr/>
        </p:nvSpPr>
        <p:spPr bwMode="auto">
          <a:xfrm>
            <a:off x="4552597" y="857957"/>
            <a:ext cx="4458948" cy="4391376"/>
          </a:xfrm>
          <a:prstGeom prst="rect">
            <a:avLst/>
          </a:prstGeom>
          <a:solidFill>
            <a:srgbClr val="FF99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u="sng" dirty="0">
                <a:effectLst/>
                <a:latin typeface="Calibri" panose="020F0502020204030204" pitchFamily="34" charset="0"/>
                <a:ea typeface="Calibri" panose="020F0502020204030204" pitchFamily="34" charset="0"/>
                <a:cs typeface="Times New Roman" panose="02020603050405020304" pitchFamily="18" charset="0"/>
              </a:rPr>
              <a:t>Barriers.</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Barriers can be </a:t>
            </a:r>
            <a:r>
              <a:rPr lang="en-GB" sz="1050" dirty="0">
                <a:effectLst/>
                <a:latin typeface="Calibri" panose="020F0502020204030204" pitchFamily="34" charset="0"/>
                <a:ea typeface="Calibri" panose="020F0502020204030204" pitchFamily="34" charset="0"/>
                <a:cs typeface="Times New Roman" panose="02020603050405020304" pitchFamily="18" charset="0"/>
              </a:rPr>
              <a:t>a circumstance or obstacle that keeps people or things apart or prevents communication or progress. One barrier linked to autism is behaviour, ‘Masking’ is where a child uses learnt behaviours in order to get by to hide anxiety and to fit in, which is less frequently seen in boys. (BBC,2021).</a:t>
            </a:r>
          </a:p>
          <a:p>
            <a:pPr>
              <a:lnSpc>
                <a:spcPct val="107000"/>
              </a:lnSpc>
              <a:spcAft>
                <a:spcPts val="80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Another </a:t>
            </a:r>
            <a:r>
              <a:rPr lang="en-GB" sz="1050" dirty="0">
                <a:latin typeface="Calibri" panose="020F0502020204030204" pitchFamily="34" charset="0"/>
                <a:ea typeface="Calibri" panose="020F0502020204030204" pitchFamily="34" charset="0"/>
                <a:cs typeface="Times New Roman" panose="02020603050405020304" pitchFamily="18" charset="0"/>
              </a:rPr>
              <a:t>significant behaviour barrier is ‘Stimming’ according to National Autism Society(2020) this repetitive behaviour is can be out of enjoyment  or a form of expressing emotions such as stress, excitement or any intense emotions. There are many risks to it also, including it being self-injurious as well as both or these behaviour barriers exposing potential risk of needs not being met.</a:t>
            </a:r>
          </a:p>
          <a:p>
            <a:pPr>
              <a:lnSpc>
                <a:spcPct val="107000"/>
              </a:lnSpc>
              <a:spcAft>
                <a:spcPts val="80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Parents who have children with autism face barriers too, the stigma.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Broomhead</a:t>
            </a:r>
            <a:r>
              <a:rPr lang="en-GB" sz="1050" dirty="0">
                <a:effectLst/>
                <a:latin typeface="Calibri" panose="020F0502020204030204" pitchFamily="34" charset="0"/>
                <a:ea typeface="Calibri" panose="020F0502020204030204" pitchFamily="34" charset="0"/>
                <a:cs typeface="Times New Roman" panose="02020603050405020304" pitchFamily="18" charset="0"/>
              </a:rPr>
              <a:t> (2019) mentions ‘courtesy stigma’ as a child with autism may frequently display behaviours deemed to be socially inappropriate, yet their additional learning need is invisible to onlookers.</a:t>
            </a:r>
          </a:p>
          <a:p>
            <a:pPr>
              <a:lnSpc>
                <a:spcPct val="107000"/>
              </a:lnSpc>
              <a:spcAft>
                <a:spcPts val="80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This many situations and environments according to Holland et, al. (2018) can lead to mental health and other issues for parents, including things such as being made to feel stressed, isolated , upset/ frustrated, embarrassed and often feel to blame. Children with autism may be sensitive to touch, certain smells, loud noises, temperature extremes, and even certain colours. Over-stimulation may cause a child with autism to become upset and have a ‚meltdown.‛ The child may be difficult to soothe and calm down.</a:t>
            </a: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1" name="Picture 10" descr="Early Signs of A Child with Autism">
            <a:extLst>
              <a:ext uri="{FF2B5EF4-FFF2-40B4-BE49-F238E27FC236}">
                <a16:creationId xmlns:a16="http://schemas.microsoft.com/office/drawing/2014/main" id="{CECE8D82-3026-4950-9DF5-989104C07A26}"/>
              </a:ext>
            </a:extLst>
          </p:cNvPr>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25167" y="5249333"/>
            <a:ext cx="1710790" cy="1610894"/>
          </a:xfrm>
          <a:prstGeom prst="rect">
            <a:avLst/>
          </a:prstGeom>
          <a:noFill/>
          <a:extLst>
            <a:ext uri="{909E8E84-426E-40DD-AFC4-6F175D3DCCD1}">
              <a14:hiddenFill xmlns:a14="http://schemas.microsoft.com/office/drawing/2010/main">
                <a:solidFill>
                  <a:srgbClr val="FFFFFF"/>
                </a:solidFill>
              </a14:hiddenFill>
            </a:ext>
          </a:extLst>
        </p:spPr>
      </p:pic>
      <p:sp>
        <p:nvSpPr>
          <p:cNvPr id="12" name="Text Box 2">
            <a:extLst>
              <a:ext uri="{FF2B5EF4-FFF2-40B4-BE49-F238E27FC236}">
                <a16:creationId xmlns:a16="http://schemas.microsoft.com/office/drawing/2014/main" id="{FDB42E9A-E8BB-4D4F-BF0C-BC98303DD94D}"/>
              </a:ext>
            </a:extLst>
          </p:cNvPr>
          <p:cNvSpPr txBox="1">
            <a:spLocks noChangeArrowheads="1"/>
          </p:cNvSpPr>
          <p:nvPr/>
        </p:nvSpPr>
        <p:spPr bwMode="auto">
          <a:xfrm>
            <a:off x="4552597" y="5249333"/>
            <a:ext cx="1274398" cy="1603023"/>
          </a:xfrm>
          <a:prstGeom prst="rect">
            <a:avLst/>
          </a:prstGeom>
          <a:solidFill>
            <a:schemeClr val="accent5">
              <a:lumMod val="60000"/>
              <a:lumOff val="40000"/>
            </a:schemeClr>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“Disability is something to be diagnosed, treated and cured through rehabilitation or normalization”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(Toro et al., 2020, p. 1).</a:t>
            </a: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 Box 5">
            <a:extLst>
              <a:ext uri="{FF2B5EF4-FFF2-40B4-BE49-F238E27FC236}">
                <a16:creationId xmlns:a16="http://schemas.microsoft.com/office/drawing/2014/main" id="{87224900-27CD-475E-8478-58D211961D38}"/>
              </a:ext>
            </a:extLst>
          </p:cNvPr>
          <p:cNvSpPr txBox="1">
            <a:spLocks noChangeArrowheads="1"/>
          </p:cNvSpPr>
          <p:nvPr/>
        </p:nvSpPr>
        <p:spPr bwMode="auto">
          <a:xfrm>
            <a:off x="9011545" y="67733"/>
            <a:ext cx="3085558" cy="5584586"/>
          </a:xfrm>
          <a:prstGeom prst="rect">
            <a:avLst/>
          </a:prstGeom>
          <a:solidFill>
            <a:schemeClr val="accent4">
              <a:lumMod val="40000"/>
              <a:lumOff val="60000"/>
            </a:schemeClr>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u="sng" dirty="0">
                <a:effectLst/>
                <a:latin typeface="Calibri" panose="020F0502020204030204" pitchFamily="34" charset="0"/>
                <a:ea typeface="Calibri" panose="020F0502020204030204" pitchFamily="34" charset="0"/>
                <a:cs typeface="Times New Roman" panose="02020603050405020304" pitchFamily="18" charset="0"/>
              </a:rPr>
              <a:t>Strategies.</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A strategy is a plan of action. Inclusive practice is a strategy often used to help children with autism. Willis 2009 mentions how inclusive practice is a ‘whole school approach’, which allows for all parties to be involved, fully aware and understanding from a child, practitioner r to parents/carers. A key factor for this is communication. </a:t>
            </a:r>
            <a:r>
              <a:rPr lang="en-GB" sz="1100" dirty="0" err="1">
                <a:latin typeface="Calibri" panose="020F0502020204030204" pitchFamily="34" charset="0"/>
                <a:ea typeface="Calibri" panose="020F0502020204030204" pitchFamily="34" charset="0"/>
                <a:cs typeface="Times New Roman" panose="02020603050405020304" pitchFamily="18" charset="0"/>
              </a:rPr>
              <a:t>Plimey</a:t>
            </a:r>
            <a:r>
              <a:rPr lang="en-GB" sz="1100" dirty="0">
                <a:latin typeface="Calibri" panose="020F0502020204030204" pitchFamily="34" charset="0"/>
                <a:ea typeface="Calibri" panose="020F0502020204030204" pitchFamily="34" charset="0"/>
                <a:cs typeface="Times New Roman" panose="02020603050405020304" pitchFamily="18" charset="0"/>
              </a:rPr>
              <a:t> et, al. 2007 mentions many aspects in which are needed and make it successful including:</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-Trained 1-1/ key workers.</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-Buddy systems</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-Attention to less- structured times.</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However, according to Parveen 2018 achieving success in inclusive practice is some what difficult due to obstacles and challenges. Some of these include:</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t>
            </a:r>
            <a:r>
              <a:rPr lang="en-GB" sz="1100" dirty="0">
                <a:latin typeface="Calibri" panose="020F0502020204030204" pitchFamily="34" charset="0"/>
                <a:ea typeface="Calibri" panose="020F0502020204030204" pitchFamily="34" charset="0"/>
                <a:cs typeface="Times New Roman" panose="02020603050405020304" pitchFamily="18" charset="0"/>
              </a:rPr>
              <a:t>Possible lack of knowledge in teachers.</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-Curriculum requirem</a:t>
            </a:r>
            <a:r>
              <a:rPr lang="en-GB" sz="1100" dirty="0">
                <a:latin typeface="Calibri" panose="020F0502020204030204" pitchFamily="34" charset="0"/>
                <a:ea typeface="Calibri" panose="020F0502020204030204" pitchFamily="34" charset="0"/>
                <a:cs typeface="Times New Roman" panose="02020603050405020304" pitchFamily="18" charset="0"/>
              </a:rPr>
              <a:t>ents.</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-Lack of res</a:t>
            </a:r>
            <a:r>
              <a:rPr lang="en-GB" sz="1100" dirty="0">
                <a:latin typeface="Calibri" panose="020F0502020204030204" pitchFamily="34" charset="0"/>
                <a:ea typeface="Calibri" panose="020F0502020204030204" pitchFamily="34" charset="0"/>
                <a:cs typeface="Times New Roman" panose="02020603050405020304" pitchFamily="18" charset="0"/>
              </a:rPr>
              <a:t>ources due to funding.</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-Awareness and positive atti</a:t>
            </a:r>
            <a:r>
              <a:rPr lang="en-GB" sz="1100" dirty="0">
                <a:latin typeface="Calibri" panose="020F0502020204030204" pitchFamily="34" charset="0"/>
                <a:ea typeface="Calibri" panose="020F0502020204030204" pitchFamily="34" charset="0"/>
                <a:cs typeface="Times New Roman" panose="02020603050405020304" pitchFamily="18" charset="0"/>
              </a:rPr>
              <a:t>tudes.</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All of these in addition make </a:t>
            </a:r>
            <a:r>
              <a:rPr lang="en-GB" sz="1100" dirty="0">
                <a:latin typeface="Calibri" panose="020F0502020204030204" pitchFamily="34" charset="0"/>
                <a:ea typeface="Calibri" panose="020F0502020204030204" pitchFamily="34" charset="0"/>
                <a:cs typeface="Times New Roman" panose="02020603050405020304" pitchFamily="18" charset="0"/>
              </a:rPr>
              <a:t>problematic issues in order for inclusive practice to be a success.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Text Box 2">
            <a:extLst>
              <a:ext uri="{FF2B5EF4-FFF2-40B4-BE49-F238E27FC236}">
                <a16:creationId xmlns:a16="http://schemas.microsoft.com/office/drawing/2014/main" id="{6D478983-CA7B-4386-A64D-B14EAE2D9A51}"/>
              </a:ext>
            </a:extLst>
          </p:cNvPr>
          <p:cNvSpPr txBox="1">
            <a:spLocks noChangeArrowheads="1"/>
          </p:cNvSpPr>
          <p:nvPr/>
        </p:nvSpPr>
        <p:spPr bwMode="auto">
          <a:xfrm>
            <a:off x="7543443" y="5246548"/>
            <a:ext cx="1410438" cy="1605808"/>
          </a:xfrm>
          <a:prstGeom prst="rect">
            <a:avLst/>
          </a:prstGeom>
          <a:solidFill>
            <a:schemeClr val="accent5">
              <a:lumMod val="60000"/>
              <a:lumOff val="40000"/>
            </a:schemeClr>
          </a:solidFill>
          <a:ln w="9525">
            <a:solidFill>
              <a:srgbClr val="000000"/>
            </a:solidFill>
            <a:miter lim="800000"/>
            <a:headEnd/>
            <a:tailEnd/>
          </a:ln>
        </p:spPr>
        <p:txBody>
          <a:bodyPr rot="0" vert="horz" wrap="square" lIns="91440" tIns="45720" rIns="91440" bIns="45720" anchor="t" anchorCtr="0">
            <a:noAutofit/>
          </a:bodyPr>
          <a:lstStyle/>
          <a:p>
            <a:pPr marL="0" indent="0">
              <a:buNone/>
            </a:pPr>
            <a:r>
              <a:rPr lang="en-GB" sz="1100" dirty="0"/>
              <a:t>“No intervention programme benefits all children, and inevitably there is variation in children’s response”</a:t>
            </a:r>
          </a:p>
          <a:p>
            <a:pPr marL="0" indent="0">
              <a:buNone/>
            </a:pPr>
            <a:r>
              <a:rPr lang="en-GB" sz="1100" dirty="0"/>
              <a:t>(</a:t>
            </a:r>
            <a:r>
              <a:rPr lang="en-GB" sz="1100" dirty="0" err="1"/>
              <a:t>Snowling</a:t>
            </a:r>
            <a:r>
              <a:rPr lang="en-GB" sz="1100" dirty="0"/>
              <a:t>, 2013,</a:t>
            </a:r>
          </a:p>
          <a:p>
            <a:pPr marL="0" indent="0">
              <a:buNone/>
            </a:pPr>
            <a:r>
              <a:rPr lang="en-GB" sz="1100" dirty="0"/>
              <a:t> p. 11)</a:t>
            </a: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 Box 2">
            <a:extLst>
              <a:ext uri="{FF2B5EF4-FFF2-40B4-BE49-F238E27FC236}">
                <a16:creationId xmlns:a16="http://schemas.microsoft.com/office/drawing/2014/main" id="{07DFAF27-6311-45B3-B92C-9E5926BB1B5A}"/>
              </a:ext>
            </a:extLst>
          </p:cNvPr>
          <p:cNvSpPr txBox="1">
            <a:spLocks noChangeArrowheads="1"/>
          </p:cNvSpPr>
          <p:nvPr/>
        </p:nvSpPr>
        <p:spPr bwMode="auto">
          <a:xfrm>
            <a:off x="8946396" y="5397147"/>
            <a:ext cx="3229086" cy="1467554"/>
          </a:xfrm>
          <a:prstGeom prst="rect">
            <a:avLst/>
          </a:prstGeom>
          <a:solidFill>
            <a:srgbClr val="FF5050"/>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u="sng" dirty="0">
                <a:effectLst/>
                <a:latin typeface="Calibri" panose="020F0502020204030204" pitchFamily="34" charset="0"/>
                <a:ea typeface="Calibri" panose="020F0502020204030204" pitchFamily="34" charset="0"/>
                <a:cs typeface="Times New Roman" panose="02020603050405020304" pitchFamily="18" charset="0"/>
              </a:rPr>
              <a:t>Conclusion.</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In summary of my research, Autism is an additional learning need in which is invisible to the eye. Many challenges are faced with way in which it can be helped and the progress in awareness and support is increasing as well as more diagnostics being found earlier 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61165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DC2C5E5-A712-457F-94F2-220B18046A23}"/>
              </a:ext>
            </a:extLst>
          </p:cNvPr>
          <p:cNvSpPr txBox="1"/>
          <p:nvPr/>
        </p:nvSpPr>
        <p:spPr>
          <a:xfrm>
            <a:off x="0" y="0"/>
            <a:ext cx="11988800" cy="6647974"/>
          </a:xfrm>
          <a:prstGeom prst="rect">
            <a:avLst/>
          </a:prstGeom>
          <a:noFill/>
        </p:spPr>
        <p:txBody>
          <a:bodyPr wrap="square" rtlCol="0">
            <a:spAutoFit/>
          </a:bodyPr>
          <a:lstStyle/>
          <a:p>
            <a:r>
              <a:rPr lang="en-GB" sz="1200" b="1" u="sng" dirty="0">
                <a:latin typeface="Arial" panose="020B0604020202020204" pitchFamily="34" charset="0"/>
                <a:cs typeface="Arial" panose="020B0604020202020204" pitchFamily="34" charset="0"/>
              </a:rPr>
              <a:t>Reference list.</a:t>
            </a:r>
          </a:p>
          <a:p>
            <a:r>
              <a:rPr lang="en-GB" sz="1100" dirty="0">
                <a:latin typeface="Arial" panose="020B0604020202020204" pitchFamily="34" charset="0"/>
                <a:cs typeface="Arial" panose="020B0604020202020204" pitchFamily="34" charset="0"/>
              </a:rPr>
              <a:t>Ambitious about autism (2021) </a:t>
            </a:r>
            <a:r>
              <a:rPr lang="en-GB" sz="1100" i="1" dirty="0">
                <a:latin typeface="Arial" panose="020B0604020202020204" pitchFamily="34" charset="0"/>
                <a:cs typeface="Arial" panose="020B0604020202020204" pitchFamily="34" charset="0"/>
              </a:rPr>
              <a:t>What is autism? </a:t>
            </a:r>
            <a:r>
              <a:rPr lang="en-GB" sz="1100" dirty="0">
                <a:latin typeface="Arial" panose="020B0604020202020204" pitchFamily="34" charset="0"/>
                <a:cs typeface="Arial" panose="020B0604020202020204" pitchFamily="34" charset="0"/>
              </a:rPr>
              <a:t>Available at: What is autism? | Ambitious about Autism [Accessed on: January 10 2022]</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Autism Education Trust (2022) </a:t>
            </a:r>
            <a:r>
              <a:rPr lang="en-GB" sz="1100" i="1" dirty="0">
                <a:latin typeface="Arial" panose="020B0604020202020204" pitchFamily="34" charset="0"/>
                <a:cs typeface="Arial" panose="020B0604020202020204" pitchFamily="34" charset="0"/>
              </a:rPr>
              <a:t>What is Autism? </a:t>
            </a:r>
            <a:r>
              <a:rPr lang="en-GB" sz="1100" dirty="0">
                <a:latin typeface="Arial" panose="020B0604020202020204" pitchFamily="34" charset="0"/>
                <a:cs typeface="Arial" panose="020B0604020202020204" pitchFamily="34" charset="0"/>
              </a:rPr>
              <a:t>Available at: What is Autism? | Autism Education Trust [Accessed on January 10 2022]</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Autism speaks (2021</a:t>
            </a:r>
            <a:r>
              <a:rPr lang="en-GB" sz="1100" i="1" dirty="0">
                <a:latin typeface="Arial" panose="020B0604020202020204" pitchFamily="34" charset="0"/>
                <a:cs typeface="Arial" panose="020B0604020202020204" pitchFamily="34" charset="0"/>
              </a:rPr>
              <a:t>) What is Autism? </a:t>
            </a:r>
            <a:r>
              <a:rPr lang="en-GB" sz="1100" dirty="0">
                <a:latin typeface="Arial" panose="020B0604020202020204" pitchFamily="34" charset="0"/>
                <a:cs typeface="Arial" panose="020B0604020202020204" pitchFamily="34" charset="0"/>
              </a:rPr>
              <a:t>Available at: What Is Autism? | Autism Speaks [Accessed on: January 10 2022]</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BBC (2021) </a:t>
            </a:r>
            <a:r>
              <a:rPr lang="en-GB" sz="1100" i="1" dirty="0">
                <a:latin typeface="Arial" panose="020B0604020202020204" pitchFamily="34" charset="0"/>
                <a:cs typeface="Arial" panose="020B0604020202020204" pitchFamily="34" charset="0"/>
              </a:rPr>
              <a:t>Paddy and Christine McGuinness: Our Family and Autism. </a:t>
            </a:r>
            <a:r>
              <a:rPr lang="en-GB" sz="1100" dirty="0">
                <a:latin typeface="Arial" panose="020B0604020202020204" pitchFamily="34" charset="0"/>
                <a:cs typeface="Arial" panose="020B0604020202020204" pitchFamily="34" charset="0"/>
              </a:rPr>
              <a:t>Available at: BBC iPlayer - Paddy and Christine McGuinness: Our Family and Autism [Accessed on: January 12 2022]</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C4E0 (No date) </a:t>
            </a:r>
            <a:r>
              <a:rPr lang="en-GB" sz="1100" i="1" dirty="0">
                <a:latin typeface="Arial" panose="020B0604020202020204" pitchFamily="34" charset="0"/>
                <a:cs typeface="Arial" panose="020B0604020202020204" pitchFamily="34" charset="0"/>
              </a:rPr>
              <a:t>Grasping the nettle: early intervention for children, families and communities</a:t>
            </a:r>
            <a:r>
              <a:rPr lang="en-GB" sz="1100" dirty="0">
                <a:latin typeface="Arial" panose="020B0604020202020204" pitchFamily="34" charset="0"/>
                <a:cs typeface="Arial" panose="020B0604020202020204" pitchFamily="34" charset="0"/>
              </a:rPr>
              <a:t>. Available at: Early Intervention for Children and Families (family-action.org.uk) [Accessed on: January 10 2022]</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Hey, L. (2021) </a:t>
            </a:r>
            <a:r>
              <a:rPr lang="en-GB" sz="1100" i="1" dirty="0">
                <a:latin typeface="Arial" panose="020B0604020202020204" pitchFamily="34" charset="0"/>
                <a:cs typeface="Arial" panose="020B0604020202020204" pitchFamily="34" charset="0"/>
              </a:rPr>
              <a:t>Autism in the UK: prevalence, assessment and the impact of the Covid-19.</a:t>
            </a:r>
            <a:r>
              <a:rPr lang="en-GB" sz="1100" dirty="0">
                <a:latin typeface="Arial" panose="020B0604020202020204" pitchFamily="34" charset="0"/>
                <a:cs typeface="Arial" panose="020B0604020202020204" pitchFamily="34" charset="0"/>
              </a:rPr>
              <a:t> Available at: Autism in the UK: prevalence, assessment and the impact of the Covid-19 pandemic (hogrefe.com) [Accessed on: January 11 2022]</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Holland, J. et al. (2018) </a:t>
            </a:r>
            <a:r>
              <a:rPr lang="en-GB" sz="1100" i="1" dirty="0">
                <a:latin typeface="Arial" panose="020B0604020202020204" pitchFamily="34" charset="0"/>
                <a:cs typeface="Arial" panose="020B0604020202020204" pitchFamily="34" charset="0"/>
              </a:rPr>
              <a:t>Children with SEND and the emotional impact on parents.</a:t>
            </a:r>
            <a:r>
              <a:rPr lang="en-GB" sz="1100" dirty="0">
                <a:latin typeface="Arial" panose="020B0604020202020204" pitchFamily="34" charset="0"/>
                <a:cs typeface="Arial" panose="020B0604020202020204" pitchFamily="34" charset="0"/>
              </a:rPr>
              <a:t> Available at: https://nasenjournals.onlinelibrary.wiley.com/doi/pdfdirect/10.1111/1467-8578.12240?casa_token=7KVIydw0JG4AAAAA:mgzKiW2NphqX2If86beRkF-JHCtei6HcvwT2kICxo6ZIsMqkA_6th3Y-ztl7SPv9WwolcEuchQk7nw [Accessed: January 11 2022].</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Hull, L. et al. (2021</a:t>
            </a:r>
            <a:r>
              <a:rPr lang="en-GB" sz="1100" i="1" dirty="0">
                <a:latin typeface="Arial" panose="020B0604020202020204" pitchFamily="34" charset="0"/>
                <a:cs typeface="Arial" panose="020B0604020202020204" pitchFamily="34" charset="0"/>
              </a:rPr>
              <a:t>) Is social camouflaging associated with anxiety and depression in autistic adults? </a:t>
            </a:r>
            <a:r>
              <a:rPr lang="en-GB" sz="1100" dirty="0">
                <a:latin typeface="Arial" panose="020B0604020202020204" pitchFamily="34" charset="0"/>
                <a:cs typeface="Arial" panose="020B0604020202020204" pitchFamily="34" charset="0"/>
              </a:rPr>
              <a:t>Available at: https://molecularautism.biomedcentral.com/articles/10.1186/s13229-021-00421-1 [Accessed: January 10 2022].</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Iowa Department of Education (2010) Talking to parents about Autism. Available at: Parent-Factsheets_April2010_Autism.pdf (educateiowa.gov) [Accessed on: January 11 2022]</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National Autism Society(2020) </a:t>
            </a:r>
            <a:r>
              <a:rPr lang="en-GB" sz="1100" i="1" dirty="0">
                <a:latin typeface="Arial" panose="020B0604020202020204" pitchFamily="34" charset="0"/>
                <a:cs typeface="Arial" panose="020B0604020202020204" pitchFamily="34" charset="0"/>
              </a:rPr>
              <a:t>Stimming</a:t>
            </a:r>
            <a:r>
              <a:rPr lang="en-GB" sz="1100" dirty="0">
                <a:latin typeface="Arial" panose="020B0604020202020204" pitchFamily="34" charset="0"/>
                <a:cs typeface="Arial" panose="020B0604020202020204" pitchFamily="34" charset="0"/>
              </a:rPr>
              <a:t>. Available at: Stimming - a guide for all audiences (autism.org.uk) [Accessed on: January 11 2022]</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National Autism Society. (2022) </a:t>
            </a:r>
            <a:r>
              <a:rPr lang="en-GB" sz="1100" i="1" dirty="0">
                <a:latin typeface="Arial" panose="020B0604020202020204" pitchFamily="34" charset="0"/>
                <a:cs typeface="Arial" panose="020B0604020202020204" pitchFamily="34" charset="0"/>
              </a:rPr>
              <a:t>Autistic women and girls. </a:t>
            </a:r>
            <a:r>
              <a:rPr lang="en-GB" sz="1100" dirty="0">
                <a:latin typeface="Arial" panose="020B0604020202020204" pitchFamily="34" charset="0"/>
                <a:cs typeface="Arial" panose="020B0604020202020204" pitchFamily="34" charset="0"/>
              </a:rPr>
              <a:t>Available at: Autistic women and girls (autism.org.uk) [Accessed on: January 11 2022]</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NHS (2019) </a:t>
            </a:r>
            <a:r>
              <a:rPr lang="en-GB" sz="1100" i="1" dirty="0">
                <a:latin typeface="Arial" panose="020B0604020202020204" pitchFamily="34" charset="0"/>
                <a:cs typeface="Arial" panose="020B0604020202020204" pitchFamily="34" charset="0"/>
              </a:rPr>
              <a:t>How to get diagnosed. </a:t>
            </a:r>
            <a:r>
              <a:rPr lang="en-GB" sz="1100" dirty="0">
                <a:latin typeface="Arial" panose="020B0604020202020204" pitchFamily="34" charset="0"/>
                <a:cs typeface="Arial" panose="020B0604020202020204" pitchFamily="34" charset="0"/>
              </a:rPr>
              <a:t>Available at: How to get diagnosed with autism - NHS (www.nhs.uk) [Accessed on: January 12 2022]</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Parry, P (2019) </a:t>
            </a:r>
            <a:r>
              <a:rPr lang="en-GB" sz="1100" i="1" dirty="0">
                <a:latin typeface="Arial" panose="020B0604020202020204" pitchFamily="34" charset="0"/>
                <a:cs typeface="Arial" panose="020B0604020202020204" pitchFamily="34" charset="0"/>
              </a:rPr>
              <a:t>The difficulties doctors face in diagnosing autism.</a:t>
            </a:r>
            <a:r>
              <a:rPr lang="en-GB" sz="1100" dirty="0">
                <a:latin typeface="Arial" panose="020B0604020202020204" pitchFamily="34" charset="0"/>
                <a:cs typeface="Arial" panose="020B0604020202020204" pitchFamily="34" charset="0"/>
              </a:rPr>
              <a:t> Available at: The difficulties doctors face in diagnosing autism (theconversation.com) [Accessed on: January 11 2022]</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Parveen, </a:t>
            </a:r>
            <a:r>
              <a:rPr lang="en-GB" sz="1100" dirty="0" err="1">
                <a:latin typeface="Arial" panose="020B0604020202020204" pitchFamily="34" charset="0"/>
                <a:cs typeface="Arial" panose="020B0604020202020204" pitchFamily="34" charset="0"/>
              </a:rPr>
              <a:t>Aamina</a:t>
            </a:r>
            <a:r>
              <a:rPr lang="en-GB" sz="1100" dirty="0">
                <a:latin typeface="Arial" panose="020B0604020202020204" pitchFamily="34" charset="0"/>
                <a:cs typeface="Arial" panose="020B0604020202020204" pitchFamily="34" charset="0"/>
              </a:rPr>
              <a:t> &amp; </a:t>
            </a:r>
            <a:r>
              <a:rPr lang="en-GB" sz="1100" dirty="0" err="1">
                <a:latin typeface="Arial" panose="020B0604020202020204" pitchFamily="34" charset="0"/>
                <a:cs typeface="Arial" panose="020B0604020202020204" pitchFamily="34" charset="0"/>
              </a:rPr>
              <a:t>Qounsar</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Tamheeda</a:t>
            </a:r>
            <a:r>
              <a:rPr lang="en-GB" sz="1100" dirty="0">
                <a:latin typeface="Arial" panose="020B0604020202020204" pitchFamily="34" charset="0"/>
                <a:cs typeface="Arial" panose="020B0604020202020204" pitchFamily="34" charset="0"/>
              </a:rPr>
              <a:t>. (2018). </a:t>
            </a:r>
            <a:r>
              <a:rPr lang="en-GB" sz="1100" i="1" dirty="0">
                <a:latin typeface="Arial" panose="020B0604020202020204" pitchFamily="34" charset="0"/>
                <a:cs typeface="Arial" panose="020B0604020202020204" pitchFamily="34" charset="0"/>
              </a:rPr>
              <a:t>Inclusive education and the challenges</a:t>
            </a:r>
            <a:r>
              <a:rPr lang="en-GB" sz="1100" dirty="0">
                <a:latin typeface="Arial" panose="020B0604020202020204" pitchFamily="34" charset="0"/>
                <a:cs typeface="Arial" panose="020B0604020202020204" pitchFamily="34" charset="0"/>
              </a:rPr>
              <a:t>. 3. 64-68. </a:t>
            </a:r>
          </a:p>
          <a:p>
            <a:endParaRPr lang="en-GB" sz="1100" dirty="0">
              <a:latin typeface="Arial" panose="020B0604020202020204" pitchFamily="34" charset="0"/>
              <a:cs typeface="Arial" panose="020B0604020202020204" pitchFamily="34" charset="0"/>
            </a:endParaRPr>
          </a:p>
          <a:p>
            <a:r>
              <a:rPr lang="en-GB" sz="1100" dirty="0" err="1">
                <a:latin typeface="Arial" panose="020B0604020202020204" pitchFamily="34" charset="0"/>
                <a:cs typeface="Arial" panose="020B0604020202020204" pitchFamily="34" charset="0"/>
              </a:rPr>
              <a:t>Snowling</a:t>
            </a:r>
            <a:r>
              <a:rPr lang="en-GB" sz="1100" dirty="0">
                <a:latin typeface="Arial" panose="020B0604020202020204" pitchFamily="34" charset="0"/>
                <a:cs typeface="Arial" panose="020B0604020202020204" pitchFamily="34" charset="0"/>
              </a:rPr>
              <a:t>, M. J. (2013</a:t>
            </a:r>
            <a:r>
              <a:rPr lang="en-GB" sz="1100" i="1" dirty="0">
                <a:latin typeface="Arial" panose="020B0604020202020204" pitchFamily="34" charset="0"/>
                <a:cs typeface="Arial" panose="020B0604020202020204" pitchFamily="34" charset="0"/>
              </a:rPr>
              <a:t>) ‘Early identification and interventions for dyslexia: a contemporary view’, </a:t>
            </a:r>
            <a:r>
              <a:rPr lang="en-GB" sz="1100" dirty="0">
                <a:latin typeface="Arial" panose="020B0604020202020204" pitchFamily="34" charset="0"/>
                <a:cs typeface="Arial" panose="020B0604020202020204" pitchFamily="34" charset="0"/>
              </a:rPr>
              <a:t>Journal of Research in Special Educational Needs, 13(1), pp. 7-14.</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Toro, J. et al. (2020) </a:t>
            </a:r>
            <a:r>
              <a:rPr lang="en-GB" sz="1100" i="1" dirty="0">
                <a:latin typeface="Arial" panose="020B0604020202020204" pitchFamily="34" charset="0"/>
                <a:cs typeface="Arial" panose="020B0604020202020204" pitchFamily="34" charset="0"/>
              </a:rPr>
              <a:t>‘The Ecological-Enactive Model of Disability: Why Disability Does Not Entail Pathological Embodiment’, </a:t>
            </a:r>
            <a:r>
              <a:rPr lang="en-GB" sz="1100" dirty="0">
                <a:latin typeface="Arial" panose="020B0604020202020204" pitchFamily="34" charset="0"/>
                <a:cs typeface="Arial" panose="020B0604020202020204" pitchFamily="34" charset="0"/>
              </a:rPr>
              <a:t>Frontiers in Psychology. Available at:  https://doi.org/10.3389/fpsyg.2020.01162 [Accessed: January 10 2022].</a:t>
            </a:r>
          </a:p>
          <a:p>
            <a:endParaRPr lang="en-GB" dirty="0"/>
          </a:p>
        </p:txBody>
      </p:sp>
    </p:spTree>
    <p:extLst>
      <p:ext uri="{BB962C8B-B14F-4D97-AF65-F5344CB8AC3E}">
        <p14:creationId xmlns:p14="http://schemas.microsoft.com/office/powerpoint/2010/main" val="5887312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571</TotalTime>
  <Words>1590</Words>
  <Application>Microsoft Office PowerPoint</Application>
  <PresentationFormat>Widescreen</PresentationFormat>
  <Paragraphs>69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Aimee Jewell</dc:creator>
  <cp:lastModifiedBy>Aimee Jewell</cp:lastModifiedBy>
  <cp:revision>1</cp:revision>
  <dcterms:created xsi:type="dcterms:W3CDTF">2022-01-12T13:51:31Z</dcterms:created>
  <dcterms:modified xsi:type="dcterms:W3CDTF">2022-01-12T23:23:00Z</dcterms:modified>
</cp:coreProperties>
</file>