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4" r:id="rId9"/>
    <p:sldId id="265"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49" d="100"/>
          <a:sy n="49" d="100"/>
        </p:scale>
        <p:origin x="72" y="8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80EEB7F-27F3-47D8-A181-62684E3978D3}" type="datetimeFigureOut">
              <a:rPr lang="en-GB" smtClean="0"/>
              <a:t>18/12/2018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C9DD88-C5DA-4C41-B654-3AEE12FFB7EC}" type="slidenum">
              <a:rPr lang="en-GB" smtClean="0"/>
              <a:t>‹#›</a:t>
            </a:fld>
            <a:endParaRPr lang="en-GB"/>
          </a:p>
        </p:txBody>
      </p:sp>
    </p:spTree>
    <p:extLst>
      <p:ext uri="{BB962C8B-B14F-4D97-AF65-F5344CB8AC3E}">
        <p14:creationId xmlns:p14="http://schemas.microsoft.com/office/powerpoint/2010/main" val="21916007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80EEB7F-27F3-47D8-A181-62684E3978D3}" type="datetimeFigureOut">
              <a:rPr lang="en-GB" smtClean="0"/>
              <a:t>18/12/2018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C9DD88-C5DA-4C41-B654-3AEE12FFB7EC}" type="slidenum">
              <a:rPr lang="en-GB" smtClean="0"/>
              <a:t>‹#›</a:t>
            </a:fld>
            <a:endParaRPr lang="en-GB"/>
          </a:p>
        </p:txBody>
      </p:sp>
    </p:spTree>
    <p:extLst>
      <p:ext uri="{BB962C8B-B14F-4D97-AF65-F5344CB8AC3E}">
        <p14:creationId xmlns:p14="http://schemas.microsoft.com/office/powerpoint/2010/main" val="5392916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80EEB7F-27F3-47D8-A181-62684E3978D3}" type="datetimeFigureOut">
              <a:rPr lang="en-GB" smtClean="0"/>
              <a:t>18/12/2018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C9DD88-C5DA-4C41-B654-3AEE12FFB7EC}" type="slidenum">
              <a:rPr lang="en-GB" smtClean="0"/>
              <a:t>‹#›</a:t>
            </a:fld>
            <a:endParaRPr lang="en-GB"/>
          </a:p>
        </p:txBody>
      </p:sp>
    </p:spTree>
    <p:extLst>
      <p:ext uri="{BB962C8B-B14F-4D97-AF65-F5344CB8AC3E}">
        <p14:creationId xmlns:p14="http://schemas.microsoft.com/office/powerpoint/2010/main" val="36475574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80EEB7F-27F3-47D8-A181-62684E3978D3}" type="datetimeFigureOut">
              <a:rPr lang="en-GB" smtClean="0"/>
              <a:t>18/12/2018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C9DD88-C5DA-4C41-B654-3AEE12FFB7EC}" type="slidenum">
              <a:rPr lang="en-GB" smtClean="0"/>
              <a:t>‹#›</a:t>
            </a:fld>
            <a:endParaRPr lang="en-GB"/>
          </a:p>
        </p:txBody>
      </p:sp>
    </p:spTree>
    <p:extLst>
      <p:ext uri="{BB962C8B-B14F-4D97-AF65-F5344CB8AC3E}">
        <p14:creationId xmlns:p14="http://schemas.microsoft.com/office/powerpoint/2010/main" val="2493930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80EEB7F-27F3-47D8-A181-62684E3978D3}" type="datetimeFigureOut">
              <a:rPr lang="en-GB" smtClean="0"/>
              <a:t>18/12/2018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4C9DD88-C5DA-4C41-B654-3AEE12FFB7EC}" type="slidenum">
              <a:rPr lang="en-GB" smtClean="0"/>
              <a:t>‹#›</a:t>
            </a:fld>
            <a:endParaRPr lang="en-GB"/>
          </a:p>
        </p:txBody>
      </p:sp>
    </p:spTree>
    <p:extLst>
      <p:ext uri="{BB962C8B-B14F-4D97-AF65-F5344CB8AC3E}">
        <p14:creationId xmlns:p14="http://schemas.microsoft.com/office/powerpoint/2010/main" val="12987441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80EEB7F-27F3-47D8-A181-62684E3978D3}" type="datetimeFigureOut">
              <a:rPr lang="en-GB" smtClean="0"/>
              <a:t>18/12/2018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4C9DD88-C5DA-4C41-B654-3AEE12FFB7EC}" type="slidenum">
              <a:rPr lang="en-GB" smtClean="0"/>
              <a:t>‹#›</a:t>
            </a:fld>
            <a:endParaRPr lang="en-GB"/>
          </a:p>
        </p:txBody>
      </p:sp>
    </p:spTree>
    <p:extLst>
      <p:ext uri="{BB962C8B-B14F-4D97-AF65-F5344CB8AC3E}">
        <p14:creationId xmlns:p14="http://schemas.microsoft.com/office/powerpoint/2010/main" val="18110832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80EEB7F-27F3-47D8-A181-62684E3978D3}" type="datetimeFigureOut">
              <a:rPr lang="en-GB" smtClean="0"/>
              <a:t>18/12/2018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4C9DD88-C5DA-4C41-B654-3AEE12FFB7EC}" type="slidenum">
              <a:rPr lang="en-GB" smtClean="0"/>
              <a:t>‹#›</a:t>
            </a:fld>
            <a:endParaRPr lang="en-GB"/>
          </a:p>
        </p:txBody>
      </p:sp>
    </p:spTree>
    <p:extLst>
      <p:ext uri="{BB962C8B-B14F-4D97-AF65-F5344CB8AC3E}">
        <p14:creationId xmlns:p14="http://schemas.microsoft.com/office/powerpoint/2010/main" val="24872963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680EEB7F-27F3-47D8-A181-62684E3978D3}" type="datetimeFigureOut">
              <a:rPr lang="en-GB" smtClean="0"/>
              <a:t>18/12/2018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C9DD88-C5DA-4C41-B654-3AEE12FFB7EC}" type="slidenum">
              <a:rPr lang="en-GB" smtClean="0"/>
              <a:t>‹#›</a:t>
            </a:fld>
            <a:endParaRPr lang="en-GB"/>
          </a:p>
        </p:txBody>
      </p:sp>
    </p:spTree>
    <p:extLst>
      <p:ext uri="{BB962C8B-B14F-4D97-AF65-F5344CB8AC3E}">
        <p14:creationId xmlns:p14="http://schemas.microsoft.com/office/powerpoint/2010/main" val="15745638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680EEB7F-27F3-47D8-A181-62684E3978D3}" type="datetimeFigureOut">
              <a:rPr lang="en-GB" smtClean="0"/>
              <a:t>18/12/2018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C9DD88-C5DA-4C41-B654-3AEE12FFB7EC}" type="slidenum">
              <a:rPr lang="en-GB" smtClean="0"/>
              <a:t>‹#›</a:t>
            </a:fld>
            <a:endParaRPr lang="en-GB"/>
          </a:p>
        </p:txBody>
      </p:sp>
    </p:spTree>
    <p:extLst>
      <p:ext uri="{BB962C8B-B14F-4D97-AF65-F5344CB8AC3E}">
        <p14:creationId xmlns:p14="http://schemas.microsoft.com/office/powerpoint/2010/main" val="6121264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80EEB7F-27F3-47D8-A181-62684E3978D3}" type="datetimeFigureOut">
              <a:rPr lang="en-GB" smtClean="0"/>
              <a:t>18/12/2018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C9DD88-C5DA-4C41-B654-3AEE12FFB7EC}" type="slidenum">
              <a:rPr lang="en-GB" smtClean="0"/>
              <a:t>‹#›</a:t>
            </a:fld>
            <a:endParaRPr lang="en-GB"/>
          </a:p>
        </p:txBody>
      </p:sp>
    </p:spTree>
    <p:extLst>
      <p:ext uri="{BB962C8B-B14F-4D97-AF65-F5344CB8AC3E}">
        <p14:creationId xmlns:p14="http://schemas.microsoft.com/office/powerpoint/2010/main" val="2567360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80EEB7F-27F3-47D8-A181-62684E3978D3}" type="datetimeFigureOut">
              <a:rPr lang="en-GB" smtClean="0"/>
              <a:t>18/12/2018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C9DD88-C5DA-4C41-B654-3AEE12FFB7EC}" type="slidenum">
              <a:rPr lang="en-GB" smtClean="0"/>
              <a:t>‹#›</a:t>
            </a:fld>
            <a:endParaRPr lang="en-GB"/>
          </a:p>
        </p:txBody>
      </p:sp>
    </p:spTree>
    <p:extLst>
      <p:ext uri="{BB962C8B-B14F-4D97-AF65-F5344CB8AC3E}">
        <p14:creationId xmlns:p14="http://schemas.microsoft.com/office/powerpoint/2010/main" val="27158122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80EEB7F-27F3-47D8-A181-62684E3978D3}" type="datetimeFigureOut">
              <a:rPr lang="en-GB" smtClean="0"/>
              <a:t>18/12/2018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4C9DD88-C5DA-4C41-B654-3AEE12FFB7EC}" type="slidenum">
              <a:rPr lang="en-GB" smtClean="0"/>
              <a:t>‹#›</a:t>
            </a:fld>
            <a:endParaRPr lang="en-GB"/>
          </a:p>
        </p:txBody>
      </p:sp>
    </p:spTree>
    <p:extLst>
      <p:ext uri="{BB962C8B-B14F-4D97-AF65-F5344CB8AC3E}">
        <p14:creationId xmlns:p14="http://schemas.microsoft.com/office/powerpoint/2010/main" val="3908360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sportsmanagement.co.uk/Sports-news/latest/RFU-artificial-pitch-Eddie-Jones/329642"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www.sportsmanagement.co.uk/news.cfm?codeid=334886&amp;email=andrew.thomas@sm.uwtsd.ac.uk&amp;pub=SMe&amp;date=171106&amp;dom=n"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www.sportsmanagement.co.uk/news.cfm?codeid=330800&amp;email=andrew.thomas@sm.uwtsd.ac.uk&amp;pub=SMe&amp;date=170313"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www.sportsmanagement.co.uk/news.cfm?codeid=333595&amp;email=andrew.thomas@sm.uwtsd.ac.uk&amp;pub=SMe&amp;date=170823&amp;dom=n"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www.sportsmanagement.co.uk/Sports-news/latest/SM/312898"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ww.leisuremanagement.co.uk/detail.cfm?subID=350076&amp;pagetype=detail&amp;subject=news&amp;codeID=332875&amp;dom=n&amp;email=andrew.thomas@sm.uwtsd.ac.uk&amp;pub=LMe&amp;date=170706" TargetMode="External"/><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www.sportsmanagement.co.uk/Sports-news/latest/SM/313618"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theguardian.com/lifeandstyle/shortcuts/2017/may/08/the-budget-gym-boom-how-low-cost-clubs-are-driving-up-membership"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www.sportsmanagement.co.uk/Sport-features/77901/32138?utm_source=dlvr.it&amp;utm_medium=twitter"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www.sportsmanagement.co.uk/news.cfm?codeid=335946&amp;email=andrew.thomas@sm.uwtsd.ac.uk&amp;pub=SMe&amp;date=180117&amp;dom=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ports Management is the only business magazine serving the whole of the global sports industry, read by owners, managers and other key decision maker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31705" y="897647"/>
            <a:ext cx="2967272" cy="860509"/>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p:cNvSpPr>
            <a:spLocks noGrp="1"/>
          </p:cNvSpPr>
          <p:nvPr>
            <p:ph type="title"/>
          </p:nvPr>
        </p:nvSpPr>
        <p:spPr/>
        <p:txBody>
          <a:bodyPr>
            <a:normAutofit fontScale="90000"/>
          </a:bodyPr>
          <a:lstStyle/>
          <a:p>
            <a:r>
              <a:rPr lang="en-GB" dirty="0"/>
              <a:t>Rugby for £1 on new artificial pitches in Aylesbury, Preston and </a:t>
            </a:r>
            <a:r>
              <a:rPr lang="en-GB" dirty="0" smtClean="0"/>
              <a:t>Weston – Matthew </a:t>
            </a:r>
            <a:br>
              <a:rPr lang="en-GB" dirty="0" smtClean="0"/>
            </a:br>
            <a:r>
              <a:rPr lang="en-GB" dirty="0" err="1" smtClean="0"/>
              <a:t>Campelli</a:t>
            </a:r>
            <a:r>
              <a:rPr lang="en-GB" dirty="0" smtClean="0"/>
              <a:t> (17.01.2017) </a:t>
            </a:r>
            <a:endParaRPr lang="en-GB" dirty="0"/>
          </a:p>
        </p:txBody>
      </p:sp>
      <p:sp>
        <p:nvSpPr>
          <p:cNvPr id="5" name="Content Placeholder 4"/>
          <p:cNvSpPr>
            <a:spLocks noGrp="1"/>
          </p:cNvSpPr>
          <p:nvPr>
            <p:ph idx="1"/>
          </p:nvPr>
        </p:nvSpPr>
        <p:spPr>
          <a:xfrm>
            <a:off x="838200" y="1825624"/>
            <a:ext cx="10515600" cy="5032375"/>
          </a:xfrm>
        </p:spPr>
        <p:txBody>
          <a:bodyPr>
            <a:normAutofit lnSpcReduction="10000"/>
          </a:bodyPr>
          <a:lstStyle/>
          <a:p>
            <a:r>
              <a:rPr lang="en-GB" dirty="0" smtClean="0"/>
              <a:t>“</a:t>
            </a:r>
            <a:r>
              <a:rPr lang="en-GB" dirty="0"/>
              <a:t>The three locations are the first to benefit from new facilities as part of the governing body’s £47m (US$58.2m, €54.4m) artificial grass pitch scheme, and to generate interest local communities are being given the chance to book an hour on the pitch for £1 (plus VAT) in January and </a:t>
            </a:r>
            <a:r>
              <a:rPr lang="en-GB" dirty="0" smtClean="0"/>
              <a:t>February”</a:t>
            </a:r>
          </a:p>
          <a:p>
            <a:r>
              <a:rPr lang="en-GB" dirty="0" smtClean="0"/>
              <a:t>“</a:t>
            </a:r>
            <a:r>
              <a:rPr lang="en-GB" dirty="0"/>
              <a:t>The RFU will be build and fund 60 artificial grass pitches over four years, and a further 40 part-funded sites with investment partners as part of its Rugby 365 programme</a:t>
            </a:r>
            <a:r>
              <a:rPr lang="en-GB" dirty="0" smtClean="0"/>
              <a:t>.”</a:t>
            </a:r>
          </a:p>
          <a:p>
            <a:r>
              <a:rPr lang="en-GB" dirty="0"/>
              <a:t>“It is expected that each pitch will create between 1,500 and 2,000 hours of additional access to play per year</a:t>
            </a:r>
            <a:r>
              <a:rPr lang="en-GB" dirty="0" smtClean="0"/>
              <a:t>.”</a:t>
            </a:r>
          </a:p>
          <a:p>
            <a:r>
              <a:rPr lang="en-GB" dirty="0" smtClean="0">
                <a:hlinkClick r:id="rId3"/>
              </a:rPr>
              <a:t>http://www.sportsmanagement.co.uk/Sports-news/latest/RFU-artificial-pitch-Eddie-Jones/329642</a:t>
            </a:r>
            <a:endParaRPr lang="en-GB" dirty="0" smtClean="0"/>
          </a:p>
          <a:p>
            <a:endParaRPr lang="en-GB" dirty="0" smtClean="0"/>
          </a:p>
          <a:p>
            <a:endParaRPr lang="en-GB" dirty="0"/>
          </a:p>
        </p:txBody>
      </p:sp>
    </p:spTree>
    <p:extLst>
      <p:ext uri="{BB962C8B-B14F-4D97-AF65-F5344CB8AC3E}">
        <p14:creationId xmlns:p14="http://schemas.microsoft.com/office/powerpoint/2010/main" val="31098801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Is this the stadium of the future? Italian architects unveil modular timber </a:t>
            </a:r>
            <a:r>
              <a:rPr lang="en-GB" dirty="0" smtClean="0"/>
              <a:t>concept – Kim </a:t>
            </a:r>
            <a:r>
              <a:rPr lang="en-GB" dirty="0" err="1" smtClean="0"/>
              <a:t>Megson</a:t>
            </a:r>
            <a:r>
              <a:rPr lang="en-GB" dirty="0" smtClean="0"/>
              <a:t> (3.11.2017)</a:t>
            </a:r>
            <a:endParaRPr lang="en-GB" dirty="0"/>
          </a:p>
        </p:txBody>
      </p:sp>
      <p:sp>
        <p:nvSpPr>
          <p:cNvPr id="3" name="Content Placeholder 2"/>
          <p:cNvSpPr>
            <a:spLocks noGrp="1"/>
          </p:cNvSpPr>
          <p:nvPr>
            <p:ph idx="1"/>
          </p:nvPr>
        </p:nvSpPr>
        <p:spPr>
          <a:xfrm>
            <a:off x="838200" y="1825624"/>
            <a:ext cx="10515600" cy="5032375"/>
          </a:xfrm>
        </p:spPr>
        <p:txBody>
          <a:bodyPr>
            <a:normAutofit/>
          </a:bodyPr>
          <a:lstStyle/>
          <a:p>
            <a:r>
              <a:rPr lang="en-GB" dirty="0" smtClean="0"/>
              <a:t>“</a:t>
            </a:r>
            <a:r>
              <a:rPr lang="en-GB" dirty="0"/>
              <a:t>Architecture practice Bear Stadiums and Italian timber manufacturer </a:t>
            </a:r>
            <a:r>
              <a:rPr lang="en-GB" dirty="0" err="1"/>
              <a:t>Rubner</a:t>
            </a:r>
            <a:r>
              <a:rPr lang="en-GB" dirty="0"/>
              <a:t> </a:t>
            </a:r>
            <a:r>
              <a:rPr lang="en-GB" dirty="0" err="1"/>
              <a:t>Holzbau</a:t>
            </a:r>
            <a:r>
              <a:rPr lang="en-GB" dirty="0"/>
              <a:t> have joined forces to produce wooden sports venues that can be built quickly and </a:t>
            </a:r>
            <a:r>
              <a:rPr lang="en-GB" dirty="0" smtClean="0"/>
              <a:t>cost-efficiently”</a:t>
            </a:r>
          </a:p>
          <a:p>
            <a:r>
              <a:rPr lang="en-GB" dirty="0" smtClean="0"/>
              <a:t>“</a:t>
            </a:r>
            <a:r>
              <a:rPr lang="en-GB" dirty="0"/>
              <a:t>The modular stadiums will be constructed using glulam timber – a structurally engineered wood product comprising a number of layers bound together with ecological adhesives – in order to reduce the greenhouse gas emissions and high energy consumption that come from using reinforced concrete or metal</a:t>
            </a:r>
            <a:r>
              <a:rPr lang="en-GB" dirty="0" smtClean="0"/>
              <a:t>.”</a:t>
            </a:r>
          </a:p>
          <a:p>
            <a:r>
              <a:rPr lang="en-GB" dirty="0" smtClean="0"/>
              <a:t>“</a:t>
            </a:r>
            <a:r>
              <a:rPr lang="en-GB" dirty="0"/>
              <a:t>The stadiums can be assembled in just 6-8 </a:t>
            </a:r>
            <a:r>
              <a:rPr lang="en-GB" dirty="0" smtClean="0"/>
              <a:t>months”</a:t>
            </a:r>
          </a:p>
          <a:p>
            <a:pPr marL="0" indent="0">
              <a:buNone/>
            </a:pPr>
            <a:r>
              <a:rPr lang="en-GB" dirty="0" smtClean="0">
                <a:hlinkClick r:id="rId2"/>
              </a:rPr>
              <a:t>http://www.sportsmanagement.co.uk/news.cfm?codeid=334886&amp;email=andrew.thomas@sm.uwtsd.ac.uk&amp;pub=SMe&amp;date=171106&amp;dom=n</a:t>
            </a:r>
            <a:r>
              <a:rPr lang="en-GB" dirty="0" smtClean="0"/>
              <a:t> </a:t>
            </a:r>
            <a:endParaRPr lang="en-GB" dirty="0"/>
          </a:p>
        </p:txBody>
      </p:sp>
      <p:pic>
        <p:nvPicPr>
          <p:cNvPr id="4" name="Picture 2" descr="Sports Management is the only business magazine serving the whole of the global sports industry, read by owners, managers and other key decision mak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03368" y="4715669"/>
            <a:ext cx="2967272" cy="8605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40197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Brexit vote sees Tottenham’s stadium costs rocket to £</a:t>
            </a:r>
            <a:r>
              <a:rPr lang="en-GB" dirty="0" smtClean="0"/>
              <a:t>800m – Matthew </a:t>
            </a:r>
            <a:r>
              <a:rPr lang="en-GB" dirty="0" err="1" smtClean="0"/>
              <a:t>Campelli</a:t>
            </a:r>
            <a:r>
              <a:rPr lang="en-GB" dirty="0" smtClean="0"/>
              <a:t> (9.03.2017)</a:t>
            </a:r>
            <a:endParaRPr lang="en-GB" dirty="0"/>
          </a:p>
        </p:txBody>
      </p:sp>
      <p:pic>
        <p:nvPicPr>
          <p:cNvPr id="4" name="Picture 2" descr="Sports Management is the only business magazine serving the whole of the global sports industry, read by owners, managers and other key decision maker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07785" y="5101389"/>
            <a:ext cx="2823793" cy="8189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838200" y="1825624"/>
            <a:ext cx="10515600" cy="5032375"/>
          </a:xfrm>
        </p:spPr>
        <p:txBody>
          <a:bodyPr/>
          <a:lstStyle/>
          <a:p>
            <a:r>
              <a:rPr lang="en-GB" dirty="0" smtClean="0"/>
              <a:t>“</a:t>
            </a:r>
            <a:r>
              <a:rPr lang="en-GB" dirty="0"/>
              <a:t>When the plans were originally revealed, the 61,000-capacity stadium was expected to cost around £</a:t>
            </a:r>
            <a:r>
              <a:rPr lang="en-GB" dirty="0" smtClean="0"/>
              <a:t>400m.”</a:t>
            </a:r>
          </a:p>
          <a:p>
            <a:r>
              <a:rPr lang="en-GB" dirty="0" smtClean="0"/>
              <a:t>“Brexit </a:t>
            </a:r>
            <a:r>
              <a:rPr lang="en-GB" dirty="0"/>
              <a:t>has added a straight 20 per cent on costs for foreign goods due to the exchange rate, overtime working and increased construction costs similarly</a:t>
            </a:r>
            <a:r>
              <a:rPr lang="en-GB" dirty="0" smtClean="0"/>
              <a:t>.”</a:t>
            </a:r>
          </a:p>
          <a:p>
            <a:r>
              <a:rPr lang="en-GB" dirty="0" smtClean="0"/>
              <a:t>“</a:t>
            </a:r>
            <a:r>
              <a:rPr lang="en-GB" dirty="0"/>
              <a:t>Revised basement works also added to the cost. We are constantly managing costs and will continue to do so throughout the process along with funding plans to ensure the viability of the scheme</a:t>
            </a:r>
            <a:r>
              <a:rPr lang="en-GB" dirty="0" smtClean="0"/>
              <a:t>.”</a:t>
            </a:r>
          </a:p>
          <a:p>
            <a:endParaRPr lang="en-GB" dirty="0" smtClean="0"/>
          </a:p>
          <a:p>
            <a:pPr marL="0" indent="0">
              <a:buNone/>
            </a:pPr>
            <a:r>
              <a:rPr lang="en-GB" dirty="0" smtClean="0">
                <a:hlinkClick r:id="rId3"/>
              </a:rPr>
              <a:t>http://www.sportsmanagement.co.uk/news.cfm?codeid=330800&amp;email=andrew.thomas@sm.uwtsd.ac.uk&amp;pub=SMe&amp;date=170313</a:t>
            </a:r>
            <a:endParaRPr lang="en-GB" dirty="0" smtClean="0"/>
          </a:p>
          <a:p>
            <a:endParaRPr lang="en-GB" dirty="0" smtClean="0"/>
          </a:p>
          <a:p>
            <a:endParaRPr lang="en-GB" dirty="0"/>
          </a:p>
        </p:txBody>
      </p:sp>
    </p:spTree>
    <p:extLst>
      <p:ext uri="{BB962C8B-B14F-4D97-AF65-F5344CB8AC3E}">
        <p14:creationId xmlns:p14="http://schemas.microsoft.com/office/powerpoint/2010/main" val="8177768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Warwickshire Cricket Club announces £85m residential project with international real estate </a:t>
            </a:r>
            <a:r>
              <a:rPr lang="en-GB" dirty="0" smtClean="0"/>
              <a:t>developer –</a:t>
            </a:r>
            <a:r>
              <a:rPr lang="en-GB" dirty="0" err="1" smtClean="0"/>
              <a:t>Bex</a:t>
            </a:r>
            <a:r>
              <a:rPr lang="en-GB" dirty="0" smtClean="0"/>
              <a:t> </a:t>
            </a:r>
            <a:r>
              <a:rPr lang="en-GB" dirty="0" err="1" smtClean="0"/>
              <a:t>Coxon</a:t>
            </a:r>
            <a:r>
              <a:rPr lang="en-GB" dirty="0" smtClean="0"/>
              <a:t> (22.08.2017)</a:t>
            </a:r>
            <a:endParaRPr lang="en-GB" dirty="0"/>
          </a:p>
        </p:txBody>
      </p:sp>
      <p:sp>
        <p:nvSpPr>
          <p:cNvPr id="3" name="Content Placeholder 2"/>
          <p:cNvSpPr>
            <a:spLocks noGrp="1"/>
          </p:cNvSpPr>
          <p:nvPr>
            <p:ph idx="1"/>
          </p:nvPr>
        </p:nvSpPr>
        <p:spPr>
          <a:xfrm>
            <a:off x="838200" y="1825624"/>
            <a:ext cx="10515600" cy="5032375"/>
          </a:xfrm>
        </p:spPr>
        <p:txBody>
          <a:bodyPr>
            <a:normAutofit fontScale="92500" lnSpcReduction="10000"/>
          </a:bodyPr>
          <a:lstStyle/>
          <a:p>
            <a:r>
              <a:rPr lang="en-GB" dirty="0" smtClean="0"/>
              <a:t>“</a:t>
            </a:r>
            <a:r>
              <a:rPr lang="en-GB" dirty="0"/>
              <a:t>The agreement, which still requires planning permission, will see </a:t>
            </a:r>
            <a:r>
              <a:rPr lang="en-GB" dirty="0" err="1"/>
              <a:t>Patrizia's</a:t>
            </a:r>
            <a:r>
              <a:rPr lang="en-GB" dirty="0"/>
              <a:t> UK arm build 375 'build to rent' homes and new retail outlets on the site, which is close to the city's centre</a:t>
            </a:r>
            <a:r>
              <a:rPr lang="en-GB" dirty="0" smtClean="0"/>
              <a:t>.”</a:t>
            </a:r>
          </a:p>
          <a:p>
            <a:r>
              <a:rPr lang="en-GB" dirty="0" smtClean="0"/>
              <a:t>“</a:t>
            </a:r>
            <a:r>
              <a:rPr lang="en-GB" dirty="0"/>
              <a:t>The apartments and retail outlets, combined with the new entrance and plaza, will make the stadium a year round destination and further enhance our match day </a:t>
            </a:r>
            <a:r>
              <a:rPr lang="en-GB" dirty="0" smtClean="0"/>
              <a:t>experience“</a:t>
            </a:r>
          </a:p>
          <a:p>
            <a:r>
              <a:rPr lang="en-GB" dirty="0" smtClean="0"/>
              <a:t>“</a:t>
            </a:r>
            <a:r>
              <a:rPr lang="en-GB" dirty="0"/>
              <a:t>The announcement of the new development marks another key stage in the club's 20-year Edgbaston Stadium Masterplan, which began in 2010 with a £32m </a:t>
            </a:r>
            <a:r>
              <a:rPr lang="en-GB" dirty="0" smtClean="0"/>
              <a:t>investment </a:t>
            </a:r>
            <a:r>
              <a:rPr lang="en-GB" dirty="0"/>
              <a:t>in the redevelopment of the ground's South Stand</a:t>
            </a:r>
            <a:r>
              <a:rPr lang="en-GB" dirty="0" smtClean="0"/>
              <a:t>.”</a:t>
            </a:r>
          </a:p>
          <a:p>
            <a:endParaRPr lang="en-GB" dirty="0" smtClean="0"/>
          </a:p>
          <a:p>
            <a:pPr marL="0" indent="0">
              <a:buNone/>
            </a:pPr>
            <a:r>
              <a:rPr lang="en-GB" dirty="0" smtClean="0">
                <a:hlinkClick r:id="rId2"/>
              </a:rPr>
              <a:t>http://www.sportsmanagement.co.uk/news.cfm?codeid=333595&amp;email=andrew.thomas@sm.uwtsd.ac.uk&amp;pub=SMe&amp;date=170823&amp;dom=n</a:t>
            </a:r>
            <a:r>
              <a:rPr lang="en-GB" dirty="0" smtClean="0"/>
              <a:t> </a:t>
            </a:r>
          </a:p>
        </p:txBody>
      </p:sp>
      <p:pic>
        <p:nvPicPr>
          <p:cNvPr id="4" name="Picture 2" descr="Sports Management is the only business magazine serving the whole of the global sports industry, read by owners, managers and other key decision mak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07785" y="5069305"/>
            <a:ext cx="2823793" cy="818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33038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Glasgow 2014 running track </a:t>
            </a:r>
            <a:r>
              <a:rPr lang="en-GB" dirty="0" err="1"/>
              <a:t>relaid</a:t>
            </a:r>
            <a:r>
              <a:rPr lang="en-GB" dirty="0"/>
              <a:t> at Grangemouth </a:t>
            </a:r>
            <a:r>
              <a:rPr lang="en-GB" dirty="0" smtClean="0"/>
              <a:t>Stadium – Tom Walker (2.12.2014)</a:t>
            </a:r>
            <a:endParaRPr lang="en-GB" dirty="0"/>
          </a:p>
        </p:txBody>
      </p:sp>
      <p:sp>
        <p:nvSpPr>
          <p:cNvPr id="3" name="Content Placeholder 2"/>
          <p:cNvSpPr>
            <a:spLocks noGrp="1"/>
          </p:cNvSpPr>
          <p:nvPr>
            <p:ph idx="1"/>
          </p:nvPr>
        </p:nvSpPr>
        <p:spPr>
          <a:xfrm>
            <a:off x="838200" y="1825624"/>
            <a:ext cx="10515600" cy="5032375"/>
          </a:xfrm>
        </p:spPr>
        <p:txBody>
          <a:bodyPr>
            <a:normAutofit lnSpcReduction="10000"/>
          </a:bodyPr>
          <a:lstStyle/>
          <a:p>
            <a:r>
              <a:rPr lang="en-GB" dirty="0" smtClean="0"/>
              <a:t>“</a:t>
            </a:r>
            <a:r>
              <a:rPr lang="en-GB" dirty="0"/>
              <a:t>Grangemouth’s bid for the track at Hampden Park – and the auxiliary track at Lesser Hampden Park – was supported by Falkirk Council, which provided more than £500,000 for the project. As part of the bid, Grangemouth also secured £50k worth of weights equipment and a further £90,000 worth of athletics equipment</a:t>
            </a:r>
            <a:r>
              <a:rPr lang="en-GB" dirty="0" smtClean="0"/>
              <a:t>.”</a:t>
            </a:r>
          </a:p>
          <a:p>
            <a:r>
              <a:rPr lang="en-GB" dirty="0"/>
              <a:t>“It’s great that young people can now train and compete on the very same track where </a:t>
            </a:r>
            <a:r>
              <a:rPr lang="en-GB" dirty="0" err="1"/>
              <a:t>Eilidh</a:t>
            </a:r>
            <a:r>
              <a:rPr lang="en-GB" dirty="0"/>
              <a:t> Child, Usain Bolt and many others won medals</a:t>
            </a:r>
            <a:r>
              <a:rPr lang="en-GB" dirty="0" smtClean="0"/>
              <a:t>.”</a:t>
            </a:r>
          </a:p>
          <a:p>
            <a:r>
              <a:rPr lang="en-GB" dirty="0" smtClean="0"/>
              <a:t>“</a:t>
            </a:r>
            <a:r>
              <a:rPr lang="en-GB" dirty="0"/>
              <a:t>So far, </a:t>
            </a:r>
            <a:r>
              <a:rPr lang="en-GB" dirty="0" err="1"/>
              <a:t>sportscotland</a:t>
            </a:r>
            <a:r>
              <a:rPr lang="en-GB" dirty="0"/>
              <a:t> has invested £600,000 to ensure all 32 local authorities in Scotland and sports clubs benefit from Games equipment</a:t>
            </a:r>
            <a:r>
              <a:rPr lang="en-GB" dirty="0" smtClean="0"/>
              <a:t>.”</a:t>
            </a:r>
          </a:p>
          <a:p>
            <a:r>
              <a:rPr lang="en-GB" dirty="0" smtClean="0">
                <a:hlinkClick r:id="rId2"/>
              </a:rPr>
              <a:t>http://www.sportsmanagement.co.uk/Sports-news/latest/SM/312898</a:t>
            </a:r>
            <a:endParaRPr lang="en-GB" dirty="0" smtClean="0"/>
          </a:p>
          <a:p>
            <a:endParaRPr lang="en-GB" dirty="0" smtClean="0"/>
          </a:p>
          <a:p>
            <a:endParaRPr lang="en-GB" dirty="0"/>
          </a:p>
        </p:txBody>
      </p:sp>
      <p:pic>
        <p:nvPicPr>
          <p:cNvPr id="4" name="Picture 2" descr="Sports Management is the only business magazine serving the whole of the global sports industry, read by owners, managers and other key decision mak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99237" y="5807242"/>
            <a:ext cx="2823793" cy="818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62248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http://www.leisuremanagement.co.uk/images/LMheader.gif"/>
          <p:cNvPicPr>
            <a:picLocks noChangeAspect="1" noChangeArrowheads="1"/>
          </p:cNvPicPr>
          <p:nvPr/>
        </p:nvPicPr>
        <p:blipFill rotWithShape="1">
          <a:blip r:embed="rId2">
            <a:extLst>
              <a:ext uri="{28A0092B-C50C-407E-A947-70E740481C1C}">
                <a14:useLocalDpi xmlns:a14="http://schemas.microsoft.com/office/drawing/2010/main" val="0"/>
              </a:ext>
            </a:extLst>
          </a:blip>
          <a:srcRect l="18681" r="24594"/>
          <a:stretch/>
        </p:blipFill>
        <p:spPr bwMode="auto">
          <a:xfrm>
            <a:off x="8037095" y="720724"/>
            <a:ext cx="4154905" cy="11049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t>Fitness studio to open at Heathrow </a:t>
            </a:r>
            <a:r>
              <a:rPr lang="en-GB" dirty="0" smtClean="0"/>
              <a:t>Airport – </a:t>
            </a:r>
            <a:r>
              <a:rPr lang="en-GB" dirty="0" err="1" smtClean="0"/>
              <a:t>Deven</a:t>
            </a:r>
            <a:r>
              <a:rPr lang="en-GB" dirty="0" smtClean="0"/>
              <a:t> </a:t>
            </a:r>
            <a:r>
              <a:rPr lang="en-GB" dirty="0" err="1" smtClean="0"/>
              <a:t>Pamben</a:t>
            </a:r>
            <a:r>
              <a:rPr lang="en-GB" dirty="0" smtClean="0"/>
              <a:t> (5.07.2017)</a:t>
            </a:r>
            <a:r>
              <a:rPr lang="en-GB" dirty="0"/>
              <a:t> </a:t>
            </a:r>
          </a:p>
        </p:txBody>
      </p:sp>
      <p:sp>
        <p:nvSpPr>
          <p:cNvPr id="3" name="Content Placeholder 2"/>
          <p:cNvSpPr>
            <a:spLocks noGrp="1"/>
          </p:cNvSpPr>
          <p:nvPr>
            <p:ph idx="1"/>
          </p:nvPr>
        </p:nvSpPr>
        <p:spPr>
          <a:xfrm>
            <a:off x="838200" y="1825624"/>
            <a:ext cx="10515600" cy="5168733"/>
          </a:xfrm>
        </p:spPr>
        <p:txBody>
          <a:bodyPr>
            <a:normAutofit/>
          </a:bodyPr>
          <a:lstStyle/>
          <a:p>
            <a:r>
              <a:rPr lang="en-GB" dirty="0" smtClean="0"/>
              <a:t>“The </a:t>
            </a:r>
            <a:r>
              <a:rPr lang="en-GB" dirty="0"/>
              <a:t>gym, which will open in autumn, will offer passengers both instructor-led and interactive strength, restorative yoga, and cardio classes. </a:t>
            </a:r>
            <a:r>
              <a:rPr lang="en-GB" dirty="0" smtClean="0"/>
              <a:t>”</a:t>
            </a:r>
          </a:p>
          <a:p>
            <a:r>
              <a:rPr lang="en-GB" dirty="0" smtClean="0"/>
              <a:t>“</a:t>
            </a:r>
            <a:r>
              <a:rPr lang="en-GB" dirty="0" err="1"/>
              <a:t>FlyFit</a:t>
            </a:r>
            <a:r>
              <a:rPr lang="en-GB" dirty="0"/>
              <a:t> will provide rental workout clothing, shower facilities and healthy food options to help travellers stay well ahead of their flight</a:t>
            </a:r>
            <a:r>
              <a:rPr lang="en-GB" dirty="0" smtClean="0"/>
              <a:t>.”</a:t>
            </a:r>
          </a:p>
          <a:p>
            <a:r>
              <a:rPr lang="en-GB" dirty="0" smtClean="0"/>
              <a:t>“</a:t>
            </a:r>
            <a:r>
              <a:rPr lang="en-GB" dirty="0" err="1"/>
              <a:t>FlyFit</a:t>
            </a:r>
            <a:r>
              <a:rPr lang="en-GB" dirty="0"/>
              <a:t> has been developed by Brian </a:t>
            </a:r>
            <a:r>
              <a:rPr lang="en-GB" dirty="0" err="1"/>
              <a:t>Chappon</a:t>
            </a:r>
            <a:r>
              <a:rPr lang="en-GB" dirty="0"/>
              <a:t> and Lauren Perkins, two fitness enthusiasts who have both experienced the challenges of maintaining mental and physical health while travelling</a:t>
            </a:r>
            <a:r>
              <a:rPr lang="en-GB" dirty="0" smtClean="0"/>
              <a:t>.”</a:t>
            </a:r>
          </a:p>
          <a:p>
            <a:r>
              <a:rPr lang="en-GB" dirty="0" smtClean="0">
                <a:hlinkClick r:id="rId3"/>
              </a:rPr>
              <a:t>http://www.leisuremanagement.co.uk/detail.cfm?subID=350076&amp;pagetype=detail&amp;subject=news&amp;codeID=332875&amp;dom=n&amp;email=andrew.thomas@sm.uwtsd.ac.uk&amp;pub=LMe&amp;date=170706</a:t>
            </a:r>
            <a:r>
              <a:rPr lang="en-GB" dirty="0" smtClean="0"/>
              <a:t> </a:t>
            </a:r>
            <a:endParaRPr lang="en-GB" dirty="0"/>
          </a:p>
        </p:txBody>
      </p:sp>
    </p:spTree>
    <p:extLst>
      <p:ext uri="{BB962C8B-B14F-4D97-AF65-F5344CB8AC3E}">
        <p14:creationId xmlns:p14="http://schemas.microsoft.com/office/powerpoint/2010/main" val="20330876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Major redevelopment underway at Cwmbran </a:t>
            </a:r>
            <a:r>
              <a:rPr lang="en-GB" dirty="0" smtClean="0"/>
              <a:t>Stadium – </a:t>
            </a:r>
            <a:r>
              <a:rPr lang="en-GB" dirty="0" err="1" smtClean="0"/>
              <a:t>Jak</a:t>
            </a:r>
            <a:r>
              <a:rPr lang="en-GB" dirty="0" smtClean="0"/>
              <a:t> Phillips (22.01.2015)</a:t>
            </a:r>
            <a:endParaRPr lang="en-GB" dirty="0"/>
          </a:p>
        </p:txBody>
      </p:sp>
      <p:sp>
        <p:nvSpPr>
          <p:cNvPr id="3" name="Content Placeholder 2"/>
          <p:cNvSpPr>
            <a:spLocks noGrp="1"/>
          </p:cNvSpPr>
          <p:nvPr>
            <p:ph idx="1"/>
          </p:nvPr>
        </p:nvSpPr>
        <p:spPr>
          <a:xfrm>
            <a:off x="838200" y="1825624"/>
            <a:ext cx="10515600" cy="5032375"/>
          </a:xfrm>
        </p:spPr>
        <p:txBody>
          <a:bodyPr/>
          <a:lstStyle/>
          <a:p>
            <a:r>
              <a:rPr lang="en-GB" dirty="0" smtClean="0"/>
              <a:t>“</a:t>
            </a:r>
            <a:r>
              <a:rPr lang="en-GB" dirty="0"/>
              <a:t>Work has started on a major redevelopment at Cwmbran Stadium in Wales, which will see the creation of a 70-station fitness suite and the existing four-court sports hall remodelled into a vertical adventure playground, soft play centre and cafe</a:t>
            </a:r>
            <a:r>
              <a:rPr lang="en-GB" dirty="0" smtClean="0"/>
              <a:t>.”</a:t>
            </a:r>
          </a:p>
          <a:p>
            <a:r>
              <a:rPr lang="en-GB" dirty="0" smtClean="0"/>
              <a:t>“</a:t>
            </a:r>
            <a:r>
              <a:rPr lang="en-GB" dirty="0"/>
              <a:t>Redevelopment at the multi-purpose stadium and sports complex is also expected to comprise a second phase, which would see the current grass pitch converted into a 3G service</a:t>
            </a:r>
            <a:r>
              <a:rPr lang="en-GB" dirty="0" smtClean="0"/>
              <a:t>.”</a:t>
            </a:r>
          </a:p>
          <a:p>
            <a:r>
              <a:rPr lang="en-GB" dirty="0" smtClean="0"/>
              <a:t>“</a:t>
            </a:r>
            <a:r>
              <a:rPr lang="en-GB" dirty="0"/>
              <a:t>Torfaen Council is determined to get more people moving in the borough and believes the new facilities will act as a focal point for community activities</a:t>
            </a:r>
            <a:r>
              <a:rPr lang="en-GB" dirty="0" smtClean="0"/>
              <a:t>.”</a:t>
            </a:r>
          </a:p>
          <a:p>
            <a:pPr marL="0" indent="0">
              <a:buNone/>
            </a:pPr>
            <a:r>
              <a:rPr lang="en-GB" dirty="0" smtClean="0">
                <a:hlinkClick r:id="rId2"/>
              </a:rPr>
              <a:t>http://www.sportsmanagement.co.uk/Sports-news/latest/SM/313618</a:t>
            </a:r>
            <a:endParaRPr lang="en-GB" dirty="0" smtClean="0"/>
          </a:p>
          <a:p>
            <a:pPr marL="0" indent="0">
              <a:buNone/>
            </a:pPr>
            <a:endParaRPr lang="en-GB" dirty="0"/>
          </a:p>
        </p:txBody>
      </p:sp>
      <p:pic>
        <p:nvPicPr>
          <p:cNvPr id="4" name="Picture 2" descr="Sports Management is the only business magazine serving the whole of the global sports industry, read by owners, managers and other key decision mak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79448" y="939256"/>
            <a:ext cx="2823793" cy="818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66232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budget gym boom: how low-cost clubs are driving up membership – Simon Usborne (8.05.2017)</a:t>
            </a:r>
            <a:endParaRPr lang="en-GB" dirty="0"/>
          </a:p>
        </p:txBody>
      </p:sp>
      <p:sp>
        <p:nvSpPr>
          <p:cNvPr id="3" name="Content Placeholder 2"/>
          <p:cNvSpPr>
            <a:spLocks noGrp="1"/>
          </p:cNvSpPr>
          <p:nvPr>
            <p:ph idx="1"/>
          </p:nvPr>
        </p:nvSpPr>
        <p:spPr>
          <a:xfrm>
            <a:off x="838200" y="1825624"/>
            <a:ext cx="10515600" cy="5032375"/>
          </a:xfrm>
        </p:spPr>
        <p:txBody>
          <a:bodyPr>
            <a:normAutofit fontScale="92500" lnSpcReduction="10000"/>
          </a:bodyPr>
          <a:lstStyle/>
          <a:p>
            <a:r>
              <a:rPr lang="en-GB" dirty="0" smtClean="0"/>
              <a:t>“</a:t>
            </a:r>
            <a:r>
              <a:rPr lang="en-GB" dirty="0"/>
              <a:t>According to a new report by The Leisure Database Company (</a:t>
            </a:r>
            <a:r>
              <a:rPr lang="en-GB" dirty="0" err="1"/>
              <a:t>LeisureDB</a:t>
            </a:r>
            <a:r>
              <a:rPr lang="en-GB" dirty="0"/>
              <a:t>), membership of UK gyms rose from 9.2m to 9.7m last year, as the number of facilities went up to more than 6,500. One in seven of us is now a member – a new high</a:t>
            </a:r>
            <a:r>
              <a:rPr lang="en-GB" dirty="0" smtClean="0"/>
              <a:t>.”</a:t>
            </a:r>
          </a:p>
          <a:p>
            <a:r>
              <a:rPr lang="en-GB" dirty="0" smtClean="0"/>
              <a:t>“Almost </a:t>
            </a:r>
            <a:r>
              <a:rPr lang="en-GB" dirty="0"/>
              <a:t>15 years after it opened its first club in Birmingham, the Milton Keynes-based company has just tipped over the 100-club mark and boasts more than 140,000 members. Membership costs as little as £16.99 a month</a:t>
            </a:r>
            <a:r>
              <a:rPr lang="en-GB" dirty="0" smtClean="0"/>
              <a:t>.”</a:t>
            </a:r>
          </a:p>
          <a:p>
            <a:r>
              <a:rPr lang="en-GB" dirty="0" smtClean="0"/>
              <a:t>“There </a:t>
            </a:r>
            <a:r>
              <a:rPr lang="en-GB" dirty="0"/>
              <a:t>are now more than 500 low-cost clubs (less than £20 a month), accounting for 15% of the market value and more than a third of total membership</a:t>
            </a:r>
            <a:r>
              <a:rPr lang="en-GB" dirty="0" smtClean="0"/>
              <a:t>.”</a:t>
            </a:r>
          </a:p>
          <a:p>
            <a:pPr marL="0" indent="0">
              <a:buNone/>
            </a:pPr>
            <a:r>
              <a:rPr lang="en-GB" dirty="0">
                <a:hlinkClick r:id="rId2"/>
              </a:rPr>
              <a:t>https://</a:t>
            </a:r>
            <a:r>
              <a:rPr lang="en-GB" dirty="0" smtClean="0">
                <a:hlinkClick r:id="rId2"/>
              </a:rPr>
              <a:t>www.theguardian.com/lifeandstyle/shortcuts/2017/may/08/the-budget-gym-boom-how-low-cost-clubs-are-driving-up-membership</a:t>
            </a:r>
            <a:r>
              <a:rPr lang="en-GB" dirty="0" smtClean="0"/>
              <a:t> </a:t>
            </a:r>
          </a:p>
          <a:p>
            <a:endParaRPr lang="en-GB" dirty="0"/>
          </a:p>
        </p:txBody>
      </p:sp>
      <p:pic>
        <p:nvPicPr>
          <p:cNvPr id="1026" name="Picture 2" descr="Image result for the guardian logo"/>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390748" y="769076"/>
            <a:ext cx="2801252" cy="9216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12344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Pitch technology: Hybrid turf – Tom Walker (2017)</a:t>
            </a:r>
            <a:endParaRPr lang="en-GB" dirty="0"/>
          </a:p>
        </p:txBody>
      </p:sp>
      <p:sp>
        <p:nvSpPr>
          <p:cNvPr id="3" name="Content Placeholder 2"/>
          <p:cNvSpPr>
            <a:spLocks noGrp="1"/>
          </p:cNvSpPr>
          <p:nvPr>
            <p:ph idx="1"/>
          </p:nvPr>
        </p:nvSpPr>
        <p:spPr>
          <a:xfrm>
            <a:off x="838200" y="1825624"/>
            <a:ext cx="10515600" cy="5032375"/>
          </a:xfrm>
        </p:spPr>
        <p:txBody>
          <a:bodyPr>
            <a:normAutofit lnSpcReduction="10000"/>
          </a:bodyPr>
          <a:lstStyle/>
          <a:p>
            <a:r>
              <a:rPr lang="en-GB" dirty="0" smtClean="0"/>
              <a:t>“</a:t>
            </a:r>
            <a:r>
              <a:rPr lang="en-GB" dirty="0"/>
              <a:t>The introduction of </a:t>
            </a:r>
            <a:r>
              <a:rPr lang="en-GB" dirty="0" err="1"/>
              <a:t>GrassMaster</a:t>
            </a:r>
            <a:r>
              <a:rPr lang="en-GB" dirty="0"/>
              <a:t> quadrupled the amount of playing time to around 1,000 hours a year while still offering a good quality surface – thanks to the hybrid system being able to take more punishment. It quickly became very popular with public pitch owners</a:t>
            </a:r>
            <a:r>
              <a:rPr lang="en-GB" dirty="0" smtClean="0"/>
              <a:t>.”</a:t>
            </a:r>
          </a:p>
          <a:p>
            <a:r>
              <a:rPr lang="en-GB" dirty="0" smtClean="0"/>
              <a:t>“</a:t>
            </a:r>
            <a:r>
              <a:rPr lang="en-GB" dirty="0"/>
              <a:t>For a while, </a:t>
            </a:r>
            <a:r>
              <a:rPr lang="en-GB" dirty="0" err="1"/>
              <a:t>GrassMaster</a:t>
            </a:r>
            <a:r>
              <a:rPr lang="en-GB" dirty="0"/>
              <a:t> was first choice for grassroots operators looking to increase pitch usage. It wasn’t until the emergence of 3G synthetic products, which allow near 24-7 usage, that </a:t>
            </a:r>
            <a:r>
              <a:rPr lang="en-GB" dirty="0" err="1"/>
              <a:t>GrassMaster</a:t>
            </a:r>
            <a:r>
              <a:rPr lang="en-GB" dirty="0"/>
              <a:t> started to lose some market share within the public sector</a:t>
            </a:r>
            <a:r>
              <a:rPr lang="en-GB" dirty="0" smtClean="0"/>
              <a:t>.”</a:t>
            </a:r>
          </a:p>
          <a:p>
            <a:r>
              <a:rPr lang="en-GB" dirty="0" smtClean="0"/>
              <a:t>“</a:t>
            </a:r>
            <a:r>
              <a:rPr lang="en-GB" dirty="0"/>
              <a:t>Hybrid sports pitches are now the playing surface of choice in professional football. </a:t>
            </a:r>
            <a:r>
              <a:rPr lang="en-GB" dirty="0" smtClean="0"/>
              <a:t>”</a:t>
            </a:r>
          </a:p>
          <a:p>
            <a:pPr marL="0" indent="0">
              <a:buNone/>
            </a:pPr>
            <a:r>
              <a:rPr lang="en-GB" dirty="0">
                <a:hlinkClick r:id="rId2"/>
              </a:rPr>
              <a:t>http://</a:t>
            </a:r>
            <a:r>
              <a:rPr lang="en-GB" dirty="0" smtClean="0">
                <a:hlinkClick r:id="rId2"/>
              </a:rPr>
              <a:t>www.sportsmanagement.co.uk/Sport-features/77901/32138?utm_source=dlvr.it&amp;utm_medium=twitter</a:t>
            </a:r>
            <a:r>
              <a:rPr lang="en-GB" dirty="0" smtClean="0"/>
              <a:t> </a:t>
            </a:r>
            <a:endParaRPr lang="en-GB" dirty="0"/>
          </a:p>
        </p:txBody>
      </p:sp>
      <p:pic>
        <p:nvPicPr>
          <p:cNvPr id="2052" name="Picture 4" descr="Sports Management is the only business magazine serving the whole of the global sports industry, read by owners, managers and other key decision mak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21754" y="968250"/>
            <a:ext cx="2723813" cy="7899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47627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Chelsea’s £1bn stadium plan overcomes family injunction threat – Rob Gibson (16.01.2018)</a:t>
            </a:r>
            <a:endParaRPr lang="en-GB" dirty="0"/>
          </a:p>
        </p:txBody>
      </p:sp>
      <p:sp>
        <p:nvSpPr>
          <p:cNvPr id="3" name="Content Placeholder 2"/>
          <p:cNvSpPr>
            <a:spLocks noGrp="1"/>
          </p:cNvSpPr>
          <p:nvPr>
            <p:ph idx="1"/>
          </p:nvPr>
        </p:nvSpPr>
        <p:spPr/>
        <p:txBody>
          <a:bodyPr>
            <a:normAutofit/>
          </a:bodyPr>
          <a:lstStyle/>
          <a:p>
            <a:r>
              <a:rPr lang="en-GB" dirty="0" smtClean="0"/>
              <a:t>“</a:t>
            </a:r>
            <a:r>
              <a:rPr lang="en-GB" dirty="0"/>
              <a:t>Due to the scale of the project and the redevelopment of transport link to neighbouring Fulham Broadway tube station, construction is expected to take up to four years from 2019, with Chelsea likely to play at Wembley in the interim</a:t>
            </a:r>
            <a:r>
              <a:rPr lang="en-GB" dirty="0" smtClean="0"/>
              <a:t>.”</a:t>
            </a:r>
          </a:p>
          <a:p>
            <a:r>
              <a:rPr lang="en-GB" dirty="0" smtClean="0"/>
              <a:t>“</a:t>
            </a:r>
            <a:r>
              <a:rPr lang="en-GB" dirty="0"/>
              <a:t>The cost of the project was initially £500m (US$687.8m, €562.6m) but reports in November said internal discussions at the club put the figure closer to £1bn ($1.38bn, €1.12bn</a:t>
            </a:r>
            <a:r>
              <a:rPr lang="en-GB" dirty="0" smtClean="0"/>
              <a:t>).”</a:t>
            </a:r>
          </a:p>
          <a:p>
            <a:endParaRPr lang="en-GB" dirty="0" smtClean="0"/>
          </a:p>
          <a:p>
            <a:pPr marL="0" indent="0">
              <a:buNone/>
            </a:pPr>
            <a:r>
              <a:rPr lang="en-GB" dirty="0">
                <a:hlinkClick r:id="rId2"/>
              </a:rPr>
              <a:t>http://</a:t>
            </a:r>
            <a:r>
              <a:rPr lang="en-GB" dirty="0" smtClean="0">
                <a:hlinkClick r:id="rId2"/>
              </a:rPr>
              <a:t>www.sportsmanagement.co.uk/news.cfm?codeid=335946&amp;email=andrew.thomas@sm.uwtsd.ac.uk&amp;pub=SMe&amp;date=180117&amp;dom=n</a:t>
            </a:r>
            <a:r>
              <a:rPr lang="en-GB" dirty="0" smtClean="0"/>
              <a:t> </a:t>
            </a:r>
            <a:endParaRPr lang="en-GB" dirty="0"/>
          </a:p>
        </p:txBody>
      </p:sp>
      <p:pic>
        <p:nvPicPr>
          <p:cNvPr id="4" name="Picture 4" descr="Sports Management is the only business magazine serving the whole of the global sports industry, read by owners, managers and other key decision mak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34723" y="4409856"/>
            <a:ext cx="2723813" cy="7899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51686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77</TotalTime>
  <Words>1013</Words>
  <Application>Microsoft Office PowerPoint</Application>
  <PresentationFormat>Widescreen</PresentationFormat>
  <Paragraphs>52</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Rugby for £1 on new artificial pitches in Aylesbury, Preston and Weston – Matthew  Campelli (17.01.2017) </vt:lpstr>
      <vt:lpstr>Is this the stadium of the future? Italian architects unveil modular timber concept – Kim Megson (3.11.2017)</vt:lpstr>
      <vt:lpstr>Brexit vote sees Tottenham’s stadium costs rocket to £800m – Matthew Campelli (9.03.2017)</vt:lpstr>
      <vt:lpstr>Warwickshire Cricket Club announces £85m residential project with international real estate developer –Bex Coxon (22.08.2017)</vt:lpstr>
      <vt:lpstr>Glasgow 2014 running track relaid at Grangemouth Stadium – Tom Walker (2.12.2014)</vt:lpstr>
      <vt:lpstr>Fitness studio to open at Heathrow Airport – Deven Pamben (5.07.2017) </vt:lpstr>
      <vt:lpstr>Major redevelopment underway at Cwmbran Stadium – Jak Phillips (22.01.2015)</vt:lpstr>
      <vt:lpstr>The budget gym boom: how low-cost clubs are driving up membership – Simon Usborne (8.05.2017)</vt:lpstr>
      <vt:lpstr>Pitch technology: Hybrid turf – Tom Walker (2017)</vt:lpstr>
      <vt:lpstr>Chelsea’s £1bn stadium plan overcomes family injunction threat – Rob Gibson (16.01.2018)</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Rugby for £1 on new artificial pitches in Aylesbury, Preston and Weston – Matthew  Campelli (17.01.2017) </dc:title>
  <dc:creator>Alice SilvaSurgyPereira (P147900)</dc:creator>
  <cp:lastModifiedBy>Alice SilvaSurgyPereira (P147900)</cp:lastModifiedBy>
  <cp:revision>11</cp:revision>
  <dcterms:created xsi:type="dcterms:W3CDTF">2018-12-13T11:29:14Z</dcterms:created>
  <dcterms:modified xsi:type="dcterms:W3CDTF">2018-12-18T09:56:59Z</dcterms:modified>
</cp:coreProperties>
</file>