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7" r:id="rId2"/>
    <p:sldId id="278" r:id="rId3"/>
    <p:sldId id="376" r:id="rId4"/>
    <p:sldId id="379" r:id="rId5"/>
    <p:sldId id="263" r:id="rId6"/>
    <p:sldId id="960" r:id="rId7"/>
    <p:sldId id="962" r:id="rId8"/>
    <p:sldId id="966" r:id="rId9"/>
    <p:sldId id="965" r:id="rId10"/>
    <p:sldId id="985" r:id="rId11"/>
    <p:sldId id="970" r:id="rId12"/>
    <p:sldId id="986" r:id="rId13"/>
    <p:sldId id="971" r:id="rId14"/>
    <p:sldId id="969" r:id="rId15"/>
    <p:sldId id="984" r:id="rId16"/>
    <p:sldId id="963" r:id="rId17"/>
    <p:sldId id="964" r:id="rId18"/>
    <p:sldId id="972" r:id="rId19"/>
    <p:sldId id="976" r:id="rId20"/>
    <p:sldId id="977" r:id="rId21"/>
    <p:sldId id="975" r:id="rId22"/>
    <p:sldId id="980" r:id="rId23"/>
    <p:sldId id="987" r:id="rId24"/>
    <p:sldId id="974" r:id="rId25"/>
    <p:sldId id="961" r:id="rId26"/>
    <p:sldId id="959" r:id="rId27"/>
    <p:sldId id="979" r:id="rId28"/>
    <p:sldId id="958" r:id="rId29"/>
    <p:sldId id="988" r:id="rId30"/>
    <p:sldId id="978" r:id="rId31"/>
    <p:sldId id="273" r:id="rId32"/>
    <p:sldId id="989" r:id="rId33"/>
    <p:sldId id="363" r:id="rId34"/>
    <p:sldId id="375" r:id="rId35"/>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Animation="0"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88" autoAdjust="0"/>
    <p:restoredTop sz="94576" autoAdjust="0"/>
  </p:normalViewPr>
  <p:slideViewPr>
    <p:cSldViewPr>
      <p:cViewPr varScale="1">
        <p:scale>
          <a:sx n="67" d="100"/>
          <a:sy n="67" d="100"/>
        </p:scale>
        <p:origin x="1312"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73BF1E1E-3F47-47AC-AA8B-8B60BB7CCC8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266B7C3C-EDDA-49BD-921A-81E222D550EC}"/>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B6123A53-B8DF-4035-BC57-9FDC090BCC0C}"/>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7AD5527-4E1B-40C5-8BB1-7501FBED4F0F}"/>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2C3D7AE-BF0B-40D5-8992-02C2B7B56E81}"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9D1197BC-9014-45AC-A7BA-3054158FD08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E56FB5B3-FB9F-4F07-BF8C-769386918A4D}"/>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8DDD2AA4-DB13-4F27-AE74-0676349017C5}"/>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40EB3B66-4572-40F3-AAED-FF834BD75CB7}"/>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0311383-FE83-4547-BCDA-3567726A023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8FA6CD1-66CA-4834-A0B3-47550EC8653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16519242-0D11-48B6-8DEE-27E4A0A987B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DEF0D4-BF26-4C18-B72A-0786172A18CB}"/>
              </a:ext>
            </a:extLst>
          </p:cNvPr>
          <p:cNvSpPr>
            <a:spLocks noGrp="1"/>
          </p:cNvSpPr>
          <p:nvPr>
            <p:ph type="dt" sz="half" idx="10"/>
          </p:nvPr>
        </p:nvSpPr>
        <p:spPr>
          <a:xfrm>
            <a:off x="395288" y="6524625"/>
            <a:ext cx="971550" cy="219075"/>
          </a:xfrm>
        </p:spPr>
        <p:txBody>
          <a:bodyPr/>
          <a:lstStyle>
            <a:lvl1pPr>
              <a:defRPr/>
            </a:lvl1pPr>
          </a:lstStyle>
          <a:p>
            <a:pPr>
              <a:defRPr/>
            </a:pPr>
            <a:fld id="{2BD5EE38-CA3A-44C6-991A-D6EFFFC69E06}" type="datetime1">
              <a:rPr lang="en-GB" altLang="en-US" smtClean="0"/>
              <a:t>14/11/2021</a:t>
            </a:fld>
            <a:endParaRPr lang="en-GB" altLang="en-US" dirty="0"/>
          </a:p>
        </p:txBody>
      </p:sp>
      <p:sp>
        <p:nvSpPr>
          <p:cNvPr id="5" name="Footer Placeholder 4">
            <a:extLst>
              <a:ext uri="{FF2B5EF4-FFF2-40B4-BE49-F238E27FC236}">
                <a16:creationId xmlns:a16="http://schemas.microsoft.com/office/drawing/2014/main" id="{ECEEC6B9-BEE4-4211-B2AC-89025677716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AA8DA11-BB31-4B6E-80BF-C52F704CF201}"/>
              </a:ext>
            </a:extLst>
          </p:cNvPr>
          <p:cNvSpPr>
            <a:spLocks noGrp="1"/>
          </p:cNvSpPr>
          <p:nvPr>
            <p:ph type="sldNum" sz="quarter" idx="12"/>
          </p:nvPr>
        </p:nvSpPr>
        <p:spPr/>
        <p:txBody>
          <a:bodyPr/>
          <a:lstStyle>
            <a:lvl1pPr>
              <a:defRPr/>
            </a:lvl1pPr>
          </a:lstStyle>
          <a:p>
            <a:pPr>
              <a:defRPr/>
            </a:pPr>
            <a:fld id="{81F1B1AF-4765-4621-99CE-DA150808AF22}" type="slidenum">
              <a:rPr lang="en-GB" altLang="en-US"/>
              <a:pPr>
                <a:defRPr/>
              </a:pPr>
              <a:t>‹#›</a:t>
            </a:fld>
            <a:endParaRPr lang="en-GB" altLang="en-US"/>
          </a:p>
        </p:txBody>
      </p:sp>
    </p:spTree>
    <p:extLst>
      <p:ext uri="{BB962C8B-B14F-4D97-AF65-F5344CB8AC3E}">
        <p14:creationId xmlns:p14="http://schemas.microsoft.com/office/powerpoint/2010/main" val="1835644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984A5-3091-4274-BDE6-411D9DA10AC7}"/>
              </a:ext>
            </a:extLst>
          </p:cNvPr>
          <p:cNvSpPr>
            <a:spLocks noGrp="1"/>
          </p:cNvSpPr>
          <p:nvPr>
            <p:ph type="dt" sz="half" idx="10"/>
          </p:nvPr>
        </p:nvSpPr>
        <p:spPr/>
        <p:txBody>
          <a:bodyPr/>
          <a:lstStyle>
            <a:lvl1pPr>
              <a:defRPr/>
            </a:lvl1pPr>
          </a:lstStyle>
          <a:p>
            <a:pPr>
              <a:defRPr/>
            </a:pPr>
            <a:fld id="{3867CE19-C16F-4BE5-A49F-B49866EF47E0}" type="datetime1">
              <a:rPr lang="en-GB" altLang="en-US" smtClean="0"/>
              <a:t>14/11/2021</a:t>
            </a:fld>
            <a:endParaRPr lang="en-GB" altLang="en-US" dirty="0"/>
          </a:p>
        </p:txBody>
      </p:sp>
      <p:sp>
        <p:nvSpPr>
          <p:cNvPr id="5" name="Footer Placeholder 4">
            <a:extLst>
              <a:ext uri="{FF2B5EF4-FFF2-40B4-BE49-F238E27FC236}">
                <a16:creationId xmlns:a16="http://schemas.microsoft.com/office/drawing/2014/main" id="{34B29E66-ADD9-4D34-BC3E-C1E25158293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DC9098B-F4AC-409C-B9A4-6A061B253F2D}"/>
              </a:ext>
            </a:extLst>
          </p:cNvPr>
          <p:cNvSpPr>
            <a:spLocks noGrp="1"/>
          </p:cNvSpPr>
          <p:nvPr>
            <p:ph type="sldNum" sz="quarter" idx="12"/>
          </p:nvPr>
        </p:nvSpPr>
        <p:spPr/>
        <p:txBody>
          <a:bodyPr/>
          <a:lstStyle>
            <a:lvl1pPr>
              <a:defRPr/>
            </a:lvl1pPr>
          </a:lstStyle>
          <a:p>
            <a:pPr>
              <a:defRPr/>
            </a:pPr>
            <a:fld id="{173A1FC8-8386-482B-AED0-74C24C2711CB}" type="slidenum">
              <a:rPr lang="en-GB" altLang="en-US"/>
              <a:pPr>
                <a:defRPr/>
              </a:pPr>
              <a:t>‹#›</a:t>
            </a:fld>
            <a:endParaRPr lang="en-GB" altLang="en-US"/>
          </a:p>
        </p:txBody>
      </p:sp>
    </p:spTree>
    <p:extLst>
      <p:ext uri="{BB962C8B-B14F-4D97-AF65-F5344CB8AC3E}">
        <p14:creationId xmlns:p14="http://schemas.microsoft.com/office/powerpoint/2010/main" val="4289213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258CB13-5E9B-4B6F-9560-2C87E777F901}"/>
              </a:ext>
            </a:extLst>
          </p:cNvPr>
          <p:cNvSpPr>
            <a:spLocks noGrp="1"/>
          </p:cNvSpPr>
          <p:nvPr>
            <p:ph type="dt" sz="half" idx="10"/>
          </p:nvPr>
        </p:nvSpPr>
        <p:spPr/>
        <p:txBody>
          <a:bodyPr/>
          <a:lstStyle>
            <a:lvl1pPr>
              <a:defRPr/>
            </a:lvl1pPr>
          </a:lstStyle>
          <a:p>
            <a:pPr>
              <a:defRPr/>
            </a:pPr>
            <a:fld id="{CD378F53-BD42-4DCE-9342-02F395B77FC8}" type="datetime1">
              <a:rPr lang="en-GB" altLang="en-US" smtClean="0"/>
              <a:t>14/11/2021</a:t>
            </a:fld>
            <a:endParaRPr lang="en-GB" altLang="en-US" dirty="0"/>
          </a:p>
        </p:txBody>
      </p:sp>
      <p:sp>
        <p:nvSpPr>
          <p:cNvPr id="5" name="Slide Number Placeholder 5">
            <a:extLst>
              <a:ext uri="{FF2B5EF4-FFF2-40B4-BE49-F238E27FC236}">
                <a16:creationId xmlns:a16="http://schemas.microsoft.com/office/drawing/2014/main" id="{07ED13AB-23FD-4CC2-858F-C72DC4961ACB}"/>
              </a:ext>
            </a:extLst>
          </p:cNvPr>
          <p:cNvSpPr>
            <a:spLocks noGrp="1"/>
          </p:cNvSpPr>
          <p:nvPr>
            <p:ph type="sldNum" sz="quarter" idx="11"/>
          </p:nvPr>
        </p:nvSpPr>
        <p:spPr/>
        <p:txBody>
          <a:bodyPr/>
          <a:lstStyle>
            <a:lvl1pPr>
              <a:defRPr/>
            </a:lvl1pPr>
          </a:lstStyle>
          <a:p>
            <a:pPr>
              <a:defRPr/>
            </a:pPr>
            <a:fld id="{DC61F19D-4845-40A2-AB83-F721E05B2169}" type="slidenum">
              <a:rPr lang="en-GB" altLang="en-US"/>
              <a:pPr>
                <a:defRPr/>
              </a:pPr>
              <a:t>‹#›</a:t>
            </a:fld>
            <a:endParaRPr lang="en-GB" altLang="en-US"/>
          </a:p>
        </p:txBody>
      </p:sp>
    </p:spTree>
    <p:extLst>
      <p:ext uri="{BB962C8B-B14F-4D97-AF65-F5344CB8AC3E}">
        <p14:creationId xmlns:p14="http://schemas.microsoft.com/office/powerpoint/2010/main" val="3564120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90695DB-E95D-4FB2-A5E1-F2597FA11E04}"/>
              </a:ext>
            </a:extLst>
          </p:cNvPr>
          <p:cNvSpPr>
            <a:spLocks noGrp="1"/>
          </p:cNvSpPr>
          <p:nvPr>
            <p:ph type="dt" sz="half" idx="10"/>
          </p:nvPr>
        </p:nvSpPr>
        <p:spPr/>
        <p:txBody>
          <a:bodyPr/>
          <a:lstStyle>
            <a:lvl1pPr>
              <a:defRPr/>
            </a:lvl1pPr>
          </a:lstStyle>
          <a:p>
            <a:pPr>
              <a:defRPr/>
            </a:pPr>
            <a:fld id="{CC00ABE3-6601-49F2-A955-47789293A6DB}" type="datetime1">
              <a:rPr lang="en-GB" altLang="en-US" smtClean="0"/>
              <a:t>14/11/2021</a:t>
            </a:fld>
            <a:endParaRPr lang="en-GB" altLang="en-US" dirty="0"/>
          </a:p>
        </p:txBody>
      </p:sp>
      <p:sp>
        <p:nvSpPr>
          <p:cNvPr id="6" name="Slide Number Placeholder 5">
            <a:extLst>
              <a:ext uri="{FF2B5EF4-FFF2-40B4-BE49-F238E27FC236}">
                <a16:creationId xmlns:a16="http://schemas.microsoft.com/office/drawing/2014/main" id="{4B1AF792-F566-4B5E-986A-C98463B9B63C}"/>
              </a:ext>
            </a:extLst>
          </p:cNvPr>
          <p:cNvSpPr>
            <a:spLocks noGrp="1"/>
          </p:cNvSpPr>
          <p:nvPr>
            <p:ph type="sldNum" sz="quarter" idx="11"/>
          </p:nvPr>
        </p:nvSpPr>
        <p:spPr/>
        <p:txBody>
          <a:bodyPr/>
          <a:lstStyle>
            <a:lvl1pPr>
              <a:defRPr/>
            </a:lvl1pPr>
          </a:lstStyle>
          <a:p>
            <a:pPr>
              <a:defRPr/>
            </a:pPr>
            <a:fld id="{E42FA2F3-6F9D-4C6F-A275-000B4CE08C73}" type="slidenum">
              <a:rPr lang="en-GB" altLang="en-US"/>
              <a:pPr>
                <a:defRPr/>
              </a:pPr>
              <a:t>‹#›</a:t>
            </a:fld>
            <a:endParaRPr lang="en-GB" altLang="en-US"/>
          </a:p>
        </p:txBody>
      </p:sp>
    </p:spTree>
    <p:extLst>
      <p:ext uri="{BB962C8B-B14F-4D97-AF65-F5344CB8AC3E}">
        <p14:creationId xmlns:p14="http://schemas.microsoft.com/office/powerpoint/2010/main" val="2080453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B10AD41-B52C-4047-9A7A-6F9604399905}"/>
              </a:ext>
            </a:extLst>
          </p:cNvPr>
          <p:cNvSpPr>
            <a:spLocks noGrp="1"/>
          </p:cNvSpPr>
          <p:nvPr>
            <p:ph type="dt" sz="half" idx="10"/>
          </p:nvPr>
        </p:nvSpPr>
        <p:spPr/>
        <p:txBody>
          <a:bodyPr/>
          <a:lstStyle>
            <a:lvl1pPr>
              <a:defRPr/>
            </a:lvl1pPr>
          </a:lstStyle>
          <a:p>
            <a:pPr>
              <a:defRPr/>
            </a:pPr>
            <a:fld id="{0E2963AA-B4EC-4450-9728-4AACD3D79842}" type="datetime1">
              <a:rPr lang="en-GB" altLang="en-US" smtClean="0"/>
              <a:t>14/11/2021</a:t>
            </a:fld>
            <a:endParaRPr lang="en-GB" altLang="en-US" dirty="0"/>
          </a:p>
        </p:txBody>
      </p:sp>
      <p:sp>
        <p:nvSpPr>
          <p:cNvPr id="8" name="Slide Number Placeholder 5">
            <a:extLst>
              <a:ext uri="{FF2B5EF4-FFF2-40B4-BE49-F238E27FC236}">
                <a16:creationId xmlns:a16="http://schemas.microsoft.com/office/drawing/2014/main" id="{3FE03709-E3AE-4EA6-A9F6-83967793A560}"/>
              </a:ext>
            </a:extLst>
          </p:cNvPr>
          <p:cNvSpPr>
            <a:spLocks noGrp="1"/>
          </p:cNvSpPr>
          <p:nvPr>
            <p:ph type="sldNum" sz="quarter" idx="11"/>
          </p:nvPr>
        </p:nvSpPr>
        <p:spPr/>
        <p:txBody>
          <a:bodyPr/>
          <a:lstStyle>
            <a:lvl1pPr>
              <a:defRPr/>
            </a:lvl1pPr>
          </a:lstStyle>
          <a:p>
            <a:pPr>
              <a:defRPr/>
            </a:pPr>
            <a:fld id="{765A9218-DDA5-4CD9-B342-D0ADD03A3A8D}" type="slidenum">
              <a:rPr lang="en-GB" altLang="en-US"/>
              <a:pPr>
                <a:defRPr/>
              </a:pPr>
              <a:t>‹#›</a:t>
            </a:fld>
            <a:endParaRPr lang="en-GB" altLang="en-US"/>
          </a:p>
        </p:txBody>
      </p:sp>
    </p:spTree>
    <p:extLst>
      <p:ext uri="{BB962C8B-B14F-4D97-AF65-F5344CB8AC3E}">
        <p14:creationId xmlns:p14="http://schemas.microsoft.com/office/powerpoint/2010/main" val="1283274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568D4E2-1616-4887-9C3A-4BC99763F540}"/>
              </a:ext>
            </a:extLst>
          </p:cNvPr>
          <p:cNvSpPr>
            <a:spLocks noGrp="1"/>
          </p:cNvSpPr>
          <p:nvPr>
            <p:ph type="dt" sz="half" idx="10"/>
          </p:nvPr>
        </p:nvSpPr>
        <p:spPr/>
        <p:txBody>
          <a:bodyPr/>
          <a:lstStyle>
            <a:lvl1pPr>
              <a:defRPr/>
            </a:lvl1pPr>
          </a:lstStyle>
          <a:p>
            <a:pPr>
              <a:defRPr/>
            </a:pPr>
            <a:fld id="{F0E380BF-7C22-4959-9A6A-93DF815C1A78}" type="datetime1">
              <a:rPr lang="en-GB" altLang="en-US" smtClean="0"/>
              <a:t>14/11/2021</a:t>
            </a:fld>
            <a:endParaRPr lang="en-GB" altLang="en-US" dirty="0"/>
          </a:p>
        </p:txBody>
      </p:sp>
      <p:sp>
        <p:nvSpPr>
          <p:cNvPr id="4" name="Slide Number Placeholder 5">
            <a:extLst>
              <a:ext uri="{FF2B5EF4-FFF2-40B4-BE49-F238E27FC236}">
                <a16:creationId xmlns:a16="http://schemas.microsoft.com/office/drawing/2014/main" id="{178D6228-45D0-4E5D-B465-6A450FE2A991}"/>
              </a:ext>
            </a:extLst>
          </p:cNvPr>
          <p:cNvSpPr>
            <a:spLocks noGrp="1"/>
          </p:cNvSpPr>
          <p:nvPr>
            <p:ph type="sldNum" sz="quarter" idx="11"/>
          </p:nvPr>
        </p:nvSpPr>
        <p:spPr/>
        <p:txBody>
          <a:bodyPr/>
          <a:lstStyle>
            <a:lvl1pPr>
              <a:defRPr/>
            </a:lvl1pPr>
          </a:lstStyle>
          <a:p>
            <a:pPr>
              <a:defRPr/>
            </a:pPr>
            <a:fld id="{B08919CE-C701-4FCB-B99E-1670F5321C72}" type="slidenum">
              <a:rPr lang="en-GB" altLang="en-US"/>
              <a:pPr>
                <a:defRPr/>
              </a:pPr>
              <a:t>‹#›</a:t>
            </a:fld>
            <a:endParaRPr lang="en-GB" altLang="en-US"/>
          </a:p>
        </p:txBody>
      </p:sp>
    </p:spTree>
    <p:extLst>
      <p:ext uri="{BB962C8B-B14F-4D97-AF65-F5344CB8AC3E}">
        <p14:creationId xmlns:p14="http://schemas.microsoft.com/office/powerpoint/2010/main" val="2485586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25BC7D7-494B-447E-A216-C01817834D68}"/>
              </a:ext>
            </a:extLst>
          </p:cNvPr>
          <p:cNvSpPr>
            <a:spLocks noGrp="1"/>
          </p:cNvSpPr>
          <p:nvPr>
            <p:ph type="dt" sz="half" idx="10"/>
          </p:nvPr>
        </p:nvSpPr>
        <p:spPr/>
        <p:txBody>
          <a:bodyPr/>
          <a:lstStyle>
            <a:lvl1pPr>
              <a:defRPr/>
            </a:lvl1pPr>
          </a:lstStyle>
          <a:p>
            <a:pPr>
              <a:defRPr/>
            </a:pPr>
            <a:fld id="{6CC49AFA-BADA-461B-816B-46B03FAF13E9}" type="datetime1">
              <a:rPr lang="en-GB" altLang="en-US" smtClean="0"/>
              <a:t>14/11/2021</a:t>
            </a:fld>
            <a:endParaRPr lang="en-GB" altLang="en-US" dirty="0"/>
          </a:p>
        </p:txBody>
      </p:sp>
      <p:sp>
        <p:nvSpPr>
          <p:cNvPr id="3" name="Slide Number Placeholder 5">
            <a:extLst>
              <a:ext uri="{FF2B5EF4-FFF2-40B4-BE49-F238E27FC236}">
                <a16:creationId xmlns:a16="http://schemas.microsoft.com/office/drawing/2014/main" id="{39DAA1C9-5A6E-4E62-BEE0-AEA878CD61A9}"/>
              </a:ext>
            </a:extLst>
          </p:cNvPr>
          <p:cNvSpPr>
            <a:spLocks noGrp="1"/>
          </p:cNvSpPr>
          <p:nvPr>
            <p:ph type="sldNum" sz="quarter" idx="11"/>
          </p:nvPr>
        </p:nvSpPr>
        <p:spPr/>
        <p:txBody>
          <a:bodyPr/>
          <a:lstStyle>
            <a:lvl1pPr>
              <a:defRPr/>
            </a:lvl1pPr>
          </a:lstStyle>
          <a:p>
            <a:pPr>
              <a:defRPr/>
            </a:pPr>
            <a:fld id="{200FC502-85CB-45FB-98FB-DAE28AACA5EE}" type="slidenum">
              <a:rPr lang="en-GB" altLang="en-US"/>
              <a:pPr>
                <a:defRPr/>
              </a:pPr>
              <a:t>‹#›</a:t>
            </a:fld>
            <a:endParaRPr lang="en-GB" altLang="en-US"/>
          </a:p>
        </p:txBody>
      </p:sp>
    </p:spTree>
    <p:extLst>
      <p:ext uri="{BB962C8B-B14F-4D97-AF65-F5344CB8AC3E}">
        <p14:creationId xmlns:p14="http://schemas.microsoft.com/office/powerpoint/2010/main" val="3185009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B65BD3B-5217-4020-BBA5-C8ECFFF23C6A}"/>
              </a:ext>
            </a:extLst>
          </p:cNvPr>
          <p:cNvSpPr>
            <a:spLocks noGrp="1"/>
          </p:cNvSpPr>
          <p:nvPr>
            <p:ph type="dt" sz="half" idx="10"/>
          </p:nvPr>
        </p:nvSpPr>
        <p:spPr/>
        <p:txBody>
          <a:bodyPr/>
          <a:lstStyle>
            <a:lvl1pPr>
              <a:defRPr/>
            </a:lvl1pPr>
          </a:lstStyle>
          <a:p>
            <a:pPr>
              <a:defRPr/>
            </a:pPr>
            <a:fld id="{27417F1A-BF5F-4CD3-9E04-5F62F0765FF2}" type="datetime1">
              <a:rPr lang="en-GB" altLang="en-US" smtClean="0"/>
              <a:t>14/11/2021</a:t>
            </a:fld>
            <a:endParaRPr lang="en-GB" altLang="en-US" dirty="0"/>
          </a:p>
        </p:txBody>
      </p:sp>
      <p:sp>
        <p:nvSpPr>
          <p:cNvPr id="6" name="Slide Number Placeholder 5">
            <a:extLst>
              <a:ext uri="{FF2B5EF4-FFF2-40B4-BE49-F238E27FC236}">
                <a16:creationId xmlns:a16="http://schemas.microsoft.com/office/drawing/2014/main" id="{E1F2B8C1-9987-4BFB-9506-6DBEEE52BE78}"/>
              </a:ext>
            </a:extLst>
          </p:cNvPr>
          <p:cNvSpPr>
            <a:spLocks noGrp="1"/>
          </p:cNvSpPr>
          <p:nvPr>
            <p:ph type="sldNum" sz="quarter" idx="11"/>
          </p:nvPr>
        </p:nvSpPr>
        <p:spPr/>
        <p:txBody>
          <a:bodyPr/>
          <a:lstStyle>
            <a:lvl1pPr>
              <a:defRPr/>
            </a:lvl1pPr>
          </a:lstStyle>
          <a:p>
            <a:pPr>
              <a:defRPr/>
            </a:pPr>
            <a:fld id="{EFB428F5-F416-4502-B746-8A6A0257BE88}" type="slidenum">
              <a:rPr lang="en-GB" altLang="en-US"/>
              <a:pPr>
                <a:defRPr/>
              </a:pPr>
              <a:t>‹#›</a:t>
            </a:fld>
            <a:endParaRPr lang="en-GB" altLang="en-US"/>
          </a:p>
        </p:txBody>
      </p:sp>
    </p:spTree>
    <p:extLst>
      <p:ext uri="{BB962C8B-B14F-4D97-AF65-F5344CB8AC3E}">
        <p14:creationId xmlns:p14="http://schemas.microsoft.com/office/powerpoint/2010/main" val="354113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0DF61AF-F3A1-46C5-98B6-E288F2FD37BD}"/>
              </a:ext>
            </a:extLst>
          </p:cNvPr>
          <p:cNvSpPr>
            <a:spLocks noGrp="1"/>
          </p:cNvSpPr>
          <p:nvPr>
            <p:ph type="dt" sz="half" idx="10"/>
          </p:nvPr>
        </p:nvSpPr>
        <p:spPr/>
        <p:txBody>
          <a:bodyPr/>
          <a:lstStyle>
            <a:lvl1pPr>
              <a:defRPr/>
            </a:lvl1pPr>
          </a:lstStyle>
          <a:p>
            <a:pPr>
              <a:defRPr/>
            </a:pPr>
            <a:fld id="{9FC6D7CE-847B-4211-918D-1F5CA35D56C2}" type="datetime1">
              <a:rPr lang="en-GB" altLang="en-US" smtClean="0"/>
              <a:t>14/11/2021</a:t>
            </a:fld>
            <a:endParaRPr lang="en-GB" altLang="en-US" dirty="0"/>
          </a:p>
        </p:txBody>
      </p:sp>
      <p:sp>
        <p:nvSpPr>
          <p:cNvPr id="6" name="Slide Number Placeholder 5">
            <a:extLst>
              <a:ext uri="{FF2B5EF4-FFF2-40B4-BE49-F238E27FC236}">
                <a16:creationId xmlns:a16="http://schemas.microsoft.com/office/drawing/2014/main" id="{92384E30-3302-4C3A-B60D-8BD00E619664}"/>
              </a:ext>
            </a:extLst>
          </p:cNvPr>
          <p:cNvSpPr>
            <a:spLocks noGrp="1"/>
          </p:cNvSpPr>
          <p:nvPr>
            <p:ph type="sldNum" sz="quarter" idx="11"/>
          </p:nvPr>
        </p:nvSpPr>
        <p:spPr/>
        <p:txBody>
          <a:bodyPr/>
          <a:lstStyle>
            <a:lvl1pPr>
              <a:defRPr/>
            </a:lvl1pPr>
          </a:lstStyle>
          <a:p>
            <a:pPr>
              <a:defRPr/>
            </a:pPr>
            <a:fld id="{FAC71FE3-E10A-43FC-9BB4-381683E7EF19}" type="slidenum">
              <a:rPr lang="en-GB" altLang="en-US"/>
              <a:pPr>
                <a:defRPr/>
              </a:pPr>
              <a:t>‹#›</a:t>
            </a:fld>
            <a:endParaRPr lang="en-GB" altLang="en-US"/>
          </a:p>
        </p:txBody>
      </p:sp>
    </p:spTree>
    <p:extLst>
      <p:ext uri="{BB962C8B-B14F-4D97-AF65-F5344CB8AC3E}">
        <p14:creationId xmlns:p14="http://schemas.microsoft.com/office/powerpoint/2010/main" val="712444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852FC9-EB17-4FF6-AFDF-94EE69A39331}"/>
              </a:ext>
            </a:extLst>
          </p:cNvPr>
          <p:cNvSpPr>
            <a:spLocks noGrp="1"/>
          </p:cNvSpPr>
          <p:nvPr>
            <p:ph type="dt" sz="half" idx="10"/>
          </p:nvPr>
        </p:nvSpPr>
        <p:spPr/>
        <p:txBody>
          <a:bodyPr/>
          <a:lstStyle>
            <a:lvl1pPr>
              <a:defRPr/>
            </a:lvl1pPr>
          </a:lstStyle>
          <a:p>
            <a:pPr>
              <a:defRPr/>
            </a:pPr>
            <a:fld id="{0389CFF3-FCF8-4F4D-8C10-BC013B9A0C26}" type="datetime1">
              <a:rPr lang="en-GB" altLang="en-US" smtClean="0"/>
              <a:t>14/11/2021</a:t>
            </a:fld>
            <a:endParaRPr lang="en-GB" altLang="en-US" dirty="0"/>
          </a:p>
        </p:txBody>
      </p:sp>
      <p:sp>
        <p:nvSpPr>
          <p:cNvPr id="5" name="Slide Number Placeholder 5">
            <a:extLst>
              <a:ext uri="{FF2B5EF4-FFF2-40B4-BE49-F238E27FC236}">
                <a16:creationId xmlns:a16="http://schemas.microsoft.com/office/drawing/2014/main" id="{983DF036-F9DA-4E72-8048-DAFD7C7DB1B9}"/>
              </a:ext>
            </a:extLst>
          </p:cNvPr>
          <p:cNvSpPr>
            <a:spLocks noGrp="1"/>
          </p:cNvSpPr>
          <p:nvPr>
            <p:ph type="sldNum" sz="quarter" idx="11"/>
          </p:nvPr>
        </p:nvSpPr>
        <p:spPr/>
        <p:txBody>
          <a:bodyPr/>
          <a:lstStyle>
            <a:lvl1pPr>
              <a:defRPr/>
            </a:lvl1pPr>
          </a:lstStyle>
          <a:p>
            <a:pPr>
              <a:defRPr/>
            </a:pPr>
            <a:fld id="{59CF1B87-02C7-48AE-90FF-E2B6FAE95B35}" type="slidenum">
              <a:rPr lang="en-GB" altLang="en-US"/>
              <a:pPr>
                <a:defRPr/>
              </a:pPr>
              <a:t>‹#›</a:t>
            </a:fld>
            <a:endParaRPr lang="en-GB" altLang="en-US"/>
          </a:p>
        </p:txBody>
      </p:sp>
    </p:spTree>
    <p:extLst>
      <p:ext uri="{BB962C8B-B14F-4D97-AF65-F5344CB8AC3E}">
        <p14:creationId xmlns:p14="http://schemas.microsoft.com/office/powerpoint/2010/main" val="1368567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297AF-21A8-4656-890F-9E6C02D2E571}"/>
              </a:ext>
            </a:extLst>
          </p:cNvPr>
          <p:cNvSpPr>
            <a:spLocks noGrp="1"/>
          </p:cNvSpPr>
          <p:nvPr>
            <p:ph type="dt" sz="half" idx="10"/>
          </p:nvPr>
        </p:nvSpPr>
        <p:spPr/>
        <p:txBody>
          <a:bodyPr/>
          <a:lstStyle>
            <a:lvl1pPr>
              <a:defRPr/>
            </a:lvl1pPr>
          </a:lstStyle>
          <a:p>
            <a:pPr>
              <a:defRPr/>
            </a:pPr>
            <a:fld id="{72E2C4BB-8722-478A-B4BB-D2606CB4E1B4}" type="datetime1">
              <a:rPr lang="en-GB" altLang="en-US" smtClean="0"/>
              <a:t>14/11/2021</a:t>
            </a:fld>
            <a:endParaRPr lang="en-GB" altLang="en-US" dirty="0"/>
          </a:p>
        </p:txBody>
      </p:sp>
      <p:sp>
        <p:nvSpPr>
          <p:cNvPr id="5" name="Slide Number Placeholder 5">
            <a:extLst>
              <a:ext uri="{FF2B5EF4-FFF2-40B4-BE49-F238E27FC236}">
                <a16:creationId xmlns:a16="http://schemas.microsoft.com/office/drawing/2014/main" id="{618836FD-79E6-434B-A134-46DEAF3CA189}"/>
              </a:ext>
            </a:extLst>
          </p:cNvPr>
          <p:cNvSpPr>
            <a:spLocks noGrp="1"/>
          </p:cNvSpPr>
          <p:nvPr>
            <p:ph type="sldNum" sz="quarter" idx="11"/>
          </p:nvPr>
        </p:nvSpPr>
        <p:spPr/>
        <p:txBody>
          <a:bodyPr/>
          <a:lstStyle>
            <a:lvl1pPr>
              <a:defRPr/>
            </a:lvl1pPr>
          </a:lstStyle>
          <a:p>
            <a:pPr>
              <a:defRPr/>
            </a:pPr>
            <a:fld id="{D7A243F2-D098-46CC-AF56-85183E81F7AE}" type="slidenum">
              <a:rPr lang="en-GB" altLang="en-US"/>
              <a:pPr>
                <a:defRPr/>
              </a:pPr>
              <a:t>‹#›</a:t>
            </a:fld>
            <a:endParaRPr lang="en-GB" altLang="en-US"/>
          </a:p>
        </p:txBody>
      </p:sp>
    </p:spTree>
    <p:extLst>
      <p:ext uri="{BB962C8B-B14F-4D97-AF65-F5344CB8AC3E}">
        <p14:creationId xmlns:p14="http://schemas.microsoft.com/office/powerpoint/2010/main" val="757793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BE515C4-37E6-4E20-AEA0-7749B5A1C30C}"/>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9A5E682-DDF0-4062-B5FE-9F044E0948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5249298-7CDA-45C3-9E6E-5137CDDAFE6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BA170F3-330E-472F-903F-779DF1AE4E37}" type="datetime1">
              <a:rPr lang="en-GB" altLang="en-US" smtClean="0"/>
              <a:t>14/11/2021</a:t>
            </a:fld>
            <a:endParaRPr lang="en-GB" altLang="en-US" dirty="0"/>
          </a:p>
        </p:txBody>
      </p:sp>
      <p:sp>
        <p:nvSpPr>
          <p:cNvPr id="6" name="Slide Number Placeholder 5">
            <a:extLst>
              <a:ext uri="{FF2B5EF4-FFF2-40B4-BE49-F238E27FC236}">
                <a16:creationId xmlns:a16="http://schemas.microsoft.com/office/drawing/2014/main" id="{AE113488-76E4-4C8B-9080-B0B3FBC599E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32B1398-B1C4-4B2C-994B-99EABBF3B27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34" r:id="rId1"/>
    <p:sldLayoutId id="2147483935"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40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1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1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uiExpand="1" build="p" autoUpdateAnimBg="0">
        <p:tmplLst>
          <p:tmpl lvl="1">
            <p:tnLst>
              <p:par>
                <p:cTn presetID="2" presetClass="entr" presetSubtype="8" fill="hold" nodeType="clickEffect">
                  <p:stCondLst>
                    <p:cond delay="40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100" fill="hold"/>
                        <p:tgtEl>
                          <p:spTgt spid="1027"/>
                        </p:tgtEl>
                        <p:attrNameLst>
                          <p:attrName>ppt_x</p:attrName>
                        </p:attrNameLst>
                      </p:cBhvr>
                      <p:tavLst>
                        <p:tav tm="0">
                          <p:val>
                            <p:strVal val="0-#ppt_w/2"/>
                          </p:val>
                        </p:tav>
                        <p:tav tm="100000">
                          <p:val>
                            <p:strVal val="#ppt_x"/>
                          </p:val>
                        </p:tav>
                      </p:tavLst>
                    </p:anim>
                    <p:anim calcmode="lin" valueType="num">
                      <p:cBhvr additive="base">
                        <p:cTn dur="1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ahrc.ukri.org/documents/guides/understanding-your-project-a-guide-to-self-evalu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ahrc.ukri.org/documents/guides/understanding-your-project-a-guide-to-self-evaluatio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LfCGoWtF_tc"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plos.org/resource/how-to-write-conclusion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library.sacredheart.edu/c.php?g=29803&amp;p=185933"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E5nqB0ugv4"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plos.org/resource/how-to-write-conclusion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plos.org/resource/how-to-write-conclusions/"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library.leeds.ac.uk/info/14011/writing/112/essay_writing/7"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library.leeds.ac.uk/info/14011/writing/112/essay_writing/7"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4">
            <a:extLst>
              <a:ext uri="{FF2B5EF4-FFF2-40B4-BE49-F238E27FC236}">
                <a16:creationId xmlns:a16="http://schemas.microsoft.com/office/drawing/2014/main" id="{F5803DEA-64B4-407C-A875-A8D9DD322CAE}"/>
              </a:ext>
            </a:extLst>
          </p:cNvPr>
          <p:cNvSpPr>
            <a:spLocks noGrp="1"/>
          </p:cNvSpPr>
          <p:nvPr>
            <p:ph type="subTitle" idx="1"/>
          </p:nvPr>
        </p:nvSpPr>
        <p:spPr>
          <a:xfrm>
            <a:off x="539750" y="1844675"/>
            <a:ext cx="7912100" cy="4176713"/>
          </a:xfrm>
        </p:spPr>
        <p:txBody>
          <a:bodyPr/>
          <a:lstStyle/>
          <a:p>
            <a:pPr eaLnBrk="1" hangingPunct="1"/>
            <a:r>
              <a:rPr lang="en-GB" altLang="en-US" sz="4400" b="1" dirty="0">
                <a:solidFill>
                  <a:schemeClr val="bg1"/>
                </a:solidFill>
              </a:rPr>
              <a:t>BMHP5005 - Introduction to Research</a:t>
            </a:r>
          </a:p>
          <a:p>
            <a:pPr eaLnBrk="1" hangingPunct="1"/>
            <a:r>
              <a:rPr lang="en-GB" altLang="en-US" sz="3600" b="1" dirty="0">
                <a:solidFill>
                  <a:schemeClr val="bg1"/>
                </a:solidFill>
              </a:rPr>
              <a:t> </a:t>
            </a:r>
            <a:endParaRPr lang="en-GB" altLang="en-US" b="1" dirty="0">
              <a:solidFill>
                <a:schemeClr val="bg1"/>
              </a:solidFill>
            </a:endParaRPr>
          </a:p>
          <a:p>
            <a:pPr eaLnBrk="1" hangingPunct="1"/>
            <a:r>
              <a:rPr lang="en-GB" altLang="en-US" b="1" dirty="0">
                <a:solidFill>
                  <a:schemeClr val="bg1"/>
                </a:solidFill>
              </a:rPr>
              <a:t>Week 6: Discussion and Conclusion</a:t>
            </a:r>
            <a:endParaRPr lang="en-GB" altLang="en-US" sz="2800" b="1" dirty="0">
              <a:solidFill>
                <a:schemeClr val="bg1"/>
              </a:solidFill>
            </a:endParaRPr>
          </a:p>
          <a:p>
            <a:pPr algn="r" eaLnBrk="1" hangingPunct="1"/>
            <a:endParaRPr lang="en-GB" altLang="en-US" sz="2800" b="1" dirty="0">
              <a:solidFill>
                <a:schemeClr val="bg1"/>
              </a:solidFill>
            </a:endParaRPr>
          </a:p>
          <a:p>
            <a:pPr eaLnBrk="1" hangingPunct="1"/>
            <a:endParaRPr lang="en-GB" altLang="en-US" sz="2800" b="1" dirty="0">
              <a:solidFill>
                <a:schemeClr val="bg1"/>
              </a:solidFill>
            </a:endParaRPr>
          </a:p>
          <a:p>
            <a:endParaRPr lang="en-GB" altLang="en-US" sz="1800" b="1" dirty="0">
              <a:solidFill>
                <a:schemeClr val="bg1"/>
              </a:solidFill>
            </a:endParaRPr>
          </a:p>
          <a:p>
            <a:pPr eaLnBrk="1" hangingPunct="1"/>
            <a:endParaRPr lang="en-GB" altLang="en-US" b="1" dirty="0">
              <a:solidFill>
                <a:schemeClr val="bg1"/>
              </a:solidFill>
            </a:endParaRPr>
          </a:p>
          <a:p>
            <a:pPr eaLnBrk="1" hangingPunct="1"/>
            <a:r>
              <a:rPr lang="en-GB" altLang="en-US" b="1" dirty="0">
                <a:solidFill>
                  <a:schemeClr val="bg1"/>
                </a:solidFill>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220A2420-439C-4640-A55C-49BBBDC9B2FE}"/>
              </a:ext>
            </a:extLst>
          </p:cNvPr>
          <p:cNvSpPr>
            <a:spLocks noGrp="1"/>
          </p:cNvSpPr>
          <p:nvPr>
            <p:ph type="title"/>
          </p:nvPr>
        </p:nvSpPr>
        <p:spPr>
          <a:xfrm>
            <a:off x="341784" y="116632"/>
            <a:ext cx="8460432" cy="1196975"/>
          </a:xfrm>
        </p:spPr>
        <p:txBody>
          <a:bodyPr/>
          <a:lstStyle/>
          <a:p>
            <a:br>
              <a:rPr lang="en-GB" altLang="en-US" sz="3600" dirty="0">
                <a:cs typeface="Arial" panose="020B0604020202020204" pitchFamily="34" charset="0"/>
              </a:rPr>
            </a:br>
            <a:r>
              <a:rPr lang="en-GB" altLang="en-US" sz="3600" dirty="0">
                <a:cs typeface="Arial" panose="020B0604020202020204" pitchFamily="34" charset="0"/>
              </a:rPr>
              <a:t>Module Aim &amp; Learning Outcomes</a:t>
            </a:r>
            <a:br>
              <a:rPr lang="en-GB" altLang="en-US" sz="3600" dirty="0"/>
            </a:br>
            <a:endParaRPr lang="en-GB" altLang="en-US" sz="3600" dirty="0"/>
          </a:p>
        </p:txBody>
      </p:sp>
      <p:sp>
        <p:nvSpPr>
          <p:cNvPr id="7171" name="Content Placeholder 2">
            <a:extLst>
              <a:ext uri="{FF2B5EF4-FFF2-40B4-BE49-F238E27FC236}">
                <a16:creationId xmlns:a16="http://schemas.microsoft.com/office/drawing/2014/main" id="{C95CC43F-C1DC-4B3A-A2B0-CE14B9BDD6E2}"/>
              </a:ext>
            </a:extLst>
          </p:cNvPr>
          <p:cNvSpPr>
            <a:spLocks noGrp="1"/>
          </p:cNvSpPr>
          <p:nvPr>
            <p:ph idx="1"/>
          </p:nvPr>
        </p:nvSpPr>
        <p:spPr>
          <a:xfrm>
            <a:off x="494674" y="1196752"/>
            <a:ext cx="8154652" cy="4144391"/>
          </a:xfrm>
        </p:spPr>
        <p:txBody>
          <a:bodyPr/>
          <a:lstStyle/>
          <a:p>
            <a:pPr marL="0" indent="0">
              <a:buFont typeface="Arial" panose="020B0604020202020204" pitchFamily="34" charset="0"/>
              <a:buNone/>
              <a:defRPr/>
            </a:pPr>
            <a:r>
              <a:rPr lang="en-US" altLang="en-US" sz="2000" b="1" dirty="0">
                <a:cs typeface="Arial" panose="020B0604020202020204" pitchFamily="34" charset="0"/>
              </a:rPr>
              <a:t>Aim of the Module</a:t>
            </a:r>
          </a:p>
          <a:p>
            <a:pPr>
              <a:buFont typeface="Wingdings" panose="05000000000000000000" pitchFamily="2" charset="2"/>
              <a:buChar char="v"/>
              <a:defRPr/>
            </a:pPr>
            <a:r>
              <a:rPr lang="en-US" altLang="en-US" sz="2000" dirty="0">
                <a:cs typeface="Arial" panose="020B0604020202020204" pitchFamily="34" charset="0"/>
              </a:rPr>
              <a:t>To develop skills of independent enquiry and crucial analysis by undertaking a sustained research project and investigate a topic with relevance to their professional development in Health and Social care. </a:t>
            </a:r>
          </a:p>
          <a:p>
            <a:pPr>
              <a:buFont typeface="Wingdings" panose="05000000000000000000" pitchFamily="2" charset="2"/>
              <a:buChar char="v"/>
              <a:defRPr/>
            </a:pPr>
            <a:endParaRPr lang="en-US" altLang="en-US" sz="2000" dirty="0">
              <a:cs typeface="Arial" panose="020B0604020202020204" pitchFamily="34" charset="0"/>
            </a:endParaRPr>
          </a:p>
          <a:p>
            <a:pPr marL="0" indent="0">
              <a:buFont typeface="Arial" panose="020B0604020202020204" pitchFamily="34" charset="0"/>
              <a:buNone/>
              <a:defRPr/>
            </a:pPr>
            <a:r>
              <a:rPr lang="en-US" altLang="en-US" sz="2000" dirty="0">
                <a:cs typeface="Arial" panose="020B0604020202020204" pitchFamily="34" charset="0"/>
              </a:rPr>
              <a:t>Upon the successful completion of this module, the student should be able to:</a:t>
            </a:r>
          </a:p>
          <a:p>
            <a:pPr marL="457200" indent="-457200">
              <a:buFont typeface="+mj-lt"/>
              <a:buAutoNum type="arabicPeriod"/>
              <a:defRPr/>
            </a:pPr>
            <a:r>
              <a:rPr lang="en-US" altLang="en-US" sz="2000" dirty="0">
                <a:cs typeface="Arial" panose="020B0604020202020204" pitchFamily="34" charset="0"/>
              </a:rPr>
              <a:t>Use academic research and examination of literature to formulate an area of study.</a:t>
            </a:r>
          </a:p>
          <a:p>
            <a:pPr marL="457200" indent="-457200">
              <a:buFont typeface="+mj-lt"/>
              <a:buAutoNum type="arabicPeriod"/>
              <a:defRPr/>
            </a:pPr>
            <a:r>
              <a:rPr lang="en-US" altLang="en-US" sz="2000" dirty="0">
                <a:cs typeface="Arial" panose="020B0604020202020204" pitchFamily="34" charset="0"/>
              </a:rPr>
              <a:t>Undertake a research project within agreed procedures and specifications while </a:t>
            </a:r>
            <a:r>
              <a:rPr lang="en-US" altLang="en-US" sz="2000" dirty="0" err="1">
                <a:cs typeface="Arial" panose="020B0604020202020204" pitchFamily="34" charset="0"/>
              </a:rPr>
              <a:t>analysing</a:t>
            </a:r>
            <a:r>
              <a:rPr lang="en-US" altLang="en-US" sz="2000" dirty="0">
                <a:cs typeface="Arial" panose="020B0604020202020204" pitchFamily="34" charset="0"/>
              </a:rPr>
              <a:t> and justifying methods.</a:t>
            </a:r>
          </a:p>
          <a:p>
            <a:pPr marL="457200" indent="-457200">
              <a:buFont typeface="+mj-lt"/>
              <a:buAutoNum type="arabicPeriod"/>
              <a:defRPr/>
            </a:pPr>
            <a:r>
              <a:rPr lang="en-US" altLang="en-US" sz="2000" dirty="0">
                <a:cs typeface="Arial" panose="020B0604020202020204" pitchFamily="34" charset="0"/>
              </a:rPr>
              <a:t>Evaluate and present research outcomes.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D1DBE-7787-4732-AE54-A51F938CAD01}"/>
              </a:ext>
            </a:extLst>
          </p:cNvPr>
          <p:cNvSpPr>
            <a:spLocks noGrp="1"/>
          </p:cNvSpPr>
          <p:nvPr>
            <p:ph type="title"/>
          </p:nvPr>
        </p:nvSpPr>
        <p:spPr>
          <a:xfrm>
            <a:off x="457200" y="274638"/>
            <a:ext cx="8229600" cy="634082"/>
          </a:xfrm>
        </p:spPr>
        <p:txBody>
          <a:bodyPr/>
          <a:lstStyle/>
          <a:p>
            <a:r>
              <a:rPr lang="en-GB" dirty="0"/>
              <a:t>Recap – Evaluation of a research</a:t>
            </a:r>
          </a:p>
        </p:txBody>
      </p:sp>
      <p:sp>
        <p:nvSpPr>
          <p:cNvPr id="3" name="Content Placeholder 2">
            <a:extLst>
              <a:ext uri="{FF2B5EF4-FFF2-40B4-BE49-F238E27FC236}">
                <a16:creationId xmlns:a16="http://schemas.microsoft.com/office/drawing/2014/main" id="{A00DAB0E-D0B9-458D-B6F0-079A2CE54348}"/>
              </a:ext>
            </a:extLst>
          </p:cNvPr>
          <p:cNvSpPr>
            <a:spLocks noGrp="1"/>
          </p:cNvSpPr>
          <p:nvPr>
            <p:ph idx="1"/>
          </p:nvPr>
        </p:nvSpPr>
        <p:spPr>
          <a:xfrm>
            <a:off x="464096" y="1556792"/>
            <a:ext cx="8363272" cy="3888432"/>
          </a:xfrm>
        </p:spPr>
        <p:txBody>
          <a:bodyPr/>
          <a:lstStyle/>
          <a:p>
            <a:pPr marL="0" indent="0">
              <a:buNone/>
            </a:pPr>
            <a:r>
              <a:rPr lang="en-US" sz="1900" dirty="0"/>
              <a:t>Evaluation involves looking at the information gathered and making informed judgements about the </a:t>
            </a:r>
            <a:r>
              <a:rPr lang="en-US" sz="1900" dirty="0" err="1"/>
              <a:t>programme</a:t>
            </a:r>
            <a:r>
              <a:rPr lang="en-US" sz="1900" dirty="0"/>
              <a:t>/project in relation to its aims and objectives. You will usually be asking the following type of questions: </a:t>
            </a:r>
          </a:p>
          <a:p>
            <a:endParaRPr lang="en-US" sz="1900" dirty="0"/>
          </a:p>
          <a:p>
            <a:pPr>
              <a:buFont typeface="Wingdings" panose="05000000000000000000" pitchFamily="2" charset="2"/>
              <a:buChar char="q"/>
            </a:pPr>
            <a:r>
              <a:rPr lang="en-US" sz="1900" dirty="0"/>
              <a:t>Did the project achieve its aims? Did it achieve its objectives? If not, why not? What worked well, what didn’t? </a:t>
            </a:r>
          </a:p>
          <a:p>
            <a:pPr>
              <a:buFont typeface="Wingdings" panose="05000000000000000000" pitchFamily="2" charset="2"/>
              <a:buChar char="q"/>
            </a:pPr>
            <a:r>
              <a:rPr lang="en-US" sz="1900" dirty="0"/>
              <a:t>Did the activities run as planned? Were the outcomes and outputs of an acceptable quality? Did it reach its target groups? Has the </a:t>
            </a:r>
            <a:r>
              <a:rPr lang="en-US" sz="1900" dirty="0" err="1"/>
              <a:t>programme</a:t>
            </a:r>
            <a:r>
              <a:rPr lang="en-US" sz="1900" dirty="0"/>
              <a:t>/project advanced knowledge in the area? </a:t>
            </a:r>
          </a:p>
          <a:p>
            <a:pPr>
              <a:buFont typeface="Wingdings" panose="05000000000000000000" pitchFamily="2" charset="2"/>
              <a:buChar char="q"/>
            </a:pPr>
            <a:r>
              <a:rPr lang="en-US" sz="1900" dirty="0"/>
              <a:t>What added benefits did the </a:t>
            </a:r>
            <a:r>
              <a:rPr lang="en-US" sz="1900" dirty="0" err="1"/>
              <a:t>programme</a:t>
            </a:r>
            <a:r>
              <a:rPr lang="en-US" sz="1900" dirty="0"/>
              <a:t>/project achieve? </a:t>
            </a:r>
          </a:p>
        </p:txBody>
      </p:sp>
      <p:sp>
        <p:nvSpPr>
          <p:cNvPr id="6" name="TextBox 5">
            <a:extLst>
              <a:ext uri="{FF2B5EF4-FFF2-40B4-BE49-F238E27FC236}">
                <a16:creationId xmlns:a16="http://schemas.microsoft.com/office/drawing/2014/main" id="{8BECF79B-C5AF-4E9E-B274-3EB1801CCFF4}"/>
              </a:ext>
            </a:extLst>
          </p:cNvPr>
          <p:cNvSpPr txBox="1"/>
          <p:nvPr/>
        </p:nvSpPr>
        <p:spPr>
          <a:xfrm>
            <a:off x="930424" y="5394122"/>
            <a:ext cx="7283152" cy="246221"/>
          </a:xfrm>
          <a:prstGeom prst="rect">
            <a:avLst/>
          </a:prstGeom>
          <a:noFill/>
        </p:spPr>
        <p:txBody>
          <a:bodyPr wrap="square">
            <a:spAutoFit/>
          </a:bodyPr>
          <a:lstStyle/>
          <a:p>
            <a:r>
              <a:rPr lang="en-GB" sz="1000" dirty="0"/>
              <a:t>Source: </a:t>
            </a:r>
            <a:r>
              <a:rPr lang="en-GB" sz="1000" dirty="0">
                <a:hlinkClick r:id="rId2"/>
              </a:rPr>
              <a:t>https://ahrc.ukri.org/documents/guides/understanding-your-project-a-guide-to-self-evaluation/</a:t>
            </a:r>
            <a:r>
              <a:rPr lang="en-GB" sz="1000" dirty="0"/>
              <a:t>  </a:t>
            </a:r>
          </a:p>
        </p:txBody>
      </p:sp>
    </p:spTree>
    <p:extLst>
      <p:ext uri="{BB962C8B-B14F-4D97-AF65-F5344CB8AC3E}">
        <p14:creationId xmlns:p14="http://schemas.microsoft.com/office/powerpoint/2010/main" val="491863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81547-00E2-4026-8694-6C7A35455F87}"/>
              </a:ext>
            </a:extLst>
          </p:cNvPr>
          <p:cNvSpPr>
            <a:spLocks noGrp="1"/>
          </p:cNvSpPr>
          <p:nvPr>
            <p:ph type="title"/>
          </p:nvPr>
        </p:nvSpPr>
        <p:spPr>
          <a:xfrm>
            <a:off x="457200" y="274638"/>
            <a:ext cx="8229600" cy="562074"/>
          </a:xfrm>
        </p:spPr>
        <p:txBody>
          <a:bodyPr/>
          <a:lstStyle/>
          <a:p>
            <a:r>
              <a:rPr lang="en-GB" dirty="0"/>
              <a:t>Recap - Reporting results</a:t>
            </a:r>
          </a:p>
        </p:txBody>
      </p:sp>
      <p:sp>
        <p:nvSpPr>
          <p:cNvPr id="3" name="Content Placeholder 2">
            <a:extLst>
              <a:ext uri="{FF2B5EF4-FFF2-40B4-BE49-F238E27FC236}">
                <a16:creationId xmlns:a16="http://schemas.microsoft.com/office/drawing/2014/main" id="{C7B138C1-31DE-484D-A132-6CBD1E9AE571}"/>
              </a:ext>
            </a:extLst>
          </p:cNvPr>
          <p:cNvSpPr>
            <a:spLocks noGrp="1"/>
          </p:cNvSpPr>
          <p:nvPr>
            <p:ph idx="1"/>
          </p:nvPr>
        </p:nvSpPr>
        <p:spPr>
          <a:xfrm>
            <a:off x="457200" y="1217656"/>
            <a:ext cx="8229600" cy="3752111"/>
          </a:xfrm>
        </p:spPr>
        <p:txBody>
          <a:bodyPr/>
          <a:lstStyle/>
          <a:p>
            <a:r>
              <a:rPr lang="en-US" sz="2400" dirty="0"/>
              <a:t>You should carefully consider the evidence you have collected, thinking about what it tells you.</a:t>
            </a:r>
          </a:p>
          <a:p>
            <a:endParaRPr lang="en-US" sz="2400" dirty="0"/>
          </a:p>
          <a:p>
            <a:r>
              <a:rPr lang="en-US" sz="2400" dirty="0"/>
              <a:t>Negative outcomes should not be ignored – they may be helpful in providing ‘lessons learned’ for future </a:t>
            </a:r>
            <a:r>
              <a:rPr lang="en-US" sz="2400" dirty="0" err="1"/>
              <a:t>programmes</a:t>
            </a:r>
            <a:r>
              <a:rPr lang="en-US" sz="2400" dirty="0"/>
              <a:t>/projects.</a:t>
            </a:r>
          </a:p>
          <a:p>
            <a:endParaRPr lang="en-US" sz="2400" dirty="0"/>
          </a:p>
          <a:p>
            <a:r>
              <a:rPr lang="en-US" sz="2400" dirty="0"/>
              <a:t>The positive and negative findings from an evaluation should be fed back into the decision-making process for future </a:t>
            </a:r>
            <a:r>
              <a:rPr lang="en-US" sz="2400" dirty="0" err="1"/>
              <a:t>programmes</a:t>
            </a:r>
            <a:r>
              <a:rPr lang="en-US" sz="2400" dirty="0"/>
              <a:t>/projects. </a:t>
            </a:r>
          </a:p>
        </p:txBody>
      </p:sp>
      <p:sp>
        <p:nvSpPr>
          <p:cNvPr id="4" name="TextBox 3">
            <a:extLst>
              <a:ext uri="{FF2B5EF4-FFF2-40B4-BE49-F238E27FC236}">
                <a16:creationId xmlns:a16="http://schemas.microsoft.com/office/drawing/2014/main" id="{F8701B52-258C-4441-A3C7-D7298F83EE98}"/>
              </a:ext>
            </a:extLst>
          </p:cNvPr>
          <p:cNvSpPr txBox="1"/>
          <p:nvPr/>
        </p:nvSpPr>
        <p:spPr>
          <a:xfrm>
            <a:off x="930424" y="5394122"/>
            <a:ext cx="7283152" cy="246221"/>
          </a:xfrm>
          <a:prstGeom prst="rect">
            <a:avLst/>
          </a:prstGeom>
          <a:noFill/>
        </p:spPr>
        <p:txBody>
          <a:bodyPr wrap="square">
            <a:spAutoFit/>
          </a:bodyPr>
          <a:lstStyle/>
          <a:p>
            <a:r>
              <a:rPr lang="en-GB" sz="1000" dirty="0"/>
              <a:t>Source: </a:t>
            </a:r>
            <a:r>
              <a:rPr lang="en-GB" sz="1000" dirty="0">
                <a:hlinkClick r:id="rId2"/>
              </a:rPr>
              <a:t>https://ahrc.ukri.org/documents/guides/understanding-your-project-a-guide-to-self-evaluation/</a:t>
            </a:r>
            <a:r>
              <a:rPr lang="en-GB" sz="1000" dirty="0"/>
              <a:t>  </a:t>
            </a:r>
          </a:p>
        </p:txBody>
      </p:sp>
    </p:spTree>
    <p:extLst>
      <p:ext uri="{BB962C8B-B14F-4D97-AF65-F5344CB8AC3E}">
        <p14:creationId xmlns:p14="http://schemas.microsoft.com/office/powerpoint/2010/main" val="351399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198C973-4F20-4B90-8A47-6E3F3BC93377}"/>
              </a:ext>
            </a:extLst>
          </p:cNvPr>
          <p:cNvSpPr>
            <a:spLocks noGrp="1"/>
          </p:cNvSpPr>
          <p:nvPr>
            <p:ph type="title"/>
          </p:nvPr>
        </p:nvSpPr>
        <p:spPr>
          <a:xfrm>
            <a:off x="1475656" y="332656"/>
            <a:ext cx="6192688" cy="936104"/>
          </a:xfrm>
        </p:spPr>
        <p:txBody>
          <a:bodyPr/>
          <a:lstStyle/>
          <a:p>
            <a:r>
              <a:rPr lang="en-GB" altLang="en-US" sz="4000" dirty="0">
                <a:cs typeface="Arial" panose="020B0604020202020204" pitchFamily="34" charset="0"/>
              </a:rPr>
              <a:t>Lesson Objectives</a:t>
            </a:r>
          </a:p>
        </p:txBody>
      </p:sp>
      <p:sp>
        <p:nvSpPr>
          <p:cNvPr id="7171" name="Content Placeholder 2">
            <a:extLst>
              <a:ext uri="{FF2B5EF4-FFF2-40B4-BE49-F238E27FC236}">
                <a16:creationId xmlns:a16="http://schemas.microsoft.com/office/drawing/2014/main" id="{620EF349-0E7F-46A8-B505-BE0AB7438167}"/>
              </a:ext>
            </a:extLst>
          </p:cNvPr>
          <p:cNvSpPr>
            <a:spLocks noGrp="1"/>
          </p:cNvSpPr>
          <p:nvPr>
            <p:ph idx="1"/>
          </p:nvPr>
        </p:nvSpPr>
        <p:spPr>
          <a:xfrm>
            <a:off x="755576" y="1772817"/>
            <a:ext cx="7416824" cy="3600400"/>
          </a:xfrm>
        </p:spPr>
        <p:txBody>
          <a:bodyPr/>
          <a:lstStyle/>
          <a:p>
            <a:pPr marL="0" indent="0">
              <a:buNone/>
              <a:defRPr/>
            </a:pPr>
            <a:r>
              <a:rPr lang="en-US" altLang="en-US" sz="2800" dirty="0"/>
              <a:t>Understand the meaning and processes of:</a:t>
            </a:r>
          </a:p>
          <a:p>
            <a:pPr>
              <a:defRPr/>
            </a:pPr>
            <a:r>
              <a:rPr lang="en-US" altLang="en-US" sz="2800" dirty="0"/>
              <a:t>Objectives of the Discussion section</a:t>
            </a:r>
          </a:p>
          <a:p>
            <a:pPr>
              <a:defRPr/>
            </a:pPr>
            <a:r>
              <a:rPr lang="en-US" altLang="en-US" sz="2800" dirty="0"/>
              <a:t>How to structure a Discussion section</a:t>
            </a:r>
          </a:p>
          <a:p>
            <a:pPr>
              <a:defRPr/>
            </a:pPr>
            <a:r>
              <a:rPr lang="en-US" altLang="en-US" sz="2800" dirty="0"/>
              <a:t>What to consider when writing a Discussion section</a:t>
            </a:r>
          </a:p>
          <a:p>
            <a:pPr>
              <a:defRPr/>
            </a:pPr>
            <a:r>
              <a:rPr lang="en-US" altLang="en-US" sz="2800" dirty="0"/>
              <a:t>Writing the Conclusion</a:t>
            </a:r>
          </a:p>
          <a:p>
            <a:pPr>
              <a:defRPr/>
            </a:pPr>
            <a:endParaRPr lang="en-US" altLang="en-US" sz="2800" dirty="0"/>
          </a:p>
          <a:p>
            <a:pPr>
              <a:defRPr/>
            </a:pPr>
            <a:endParaRPr lang="en-US" altLang="en-US" sz="2800" dirty="0"/>
          </a:p>
          <a:p>
            <a:pPr>
              <a:defRPr/>
            </a:pPr>
            <a:endParaRPr lang="en-US" altLang="en-US" sz="2800" dirty="0"/>
          </a:p>
          <a:p>
            <a:pPr>
              <a:defRPr/>
            </a:pPr>
            <a:endParaRPr lang="en-US" altLang="en-US" sz="2800" dirty="0"/>
          </a:p>
          <a:p>
            <a:pPr>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US" altLang="en-US" sz="2800" dirty="0"/>
          </a:p>
          <a:p>
            <a:pPr marL="0" indent="0">
              <a:buFont typeface="Arial" panose="020B0604020202020204" pitchFamily="34" charset="0"/>
              <a:buNone/>
              <a:defRPr/>
            </a:pPr>
            <a:endParaRPr lang="en-GB" altLang="en-US" sz="2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00A2F-9EFC-4B21-BF24-D1AFF489B0AB}"/>
              </a:ext>
            </a:extLst>
          </p:cNvPr>
          <p:cNvSpPr>
            <a:spLocks noGrp="1"/>
          </p:cNvSpPr>
          <p:nvPr>
            <p:ph type="title"/>
          </p:nvPr>
        </p:nvSpPr>
        <p:spPr/>
        <p:txBody>
          <a:bodyPr/>
          <a:lstStyle/>
          <a:p>
            <a:r>
              <a:rPr lang="en-GB" dirty="0"/>
              <a:t>Discussion of findings</a:t>
            </a:r>
          </a:p>
        </p:txBody>
      </p:sp>
      <p:sp>
        <p:nvSpPr>
          <p:cNvPr id="3" name="Content Placeholder 2">
            <a:extLst>
              <a:ext uri="{FF2B5EF4-FFF2-40B4-BE49-F238E27FC236}">
                <a16:creationId xmlns:a16="http://schemas.microsoft.com/office/drawing/2014/main" id="{1275DFB6-984C-4DBE-833F-1F255B1914D0}"/>
              </a:ext>
            </a:extLst>
          </p:cNvPr>
          <p:cNvSpPr>
            <a:spLocks noGrp="1"/>
          </p:cNvSpPr>
          <p:nvPr>
            <p:ph idx="1"/>
          </p:nvPr>
        </p:nvSpPr>
        <p:spPr/>
        <p:txBody>
          <a:bodyPr/>
          <a:lstStyle/>
          <a:p>
            <a:r>
              <a:rPr lang="en-GB" dirty="0"/>
              <a:t>Introductory video:</a:t>
            </a:r>
          </a:p>
          <a:p>
            <a:r>
              <a:rPr lang="en-US" b="1" dirty="0"/>
              <a:t>How to Write a Discussion Section</a:t>
            </a:r>
          </a:p>
          <a:p>
            <a:endParaRPr lang="en-GB" dirty="0"/>
          </a:p>
          <a:p>
            <a:r>
              <a:rPr lang="en-GB" dirty="0">
                <a:hlinkClick r:id="rId2"/>
              </a:rPr>
              <a:t>https://www.youtube.com/watch?v=LfCGoWtF_tc</a:t>
            </a:r>
            <a:r>
              <a:rPr lang="en-GB" dirty="0"/>
              <a:t> </a:t>
            </a:r>
          </a:p>
          <a:p>
            <a:endParaRPr lang="en-GB" dirty="0"/>
          </a:p>
          <a:p>
            <a:r>
              <a:rPr lang="en-GB" i="1" dirty="0"/>
              <a:t>What are the main points of this video?</a:t>
            </a:r>
          </a:p>
        </p:txBody>
      </p:sp>
    </p:spTree>
    <p:extLst>
      <p:ext uri="{BB962C8B-B14F-4D97-AF65-F5344CB8AC3E}">
        <p14:creationId xmlns:p14="http://schemas.microsoft.com/office/powerpoint/2010/main" val="2055169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00A2F-9EFC-4B21-BF24-D1AFF489B0AB}"/>
              </a:ext>
            </a:extLst>
          </p:cNvPr>
          <p:cNvSpPr>
            <a:spLocks noGrp="1"/>
          </p:cNvSpPr>
          <p:nvPr>
            <p:ph type="title"/>
          </p:nvPr>
        </p:nvSpPr>
        <p:spPr/>
        <p:txBody>
          <a:bodyPr/>
          <a:lstStyle/>
          <a:p>
            <a:r>
              <a:rPr lang="en-GB" dirty="0"/>
              <a:t>Discussion of study findings</a:t>
            </a:r>
          </a:p>
        </p:txBody>
      </p:sp>
      <p:sp>
        <p:nvSpPr>
          <p:cNvPr id="4" name="Content Placeholder 3">
            <a:extLst>
              <a:ext uri="{FF2B5EF4-FFF2-40B4-BE49-F238E27FC236}">
                <a16:creationId xmlns:a16="http://schemas.microsoft.com/office/drawing/2014/main" id="{B1EDFD3C-A8D1-4AB8-9CA9-FD39DAF92FBF}"/>
              </a:ext>
            </a:extLst>
          </p:cNvPr>
          <p:cNvSpPr>
            <a:spLocks noGrp="1"/>
          </p:cNvSpPr>
          <p:nvPr>
            <p:ph idx="1"/>
          </p:nvPr>
        </p:nvSpPr>
        <p:spPr>
          <a:xfrm>
            <a:off x="457200" y="1331348"/>
            <a:ext cx="8229600" cy="4185885"/>
          </a:xfrm>
        </p:spPr>
        <p:txBody>
          <a:bodyPr/>
          <a:lstStyle/>
          <a:p>
            <a:r>
              <a:rPr lang="en-US" sz="1800" dirty="0"/>
              <a:t>The discussion describes the larger implications of your study based on the results.</a:t>
            </a:r>
          </a:p>
          <a:p>
            <a:r>
              <a:rPr lang="en-US" sz="1800" dirty="0"/>
              <a:t>Highlighting these implications while not overstating the findings can be challenging.</a:t>
            </a:r>
          </a:p>
          <a:p>
            <a:r>
              <a:rPr lang="en-US" sz="1800" dirty="0"/>
              <a:t>The discussion section always serves the same purpose: </a:t>
            </a:r>
            <a:r>
              <a:rPr lang="en-US" sz="1800" b="1" dirty="0">
                <a:solidFill>
                  <a:schemeClr val="accent6">
                    <a:lumMod val="75000"/>
                  </a:schemeClr>
                </a:solidFill>
              </a:rPr>
              <a:t>concluding what your study results actually mean</a:t>
            </a:r>
            <a:r>
              <a:rPr lang="en-US" sz="1800" dirty="0"/>
              <a:t>.</a:t>
            </a:r>
          </a:p>
          <a:p>
            <a:r>
              <a:rPr lang="en-US" sz="1800" dirty="0"/>
              <a:t>A successful discussion section puts your findings in context. It should include:</a:t>
            </a:r>
          </a:p>
          <a:p>
            <a:pPr>
              <a:buFont typeface="Wingdings" panose="05000000000000000000" pitchFamily="2" charset="2"/>
              <a:buChar char="ü"/>
            </a:pPr>
            <a:r>
              <a:rPr lang="en-US" sz="1800" i="1" dirty="0"/>
              <a:t>the results of your research,</a:t>
            </a:r>
          </a:p>
          <a:p>
            <a:pPr>
              <a:buFont typeface="Wingdings" panose="05000000000000000000" pitchFamily="2" charset="2"/>
              <a:buChar char="ü"/>
            </a:pPr>
            <a:r>
              <a:rPr lang="en-US" sz="1800" i="1" dirty="0"/>
              <a:t>a discussion of related research, and</a:t>
            </a:r>
          </a:p>
          <a:p>
            <a:pPr>
              <a:buFont typeface="Wingdings" panose="05000000000000000000" pitchFamily="2" charset="2"/>
              <a:buChar char="ü"/>
            </a:pPr>
            <a:r>
              <a:rPr lang="en-US" sz="1800" i="1" dirty="0"/>
              <a:t>a comparison between your results and initial aims and objectives of your research.</a:t>
            </a:r>
          </a:p>
          <a:p>
            <a:endParaRPr lang="en-GB" sz="1800" dirty="0"/>
          </a:p>
        </p:txBody>
      </p:sp>
      <p:sp>
        <p:nvSpPr>
          <p:cNvPr id="6" name="TextBox 5">
            <a:extLst>
              <a:ext uri="{FF2B5EF4-FFF2-40B4-BE49-F238E27FC236}">
                <a16:creationId xmlns:a16="http://schemas.microsoft.com/office/drawing/2014/main" id="{36F3E0C0-0573-4BBA-95B3-9861F082D3E2}"/>
              </a:ext>
            </a:extLst>
          </p:cNvPr>
          <p:cNvSpPr txBox="1"/>
          <p:nvPr/>
        </p:nvSpPr>
        <p:spPr>
          <a:xfrm>
            <a:off x="2195736" y="5265042"/>
            <a:ext cx="4572000" cy="261610"/>
          </a:xfrm>
          <a:prstGeom prst="rect">
            <a:avLst/>
          </a:prstGeom>
          <a:noFill/>
        </p:spPr>
        <p:txBody>
          <a:bodyPr wrap="square">
            <a:spAutoFit/>
          </a:bodyPr>
          <a:lstStyle/>
          <a:p>
            <a:r>
              <a:rPr lang="en-GB" sz="1100" dirty="0">
                <a:latin typeface="+mn-lt"/>
              </a:rPr>
              <a:t>Source: Based on </a:t>
            </a:r>
            <a:r>
              <a:rPr lang="en-GB" sz="1100" dirty="0">
                <a:latin typeface="+mn-lt"/>
                <a:hlinkClick r:id="rId2"/>
              </a:rPr>
              <a:t>https://plos.org/resource/how-to-write-conclusions/</a:t>
            </a:r>
            <a:r>
              <a:rPr lang="en-GB" sz="1100" dirty="0">
                <a:latin typeface="+mn-lt"/>
              </a:rPr>
              <a:t> </a:t>
            </a:r>
          </a:p>
        </p:txBody>
      </p:sp>
    </p:spTree>
    <p:extLst>
      <p:ext uri="{BB962C8B-B14F-4D97-AF65-F5344CB8AC3E}">
        <p14:creationId xmlns:p14="http://schemas.microsoft.com/office/powerpoint/2010/main" val="3597900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ABE6A-2174-4517-A89A-9AA06AE1E937}"/>
              </a:ext>
            </a:extLst>
          </p:cNvPr>
          <p:cNvSpPr>
            <a:spLocks noGrp="1"/>
          </p:cNvSpPr>
          <p:nvPr>
            <p:ph type="title"/>
          </p:nvPr>
        </p:nvSpPr>
        <p:spPr>
          <a:xfrm>
            <a:off x="457200" y="274638"/>
            <a:ext cx="8229600" cy="706090"/>
          </a:xfrm>
        </p:spPr>
        <p:txBody>
          <a:bodyPr/>
          <a:lstStyle/>
          <a:p>
            <a:r>
              <a:rPr lang="en-GB" dirty="0"/>
              <a:t>Discussion of study findings</a:t>
            </a:r>
          </a:p>
        </p:txBody>
      </p:sp>
      <p:sp>
        <p:nvSpPr>
          <p:cNvPr id="3" name="Content Placeholder 2">
            <a:extLst>
              <a:ext uri="{FF2B5EF4-FFF2-40B4-BE49-F238E27FC236}">
                <a16:creationId xmlns:a16="http://schemas.microsoft.com/office/drawing/2014/main" id="{A73F4D69-F983-4741-A28B-BA37AE34C185}"/>
              </a:ext>
            </a:extLst>
          </p:cNvPr>
          <p:cNvSpPr>
            <a:spLocks noGrp="1"/>
          </p:cNvSpPr>
          <p:nvPr>
            <p:ph idx="1"/>
          </p:nvPr>
        </p:nvSpPr>
        <p:spPr>
          <a:xfrm>
            <a:off x="457200" y="1052736"/>
            <a:ext cx="8229600" cy="4464497"/>
          </a:xfrm>
        </p:spPr>
        <p:txBody>
          <a:bodyPr/>
          <a:lstStyle/>
          <a:p>
            <a:r>
              <a:rPr lang="en-US" sz="2100" dirty="0"/>
              <a:t>The purpose of the discussion is to interpret and describe the significance of your findings in light of what was already known about the research problem being investigated, and to explain any new understanding or fresh insights about the problem after you've taken the findings into consideration. </a:t>
            </a:r>
          </a:p>
          <a:p>
            <a:endParaRPr lang="en-US" sz="2100" dirty="0"/>
          </a:p>
          <a:p>
            <a:r>
              <a:rPr lang="en-US" sz="2100" dirty="0"/>
              <a:t>The discussion will always connect to the introduction by way of the research questions you posed and the literature you reviewed, but it does not simply repeat or rearrange the introduction; the discussion should always explain how your study has moved the reader's understanding of the research problem forward from where you left them at the end of the introduction.</a:t>
            </a:r>
            <a:endParaRPr lang="en-GB" sz="2100" dirty="0"/>
          </a:p>
        </p:txBody>
      </p:sp>
      <p:sp>
        <p:nvSpPr>
          <p:cNvPr id="5" name="TextBox 4">
            <a:extLst>
              <a:ext uri="{FF2B5EF4-FFF2-40B4-BE49-F238E27FC236}">
                <a16:creationId xmlns:a16="http://schemas.microsoft.com/office/drawing/2014/main" id="{1D0498F4-7A31-4D29-89EE-D7BF54A6517B}"/>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1112694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11BA-251F-47E2-A99B-E237F0FD1682}"/>
              </a:ext>
            </a:extLst>
          </p:cNvPr>
          <p:cNvSpPr>
            <a:spLocks noGrp="1"/>
          </p:cNvSpPr>
          <p:nvPr>
            <p:ph type="title"/>
          </p:nvPr>
        </p:nvSpPr>
        <p:spPr/>
        <p:txBody>
          <a:bodyPr/>
          <a:lstStyle/>
          <a:p>
            <a:r>
              <a:rPr lang="en-US" dirty="0"/>
              <a:t>Overall Objectives of a Discussion section</a:t>
            </a:r>
            <a:endParaRPr lang="en-GB" dirty="0"/>
          </a:p>
        </p:txBody>
      </p:sp>
      <p:sp>
        <p:nvSpPr>
          <p:cNvPr id="3" name="Content Placeholder 2">
            <a:extLst>
              <a:ext uri="{FF2B5EF4-FFF2-40B4-BE49-F238E27FC236}">
                <a16:creationId xmlns:a16="http://schemas.microsoft.com/office/drawing/2014/main" id="{C1B7F163-1D85-474F-8021-6470D0538F1B}"/>
              </a:ext>
            </a:extLst>
          </p:cNvPr>
          <p:cNvSpPr>
            <a:spLocks noGrp="1"/>
          </p:cNvSpPr>
          <p:nvPr>
            <p:ph idx="1"/>
          </p:nvPr>
        </p:nvSpPr>
        <p:spPr>
          <a:xfrm>
            <a:off x="457200" y="1916831"/>
            <a:ext cx="8229600" cy="3600401"/>
          </a:xfrm>
        </p:spPr>
        <p:txBody>
          <a:bodyPr/>
          <a:lstStyle/>
          <a:p>
            <a:pPr marL="0" indent="0">
              <a:buNone/>
            </a:pPr>
            <a:r>
              <a:rPr lang="en-US" sz="2000" dirty="0"/>
              <a:t>The objectives of your discussion section should include the following:</a:t>
            </a:r>
          </a:p>
          <a:p>
            <a:endParaRPr lang="en-US" sz="2000" dirty="0"/>
          </a:p>
          <a:p>
            <a:pPr marL="0" indent="0">
              <a:buNone/>
            </a:pPr>
            <a:r>
              <a:rPr lang="en-US" sz="2000" b="1" dirty="0"/>
              <a:t>1)  Reiterate the Research Problem/State the Major Findings</a:t>
            </a:r>
          </a:p>
          <a:p>
            <a:r>
              <a:rPr lang="en-US" sz="2000" dirty="0"/>
              <a:t>Briefly reiterate for your readers the research problem or problems you are investigating and the methods you used to investigate them, then move quickly to describe the major findings of the study. </a:t>
            </a:r>
          </a:p>
          <a:p>
            <a:r>
              <a:rPr lang="en-US" sz="2000" dirty="0"/>
              <a:t>You should write a direct, declarative, and succinct proclamation of the study results.</a:t>
            </a:r>
          </a:p>
          <a:p>
            <a:endParaRPr lang="en-US" sz="2000" dirty="0"/>
          </a:p>
        </p:txBody>
      </p:sp>
      <p:sp>
        <p:nvSpPr>
          <p:cNvPr id="4" name="TextBox 3">
            <a:extLst>
              <a:ext uri="{FF2B5EF4-FFF2-40B4-BE49-F238E27FC236}">
                <a16:creationId xmlns:a16="http://schemas.microsoft.com/office/drawing/2014/main" id="{0BB68C80-9676-4739-A116-88D555503E3B}"/>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2560648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11BA-251F-47E2-A99B-E237F0FD1682}"/>
              </a:ext>
            </a:extLst>
          </p:cNvPr>
          <p:cNvSpPr>
            <a:spLocks noGrp="1"/>
          </p:cNvSpPr>
          <p:nvPr>
            <p:ph type="title"/>
          </p:nvPr>
        </p:nvSpPr>
        <p:spPr/>
        <p:txBody>
          <a:bodyPr/>
          <a:lstStyle/>
          <a:p>
            <a:r>
              <a:rPr lang="en-US" dirty="0"/>
              <a:t>Overall Objectives of a Discussion section</a:t>
            </a:r>
            <a:endParaRPr lang="en-GB" dirty="0"/>
          </a:p>
        </p:txBody>
      </p:sp>
      <p:sp>
        <p:nvSpPr>
          <p:cNvPr id="3" name="Content Placeholder 2">
            <a:extLst>
              <a:ext uri="{FF2B5EF4-FFF2-40B4-BE49-F238E27FC236}">
                <a16:creationId xmlns:a16="http://schemas.microsoft.com/office/drawing/2014/main" id="{C1B7F163-1D85-474F-8021-6470D0538F1B}"/>
              </a:ext>
            </a:extLst>
          </p:cNvPr>
          <p:cNvSpPr>
            <a:spLocks noGrp="1"/>
          </p:cNvSpPr>
          <p:nvPr>
            <p:ph idx="1"/>
          </p:nvPr>
        </p:nvSpPr>
        <p:spPr>
          <a:xfrm>
            <a:off x="457200" y="1772816"/>
            <a:ext cx="8229600" cy="3744417"/>
          </a:xfrm>
        </p:spPr>
        <p:txBody>
          <a:bodyPr/>
          <a:lstStyle/>
          <a:p>
            <a:pPr marL="0" indent="0">
              <a:buNone/>
            </a:pPr>
            <a:r>
              <a:rPr lang="en-US" sz="2000" b="1" dirty="0"/>
              <a:t>2) Explain the Meaning of the Findings and Why They are Important</a:t>
            </a:r>
          </a:p>
          <a:p>
            <a:r>
              <a:rPr lang="en-US" sz="2000" dirty="0"/>
              <a:t>No one has thought as long and hard about your study as you have. Systematically explain the meaning of the findings and why you believe they are important. </a:t>
            </a:r>
          </a:p>
          <a:p>
            <a:r>
              <a:rPr lang="en-US" sz="2000" dirty="0"/>
              <a:t>After reading the discussion section, you want the reader to think about the results [“why hadn’t I thought of that?”]. You don’t want to force the reader to go through the paper multiple times to figure out what it all means. </a:t>
            </a:r>
          </a:p>
          <a:p>
            <a:r>
              <a:rPr lang="en-US" sz="2000" dirty="0"/>
              <a:t>Begin this part of the section by repeating what you consider to be your most important finding first.</a:t>
            </a:r>
            <a:endParaRPr lang="en-GB" sz="2000" dirty="0"/>
          </a:p>
        </p:txBody>
      </p:sp>
      <p:sp>
        <p:nvSpPr>
          <p:cNvPr id="4" name="TextBox 3">
            <a:extLst>
              <a:ext uri="{FF2B5EF4-FFF2-40B4-BE49-F238E27FC236}">
                <a16:creationId xmlns:a16="http://schemas.microsoft.com/office/drawing/2014/main" id="{0BB68C80-9676-4739-A116-88D555503E3B}"/>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1952171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11BA-251F-47E2-A99B-E237F0FD1682}"/>
              </a:ext>
            </a:extLst>
          </p:cNvPr>
          <p:cNvSpPr>
            <a:spLocks noGrp="1"/>
          </p:cNvSpPr>
          <p:nvPr>
            <p:ph type="title"/>
          </p:nvPr>
        </p:nvSpPr>
        <p:spPr/>
        <p:txBody>
          <a:bodyPr/>
          <a:lstStyle/>
          <a:p>
            <a:r>
              <a:rPr lang="en-US" dirty="0"/>
              <a:t>Overall Objectives of a Discussion section</a:t>
            </a:r>
            <a:endParaRPr lang="en-GB" dirty="0"/>
          </a:p>
        </p:txBody>
      </p:sp>
      <p:sp>
        <p:nvSpPr>
          <p:cNvPr id="4" name="Content Placeholder 3">
            <a:extLst>
              <a:ext uri="{FF2B5EF4-FFF2-40B4-BE49-F238E27FC236}">
                <a16:creationId xmlns:a16="http://schemas.microsoft.com/office/drawing/2014/main" id="{C280CBA2-3A93-4472-8711-B5698E748A5C}"/>
              </a:ext>
            </a:extLst>
          </p:cNvPr>
          <p:cNvSpPr>
            <a:spLocks noGrp="1"/>
          </p:cNvSpPr>
          <p:nvPr>
            <p:ph idx="1"/>
          </p:nvPr>
        </p:nvSpPr>
        <p:spPr>
          <a:xfrm>
            <a:off x="457200" y="1988839"/>
            <a:ext cx="8229600" cy="3528393"/>
          </a:xfrm>
        </p:spPr>
        <p:txBody>
          <a:bodyPr/>
          <a:lstStyle/>
          <a:p>
            <a:pPr marL="0" indent="0">
              <a:buNone/>
            </a:pPr>
            <a:r>
              <a:rPr lang="en-US" sz="2000" b="1" dirty="0"/>
              <a:t>3) Relate the Findings to Similar Studies</a:t>
            </a:r>
          </a:p>
          <a:p>
            <a:r>
              <a:rPr lang="en-US" sz="2000" dirty="0"/>
              <a:t>No study is so novel or possesses such a restricted focus that it has absolutely no relation to other previously published research. </a:t>
            </a:r>
          </a:p>
          <a:p>
            <a:r>
              <a:rPr lang="en-US" sz="2000" dirty="0"/>
              <a:t>The discussion section should relate your study findings to those of other studies, particularly if questions raised by previous studies served as the motivation for your study, the findings of other studies support your findings [which strengthens the importance of your study results], and/or they point out how your study differs from other similar studies.</a:t>
            </a:r>
          </a:p>
          <a:p>
            <a:endParaRPr lang="en-US" sz="2000" dirty="0"/>
          </a:p>
        </p:txBody>
      </p:sp>
      <p:sp>
        <p:nvSpPr>
          <p:cNvPr id="5" name="TextBox 4">
            <a:extLst>
              <a:ext uri="{FF2B5EF4-FFF2-40B4-BE49-F238E27FC236}">
                <a16:creationId xmlns:a16="http://schemas.microsoft.com/office/drawing/2014/main" id="{280F6B2A-98D7-44EC-96E7-FE0EA4C4570E}"/>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4165164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11BA-251F-47E2-A99B-E237F0FD1682}"/>
              </a:ext>
            </a:extLst>
          </p:cNvPr>
          <p:cNvSpPr>
            <a:spLocks noGrp="1"/>
          </p:cNvSpPr>
          <p:nvPr>
            <p:ph type="title"/>
          </p:nvPr>
        </p:nvSpPr>
        <p:spPr/>
        <p:txBody>
          <a:bodyPr/>
          <a:lstStyle/>
          <a:p>
            <a:r>
              <a:rPr lang="en-US" dirty="0"/>
              <a:t>Overall Objectives of a Discussion section</a:t>
            </a:r>
            <a:endParaRPr lang="en-GB" dirty="0"/>
          </a:p>
        </p:txBody>
      </p:sp>
      <p:sp>
        <p:nvSpPr>
          <p:cNvPr id="4" name="Content Placeholder 3">
            <a:extLst>
              <a:ext uri="{FF2B5EF4-FFF2-40B4-BE49-F238E27FC236}">
                <a16:creationId xmlns:a16="http://schemas.microsoft.com/office/drawing/2014/main" id="{C280CBA2-3A93-4472-8711-B5698E748A5C}"/>
              </a:ext>
            </a:extLst>
          </p:cNvPr>
          <p:cNvSpPr>
            <a:spLocks noGrp="1"/>
          </p:cNvSpPr>
          <p:nvPr>
            <p:ph idx="1"/>
          </p:nvPr>
        </p:nvSpPr>
        <p:spPr>
          <a:xfrm>
            <a:off x="457200" y="1916832"/>
            <a:ext cx="8229600" cy="3600400"/>
          </a:xfrm>
        </p:spPr>
        <p:txBody>
          <a:bodyPr/>
          <a:lstStyle/>
          <a:p>
            <a:pPr marL="0" indent="0">
              <a:buNone/>
            </a:pPr>
            <a:r>
              <a:rPr lang="en-US" sz="2000" b="1" dirty="0"/>
              <a:t>4) Consider Alternative Explanations of the Findings</a:t>
            </a:r>
          </a:p>
          <a:p>
            <a:r>
              <a:rPr lang="en-US" sz="2000" dirty="0"/>
              <a:t>It is important to remember that the purpose of research is to discover and not to prove. </a:t>
            </a:r>
          </a:p>
          <a:p>
            <a:r>
              <a:rPr lang="en-US" sz="2000" dirty="0"/>
              <a:t>When writing the discussion section, you should carefully consider all possible explanations for the study results, rather than just those that fit your prior assumptions or biases.</a:t>
            </a:r>
          </a:p>
        </p:txBody>
      </p:sp>
      <p:sp>
        <p:nvSpPr>
          <p:cNvPr id="5" name="TextBox 4">
            <a:extLst>
              <a:ext uri="{FF2B5EF4-FFF2-40B4-BE49-F238E27FC236}">
                <a16:creationId xmlns:a16="http://schemas.microsoft.com/office/drawing/2014/main" id="{280F6B2A-98D7-44EC-96E7-FE0EA4C4570E}"/>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10740408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11BA-251F-47E2-A99B-E237F0FD1682}"/>
              </a:ext>
            </a:extLst>
          </p:cNvPr>
          <p:cNvSpPr>
            <a:spLocks noGrp="1"/>
          </p:cNvSpPr>
          <p:nvPr>
            <p:ph type="title"/>
          </p:nvPr>
        </p:nvSpPr>
        <p:spPr/>
        <p:txBody>
          <a:bodyPr/>
          <a:lstStyle/>
          <a:p>
            <a:r>
              <a:rPr lang="en-US" dirty="0"/>
              <a:t>Overall Objectives of a Discussion section</a:t>
            </a:r>
            <a:endParaRPr lang="en-GB" dirty="0"/>
          </a:p>
        </p:txBody>
      </p:sp>
      <p:sp>
        <p:nvSpPr>
          <p:cNvPr id="4" name="Content Placeholder 3">
            <a:extLst>
              <a:ext uri="{FF2B5EF4-FFF2-40B4-BE49-F238E27FC236}">
                <a16:creationId xmlns:a16="http://schemas.microsoft.com/office/drawing/2014/main" id="{C280CBA2-3A93-4472-8711-B5698E748A5C}"/>
              </a:ext>
            </a:extLst>
          </p:cNvPr>
          <p:cNvSpPr>
            <a:spLocks noGrp="1"/>
          </p:cNvSpPr>
          <p:nvPr>
            <p:ph idx="1"/>
          </p:nvPr>
        </p:nvSpPr>
        <p:spPr/>
        <p:txBody>
          <a:bodyPr/>
          <a:lstStyle/>
          <a:p>
            <a:endParaRPr lang="en-US" sz="2000" dirty="0"/>
          </a:p>
          <a:p>
            <a:pPr marL="0" indent="0">
              <a:buNone/>
            </a:pPr>
            <a:r>
              <a:rPr lang="en-US" sz="2000" b="1" dirty="0"/>
              <a:t>5) Acknowledge the Study’s Limitations</a:t>
            </a:r>
          </a:p>
          <a:p>
            <a:r>
              <a:rPr lang="en-US" sz="2000" dirty="0"/>
              <a:t>It is far better for you to identify and acknowledge your study’s limitations than to have them pointed out by someone else.</a:t>
            </a:r>
          </a:p>
          <a:p>
            <a:r>
              <a:rPr lang="en-US" sz="2000" dirty="0"/>
              <a:t>It is also important in terms of reflexivity of the researcher, to acknowledge the limitations of their work.</a:t>
            </a:r>
          </a:p>
          <a:p>
            <a:r>
              <a:rPr lang="en-US" sz="2000" dirty="0"/>
              <a:t>Describe the applicability of your results to other situations, then describe in detail problems you encountered in the method(s) you used to gather information.</a:t>
            </a:r>
          </a:p>
          <a:p>
            <a:r>
              <a:rPr lang="en-US" sz="2000" dirty="0"/>
              <a:t>Note any unanswered questions or issues your study did not address.</a:t>
            </a:r>
            <a:endParaRPr lang="en-GB" sz="2000" dirty="0"/>
          </a:p>
        </p:txBody>
      </p:sp>
      <p:sp>
        <p:nvSpPr>
          <p:cNvPr id="5" name="TextBox 4">
            <a:extLst>
              <a:ext uri="{FF2B5EF4-FFF2-40B4-BE49-F238E27FC236}">
                <a16:creationId xmlns:a16="http://schemas.microsoft.com/office/drawing/2014/main" id="{3CC18589-90A5-49ED-A330-CC2F813355DF}"/>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2669364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11BA-251F-47E2-A99B-E237F0FD1682}"/>
              </a:ext>
            </a:extLst>
          </p:cNvPr>
          <p:cNvSpPr>
            <a:spLocks noGrp="1"/>
          </p:cNvSpPr>
          <p:nvPr>
            <p:ph type="title"/>
          </p:nvPr>
        </p:nvSpPr>
        <p:spPr/>
        <p:txBody>
          <a:bodyPr/>
          <a:lstStyle/>
          <a:p>
            <a:r>
              <a:rPr lang="en-US" dirty="0"/>
              <a:t>Overall Objectives of a Discussion section</a:t>
            </a:r>
            <a:endParaRPr lang="en-GB" dirty="0"/>
          </a:p>
        </p:txBody>
      </p:sp>
      <p:sp>
        <p:nvSpPr>
          <p:cNvPr id="4" name="Content Placeholder 3">
            <a:extLst>
              <a:ext uri="{FF2B5EF4-FFF2-40B4-BE49-F238E27FC236}">
                <a16:creationId xmlns:a16="http://schemas.microsoft.com/office/drawing/2014/main" id="{92B8E401-12B2-4C1E-887B-C34BAFFCA980}"/>
              </a:ext>
            </a:extLst>
          </p:cNvPr>
          <p:cNvSpPr>
            <a:spLocks noGrp="1"/>
          </p:cNvSpPr>
          <p:nvPr>
            <p:ph idx="1"/>
          </p:nvPr>
        </p:nvSpPr>
        <p:spPr>
          <a:xfrm>
            <a:off x="457200" y="1916831"/>
            <a:ext cx="8229600" cy="3600401"/>
          </a:xfrm>
        </p:spPr>
        <p:txBody>
          <a:bodyPr/>
          <a:lstStyle/>
          <a:p>
            <a:pPr marL="0" indent="0">
              <a:buNone/>
            </a:pPr>
            <a:r>
              <a:rPr lang="en-US" sz="2000" b="1" dirty="0"/>
              <a:t>6) Make Suggestions for Further Research</a:t>
            </a:r>
          </a:p>
          <a:p>
            <a:r>
              <a:rPr lang="en-US" sz="2000" dirty="0"/>
              <a:t>Although your study may offer important insights about the research problem, other questions related to the problem likely remain unanswered. </a:t>
            </a:r>
          </a:p>
          <a:p>
            <a:r>
              <a:rPr lang="en-US" sz="2000" dirty="0"/>
              <a:t>Moreover, some unanswered questions may have become more focused because of your study. </a:t>
            </a:r>
          </a:p>
          <a:p>
            <a:r>
              <a:rPr lang="en-US" sz="2000" dirty="0"/>
              <a:t>You should make suggestions and recommendations for further research and health and social care practice in the discussion section.</a:t>
            </a:r>
          </a:p>
          <a:p>
            <a:pPr marL="0" indent="0">
              <a:buNone/>
            </a:pPr>
            <a:endParaRPr lang="en-US" sz="2000" dirty="0"/>
          </a:p>
        </p:txBody>
      </p:sp>
      <p:sp>
        <p:nvSpPr>
          <p:cNvPr id="5" name="TextBox 4">
            <a:extLst>
              <a:ext uri="{FF2B5EF4-FFF2-40B4-BE49-F238E27FC236}">
                <a16:creationId xmlns:a16="http://schemas.microsoft.com/office/drawing/2014/main" id="{610735B2-2CE0-4EFA-8CD9-68FF84853B1F}"/>
              </a:ext>
            </a:extLst>
          </p:cNvPr>
          <p:cNvSpPr txBox="1"/>
          <p:nvPr/>
        </p:nvSpPr>
        <p:spPr>
          <a:xfrm>
            <a:off x="2483768" y="5462283"/>
            <a:ext cx="4320480" cy="253916"/>
          </a:xfrm>
          <a:prstGeom prst="rect">
            <a:avLst/>
          </a:prstGeom>
          <a:noFill/>
        </p:spPr>
        <p:txBody>
          <a:bodyPr wrap="square">
            <a:spAutoFit/>
          </a:bodyPr>
          <a:lstStyle/>
          <a:p>
            <a:r>
              <a:rPr lang="en-GB" sz="1050" dirty="0"/>
              <a:t>Source: </a:t>
            </a:r>
            <a:r>
              <a:rPr lang="en-GB" sz="1050" dirty="0">
                <a:hlinkClick r:id="rId2"/>
              </a:rPr>
              <a:t>https://library.sacredheart.edu/c.php?g=29803&amp;p=185933</a:t>
            </a:r>
            <a:r>
              <a:rPr lang="en-GB" sz="1050" dirty="0"/>
              <a:t> </a:t>
            </a:r>
          </a:p>
        </p:txBody>
      </p:sp>
    </p:spTree>
    <p:extLst>
      <p:ext uri="{BB962C8B-B14F-4D97-AF65-F5344CB8AC3E}">
        <p14:creationId xmlns:p14="http://schemas.microsoft.com/office/powerpoint/2010/main" val="29952751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350D8-0093-456B-93B1-6FBD0FCA7BD7}"/>
              </a:ext>
            </a:extLst>
          </p:cNvPr>
          <p:cNvSpPr>
            <a:spLocks noGrp="1"/>
          </p:cNvSpPr>
          <p:nvPr>
            <p:ph type="title"/>
          </p:nvPr>
        </p:nvSpPr>
        <p:spPr>
          <a:xfrm>
            <a:off x="179512" y="274638"/>
            <a:ext cx="8712968" cy="1143000"/>
          </a:xfrm>
        </p:spPr>
        <p:txBody>
          <a:bodyPr/>
          <a:lstStyle/>
          <a:p>
            <a:r>
              <a:rPr lang="en-US" sz="3500" dirty="0"/>
              <a:t>Recap – main steps for writing a Discussion</a:t>
            </a:r>
            <a:endParaRPr lang="en-GB" sz="3500" dirty="0"/>
          </a:p>
        </p:txBody>
      </p:sp>
      <p:sp>
        <p:nvSpPr>
          <p:cNvPr id="3" name="Content Placeholder 2">
            <a:extLst>
              <a:ext uri="{FF2B5EF4-FFF2-40B4-BE49-F238E27FC236}">
                <a16:creationId xmlns:a16="http://schemas.microsoft.com/office/drawing/2014/main" id="{C9BB81EB-2B03-45AC-9E84-7BC20CC4B05E}"/>
              </a:ext>
            </a:extLst>
          </p:cNvPr>
          <p:cNvSpPr>
            <a:spLocks noGrp="1"/>
          </p:cNvSpPr>
          <p:nvPr>
            <p:ph idx="1"/>
          </p:nvPr>
        </p:nvSpPr>
        <p:spPr>
          <a:xfrm>
            <a:off x="426368" y="1844824"/>
            <a:ext cx="8291264" cy="3629000"/>
          </a:xfrm>
        </p:spPr>
        <p:txBody>
          <a:bodyPr/>
          <a:lstStyle/>
          <a:p>
            <a:r>
              <a:rPr lang="en-GB" sz="2400" dirty="0"/>
              <a:t>Based on what we have discussed so far, which do you think are the main steps for writing a Discussion?</a:t>
            </a:r>
          </a:p>
          <a:p>
            <a:endParaRPr lang="en-GB" sz="2400" dirty="0"/>
          </a:p>
          <a:p>
            <a:r>
              <a:rPr lang="en-GB" sz="2400" dirty="0"/>
              <a:t>Let’s watch a video to remember the main points </a:t>
            </a:r>
            <a:r>
              <a:rPr lang="en-US" sz="2400" dirty="0"/>
              <a:t>that should be included in the Discussion section:</a:t>
            </a:r>
            <a:endParaRPr lang="en-GB" sz="2400" dirty="0"/>
          </a:p>
          <a:p>
            <a:r>
              <a:rPr lang="en-GB" sz="2400" dirty="0">
                <a:hlinkClick r:id="rId2"/>
              </a:rPr>
              <a:t>https://www.youtube.com/watch?v=-E5nqB0ugv4</a:t>
            </a:r>
            <a:r>
              <a:rPr lang="en-GB" sz="2400" dirty="0"/>
              <a:t>  </a:t>
            </a:r>
          </a:p>
        </p:txBody>
      </p:sp>
    </p:spTree>
    <p:extLst>
      <p:ext uri="{BB962C8B-B14F-4D97-AF65-F5344CB8AC3E}">
        <p14:creationId xmlns:p14="http://schemas.microsoft.com/office/powerpoint/2010/main" val="38045188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E4A16C-B3FC-4F11-93DE-7DC0D0216BA2}"/>
              </a:ext>
            </a:extLst>
          </p:cNvPr>
          <p:cNvSpPr>
            <a:spLocks noGrp="1"/>
          </p:cNvSpPr>
          <p:nvPr>
            <p:ph idx="1"/>
          </p:nvPr>
        </p:nvSpPr>
        <p:spPr>
          <a:xfrm>
            <a:off x="457200" y="1628800"/>
            <a:ext cx="8229600" cy="3888433"/>
          </a:xfrm>
        </p:spPr>
        <p:txBody>
          <a:bodyPr/>
          <a:lstStyle/>
          <a:p>
            <a:r>
              <a:rPr lang="en-US" sz="2200" dirty="0"/>
              <a:t>The main function of the Discussion is to answer the research question posed in the Introduction and to use the study’s results to pose an answer or else, the Discussion explains what the study results mean and what contributions the paper makes to the area of study. </a:t>
            </a:r>
          </a:p>
          <a:p>
            <a:endParaRPr lang="en-US" sz="2200" dirty="0"/>
          </a:p>
          <a:p>
            <a:r>
              <a:rPr lang="en-US" sz="2200" dirty="0"/>
              <a:t>More pragmatically, in the Discussion you explain how you arrived at the conclusion. </a:t>
            </a:r>
          </a:p>
        </p:txBody>
      </p:sp>
      <p:sp>
        <p:nvSpPr>
          <p:cNvPr id="4" name="Title 1">
            <a:extLst>
              <a:ext uri="{FF2B5EF4-FFF2-40B4-BE49-F238E27FC236}">
                <a16:creationId xmlns:a16="http://schemas.microsoft.com/office/drawing/2014/main" id="{927BAEF4-05DA-4D16-8D0E-E491AA2C2935}"/>
              </a:ext>
            </a:extLst>
          </p:cNvPr>
          <p:cNvSpPr txBox="1">
            <a:spLocks/>
          </p:cNvSpPr>
          <p:nvPr/>
        </p:nvSpPr>
        <p:spPr bwMode="auto">
          <a:xfrm>
            <a:off x="457200" y="26064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dirty="0"/>
              <a:t>How to structure a Discussion </a:t>
            </a:r>
          </a:p>
        </p:txBody>
      </p:sp>
      <p:sp>
        <p:nvSpPr>
          <p:cNvPr id="5" name="TextBox 4">
            <a:extLst>
              <a:ext uri="{FF2B5EF4-FFF2-40B4-BE49-F238E27FC236}">
                <a16:creationId xmlns:a16="http://schemas.microsoft.com/office/drawing/2014/main" id="{35D7EFD3-7244-4463-BB2F-88C4B10D16CB}"/>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3673752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5E84D-18E2-44F9-923B-057B8123B005}"/>
              </a:ext>
            </a:extLst>
          </p:cNvPr>
          <p:cNvSpPr>
            <a:spLocks noGrp="1"/>
          </p:cNvSpPr>
          <p:nvPr>
            <p:ph type="title"/>
          </p:nvPr>
        </p:nvSpPr>
        <p:spPr/>
        <p:txBody>
          <a:bodyPr/>
          <a:lstStyle/>
          <a:p>
            <a:r>
              <a:rPr lang="en-GB" dirty="0"/>
              <a:t>How to structure a Discussion </a:t>
            </a:r>
          </a:p>
        </p:txBody>
      </p:sp>
      <p:sp>
        <p:nvSpPr>
          <p:cNvPr id="3" name="Content Placeholder 2">
            <a:extLst>
              <a:ext uri="{FF2B5EF4-FFF2-40B4-BE49-F238E27FC236}">
                <a16:creationId xmlns:a16="http://schemas.microsoft.com/office/drawing/2014/main" id="{67FF0126-246D-4525-934D-E456F49DA918}"/>
              </a:ext>
            </a:extLst>
          </p:cNvPr>
          <p:cNvSpPr>
            <a:spLocks noGrp="1"/>
          </p:cNvSpPr>
          <p:nvPr>
            <p:ph idx="1"/>
          </p:nvPr>
        </p:nvSpPr>
        <p:spPr>
          <a:xfrm>
            <a:off x="457200" y="1417639"/>
            <a:ext cx="8229600" cy="3595538"/>
          </a:xfrm>
        </p:spPr>
        <p:txBody>
          <a:bodyPr/>
          <a:lstStyle/>
          <a:p>
            <a:r>
              <a:rPr lang="en-US" sz="1900" dirty="0"/>
              <a:t>A discussion should be prepared by organizing information in the following order: </a:t>
            </a:r>
          </a:p>
          <a:p>
            <a:pPr>
              <a:buFont typeface="Wingdings" panose="05000000000000000000" pitchFamily="2" charset="2"/>
              <a:buChar char="ü"/>
            </a:pPr>
            <a:r>
              <a:rPr lang="en-US" sz="1900" b="1" dirty="0"/>
              <a:t>(a) statement of principal findings</a:t>
            </a:r>
          </a:p>
          <a:p>
            <a:pPr>
              <a:buFont typeface="Wingdings" panose="05000000000000000000" pitchFamily="2" charset="2"/>
              <a:buChar char="ü"/>
            </a:pPr>
            <a:r>
              <a:rPr lang="en-US" sz="1900" b="1" dirty="0"/>
              <a:t>(b) strengths and weaknesses in relation to other studies, discussing particularly any differences in results</a:t>
            </a:r>
          </a:p>
          <a:p>
            <a:pPr>
              <a:buFont typeface="Wingdings" panose="05000000000000000000" pitchFamily="2" charset="2"/>
              <a:buChar char="ü"/>
            </a:pPr>
            <a:r>
              <a:rPr lang="en-US" sz="1900" b="1" dirty="0"/>
              <a:t>(c) strengths and weaknesses of the study </a:t>
            </a:r>
          </a:p>
          <a:p>
            <a:pPr>
              <a:buFont typeface="Wingdings" panose="05000000000000000000" pitchFamily="2" charset="2"/>
              <a:buChar char="ü"/>
            </a:pPr>
            <a:r>
              <a:rPr lang="en-US" sz="1900" b="1" dirty="0"/>
              <a:t>(d) meaning of the study: possible mechanisms and implications</a:t>
            </a:r>
          </a:p>
          <a:p>
            <a:pPr>
              <a:buFont typeface="Wingdings" panose="05000000000000000000" pitchFamily="2" charset="2"/>
              <a:buChar char="ü"/>
            </a:pPr>
            <a:r>
              <a:rPr lang="en-US" sz="1900" b="1" dirty="0"/>
              <a:t>(e) unanswered questions and future research. </a:t>
            </a:r>
          </a:p>
          <a:p>
            <a:endParaRPr lang="en-US" sz="1900" dirty="0"/>
          </a:p>
          <a:p>
            <a:r>
              <a:rPr lang="en-US" sz="1900" dirty="0"/>
              <a:t>Each component of this sequence should be discussed in detail with examples drawn from the literature.</a:t>
            </a:r>
            <a:endParaRPr lang="en-GB" sz="1900" dirty="0"/>
          </a:p>
        </p:txBody>
      </p:sp>
      <p:sp>
        <p:nvSpPr>
          <p:cNvPr id="4" name="TextBox 3">
            <a:extLst>
              <a:ext uri="{FF2B5EF4-FFF2-40B4-BE49-F238E27FC236}">
                <a16:creationId xmlns:a16="http://schemas.microsoft.com/office/drawing/2014/main" id="{A1713C23-1EA1-46DA-A137-17FA78E193AD}"/>
              </a:ext>
            </a:extLst>
          </p:cNvPr>
          <p:cNvSpPr txBox="1"/>
          <p:nvPr/>
        </p:nvSpPr>
        <p:spPr>
          <a:xfrm>
            <a:off x="215516" y="5301208"/>
            <a:ext cx="8712968" cy="400110"/>
          </a:xfrm>
          <a:prstGeom prst="rect">
            <a:avLst/>
          </a:prstGeom>
          <a:noFill/>
        </p:spPr>
        <p:txBody>
          <a:bodyPr wrap="square">
            <a:spAutoFit/>
          </a:bodyPr>
          <a:lstStyle/>
          <a:p>
            <a:r>
              <a:rPr lang="en-US" sz="1000" dirty="0">
                <a:latin typeface="+mn-lt"/>
              </a:rPr>
              <a:t>Source: Based on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13634792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8E4AA-0C3B-4818-8DBD-3BFB099001DE}"/>
              </a:ext>
            </a:extLst>
          </p:cNvPr>
          <p:cNvSpPr>
            <a:spLocks noGrp="1"/>
          </p:cNvSpPr>
          <p:nvPr>
            <p:ph type="title"/>
          </p:nvPr>
        </p:nvSpPr>
        <p:spPr>
          <a:xfrm>
            <a:off x="323528" y="274638"/>
            <a:ext cx="8363272" cy="1143000"/>
          </a:xfrm>
        </p:spPr>
        <p:txBody>
          <a:bodyPr/>
          <a:lstStyle/>
          <a:p>
            <a:r>
              <a:rPr lang="en-GB" dirty="0"/>
              <a:t>a) Statement of principal findings</a:t>
            </a:r>
          </a:p>
        </p:txBody>
      </p:sp>
      <p:sp>
        <p:nvSpPr>
          <p:cNvPr id="3" name="Content Placeholder 2">
            <a:extLst>
              <a:ext uri="{FF2B5EF4-FFF2-40B4-BE49-F238E27FC236}">
                <a16:creationId xmlns:a16="http://schemas.microsoft.com/office/drawing/2014/main" id="{2FDA38D7-7940-41A5-9AFA-05795B3FAE89}"/>
              </a:ext>
            </a:extLst>
          </p:cNvPr>
          <p:cNvSpPr>
            <a:spLocks noGrp="1"/>
          </p:cNvSpPr>
          <p:nvPr>
            <p:ph idx="1"/>
          </p:nvPr>
        </p:nvSpPr>
        <p:spPr/>
        <p:txBody>
          <a:bodyPr/>
          <a:lstStyle/>
          <a:p>
            <a:r>
              <a:rPr lang="en-US" sz="1800" dirty="0"/>
              <a:t>Open the discussion by briefly restating the key finding(s) of your study. </a:t>
            </a:r>
          </a:p>
          <a:p>
            <a:r>
              <a:rPr lang="en-US" sz="1800" dirty="0"/>
              <a:t>The key findings should address the research question/purpose stated in the Introduction using the same key terms. If the research question was only answered partially, explain which aspects of the question were answered and why. </a:t>
            </a:r>
          </a:p>
          <a:p>
            <a:r>
              <a:rPr lang="en-US" sz="1800" dirty="0"/>
              <a:t>The answer to the research question represents the finale of the paper. Hence, it should be included in the beginning of the Discussion and should be used to initiate a discussion of broader implications or generalizations drawn from the results. </a:t>
            </a:r>
          </a:p>
          <a:p>
            <a:r>
              <a:rPr lang="en-US" sz="1800" dirty="0"/>
              <a:t>After stating the relevant results, you should </a:t>
            </a:r>
            <a:r>
              <a:rPr lang="en-US" sz="1800" dirty="0" err="1"/>
              <a:t>summarise</a:t>
            </a:r>
            <a:r>
              <a:rPr lang="en-US" sz="1800" dirty="0"/>
              <a:t> the important findings, rather than repeating what was found.</a:t>
            </a:r>
            <a:endParaRPr lang="en-GB" sz="1800" dirty="0"/>
          </a:p>
        </p:txBody>
      </p:sp>
      <p:sp>
        <p:nvSpPr>
          <p:cNvPr id="4" name="TextBox 3">
            <a:extLst>
              <a:ext uri="{FF2B5EF4-FFF2-40B4-BE49-F238E27FC236}">
                <a16:creationId xmlns:a16="http://schemas.microsoft.com/office/drawing/2014/main" id="{CA174BB3-E26F-4ACB-91DC-AEFEBA1B927B}"/>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2940758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E0BEA-7F37-416A-88BA-839F6F2BF695}"/>
              </a:ext>
            </a:extLst>
          </p:cNvPr>
          <p:cNvSpPr>
            <a:spLocks noGrp="1"/>
          </p:cNvSpPr>
          <p:nvPr>
            <p:ph type="title"/>
          </p:nvPr>
        </p:nvSpPr>
        <p:spPr/>
        <p:txBody>
          <a:bodyPr/>
          <a:lstStyle/>
          <a:p>
            <a:r>
              <a:rPr lang="en-US" sz="3200" dirty="0"/>
              <a:t>b) Strengths and weaknesses in relation to other studies, discussing particularly any differences in results</a:t>
            </a:r>
            <a:endParaRPr lang="en-GB" sz="3200" dirty="0"/>
          </a:p>
        </p:txBody>
      </p:sp>
      <p:sp>
        <p:nvSpPr>
          <p:cNvPr id="3" name="Content Placeholder 2">
            <a:extLst>
              <a:ext uri="{FF2B5EF4-FFF2-40B4-BE49-F238E27FC236}">
                <a16:creationId xmlns:a16="http://schemas.microsoft.com/office/drawing/2014/main" id="{89799333-0F90-4CC0-81B4-8848A59195AC}"/>
              </a:ext>
            </a:extLst>
          </p:cNvPr>
          <p:cNvSpPr>
            <a:spLocks noGrp="1"/>
          </p:cNvSpPr>
          <p:nvPr>
            <p:ph idx="1"/>
          </p:nvPr>
        </p:nvSpPr>
        <p:spPr>
          <a:xfrm>
            <a:off x="457200" y="1772816"/>
            <a:ext cx="8229600" cy="3528392"/>
          </a:xfrm>
        </p:spPr>
        <p:txBody>
          <a:bodyPr/>
          <a:lstStyle/>
          <a:p>
            <a:r>
              <a:rPr lang="en-US" sz="2000" dirty="0"/>
              <a:t>Once key findings have been presented, the next step is to strengthen the discussion by commenting on the key findings of your study in relation to studies available in the literature. </a:t>
            </a:r>
          </a:p>
          <a:p>
            <a:r>
              <a:rPr lang="en-US" sz="2000" dirty="0"/>
              <a:t>Your study may confirm </a:t>
            </a:r>
            <a:r>
              <a:rPr lang="en-US" sz="2000" i="1" dirty="0"/>
              <a:t>[you could write: The study confirms…, The results are consistent with…) </a:t>
            </a:r>
            <a:r>
              <a:rPr lang="en-US" sz="2000" dirty="0"/>
              <a:t>or contradict </a:t>
            </a:r>
            <a:r>
              <a:rPr lang="en-US" sz="2000" i="1" dirty="0"/>
              <a:t>(The study differs from…; However, other studies found that…)] </a:t>
            </a:r>
            <a:r>
              <a:rPr lang="en-US" sz="2000" dirty="0"/>
              <a:t>the current state of knowledge. </a:t>
            </a:r>
          </a:p>
          <a:p>
            <a:r>
              <a:rPr lang="en-US" sz="2000" dirty="0"/>
              <a:t>The strengths of your study relative to those of other studies may help you convince your readers about the quality of your research and the correctness of your conclusion, but do not hide the limitations of your study.</a:t>
            </a:r>
            <a:endParaRPr lang="en-GB" sz="2000" dirty="0"/>
          </a:p>
        </p:txBody>
      </p:sp>
      <p:sp>
        <p:nvSpPr>
          <p:cNvPr id="4" name="TextBox 3">
            <a:extLst>
              <a:ext uri="{FF2B5EF4-FFF2-40B4-BE49-F238E27FC236}">
                <a16:creationId xmlns:a16="http://schemas.microsoft.com/office/drawing/2014/main" id="{D89CA6A7-CFD0-4766-98CB-32E7892CF6DF}"/>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625815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88BB-3D70-4699-B5B6-019B795F5AC7}"/>
              </a:ext>
            </a:extLst>
          </p:cNvPr>
          <p:cNvSpPr>
            <a:spLocks noGrp="1"/>
          </p:cNvSpPr>
          <p:nvPr>
            <p:ph type="title"/>
          </p:nvPr>
        </p:nvSpPr>
        <p:spPr/>
        <p:txBody>
          <a:bodyPr/>
          <a:lstStyle/>
          <a:p>
            <a:r>
              <a:rPr lang="en-US" dirty="0"/>
              <a:t>c) Strengths and weaknesses of the study</a:t>
            </a:r>
            <a:endParaRPr lang="en-GB" dirty="0"/>
          </a:p>
        </p:txBody>
      </p:sp>
      <p:sp>
        <p:nvSpPr>
          <p:cNvPr id="3" name="Content Placeholder 2">
            <a:extLst>
              <a:ext uri="{FF2B5EF4-FFF2-40B4-BE49-F238E27FC236}">
                <a16:creationId xmlns:a16="http://schemas.microsoft.com/office/drawing/2014/main" id="{3F9997B8-838B-46BE-9485-B4FBBF325714}"/>
              </a:ext>
            </a:extLst>
          </p:cNvPr>
          <p:cNvSpPr>
            <a:spLocks noGrp="1"/>
          </p:cNvSpPr>
          <p:nvPr>
            <p:ph idx="1"/>
          </p:nvPr>
        </p:nvSpPr>
        <p:spPr>
          <a:xfrm>
            <a:off x="457200" y="1700808"/>
            <a:ext cx="8229600" cy="3528392"/>
          </a:xfrm>
        </p:spPr>
        <p:txBody>
          <a:bodyPr/>
          <a:lstStyle/>
          <a:p>
            <a:r>
              <a:rPr lang="en-US" sz="2000" dirty="0"/>
              <a:t>Here, you must highlight the strengths and weaknesses (or limitations) of your methods and approach. </a:t>
            </a:r>
          </a:p>
          <a:p>
            <a:r>
              <a:rPr lang="en-US" sz="2000" dirty="0"/>
              <a:t>If you do not criticize your own study, the readers will do so anyway. </a:t>
            </a:r>
          </a:p>
          <a:p>
            <a:r>
              <a:rPr lang="en-US" sz="2000" dirty="0"/>
              <a:t>We present study limitations in papers for ethical and pragmatic reasons. As a pragmatic reason, limitations indicate to readers which ‘mistakes’ we made so they can avoid making similar mistakes. </a:t>
            </a:r>
          </a:p>
          <a:p>
            <a:r>
              <a:rPr lang="en-US" sz="2000" dirty="0"/>
              <a:t>You must explain the reasons for the limitations found and explain the implications of these limitations for the conclusions of your study, and can propose modifications and improvements to the study design to minimize or eliminate “mistakes” from similar future work.</a:t>
            </a:r>
            <a:endParaRPr lang="en-GB" sz="2000" dirty="0"/>
          </a:p>
        </p:txBody>
      </p:sp>
      <p:sp>
        <p:nvSpPr>
          <p:cNvPr id="4" name="TextBox 3">
            <a:extLst>
              <a:ext uri="{FF2B5EF4-FFF2-40B4-BE49-F238E27FC236}">
                <a16:creationId xmlns:a16="http://schemas.microsoft.com/office/drawing/2014/main" id="{6B6CE124-3008-41EF-BEB1-B2DD7142DCD7}"/>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3099612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A56A0-E1D2-40AA-BF90-4A444617F6C7}"/>
              </a:ext>
            </a:extLst>
          </p:cNvPr>
          <p:cNvSpPr>
            <a:spLocks noGrp="1"/>
          </p:cNvSpPr>
          <p:nvPr>
            <p:ph type="title"/>
          </p:nvPr>
        </p:nvSpPr>
        <p:spPr>
          <a:xfrm>
            <a:off x="424830" y="210765"/>
            <a:ext cx="8471284" cy="1143000"/>
          </a:xfrm>
        </p:spPr>
        <p:txBody>
          <a:bodyPr/>
          <a:lstStyle/>
          <a:p>
            <a:r>
              <a:rPr lang="en-US" dirty="0"/>
              <a:t>d) Meaning of the study: possible mechanisms and implications</a:t>
            </a:r>
            <a:endParaRPr lang="en-GB" dirty="0"/>
          </a:p>
        </p:txBody>
      </p:sp>
      <p:sp>
        <p:nvSpPr>
          <p:cNvPr id="3" name="Content Placeholder 2">
            <a:extLst>
              <a:ext uri="{FF2B5EF4-FFF2-40B4-BE49-F238E27FC236}">
                <a16:creationId xmlns:a16="http://schemas.microsoft.com/office/drawing/2014/main" id="{F842B4AB-8799-4FA2-920C-F0BA4D42AC81}"/>
              </a:ext>
            </a:extLst>
          </p:cNvPr>
          <p:cNvSpPr>
            <a:spLocks noGrp="1"/>
          </p:cNvSpPr>
          <p:nvPr>
            <p:ph idx="1"/>
          </p:nvPr>
        </p:nvSpPr>
        <p:spPr>
          <a:xfrm>
            <a:off x="457200" y="1772815"/>
            <a:ext cx="8229600" cy="3744417"/>
          </a:xfrm>
        </p:spPr>
        <p:txBody>
          <a:bodyPr/>
          <a:lstStyle/>
          <a:p>
            <a:r>
              <a:rPr lang="en-US" sz="2100" dirty="0"/>
              <a:t>At this point in the Discussion, you should inform your readers the mechanisms that could have produced the phenomenon and the implications of the results for your research area. </a:t>
            </a:r>
          </a:p>
          <a:p>
            <a:r>
              <a:rPr lang="en-US" sz="2100" dirty="0"/>
              <a:t>Identifying theoretical or practical implications involves finding ways in which your results may be used or may lead to the development of new applications in the future. </a:t>
            </a:r>
          </a:p>
          <a:p>
            <a:r>
              <a:rPr lang="en-US" sz="2100" dirty="0"/>
              <a:t>Listing applications allows the reader to understand the value of your research beyond the narrow objectives of the study.</a:t>
            </a:r>
            <a:endParaRPr lang="en-GB" sz="2100" dirty="0"/>
          </a:p>
        </p:txBody>
      </p:sp>
      <p:sp>
        <p:nvSpPr>
          <p:cNvPr id="4" name="TextBox 3">
            <a:extLst>
              <a:ext uri="{FF2B5EF4-FFF2-40B4-BE49-F238E27FC236}">
                <a16:creationId xmlns:a16="http://schemas.microsoft.com/office/drawing/2014/main" id="{4D65EBD8-1693-4129-A012-78CC9015997C}"/>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3248106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D6D71-C265-428D-B148-EF63537D2FC4}"/>
              </a:ext>
            </a:extLst>
          </p:cNvPr>
          <p:cNvSpPr>
            <a:spLocks noGrp="1"/>
          </p:cNvSpPr>
          <p:nvPr>
            <p:ph type="title"/>
          </p:nvPr>
        </p:nvSpPr>
        <p:spPr/>
        <p:txBody>
          <a:bodyPr/>
          <a:lstStyle/>
          <a:p>
            <a:r>
              <a:rPr lang="en-US" dirty="0"/>
              <a:t>e) Unanswered questions and future research</a:t>
            </a:r>
            <a:endParaRPr lang="en-GB" dirty="0"/>
          </a:p>
        </p:txBody>
      </p:sp>
      <p:sp>
        <p:nvSpPr>
          <p:cNvPr id="3" name="Content Placeholder 2">
            <a:extLst>
              <a:ext uri="{FF2B5EF4-FFF2-40B4-BE49-F238E27FC236}">
                <a16:creationId xmlns:a16="http://schemas.microsoft.com/office/drawing/2014/main" id="{E2CA587F-D606-4325-B268-27A80C3E0F3E}"/>
              </a:ext>
            </a:extLst>
          </p:cNvPr>
          <p:cNvSpPr>
            <a:spLocks noGrp="1"/>
          </p:cNvSpPr>
          <p:nvPr>
            <p:ph idx="1"/>
          </p:nvPr>
        </p:nvSpPr>
        <p:spPr>
          <a:xfrm>
            <a:off x="457200" y="1916831"/>
            <a:ext cx="8229600" cy="3600401"/>
          </a:xfrm>
        </p:spPr>
        <p:txBody>
          <a:bodyPr/>
          <a:lstStyle/>
          <a:p>
            <a:r>
              <a:rPr lang="en-US" sz="2400" dirty="0"/>
              <a:t>Finally, you should discuss questions that remain unanswered. </a:t>
            </a:r>
          </a:p>
          <a:p>
            <a:r>
              <a:rPr lang="en-US" sz="2400" dirty="0"/>
              <a:t>Briefly propose avenues for future research to further address these questions. </a:t>
            </a:r>
          </a:p>
          <a:p>
            <a:r>
              <a:rPr lang="en-US" sz="2400" dirty="0"/>
              <a:t>Add what you suggest can be done in terms of health and social care practice in order to address any issues found through your research. </a:t>
            </a:r>
          </a:p>
        </p:txBody>
      </p:sp>
      <p:sp>
        <p:nvSpPr>
          <p:cNvPr id="4" name="TextBox 3">
            <a:extLst>
              <a:ext uri="{FF2B5EF4-FFF2-40B4-BE49-F238E27FC236}">
                <a16:creationId xmlns:a16="http://schemas.microsoft.com/office/drawing/2014/main" id="{812913DC-1CBA-408F-ADA3-923BFC57E8AB}"/>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3993978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E4A16C-B3FC-4F11-93DE-7DC0D0216BA2}"/>
              </a:ext>
            </a:extLst>
          </p:cNvPr>
          <p:cNvSpPr>
            <a:spLocks noGrp="1"/>
          </p:cNvSpPr>
          <p:nvPr>
            <p:ph idx="1"/>
          </p:nvPr>
        </p:nvSpPr>
        <p:spPr>
          <a:xfrm>
            <a:off x="539552" y="1124744"/>
            <a:ext cx="8229600" cy="4113585"/>
          </a:xfrm>
        </p:spPr>
        <p:txBody>
          <a:bodyPr/>
          <a:lstStyle/>
          <a:p>
            <a:pPr marL="0" indent="0">
              <a:buNone/>
            </a:pPr>
            <a:r>
              <a:rPr lang="en-US" sz="1900" dirty="0"/>
              <a:t>Overall, the following questions should be considered when the Discussion section is drafted:</a:t>
            </a:r>
          </a:p>
          <a:p>
            <a:pPr marL="0" indent="0">
              <a:buNone/>
            </a:pPr>
            <a:endParaRPr lang="en-US" sz="1900" dirty="0"/>
          </a:p>
          <a:p>
            <a:pPr>
              <a:buFont typeface="Wingdings" panose="05000000000000000000" pitchFamily="2" charset="2"/>
              <a:buChar char="q"/>
            </a:pPr>
            <a:r>
              <a:rPr lang="en-US" sz="1900" dirty="0"/>
              <a:t>(a) What are the most important findings of your study in relation to your study’s aim?</a:t>
            </a:r>
          </a:p>
          <a:p>
            <a:pPr>
              <a:buFont typeface="Wingdings" panose="05000000000000000000" pitchFamily="2" charset="2"/>
              <a:buChar char="q"/>
            </a:pPr>
            <a:r>
              <a:rPr lang="en-US" sz="1900" dirty="0"/>
              <a:t>(b) What are the strengths and weaknesses of your study?</a:t>
            </a:r>
          </a:p>
          <a:p>
            <a:pPr>
              <a:buFont typeface="Wingdings" panose="05000000000000000000" pitchFamily="2" charset="2"/>
              <a:buChar char="q"/>
            </a:pPr>
            <a:r>
              <a:rPr lang="en-US" sz="1900" dirty="0"/>
              <a:t>(c) What other factor(s) could have influenced your findings?</a:t>
            </a:r>
          </a:p>
          <a:p>
            <a:pPr>
              <a:buFont typeface="Wingdings" panose="05000000000000000000" pitchFamily="2" charset="2"/>
              <a:buChar char="q"/>
            </a:pPr>
            <a:r>
              <a:rPr lang="en-US" sz="1900" dirty="0"/>
              <a:t>(d) How are your findings related to those of other relevant studies?</a:t>
            </a:r>
          </a:p>
          <a:p>
            <a:pPr>
              <a:buFont typeface="Wingdings" panose="05000000000000000000" pitchFamily="2" charset="2"/>
              <a:buChar char="q"/>
            </a:pPr>
            <a:r>
              <a:rPr lang="en-US" sz="1900" dirty="0"/>
              <a:t>(e) Why are the findings of your study different from those of other studies?</a:t>
            </a:r>
          </a:p>
          <a:p>
            <a:pPr>
              <a:buFont typeface="Wingdings" panose="05000000000000000000" pitchFamily="2" charset="2"/>
              <a:buChar char="q"/>
            </a:pPr>
            <a:r>
              <a:rPr lang="en-US" sz="1900" dirty="0"/>
              <a:t>(f) What are the strengths and weaknesses of your study in relation to other studies?</a:t>
            </a:r>
          </a:p>
          <a:p>
            <a:pPr marL="0" indent="0">
              <a:buNone/>
            </a:pPr>
            <a:r>
              <a:rPr lang="en-US" sz="1900" dirty="0"/>
              <a:t>Continued…</a:t>
            </a:r>
            <a:endParaRPr lang="en-GB" sz="1900" dirty="0"/>
          </a:p>
        </p:txBody>
      </p:sp>
      <p:sp>
        <p:nvSpPr>
          <p:cNvPr id="4" name="Title 1">
            <a:extLst>
              <a:ext uri="{FF2B5EF4-FFF2-40B4-BE49-F238E27FC236}">
                <a16:creationId xmlns:a16="http://schemas.microsoft.com/office/drawing/2014/main" id="{927BAEF4-05DA-4D16-8D0E-E491AA2C2935}"/>
              </a:ext>
            </a:extLst>
          </p:cNvPr>
          <p:cNvSpPr txBox="1">
            <a:spLocks/>
          </p:cNvSpPr>
          <p:nvPr/>
        </p:nvSpPr>
        <p:spPr bwMode="auto">
          <a:xfrm>
            <a:off x="457200" y="260648"/>
            <a:ext cx="8229600"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3600" dirty="0"/>
              <a:t>What to consider when writing a Discussion </a:t>
            </a:r>
          </a:p>
        </p:txBody>
      </p:sp>
      <p:sp>
        <p:nvSpPr>
          <p:cNvPr id="5" name="TextBox 4">
            <a:extLst>
              <a:ext uri="{FF2B5EF4-FFF2-40B4-BE49-F238E27FC236}">
                <a16:creationId xmlns:a16="http://schemas.microsoft.com/office/drawing/2014/main" id="{DCD3BB93-40E6-4CC9-A819-C7F94636B7C6}"/>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31852822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CB398-81DC-4A1A-AB9C-BDD68091435F}"/>
              </a:ext>
            </a:extLst>
          </p:cNvPr>
          <p:cNvSpPr>
            <a:spLocks noGrp="1"/>
          </p:cNvSpPr>
          <p:nvPr>
            <p:ph type="title"/>
          </p:nvPr>
        </p:nvSpPr>
        <p:spPr>
          <a:xfrm>
            <a:off x="457200" y="274638"/>
            <a:ext cx="8229600" cy="634082"/>
          </a:xfrm>
        </p:spPr>
        <p:txBody>
          <a:bodyPr/>
          <a:lstStyle/>
          <a:p>
            <a:r>
              <a:rPr lang="en-GB" sz="3600" dirty="0"/>
              <a:t>What to consider when writing a Discussion </a:t>
            </a:r>
          </a:p>
        </p:txBody>
      </p:sp>
      <p:sp>
        <p:nvSpPr>
          <p:cNvPr id="3" name="Content Placeholder 2">
            <a:extLst>
              <a:ext uri="{FF2B5EF4-FFF2-40B4-BE49-F238E27FC236}">
                <a16:creationId xmlns:a16="http://schemas.microsoft.com/office/drawing/2014/main" id="{2E589581-FF92-4378-9855-2725128F2EF7}"/>
              </a:ext>
            </a:extLst>
          </p:cNvPr>
          <p:cNvSpPr>
            <a:spLocks noGrp="1"/>
          </p:cNvSpPr>
          <p:nvPr>
            <p:ph idx="1"/>
          </p:nvPr>
        </p:nvSpPr>
        <p:spPr>
          <a:xfrm>
            <a:off x="457200" y="1268760"/>
            <a:ext cx="8229600" cy="4248473"/>
          </a:xfrm>
        </p:spPr>
        <p:txBody>
          <a:bodyPr/>
          <a:lstStyle/>
          <a:p>
            <a:pPr marL="0" indent="0">
              <a:buNone/>
            </a:pPr>
            <a:r>
              <a:rPr lang="en-US" sz="1900" dirty="0"/>
              <a:t>…Continued….</a:t>
            </a:r>
          </a:p>
          <a:p>
            <a:pPr>
              <a:buFont typeface="Wingdings" panose="05000000000000000000" pitchFamily="2" charset="2"/>
              <a:buChar char="q"/>
            </a:pPr>
            <a:r>
              <a:rPr lang="en-US" sz="1900" dirty="0"/>
              <a:t>(g) How do your findings fit with existing knowledge on the topic?</a:t>
            </a:r>
          </a:p>
          <a:p>
            <a:pPr>
              <a:buFont typeface="Wingdings" panose="05000000000000000000" pitchFamily="2" charset="2"/>
              <a:buChar char="q"/>
            </a:pPr>
            <a:r>
              <a:rPr lang="en-US" sz="1900" dirty="0"/>
              <a:t>(h) How do your results influence knowledge of the problem examined?</a:t>
            </a:r>
          </a:p>
          <a:p>
            <a:pPr>
              <a:buFont typeface="Wingdings" panose="05000000000000000000" pitchFamily="2" charset="2"/>
              <a:buChar char="q"/>
            </a:pPr>
            <a:r>
              <a:rPr lang="en-US" sz="1900" dirty="0"/>
              <a:t>(</a:t>
            </a:r>
            <a:r>
              <a:rPr lang="en-US" sz="1900" dirty="0" err="1"/>
              <a:t>i</a:t>
            </a:r>
            <a:r>
              <a:rPr lang="en-US" sz="1900" dirty="0"/>
              <a:t>) Why are the contributions of your study important?</a:t>
            </a:r>
          </a:p>
          <a:p>
            <a:pPr>
              <a:buFont typeface="Wingdings" panose="05000000000000000000" pitchFamily="2" charset="2"/>
              <a:buChar char="q"/>
            </a:pPr>
            <a:r>
              <a:rPr lang="en-US" sz="1900" dirty="0"/>
              <a:t>(j) Is there a theoretical implication or a practical application of your study?</a:t>
            </a:r>
          </a:p>
          <a:p>
            <a:pPr>
              <a:buFont typeface="Wingdings" panose="05000000000000000000" pitchFamily="2" charset="2"/>
              <a:buChar char="q"/>
            </a:pPr>
            <a:r>
              <a:rPr lang="en-US" sz="1900" dirty="0"/>
              <a:t>(k) Did you propose changes to be applied in future studies that could address the problems or limitations you experienced?</a:t>
            </a:r>
          </a:p>
          <a:p>
            <a:pPr>
              <a:buFont typeface="Wingdings" panose="05000000000000000000" pitchFamily="2" charset="2"/>
              <a:buChar char="q"/>
            </a:pPr>
            <a:r>
              <a:rPr lang="en-US" sz="1900" dirty="0"/>
              <a:t>(l) What new questions emerge from your study?</a:t>
            </a:r>
          </a:p>
          <a:p>
            <a:pPr>
              <a:buFont typeface="Wingdings" panose="05000000000000000000" pitchFamily="2" charset="2"/>
              <a:buChar char="q"/>
            </a:pPr>
            <a:r>
              <a:rPr lang="en-US" sz="1900" dirty="0"/>
              <a:t>(m) How could your findings be generalized to other areas?</a:t>
            </a:r>
          </a:p>
          <a:p>
            <a:pPr>
              <a:buFont typeface="Wingdings" panose="05000000000000000000" pitchFamily="2" charset="2"/>
              <a:buChar char="q"/>
            </a:pPr>
            <a:r>
              <a:rPr lang="en-US" sz="1900" dirty="0"/>
              <a:t>(n) What further research would be needed to explain the issues raised by your findings?</a:t>
            </a:r>
            <a:endParaRPr lang="en-GB" sz="1900" dirty="0"/>
          </a:p>
        </p:txBody>
      </p:sp>
      <p:sp>
        <p:nvSpPr>
          <p:cNvPr id="4" name="TextBox 3">
            <a:extLst>
              <a:ext uri="{FF2B5EF4-FFF2-40B4-BE49-F238E27FC236}">
                <a16:creationId xmlns:a16="http://schemas.microsoft.com/office/drawing/2014/main" id="{44826C79-9612-4C9B-9784-026FC6CB66A3}"/>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31583879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7F195-AE39-4A19-B9D7-A11CDAA07427}"/>
              </a:ext>
            </a:extLst>
          </p:cNvPr>
          <p:cNvSpPr>
            <a:spLocks noGrp="1"/>
          </p:cNvSpPr>
          <p:nvPr>
            <p:ph type="title"/>
          </p:nvPr>
        </p:nvSpPr>
        <p:spPr/>
        <p:txBody>
          <a:bodyPr/>
          <a:lstStyle/>
          <a:p>
            <a:r>
              <a:rPr lang="en-US" dirty="0"/>
              <a:t>Writing tips for the Discussion</a:t>
            </a:r>
            <a:endParaRPr lang="en-GB" dirty="0"/>
          </a:p>
        </p:txBody>
      </p:sp>
      <p:sp>
        <p:nvSpPr>
          <p:cNvPr id="3" name="Content Placeholder 2">
            <a:extLst>
              <a:ext uri="{FF2B5EF4-FFF2-40B4-BE49-F238E27FC236}">
                <a16:creationId xmlns:a16="http://schemas.microsoft.com/office/drawing/2014/main" id="{BB4205AD-6B5E-4553-A6D2-2E3C75E91D0C}"/>
              </a:ext>
            </a:extLst>
          </p:cNvPr>
          <p:cNvSpPr>
            <a:spLocks noGrp="1"/>
          </p:cNvSpPr>
          <p:nvPr>
            <p:ph idx="1"/>
          </p:nvPr>
        </p:nvSpPr>
        <p:spPr>
          <a:xfrm>
            <a:off x="457200" y="1772815"/>
            <a:ext cx="8229600" cy="3744417"/>
          </a:xfrm>
        </p:spPr>
        <p:txBody>
          <a:bodyPr/>
          <a:lstStyle/>
          <a:p>
            <a:r>
              <a:rPr lang="en-US" sz="2400" dirty="0"/>
              <a:t>Trying to fit a complete discussion into a single paragraph can add unnecessary stress to the writing process. </a:t>
            </a:r>
          </a:p>
          <a:p>
            <a:r>
              <a:rPr lang="en-US" sz="2400" dirty="0"/>
              <a:t>If possible, you will want to give yourself at least two or three paragraphs to give the reader a comprehensive understanding of your study as a whole. </a:t>
            </a:r>
            <a:endParaRPr lang="en-GB" sz="2400" dirty="0"/>
          </a:p>
        </p:txBody>
      </p:sp>
      <p:sp>
        <p:nvSpPr>
          <p:cNvPr id="4" name="TextBox 3">
            <a:extLst>
              <a:ext uri="{FF2B5EF4-FFF2-40B4-BE49-F238E27FC236}">
                <a16:creationId xmlns:a16="http://schemas.microsoft.com/office/drawing/2014/main" id="{EFD969C1-0FD5-45BF-B1E5-F2EFDF63C7D2}"/>
              </a:ext>
            </a:extLst>
          </p:cNvPr>
          <p:cNvSpPr txBox="1"/>
          <p:nvPr/>
        </p:nvSpPr>
        <p:spPr>
          <a:xfrm>
            <a:off x="2195736" y="5265042"/>
            <a:ext cx="4572000" cy="261610"/>
          </a:xfrm>
          <a:prstGeom prst="rect">
            <a:avLst/>
          </a:prstGeom>
          <a:noFill/>
        </p:spPr>
        <p:txBody>
          <a:bodyPr wrap="square">
            <a:spAutoFit/>
          </a:bodyPr>
          <a:lstStyle/>
          <a:p>
            <a:r>
              <a:rPr lang="en-GB" sz="1100" dirty="0">
                <a:latin typeface="+mn-lt"/>
              </a:rPr>
              <a:t>Source: </a:t>
            </a:r>
            <a:r>
              <a:rPr lang="en-GB" sz="1100" dirty="0">
                <a:latin typeface="+mn-lt"/>
                <a:hlinkClick r:id="rId2"/>
              </a:rPr>
              <a:t>https://plos.org/resource/how-to-write-conclusions/</a:t>
            </a:r>
            <a:r>
              <a:rPr lang="en-GB" sz="1100" dirty="0">
                <a:latin typeface="+mn-lt"/>
              </a:rPr>
              <a:t> </a:t>
            </a:r>
          </a:p>
        </p:txBody>
      </p:sp>
    </p:spTree>
    <p:extLst>
      <p:ext uri="{BB962C8B-B14F-4D97-AF65-F5344CB8AC3E}">
        <p14:creationId xmlns:p14="http://schemas.microsoft.com/office/powerpoint/2010/main" val="21500092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E3C01-AA47-42A5-9442-CC834ECBD442}"/>
              </a:ext>
            </a:extLst>
          </p:cNvPr>
          <p:cNvSpPr>
            <a:spLocks noGrp="1"/>
          </p:cNvSpPr>
          <p:nvPr>
            <p:ph type="title"/>
          </p:nvPr>
        </p:nvSpPr>
        <p:spPr>
          <a:xfrm>
            <a:off x="457200" y="116632"/>
            <a:ext cx="8229600" cy="648072"/>
          </a:xfrm>
        </p:spPr>
        <p:txBody>
          <a:bodyPr/>
          <a:lstStyle/>
          <a:p>
            <a:r>
              <a:rPr lang="en-US" dirty="0"/>
              <a:t>Writing tips for the Discussion</a:t>
            </a:r>
            <a:endParaRPr lang="en-GB" dirty="0"/>
          </a:p>
        </p:txBody>
      </p:sp>
      <p:pic>
        <p:nvPicPr>
          <p:cNvPr id="6" name="Content Placeholder 5">
            <a:extLst>
              <a:ext uri="{FF2B5EF4-FFF2-40B4-BE49-F238E27FC236}">
                <a16:creationId xmlns:a16="http://schemas.microsoft.com/office/drawing/2014/main" id="{BBD2F77E-54CA-48C5-9B45-B17C1582F9EE}"/>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colorTemperature colorTemp="5300"/>
                    </a14:imgEffect>
                    <a14:imgEffect>
                      <a14:saturation sat="400000"/>
                    </a14:imgEffect>
                    <a14:imgEffect>
                      <a14:brightnessContrast bright="20000" contrast="-20000"/>
                    </a14:imgEffect>
                  </a14:imgLayer>
                </a14:imgProps>
              </a:ext>
              <a:ext uri="{28A0092B-C50C-407E-A947-70E740481C1C}">
                <a14:useLocalDpi xmlns:a14="http://schemas.microsoft.com/office/drawing/2010/main" val="0"/>
              </a:ext>
            </a:extLst>
          </a:blip>
          <a:srcRect t="3683" b="1802"/>
          <a:stretch/>
        </p:blipFill>
        <p:spPr>
          <a:xfrm>
            <a:off x="1907704" y="836712"/>
            <a:ext cx="5724128" cy="5904656"/>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EB71F7AC-5DA1-444C-9DD1-C70789E987D6}"/>
              </a:ext>
            </a:extLst>
          </p:cNvPr>
          <p:cNvSpPr txBox="1"/>
          <p:nvPr/>
        </p:nvSpPr>
        <p:spPr>
          <a:xfrm>
            <a:off x="7631832" y="4797152"/>
            <a:ext cx="1512168" cy="769441"/>
          </a:xfrm>
          <a:prstGeom prst="rect">
            <a:avLst/>
          </a:prstGeom>
          <a:noFill/>
        </p:spPr>
        <p:txBody>
          <a:bodyPr wrap="square">
            <a:spAutoFit/>
          </a:bodyPr>
          <a:lstStyle/>
          <a:p>
            <a:r>
              <a:rPr lang="en-GB" sz="1100" dirty="0">
                <a:latin typeface="+mn-lt"/>
              </a:rPr>
              <a:t>Source: </a:t>
            </a:r>
            <a:r>
              <a:rPr lang="en-GB" sz="1100" dirty="0">
                <a:latin typeface="+mn-lt"/>
                <a:hlinkClick r:id="rId4"/>
              </a:rPr>
              <a:t>https://plos.org/resource/how-to-write-conclusions/</a:t>
            </a:r>
            <a:r>
              <a:rPr lang="en-GB" sz="1100" dirty="0">
                <a:latin typeface="+mn-lt"/>
              </a:rPr>
              <a:t> </a:t>
            </a:r>
          </a:p>
        </p:txBody>
      </p:sp>
    </p:spTree>
    <p:extLst>
      <p:ext uri="{BB962C8B-B14F-4D97-AF65-F5344CB8AC3E}">
        <p14:creationId xmlns:p14="http://schemas.microsoft.com/office/powerpoint/2010/main" val="25752271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1BB9F-7D80-455D-A383-AC919AD286BF}"/>
              </a:ext>
            </a:extLst>
          </p:cNvPr>
          <p:cNvSpPr>
            <a:spLocks noGrp="1"/>
          </p:cNvSpPr>
          <p:nvPr>
            <p:ph type="title"/>
          </p:nvPr>
        </p:nvSpPr>
        <p:spPr/>
        <p:txBody>
          <a:bodyPr/>
          <a:lstStyle/>
          <a:p>
            <a:r>
              <a:rPr lang="en-US" dirty="0"/>
              <a:t>Writing the Conclusion </a:t>
            </a:r>
            <a:endParaRPr lang="en-GB" dirty="0"/>
          </a:p>
        </p:txBody>
      </p:sp>
      <p:sp>
        <p:nvSpPr>
          <p:cNvPr id="3" name="Content Placeholder 2">
            <a:extLst>
              <a:ext uri="{FF2B5EF4-FFF2-40B4-BE49-F238E27FC236}">
                <a16:creationId xmlns:a16="http://schemas.microsoft.com/office/drawing/2014/main" id="{E858AC3B-83C9-4474-AF50-1BFE49951F61}"/>
              </a:ext>
            </a:extLst>
          </p:cNvPr>
          <p:cNvSpPr>
            <a:spLocks noGrp="1"/>
          </p:cNvSpPr>
          <p:nvPr>
            <p:ph idx="1"/>
          </p:nvPr>
        </p:nvSpPr>
        <p:spPr>
          <a:xfrm>
            <a:off x="539552" y="1383755"/>
            <a:ext cx="8229600" cy="3917032"/>
          </a:xfrm>
        </p:spPr>
        <p:txBody>
          <a:bodyPr/>
          <a:lstStyle/>
          <a:p>
            <a:r>
              <a:rPr lang="en-US" sz="2200" dirty="0"/>
              <a:t>After the Discussion, you should provide closure by writing a concluding summary of the main points you want the reader to remember based on all aspects discussed. </a:t>
            </a:r>
          </a:p>
          <a:p>
            <a:r>
              <a:rPr lang="en-US" sz="2200" dirty="0"/>
              <a:t>The conclusion is the most important message of your paper. Hence, it should be written with great care in the present tense (use the past tense when describing results). </a:t>
            </a:r>
          </a:p>
          <a:p>
            <a:r>
              <a:rPr lang="en-US" sz="2200" dirty="0"/>
              <a:t>The conclusion should match both the aim/objectives posed in the Introduction section and the main results presented in the beginning of the Discussion section. </a:t>
            </a:r>
          </a:p>
        </p:txBody>
      </p:sp>
      <p:sp>
        <p:nvSpPr>
          <p:cNvPr id="4" name="TextBox 3">
            <a:extLst>
              <a:ext uri="{FF2B5EF4-FFF2-40B4-BE49-F238E27FC236}">
                <a16:creationId xmlns:a16="http://schemas.microsoft.com/office/drawing/2014/main" id="{E577EF3E-142C-4D76-893C-2EB9A04F7ECD}"/>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30555328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4E05-A35E-46DD-A9F6-49DBA9DE080F}"/>
              </a:ext>
            </a:extLst>
          </p:cNvPr>
          <p:cNvSpPr>
            <a:spLocks noGrp="1"/>
          </p:cNvSpPr>
          <p:nvPr>
            <p:ph type="title"/>
          </p:nvPr>
        </p:nvSpPr>
        <p:spPr>
          <a:xfrm>
            <a:off x="457200" y="274638"/>
            <a:ext cx="8229600" cy="706090"/>
          </a:xfrm>
        </p:spPr>
        <p:txBody>
          <a:bodyPr/>
          <a:lstStyle/>
          <a:p>
            <a:r>
              <a:rPr lang="en-GB" dirty="0"/>
              <a:t>Writing the Conclusion</a:t>
            </a:r>
          </a:p>
        </p:txBody>
      </p:sp>
      <p:sp>
        <p:nvSpPr>
          <p:cNvPr id="3" name="Content Placeholder 2">
            <a:extLst>
              <a:ext uri="{FF2B5EF4-FFF2-40B4-BE49-F238E27FC236}">
                <a16:creationId xmlns:a16="http://schemas.microsoft.com/office/drawing/2014/main" id="{C518EDD1-59AB-4C16-A61D-A2F3A7F6C414}"/>
              </a:ext>
            </a:extLst>
          </p:cNvPr>
          <p:cNvSpPr>
            <a:spLocks noGrp="1"/>
          </p:cNvSpPr>
          <p:nvPr>
            <p:ph idx="1"/>
          </p:nvPr>
        </p:nvSpPr>
        <p:spPr>
          <a:xfrm>
            <a:off x="457200" y="1556791"/>
            <a:ext cx="8229600" cy="3577897"/>
          </a:xfrm>
        </p:spPr>
        <p:txBody>
          <a:bodyPr/>
          <a:lstStyle/>
          <a:p>
            <a:r>
              <a:rPr lang="en-US" sz="2400" dirty="0"/>
              <a:t>The conclusion should make the overall message and argument clear to the reader. A conclusion is not a summary of everything you have just written.</a:t>
            </a:r>
          </a:p>
          <a:p>
            <a:endParaRPr lang="en-US" sz="2400" dirty="0"/>
          </a:p>
          <a:p>
            <a:r>
              <a:rPr lang="en-US" sz="2400" dirty="0"/>
              <a:t>It should end in a way that is thought provoking, and looks to the future.</a:t>
            </a:r>
          </a:p>
          <a:p>
            <a:pPr marL="0" indent="0">
              <a:buNone/>
            </a:pPr>
            <a:endParaRPr lang="en-US" sz="2400" dirty="0"/>
          </a:p>
        </p:txBody>
      </p:sp>
      <p:sp>
        <p:nvSpPr>
          <p:cNvPr id="5" name="TextBox 4">
            <a:extLst>
              <a:ext uri="{FF2B5EF4-FFF2-40B4-BE49-F238E27FC236}">
                <a16:creationId xmlns:a16="http://schemas.microsoft.com/office/drawing/2014/main" id="{92A8EFCC-03B0-4FF1-8F4D-A51D969A25FB}"/>
              </a:ext>
            </a:extLst>
          </p:cNvPr>
          <p:cNvSpPr txBox="1"/>
          <p:nvPr/>
        </p:nvSpPr>
        <p:spPr>
          <a:xfrm>
            <a:off x="1907704" y="5403165"/>
            <a:ext cx="4572000" cy="246221"/>
          </a:xfrm>
          <a:prstGeom prst="rect">
            <a:avLst/>
          </a:prstGeom>
          <a:noFill/>
        </p:spPr>
        <p:txBody>
          <a:bodyPr wrap="square">
            <a:spAutoFit/>
          </a:bodyPr>
          <a:lstStyle/>
          <a:p>
            <a:r>
              <a:rPr lang="en-GB" sz="1000" dirty="0">
                <a:latin typeface="+mn-lt"/>
              </a:rPr>
              <a:t>Source: </a:t>
            </a:r>
            <a:r>
              <a:rPr lang="en-GB" sz="1000" dirty="0">
                <a:latin typeface="+mn-lt"/>
                <a:hlinkClick r:id="rId2"/>
              </a:rPr>
              <a:t>https://library.leeds.ac.uk/info/14011/writing/112/essay_writing/7</a:t>
            </a:r>
            <a:r>
              <a:rPr lang="en-GB" sz="1000" dirty="0">
                <a:latin typeface="+mn-lt"/>
              </a:rPr>
              <a:t> </a:t>
            </a:r>
          </a:p>
        </p:txBody>
      </p:sp>
    </p:spTree>
    <p:extLst>
      <p:ext uri="{BB962C8B-B14F-4D97-AF65-F5344CB8AC3E}">
        <p14:creationId xmlns:p14="http://schemas.microsoft.com/office/powerpoint/2010/main" val="28080403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4E05-A35E-46DD-A9F6-49DBA9DE080F}"/>
              </a:ext>
            </a:extLst>
          </p:cNvPr>
          <p:cNvSpPr>
            <a:spLocks noGrp="1"/>
          </p:cNvSpPr>
          <p:nvPr>
            <p:ph type="title"/>
          </p:nvPr>
        </p:nvSpPr>
        <p:spPr>
          <a:xfrm>
            <a:off x="457200" y="274638"/>
            <a:ext cx="8229600" cy="706090"/>
          </a:xfrm>
        </p:spPr>
        <p:txBody>
          <a:bodyPr/>
          <a:lstStyle/>
          <a:p>
            <a:r>
              <a:rPr lang="en-GB" dirty="0"/>
              <a:t>Writing the Conclusion</a:t>
            </a:r>
          </a:p>
        </p:txBody>
      </p:sp>
      <p:sp>
        <p:nvSpPr>
          <p:cNvPr id="3" name="Content Placeholder 2">
            <a:extLst>
              <a:ext uri="{FF2B5EF4-FFF2-40B4-BE49-F238E27FC236}">
                <a16:creationId xmlns:a16="http://schemas.microsoft.com/office/drawing/2014/main" id="{C518EDD1-59AB-4C16-A61D-A2F3A7F6C414}"/>
              </a:ext>
            </a:extLst>
          </p:cNvPr>
          <p:cNvSpPr>
            <a:spLocks noGrp="1"/>
          </p:cNvSpPr>
          <p:nvPr>
            <p:ph idx="1"/>
          </p:nvPr>
        </p:nvSpPr>
        <p:spPr>
          <a:xfrm>
            <a:off x="457200" y="1340769"/>
            <a:ext cx="8229600" cy="3793920"/>
          </a:xfrm>
        </p:spPr>
        <p:txBody>
          <a:bodyPr/>
          <a:lstStyle/>
          <a:p>
            <a:pPr marL="0" indent="0">
              <a:buNone/>
            </a:pPr>
            <a:r>
              <a:rPr lang="en-US" sz="2000" b="1" dirty="0"/>
              <a:t>What should be in the conclusion?</a:t>
            </a:r>
          </a:p>
          <a:p>
            <a:r>
              <a:rPr lang="en-US" sz="2000" dirty="0"/>
              <a:t>Generally, you should briefly explain your main findings or ideas. </a:t>
            </a:r>
          </a:p>
          <a:p>
            <a:r>
              <a:rPr lang="en-US" sz="2000" dirty="0"/>
              <a:t>You should also present the main message or argument that you want your reader to take away. </a:t>
            </a:r>
          </a:p>
          <a:p>
            <a:r>
              <a:rPr lang="en-US" sz="2000" dirty="0"/>
              <a:t>Make sure your conclusion is clearly supported by the evidence presented in the essay.</a:t>
            </a:r>
          </a:p>
          <a:p>
            <a:r>
              <a:rPr lang="en-US" sz="2000" dirty="0"/>
              <a:t>You must not include any new material or evidence in your conclusion. </a:t>
            </a:r>
          </a:p>
          <a:p>
            <a:r>
              <a:rPr lang="en-US" sz="2000" dirty="0"/>
              <a:t>At the end of your conclusion, move from the specific to the general. Try to set your discussion into a different or wider context.</a:t>
            </a:r>
            <a:endParaRPr lang="en-GB" sz="2000" dirty="0"/>
          </a:p>
        </p:txBody>
      </p:sp>
      <p:sp>
        <p:nvSpPr>
          <p:cNvPr id="5" name="TextBox 4">
            <a:extLst>
              <a:ext uri="{FF2B5EF4-FFF2-40B4-BE49-F238E27FC236}">
                <a16:creationId xmlns:a16="http://schemas.microsoft.com/office/drawing/2014/main" id="{92A8EFCC-03B0-4FF1-8F4D-A51D969A25FB}"/>
              </a:ext>
            </a:extLst>
          </p:cNvPr>
          <p:cNvSpPr txBox="1"/>
          <p:nvPr/>
        </p:nvSpPr>
        <p:spPr>
          <a:xfrm>
            <a:off x="1907704" y="5403165"/>
            <a:ext cx="4572000" cy="246221"/>
          </a:xfrm>
          <a:prstGeom prst="rect">
            <a:avLst/>
          </a:prstGeom>
          <a:noFill/>
        </p:spPr>
        <p:txBody>
          <a:bodyPr wrap="square">
            <a:spAutoFit/>
          </a:bodyPr>
          <a:lstStyle/>
          <a:p>
            <a:r>
              <a:rPr lang="en-GB" sz="1000" dirty="0">
                <a:latin typeface="+mn-lt"/>
              </a:rPr>
              <a:t>Source: </a:t>
            </a:r>
            <a:r>
              <a:rPr lang="en-GB" sz="1000" dirty="0">
                <a:latin typeface="+mn-lt"/>
                <a:hlinkClick r:id="rId2"/>
              </a:rPr>
              <a:t>https://library.leeds.ac.uk/info/14011/writing/112/essay_writing/7</a:t>
            </a:r>
            <a:r>
              <a:rPr lang="en-GB" sz="1000" dirty="0">
                <a:latin typeface="+mn-lt"/>
              </a:rPr>
              <a:t> </a:t>
            </a:r>
          </a:p>
        </p:txBody>
      </p:sp>
    </p:spTree>
    <p:extLst>
      <p:ext uri="{BB962C8B-B14F-4D97-AF65-F5344CB8AC3E}">
        <p14:creationId xmlns:p14="http://schemas.microsoft.com/office/powerpoint/2010/main" val="19072914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24E62-6C91-43BE-9C9E-EB9D1EBDE2F8}"/>
              </a:ext>
            </a:extLst>
          </p:cNvPr>
          <p:cNvSpPr>
            <a:spLocks noGrp="1"/>
          </p:cNvSpPr>
          <p:nvPr>
            <p:ph type="title"/>
          </p:nvPr>
        </p:nvSpPr>
        <p:spPr/>
        <p:txBody>
          <a:bodyPr/>
          <a:lstStyle/>
          <a:p>
            <a:r>
              <a:rPr lang="en-US" dirty="0"/>
              <a:t>How to structure a Conclusion </a:t>
            </a:r>
            <a:endParaRPr lang="en-GB" dirty="0"/>
          </a:p>
        </p:txBody>
      </p:sp>
      <p:sp>
        <p:nvSpPr>
          <p:cNvPr id="3" name="Content Placeholder 2">
            <a:extLst>
              <a:ext uri="{FF2B5EF4-FFF2-40B4-BE49-F238E27FC236}">
                <a16:creationId xmlns:a16="http://schemas.microsoft.com/office/drawing/2014/main" id="{36A8F709-434B-4B31-9C88-78CE635A037B}"/>
              </a:ext>
            </a:extLst>
          </p:cNvPr>
          <p:cNvSpPr>
            <a:spLocks noGrp="1"/>
          </p:cNvSpPr>
          <p:nvPr>
            <p:ph idx="1"/>
          </p:nvPr>
        </p:nvSpPr>
        <p:spPr>
          <a:xfrm>
            <a:off x="457200" y="1484784"/>
            <a:ext cx="8229600" cy="4032449"/>
          </a:xfrm>
        </p:spPr>
        <p:txBody>
          <a:bodyPr/>
          <a:lstStyle/>
          <a:p>
            <a:r>
              <a:rPr lang="en-US" sz="2200" dirty="0"/>
              <a:t>In the conclusion, readers expect an interpretation of the study’s key findings associated, when appropriate, with support from the literature in addition to the study’s significance. </a:t>
            </a:r>
          </a:p>
          <a:p>
            <a:r>
              <a:rPr lang="en-US" sz="2200" dirty="0"/>
              <a:t>Conjunctive adverbs generally used for the concluding paragraph include the following: </a:t>
            </a:r>
          </a:p>
          <a:p>
            <a:r>
              <a:rPr lang="en-US" sz="2200" dirty="0"/>
              <a:t>In summary, …..</a:t>
            </a:r>
          </a:p>
          <a:p>
            <a:r>
              <a:rPr lang="en-US" sz="2200" dirty="0"/>
              <a:t>In conclusion, ……. </a:t>
            </a:r>
          </a:p>
          <a:p>
            <a:r>
              <a:rPr lang="en-US" sz="2200" dirty="0"/>
              <a:t>To conclude, ……. (etc.)</a:t>
            </a:r>
            <a:endParaRPr lang="en-GB" sz="2200" dirty="0"/>
          </a:p>
        </p:txBody>
      </p:sp>
      <p:sp>
        <p:nvSpPr>
          <p:cNvPr id="4" name="TextBox 3">
            <a:extLst>
              <a:ext uri="{FF2B5EF4-FFF2-40B4-BE49-F238E27FC236}">
                <a16:creationId xmlns:a16="http://schemas.microsoft.com/office/drawing/2014/main" id="{C70B68EE-863D-42B2-841F-47730004E3DC}"/>
              </a:ext>
            </a:extLst>
          </p:cNvPr>
          <p:cNvSpPr txBox="1"/>
          <p:nvPr/>
        </p:nvSpPr>
        <p:spPr>
          <a:xfrm>
            <a:off x="215516" y="5440361"/>
            <a:ext cx="8712968" cy="246221"/>
          </a:xfrm>
          <a:prstGeom prst="rect">
            <a:avLst/>
          </a:prstGeom>
          <a:noFill/>
        </p:spPr>
        <p:txBody>
          <a:bodyPr wrap="square">
            <a:spAutoFit/>
          </a:bodyPr>
          <a:lstStyle/>
          <a:p>
            <a:r>
              <a:rPr lang="en-US" sz="1000" dirty="0">
                <a:latin typeface="+mn-lt"/>
              </a:rPr>
              <a:t>Source: Vieira, R. F., Lima, R. C. D., &amp; </a:t>
            </a:r>
            <a:r>
              <a:rPr lang="en-US" sz="1000" dirty="0" err="1">
                <a:latin typeface="+mn-lt"/>
              </a:rPr>
              <a:t>Mizubuti</a:t>
            </a:r>
            <a:r>
              <a:rPr lang="en-US" sz="1000" dirty="0">
                <a:latin typeface="+mn-lt"/>
              </a:rPr>
              <a:t>, E. S. G. (2019). How to write the discussion section of a scientific article. </a:t>
            </a:r>
            <a:r>
              <a:rPr lang="en-US" sz="1000" i="1" dirty="0">
                <a:latin typeface="+mn-lt"/>
              </a:rPr>
              <a:t>Acta </a:t>
            </a:r>
            <a:r>
              <a:rPr lang="en-US" sz="1000" i="1" dirty="0" err="1">
                <a:latin typeface="+mn-lt"/>
              </a:rPr>
              <a:t>Scientiarum</a:t>
            </a:r>
            <a:r>
              <a:rPr lang="en-US" sz="1000" i="1" dirty="0">
                <a:latin typeface="+mn-lt"/>
              </a:rPr>
              <a:t>. Agronomy</a:t>
            </a:r>
            <a:r>
              <a:rPr lang="en-US" sz="1000" dirty="0">
                <a:latin typeface="+mn-lt"/>
              </a:rPr>
              <a:t>, </a:t>
            </a:r>
            <a:r>
              <a:rPr lang="en-US" sz="1000" i="1" dirty="0">
                <a:latin typeface="+mn-lt"/>
              </a:rPr>
              <a:t>41</a:t>
            </a:r>
            <a:endParaRPr lang="en-GB" sz="1000" dirty="0">
              <a:latin typeface="+mn-lt"/>
            </a:endParaRPr>
          </a:p>
        </p:txBody>
      </p:sp>
    </p:spTree>
    <p:extLst>
      <p:ext uri="{BB962C8B-B14F-4D97-AF65-F5344CB8AC3E}">
        <p14:creationId xmlns:p14="http://schemas.microsoft.com/office/powerpoint/2010/main" val="40198854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FA87238-E91C-4882-B7A1-B241E789DAE9}"/>
              </a:ext>
            </a:extLst>
          </p:cNvPr>
          <p:cNvSpPr>
            <a:spLocks noGrp="1"/>
          </p:cNvSpPr>
          <p:nvPr>
            <p:ph type="title"/>
          </p:nvPr>
        </p:nvSpPr>
        <p:spPr/>
        <p:txBody>
          <a:bodyPr/>
          <a:lstStyle/>
          <a:p>
            <a:r>
              <a:rPr lang="en-GB" altLang="en-US" sz="4000" dirty="0"/>
              <a:t>Seminar: Individual work</a:t>
            </a:r>
          </a:p>
        </p:txBody>
      </p:sp>
      <p:sp>
        <p:nvSpPr>
          <p:cNvPr id="3" name="Content Placeholder 2">
            <a:extLst>
              <a:ext uri="{FF2B5EF4-FFF2-40B4-BE49-F238E27FC236}">
                <a16:creationId xmlns:a16="http://schemas.microsoft.com/office/drawing/2014/main" id="{24594BC3-0164-4DCC-A4D0-1F36B55C5895}"/>
              </a:ext>
            </a:extLst>
          </p:cNvPr>
          <p:cNvSpPr>
            <a:spLocks noGrp="1"/>
          </p:cNvSpPr>
          <p:nvPr>
            <p:ph idx="1"/>
          </p:nvPr>
        </p:nvSpPr>
        <p:spPr>
          <a:xfrm>
            <a:off x="457200" y="1628800"/>
            <a:ext cx="8229600" cy="3556323"/>
          </a:xfrm>
        </p:spPr>
        <p:txBody>
          <a:bodyPr/>
          <a:lstStyle/>
          <a:p>
            <a:pPr>
              <a:defRPr/>
            </a:pPr>
            <a:r>
              <a:rPr lang="en-GB" sz="2400" dirty="0"/>
              <a:t>For the next 45 minutes, identify 3-5 research articles for your secondary data analysis, which relate to your topic.</a:t>
            </a:r>
          </a:p>
          <a:p>
            <a:pPr>
              <a:defRPr/>
            </a:pPr>
            <a:r>
              <a:rPr lang="en-GB" sz="2400" dirty="0"/>
              <a:t>Using your selected studies sheet, present the main information of each article. </a:t>
            </a:r>
          </a:p>
          <a:p>
            <a:pPr>
              <a:defRPr/>
            </a:pPr>
            <a:endParaRPr lang="en-GB" sz="2400" dirty="0"/>
          </a:p>
          <a:p>
            <a:pPr marL="0" indent="0">
              <a:buFont typeface="Arial" panose="020B0604020202020204" pitchFamily="34" charset="0"/>
              <a:buNone/>
              <a:defRPr/>
            </a:pPr>
            <a:r>
              <a:rPr lang="en-GB" sz="2400" b="1" i="1" dirty="0"/>
              <a:t>- Any key themes identified?</a:t>
            </a:r>
          </a:p>
          <a:p>
            <a:pPr>
              <a:defRPr/>
            </a:pPr>
            <a:endParaRPr lang="en-GB" dirty="0">
              <a:highlight>
                <a:srgbClr val="FFFF00"/>
              </a:highlight>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AAB17-7E55-46F3-87AA-8B3B25888683}"/>
              </a:ext>
            </a:extLst>
          </p:cNvPr>
          <p:cNvSpPr>
            <a:spLocks noGrp="1"/>
          </p:cNvSpPr>
          <p:nvPr>
            <p:ph type="title"/>
          </p:nvPr>
        </p:nvSpPr>
        <p:spPr/>
        <p:txBody>
          <a:bodyPr/>
          <a:lstStyle/>
          <a:p>
            <a:r>
              <a:rPr lang="en-GB" dirty="0"/>
              <a:t>Recap / Conclusion</a:t>
            </a:r>
          </a:p>
        </p:txBody>
      </p:sp>
      <p:sp>
        <p:nvSpPr>
          <p:cNvPr id="3" name="Content Placeholder 2">
            <a:extLst>
              <a:ext uri="{FF2B5EF4-FFF2-40B4-BE49-F238E27FC236}">
                <a16:creationId xmlns:a16="http://schemas.microsoft.com/office/drawing/2014/main" id="{9038C342-21BF-4050-B074-00609E19488C}"/>
              </a:ext>
            </a:extLst>
          </p:cNvPr>
          <p:cNvSpPr>
            <a:spLocks noGrp="1"/>
          </p:cNvSpPr>
          <p:nvPr>
            <p:ph idx="1"/>
          </p:nvPr>
        </p:nvSpPr>
        <p:spPr/>
        <p:txBody>
          <a:bodyPr/>
          <a:lstStyle/>
          <a:p>
            <a:r>
              <a:rPr lang="en-GB" dirty="0"/>
              <a:t>What did you learn today?</a:t>
            </a:r>
          </a:p>
          <a:p>
            <a:r>
              <a:rPr lang="en-GB" dirty="0"/>
              <a:t>How can you implement what you learned today in your practice?</a:t>
            </a:r>
          </a:p>
        </p:txBody>
      </p:sp>
    </p:spTree>
    <p:extLst>
      <p:ext uri="{BB962C8B-B14F-4D97-AF65-F5344CB8AC3E}">
        <p14:creationId xmlns:p14="http://schemas.microsoft.com/office/powerpoint/2010/main" val="10897716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D1A47B9-C36A-4D3C-B871-B2C512FA17B4}"/>
              </a:ext>
            </a:extLst>
          </p:cNvPr>
          <p:cNvSpPr>
            <a:spLocks noGrp="1"/>
          </p:cNvSpPr>
          <p:nvPr>
            <p:ph type="title"/>
          </p:nvPr>
        </p:nvSpPr>
        <p:spPr>
          <a:xfrm>
            <a:off x="457200" y="274638"/>
            <a:ext cx="8229600" cy="922114"/>
          </a:xfrm>
        </p:spPr>
        <p:txBody>
          <a:bodyPr/>
          <a:lstStyle/>
          <a:p>
            <a:r>
              <a:rPr lang="en-GB" altLang="en-US" dirty="0"/>
              <a:t>Next week…</a:t>
            </a:r>
          </a:p>
        </p:txBody>
      </p:sp>
      <p:sp>
        <p:nvSpPr>
          <p:cNvPr id="9219" name="Content Placeholder 2">
            <a:extLst>
              <a:ext uri="{FF2B5EF4-FFF2-40B4-BE49-F238E27FC236}">
                <a16:creationId xmlns:a16="http://schemas.microsoft.com/office/drawing/2014/main" id="{9F5050E2-F7D7-4119-9B13-78B7CF534769}"/>
              </a:ext>
            </a:extLst>
          </p:cNvPr>
          <p:cNvSpPr>
            <a:spLocks noGrp="1"/>
          </p:cNvSpPr>
          <p:nvPr>
            <p:ph idx="1"/>
          </p:nvPr>
        </p:nvSpPr>
        <p:spPr>
          <a:xfrm>
            <a:off x="457200" y="1417638"/>
            <a:ext cx="8229600" cy="3917950"/>
          </a:xfrm>
        </p:spPr>
        <p:txBody>
          <a:bodyPr/>
          <a:lstStyle/>
          <a:p>
            <a:r>
              <a:rPr lang="en-GB" altLang="en-US" sz="2600" dirty="0"/>
              <a:t>In Week 7, we will look at n overview and additional information for writing a literature review.</a:t>
            </a:r>
          </a:p>
          <a:p>
            <a:r>
              <a:rPr lang="en-GB" altLang="en-US" sz="2600" dirty="0"/>
              <a:t>You should have started to analyse the studies that you have chosen and themes that have emerged.</a:t>
            </a:r>
          </a:p>
          <a:p>
            <a:r>
              <a:rPr lang="en-GB" altLang="en-US" sz="2600" dirty="0"/>
              <a:t>Bring these articles and notes on your themes with you. </a:t>
            </a:r>
          </a:p>
          <a:p>
            <a:r>
              <a:rPr lang="en-GB" altLang="en-US" sz="2600" dirty="0"/>
              <a:t>It is suggested to bring your device/laptop with you in class.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3">
            <a:extLst>
              <a:ext uri="{FF2B5EF4-FFF2-40B4-BE49-F238E27FC236}">
                <a16:creationId xmlns:a16="http://schemas.microsoft.com/office/drawing/2014/main" id="{83163A22-5B42-486F-926E-9F7912B1F01B}"/>
              </a:ext>
            </a:extLst>
          </p:cNvPr>
          <p:cNvSpPr>
            <a:spLocks noGrp="1"/>
          </p:cNvSpPr>
          <p:nvPr>
            <p:ph type="title"/>
          </p:nvPr>
        </p:nvSpPr>
        <p:spPr>
          <a:xfrm>
            <a:off x="457200" y="1844675"/>
            <a:ext cx="8229600" cy="1143000"/>
          </a:xfrm>
        </p:spPr>
        <p:txBody>
          <a:bodyPr/>
          <a:lstStyle/>
          <a:p>
            <a:r>
              <a:rPr lang="en-GB" altLang="en-US" sz="6600" dirty="0"/>
              <a:t>Any Questions?</a:t>
            </a:r>
          </a:p>
        </p:txBody>
      </p:sp>
      <p:sp>
        <p:nvSpPr>
          <p:cNvPr id="11268" name="TextBox 1">
            <a:extLst>
              <a:ext uri="{FF2B5EF4-FFF2-40B4-BE49-F238E27FC236}">
                <a16:creationId xmlns:a16="http://schemas.microsoft.com/office/drawing/2014/main" id="{DB302ED3-1B1F-4ED3-91E2-60344FADACA6}"/>
              </a:ext>
            </a:extLst>
          </p:cNvPr>
          <p:cNvSpPr txBox="1">
            <a:spLocks noChangeArrowheads="1"/>
          </p:cNvSpPr>
          <p:nvPr/>
        </p:nvSpPr>
        <p:spPr bwMode="auto">
          <a:xfrm>
            <a:off x="2286000" y="36877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803</TotalTime>
  <Words>3321</Words>
  <Application>Microsoft Office PowerPoint</Application>
  <PresentationFormat>On-screen Show (4:3)</PresentationFormat>
  <Paragraphs>215</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Myriad Pro</vt:lpstr>
      <vt:lpstr>Verdana</vt:lpstr>
      <vt:lpstr>Wingdings</vt:lpstr>
      <vt:lpstr>20140311PresentationUWTSDTemplate</vt:lpstr>
      <vt:lpstr>PowerPoint Presentation</vt:lpstr>
      <vt:lpstr> Module Aim &amp; Learning Outcomes </vt:lpstr>
      <vt:lpstr>Recap – Evaluation of a research</vt:lpstr>
      <vt:lpstr>Recap - Reporting results</vt:lpstr>
      <vt:lpstr>Lesson Objectives</vt:lpstr>
      <vt:lpstr>Discussion of findings</vt:lpstr>
      <vt:lpstr>Discussion of study findings</vt:lpstr>
      <vt:lpstr>Discussion of study findings</vt:lpstr>
      <vt:lpstr>Overall Objectives of a Discussion section</vt:lpstr>
      <vt:lpstr>Overall Objectives of a Discussion section</vt:lpstr>
      <vt:lpstr>Overall Objectives of a Discussion section</vt:lpstr>
      <vt:lpstr>Overall Objectives of a Discussion section</vt:lpstr>
      <vt:lpstr>Overall Objectives of a Discussion section</vt:lpstr>
      <vt:lpstr>Overall Objectives of a Discussion section</vt:lpstr>
      <vt:lpstr>Recap – main steps for writing a Discussion</vt:lpstr>
      <vt:lpstr>PowerPoint Presentation</vt:lpstr>
      <vt:lpstr>How to structure a Discussion </vt:lpstr>
      <vt:lpstr>a) Statement of principal findings</vt:lpstr>
      <vt:lpstr>b) Strengths and weaknesses in relation to other studies, discussing particularly any differences in results</vt:lpstr>
      <vt:lpstr>c) Strengths and weaknesses of the study</vt:lpstr>
      <vt:lpstr>d) Meaning of the study: possible mechanisms and implications</vt:lpstr>
      <vt:lpstr>e) Unanswered questions and future research</vt:lpstr>
      <vt:lpstr>PowerPoint Presentation</vt:lpstr>
      <vt:lpstr>What to consider when writing a Discussion </vt:lpstr>
      <vt:lpstr>Writing tips for the Discussion</vt:lpstr>
      <vt:lpstr>Writing tips for the Discussion</vt:lpstr>
      <vt:lpstr>Writing the Conclusion </vt:lpstr>
      <vt:lpstr>Writing the Conclusion</vt:lpstr>
      <vt:lpstr>Writing the Conclusion</vt:lpstr>
      <vt:lpstr>How to structure a Conclusion </vt:lpstr>
      <vt:lpstr>Seminar: Individual work</vt:lpstr>
      <vt:lpstr>Recap / Conclusion</vt:lpstr>
      <vt:lpstr>Next week…</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cp:lastModifiedBy>
  <cp:revision>83</cp:revision>
  <cp:lastPrinted>1601-01-01T00:00:00Z</cp:lastPrinted>
  <dcterms:created xsi:type="dcterms:W3CDTF">2002-10-07T19:43:58Z</dcterms:created>
  <dcterms:modified xsi:type="dcterms:W3CDTF">2021-11-14T23:41:28Z</dcterms:modified>
</cp:coreProperties>
</file>