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0" r:id="rId7"/>
    <p:sldId id="263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769882-B2E6-4341-8F83-13FB03FD12E9}" v="31" dt="2019-03-14T17:59:31.4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355" y="-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essi lloyd" userId="cf1cf8930ce6658d" providerId="LiveId" clId="{BE769882-B2E6-4341-8F83-13FB03FD12E9}"/>
    <pc:docChg chg="custSel addSld modSld">
      <pc:chgData name="allessi lloyd" userId="cf1cf8930ce6658d" providerId="LiveId" clId="{BE769882-B2E6-4341-8F83-13FB03FD12E9}" dt="2019-03-14T17:59:45.897" v="1746" actId="20577"/>
      <pc:docMkLst>
        <pc:docMk/>
      </pc:docMkLst>
      <pc:sldChg chg="addSp delSp modSp">
        <pc:chgData name="allessi lloyd" userId="cf1cf8930ce6658d" providerId="LiveId" clId="{BE769882-B2E6-4341-8F83-13FB03FD12E9}" dt="2019-03-14T17:58:37.600" v="1642" actId="20577"/>
        <pc:sldMkLst>
          <pc:docMk/>
          <pc:sldMk cId="3130781356" sldId="258"/>
        </pc:sldMkLst>
        <pc:spChg chg="mod">
          <ac:chgData name="allessi lloyd" userId="cf1cf8930ce6658d" providerId="LiveId" clId="{BE769882-B2E6-4341-8F83-13FB03FD12E9}" dt="2019-03-14T17:58:37.600" v="1642" actId="20577"/>
          <ac:spMkLst>
            <pc:docMk/>
            <pc:sldMk cId="3130781356" sldId="258"/>
            <ac:spMk id="3" creationId="{00000000-0000-0000-0000-000000000000}"/>
          </ac:spMkLst>
        </pc:spChg>
        <pc:picChg chg="del">
          <ac:chgData name="allessi lloyd" userId="cf1cf8930ce6658d" providerId="LiveId" clId="{BE769882-B2E6-4341-8F83-13FB03FD12E9}" dt="2019-03-14T16:21:40.406" v="802" actId="478"/>
          <ac:picMkLst>
            <pc:docMk/>
            <pc:sldMk cId="3130781356" sldId="258"/>
            <ac:picMk id="5" creationId="{00000000-0000-0000-0000-000000000000}"/>
          </ac:picMkLst>
        </pc:picChg>
        <pc:picChg chg="add mod">
          <ac:chgData name="allessi lloyd" userId="cf1cf8930ce6658d" providerId="LiveId" clId="{BE769882-B2E6-4341-8F83-13FB03FD12E9}" dt="2019-03-14T16:21:54.797" v="805" actId="1076"/>
          <ac:picMkLst>
            <pc:docMk/>
            <pc:sldMk cId="3130781356" sldId="258"/>
            <ac:picMk id="6" creationId="{79CEE66D-E175-4872-80A8-A890CF940D80}"/>
          </ac:picMkLst>
        </pc:picChg>
      </pc:sldChg>
      <pc:sldChg chg="modSp">
        <pc:chgData name="allessi lloyd" userId="cf1cf8930ce6658d" providerId="LiveId" clId="{BE769882-B2E6-4341-8F83-13FB03FD12E9}" dt="2019-03-14T17:59:45.897" v="1746" actId="20577"/>
        <pc:sldMkLst>
          <pc:docMk/>
          <pc:sldMk cId="3728403234" sldId="259"/>
        </pc:sldMkLst>
        <pc:spChg chg="mod">
          <ac:chgData name="allessi lloyd" userId="cf1cf8930ce6658d" providerId="LiveId" clId="{BE769882-B2E6-4341-8F83-13FB03FD12E9}" dt="2019-03-14T17:59:45.897" v="1746" actId="20577"/>
          <ac:spMkLst>
            <pc:docMk/>
            <pc:sldMk cId="3728403234" sldId="259"/>
            <ac:spMk id="3" creationId="{00000000-0000-0000-0000-000000000000}"/>
          </ac:spMkLst>
        </pc:spChg>
      </pc:sldChg>
      <pc:sldChg chg="addSp modSp">
        <pc:chgData name="allessi lloyd" userId="cf1cf8930ce6658d" providerId="LiveId" clId="{BE769882-B2E6-4341-8F83-13FB03FD12E9}" dt="2019-03-14T16:01:16.319" v="655" actId="20577"/>
        <pc:sldMkLst>
          <pc:docMk/>
          <pc:sldMk cId="1353032589" sldId="260"/>
        </pc:sldMkLst>
        <pc:spChg chg="mod">
          <ac:chgData name="allessi lloyd" userId="cf1cf8930ce6658d" providerId="LiveId" clId="{BE769882-B2E6-4341-8F83-13FB03FD12E9}" dt="2019-03-14T15:37:34.200" v="509" actId="1076"/>
          <ac:spMkLst>
            <pc:docMk/>
            <pc:sldMk cId="1353032589" sldId="260"/>
            <ac:spMk id="2" creationId="{00000000-0000-0000-0000-000000000000}"/>
          </ac:spMkLst>
        </pc:spChg>
        <pc:spChg chg="add mod">
          <ac:chgData name="allessi lloyd" userId="cf1cf8930ce6658d" providerId="LiveId" clId="{BE769882-B2E6-4341-8F83-13FB03FD12E9}" dt="2019-03-14T16:01:16.319" v="655" actId="20577"/>
          <ac:spMkLst>
            <pc:docMk/>
            <pc:sldMk cId="1353032589" sldId="260"/>
            <ac:spMk id="3" creationId="{93CAAD01-5D9B-4464-B419-C9D10D568B8A}"/>
          </ac:spMkLst>
        </pc:spChg>
        <pc:picChg chg="mod">
          <ac:chgData name="allessi lloyd" userId="cf1cf8930ce6658d" providerId="LiveId" clId="{BE769882-B2E6-4341-8F83-13FB03FD12E9}" dt="2019-03-14T15:37:38.286" v="510" actId="1076"/>
          <ac:picMkLst>
            <pc:docMk/>
            <pc:sldMk cId="1353032589" sldId="260"/>
            <ac:picMk id="4" creationId="{00000000-0000-0000-0000-000000000000}"/>
          </ac:picMkLst>
        </pc:picChg>
      </pc:sldChg>
      <pc:sldChg chg="addSp modSp">
        <pc:chgData name="allessi lloyd" userId="cf1cf8930ce6658d" providerId="LiveId" clId="{BE769882-B2E6-4341-8F83-13FB03FD12E9}" dt="2019-03-14T17:53:56.616" v="1520" actId="20577"/>
        <pc:sldMkLst>
          <pc:docMk/>
          <pc:sldMk cId="2533825940" sldId="261"/>
        </pc:sldMkLst>
        <pc:spChg chg="mod">
          <ac:chgData name="allessi lloyd" userId="cf1cf8930ce6658d" providerId="LiveId" clId="{BE769882-B2E6-4341-8F83-13FB03FD12E9}" dt="2019-03-14T17:53:56.616" v="1520" actId="20577"/>
          <ac:spMkLst>
            <pc:docMk/>
            <pc:sldMk cId="2533825940" sldId="261"/>
            <ac:spMk id="3" creationId="{00000000-0000-0000-0000-000000000000}"/>
          </ac:spMkLst>
        </pc:spChg>
        <pc:picChg chg="add mod">
          <ac:chgData name="allessi lloyd" userId="cf1cf8930ce6658d" providerId="LiveId" clId="{BE769882-B2E6-4341-8F83-13FB03FD12E9}" dt="2019-03-14T17:52:17.289" v="1496" actId="14100"/>
          <ac:picMkLst>
            <pc:docMk/>
            <pc:sldMk cId="2533825940" sldId="261"/>
            <ac:picMk id="4" creationId="{FCF423E7-FE1A-472F-80B3-1CEEA989175F}"/>
          </ac:picMkLst>
        </pc:picChg>
        <pc:picChg chg="add mod">
          <ac:chgData name="allessi lloyd" userId="cf1cf8930ce6658d" providerId="LiveId" clId="{BE769882-B2E6-4341-8F83-13FB03FD12E9}" dt="2019-03-14T17:53:13.147" v="1500" actId="1076"/>
          <ac:picMkLst>
            <pc:docMk/>
            <pc:sldMk cId="2533825940" sldId="261"/>
            <ac:picMk id="5" creationId="{FCCD160B-6152-4405-9278-2085423D7C7D}"/>
          </ac:picMkLst>
        </pc:picChg>
      </pc:sldChg>
      <pc:sldChg chg="addSp delSp modSp">
        <pc:chgData name="allessi lloyd" userId="cf1cf8930ce6658d" providerId="LiveId" clId="{BE769882-B2E6-4341-8F83-13FB03FD12E9}" dt="2019-03-14T15:14:59.959" v="405" actId="20577"/>
        <pc:sldMkLst>
          <pc:docMk/>
          <pc:sldMk cId="289277" sldId="262"/>
        </pc:sldMkLst>
        <pc:spChg chg="add del mod">
          <ac:chgData name="allessi lloyd" userId="cf1cf8930ce6658d" providerId="LiveId" clId="{BE769882-B2E6-4341-8F83-13FB03FD12E9}" dt="2019-03-12T15:49:33.880" v="5"/>
          <ac:spMkLst>
            <pc:docMk/>
            <pc:sldMk cId="289277" sldId="262"/>
            <ac:spMk id="5" creationId="{8BF0AE44-0BA9-47BA-8D62-DBF02C6108C0}"/>
          </ac:spMkLst>
        </pc:spChg>
        <pc:spChg chg="add mod">
          <ac:chgData name="allessi lloyd" userId="cf1cf8930ce6658d" providerId="LiveId" clId="{BE769882-B2E6-4341-8F83-13FB03FD12E9}" dt="2019-03-14T15:14:59.959" v="405" actId="20577"/>
          <ac:spMkLst>
            <pc:docMk/>
            <pc:sldMk cId="289277" sldId="262"/>
            <ac:spMk id="6" creationId="{F0528EF8-2594-42F3-9C6F-4E1BA682CF3F}"/>
          </ac:spMkLst>
        </pc:spChg>
        <pc:picChg chg="mod">
          <ac:chgData name="allessi lloyd" userId="cf1cf8930ce6658d" providerId="LiveId" clId="{BE769882-B2E6-4341-8F83-13FB03FD12E9}" dt="2019-03-14T13:25:33.169" v="33" actId="14100"/>
          <ac:picMkLst>
            <pc:docMk/>
            <pc:sldMk cId="289277" sldId="262"/>
            <ac:picMk id="4" creationId="{393F172F-B1E2-4ECD-A6DC-C75EF076427F}"/>
          </ac:picMkLst>
        </pc:picChg>
      </pc:sldChg>
      <pc:sldChg chg="addSp modSp add">
        <pc:chgData name="allessi lloyd" userId="cf1cf8930ce6658d" providerId="LiveId" clId="{BE769882-B2E6-4341-8F83-13FB03FD12E9}" dt="2019-03-14T17:47:58.553" v="1464" actId="1076"/>
        <pc:sldMkLst>
          <pc:docMk/>
          <pc:sldMk cId="3943281497" sldId="263"/>
        </pc:sldMkLst>
        <pc:spChg chg="mod">
          <ac:chgData name="allessi lloyd" userId="cf1cf8930ce6658d" providerId="LiveId" clId="{BE769882-B2E6-4341-8F83-13FB03FD12E9}" dt="2019-03-14T17:28:43.582" v="1077" actId="20577"/>
          <ac:spMkLst>
            <pc:docMk/>
            <pc:sldMk cId="3943281497" sldId="263"/>
            <ac:spMk id="2" creationId="{AD5050B4-4C6F-4A90-B51E-30F990BBE665}"/>
          </ac:spMkLst>
        </pc:spChg>
        <pc:spChg chg="mod">
          <ac:chgData name="allessi lloyd" userId="cf1cf8930ce6658d" providerId="LiveId" clId="{BE769882-B2E6-4341-8F83-13FB03FD12E9}" dt="2019-03-14T17:45:40.288" v="1458" actId="20577"/>
          <ac:spMkLst>
            <pc:docMk/>
            <pc:sldMk cId="3943281497" sldId="263"/>
            <ac:spMk id="3" creationId="{52685C4A-0A2F-4236-9E8E-5774D9948B2C}"/>
          </ac:spMkLst>
        </pc:spChg>
        <pc:picChg chg="add mod">
          <ac:chgData name="allessi lloyd" userId="cf1cf8930ce6658d" providerId="LiveId" clId="{BE769882-B2E6-4341-8F83-13FB03FD12E9}" dt="2019-03-14T17:47:58.553" v="1464" actId="1076"/>
          <ac:picMkLst>
            <pc:docMk/>
            <pc:sldMk cId="3943281497" sldId="263"/>
            <ac:picMk id="4" creationId="{B38DAE09-9677-4F17-8234-640ED550E3B4}"/>
          </ac:picMkLst>
        </pc:picChg>
      </pc:sldChg>
      <pc:sldChg chg="addSp delSp modSp add">
        <pc:chgData name="allessi lloyd" userId="cf1cf8930ce6658d" providerId="LiveId" clId="{BE769882-B2E6-4341-8F83-13FB03FD12E9}" dt="2019-03-14T17:49:29.762" v="1488" actId="14100"/>
        <pc:sldMkLst>
          <pc:docMk/>
          <pc:sldMk cId="3825393362" sldId="264"/>
        </pc:sldMkLst>
        <pc:spChg chg="mod">
          <ac:chgData name="allessi lloyd" userId="cf1cf8930ce6658d" providerId="LiveId" clId="{BE769882-B2E6-4341-8F83-13FB03FD12E9}" dt="2019-03-14T17:48:17.757" v="1480" actId="20577"/>
          <ac:spMkLst>
            <pc:docMk/>
            <pc:sldMk cId="3825393362" sldId="264"/>
            <ac:spMk id="2" creationId="{3354B5CE-0AB2-402D-83E5-B56B7B5743A1}"/>
          </ac:spMkLst>
        </pc:spChg>
        <pc:spChg chg="del">
          <ac:chgData name="allessi lloyd" userId="cf1cf8930ce6658d" providerId="LiveId" clId="{BE769882-B2E6-4341-8F83-13FB03FD12E9}" dt="2019-03-14T17:48:22.366" v="1481" actId="478"/>
          <ac:spMkLst>
            <pc:docMk/>
            <pc:sldMk cId="3825393362" sldId="264"/>
            <ac:spMk id="3" creationId="{04968992-73E9-4EC3-A754-57693010987A}"/>
          </ac:spMkLst>
        </pc:spChg>
        <pc:picChg chg="add mod">
          <ac:chgData name="allessi lloyd" userId="cf1cf8930ce6658d" providerId="LiveId" clId="{BE769882-B2E6-4341-8F83-13FB03FD12E9}" dt="2019-03-14T17:49:29.762" v="1488" actId="14100"/>
          <ac:picMkLst>
            <pc:docMk/>
            <pc:sldMk cId="3825393362" sldId="264"/>
            <ac:picMk id="4" creationId="{7CA0B788-D4B9-4E05-BC69-DFC0EFBF761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vert.org/professionals/hiv-around-world/western-central-europe-north-america/uk" TargetMode="External"/><Relationship Id="rId13" Type="http://schemas.openxmlformats.org/officeDocument/2006/relationships/hyperlink" Target="https://howshealth.com/hiv-aids-rash-pictures-symptoms-treatment/" TargetMode="External"/><Relationship Id="rId3" Type="http://schemas.openxmlformats.org/officeDocument/2006/relationships/hyperlink" Target="https://www.nhs.uk/live-well/healthy-body/how-to-prevent-germs-from-spreading/" TargetMode="External"/><Relationship Id="rId7" Type="http://schemas.openxmlformats.org/officeDocument/2006/relationships/hyperlink" Target="https://www.nat.org.uk/we-inform/HIV-statistics/UK-statistics" TargetMode="External"/><Relationship Id="rId12" Type="http://schemas.openxmlformats.org/officeDocument/2006/relationships/hyperlink" Target="https://www.bbc.co.uk/news/uk-40743946" TargetMode="External"/><Relationship Id="rId17" Type="http://schemas.openxmlformats.org/officeDocument/2006/relationships/hyperlink" Target="https://www.tht.org.uk/hiv-and-sexual-health/about-hiv/stages-hiv-infection" TargetMode="External"/><Relationship Id="rId2" Type="http://schemas.openxmlformats.org/officeDocument/2006/relationships/hyperlink" Target="https://www.wales.nhs.uk/sites3/page.cfm?orgid=457&amp;pid=25401" TargetMode="External"/><Relationship Id="rId16" Type="http://schemas.openxmlformats.org/officeDocument/2006/relationships/hyperlink" Target="https://aidsinfo.nih.gov/understanding-hiv-aids/fact-sheets/20/48/the-basics-of-hiv-preven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yoclinic.org/diseases-conditions/hiv-aids/symptoms-causes/syc-20373524" TargetMode="External"/><Relationship Id="rId11" Type="http://schemas.openxmlformats.org/officeDocument/2006/relationships/hyperlink" Target="http://www.wales.nhs.uk/sites3/documents/895/HIV%20STI%20Trends%20March%202010.pdf" TargetMode="External"/><Relationship Id="rId5" Type="http://schemas.openxmlformats.org/officeDocument/2006/relationships/hyperlink" Target="https://www.avert.org/about-hiv-aids/symptoms-stages" TargetMode="External"/><Relationship Id="rId15" Type="http://schemas.openxmlformats.org/officeDocument/2006/relationships/hyperlink" Target="https://www.avert.org/professionals/hiv-around-world/western-central-europe-north-america/uk#The%20fuure%20of%20HIV%20and%20AIDs%20in%20the%20UK" TargetMode="External"/><Relationship Id="rId10" Type="http://schemas.openxmlformats.org/officeDocument/2006/relationships/hyperlink" Target="https://www.ons.gov.uk/aboutus/transparencyandgovernance/freedomofinformationfoi/ukpopulation2017" TargetMode="External"/><Relationship Id="rId4" Type="http://schemas.openxmlformats.org/officeDocument/2006/relationships/hyperlink" Target="https://www.hiv.gov/hiv-basics/overview/about-hiv-and-aids/what-are-hiv-and-aids" TargetMode="External"/><Relationship Id="rId9" Type="http://schemas.openxmlformats.org/officeDocument/2006/relationships/hyperlink" Target="https://assets.publishing.service.gov.uk/government/uploads/system/uploads/attachment_data/file/759270/HIV_testing_in_England_2017_report.pdf" TargetMode="External"/><Relationship Id="rId14" Type="http://schemas.openxmlformats.org/officeDocument/2006/relationships/hyperlink" Target="https://hivcover.co.za/tag/hiv-symptom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31153"/>
          <a:stretch/>
        </p:blipFill>
        <p:spPr>
          <a:xfrm>
            <a:off x="2708563" y="1061085"/>
            <a:ext cx="6774873" cy="2523633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Allessi Lloyd – 1706463</a:t>
            </a:r>
          </a:p>
          <a:p>
            <a:r>
              <a:rPr lang="en-GB" dirty="0"/>
              <a:t>Public health</a:t>
            </a:r>
          </a:p>
        </p:txBody>
      </p:sp>
    </p:spTree>
    <p:extLst>
      <p:ext uri="{BB962C8B-B14F-4D97-AF65-F5344CB8AC3E}">
        <p14:creationId xmlns:p14="http://schemas.microsoft.com/office/powerpoint/2010/main" val="2028803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communicable disease?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One person to another/ animal to a person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Infectious/ contagious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Spread by physical contact, contaminated surface/ object, bites from insects, airborne.</a:t>
            </a:r>
          </a:p>
          <a:p>
            <a:endParaRPr lang="en-GB" dirty="0"/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NHS WALES (2019), NHS (2018).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21169"/>
          <a:stretch/>
        </p:blipFill>
        <p:spPr>
          <a:xfrm>
            <a:off x="9455466" y="1920935"/>
            <a:ext cx="1822134" cy="15409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8127" y="4429766"/>
            <a:ext cx="2896812" cy="193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759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hiv?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Human immunodeficiency virus</a:t>
            </a:r>
          </a:p>
          <a:p>
            <a:r>
              <a:rPr lang="en-GB" dirty="0"/>
              <a:t>Have it for life</a:t>
            </a:r>
          </a:p>
          <a:p>
            <a:r>
              <a:rPr lang="en-GB" dirty="0"/>
              <a:t>Attacks cd4 cells (t cells)</a:t>
            </a:r>
          </a:p>
          <a:p>
            <a:r>
              <a:rPr lang="en-GB" dirty="0"/>
              <a:t>3 stages – acute, clinical, aids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Hiv.gov (2017), avert (2019), how’s health (2017) hiv</a:t>
            </a:r>
          </a:p>
          <a:p>
            <a:pPr marL="0" indent="0">
              <a:buNone/>
            </a:pPr>
            <a:r>
              <a:rPr lang="en-GB" dirty="0"/>
              <a:t>Cover (2018), THT (2018)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5934" y="1551601"/>
            <a:ext cx="3693448" cy="25275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CEE66D-E175-4872-80A8-A890CF940D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5934" y="4231543"/>
            <a:ext cx="3611033" cy="225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781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Prevention of hiv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Use condoms</a:t>
            </a:r>
          </a:p>
          <a:p>
            <a:r>
              <a:rPr lang="en-GB" dirty="0"/>
              <a:t>Truvada</a:t>
            </a:r>
          </a:p>
          <a:p>
            <a:r>
              <a:rPr lang="en-GB" dirty="0"/>
              <a:t>Tell partners if you have hiv</a:t>
            </a:r>
          </a:p>
          <a:p>
            <a:r>
              <a:rPr lang="en-GB" dirty="0"/>
              <a:t>Use clean needles</a:t>
            </a:r>
          </a:p>
          <a:p>
            <a:r>
              <a:rPr lang="en-GB" dirty="0"/>
              <a:t>If pregnant, get medical care right away</a:t>
            </a:r>
          </a:p>
          <a:p>
            <a:r>
              <a:rPr lang="en-GB" dirty="0"/>
              <a:t>Male circumcision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Mayo clinic (2018), aids info (2018)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F423E7-FE1A-472F-80B3-1CEEA98917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7708" y="1650883"/>
            <a:ext cx="3827091" cy="28703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CD160B-6152-4405-9278-2085423D7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5999" y="4657196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825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144131"/>
            <a:ext cx="10364451" cy="1596177"/>
          </a:xfrm>
        </p:spPr>
        <p:txBody>
          <a:bodyPr/>
          <a:lstStyle/>
          <a:p>
            <a:r>
              <a:rPr lang="en-GB" dirty="0"/>
              <a:t>Hiv in the uk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3F172F-B1E2-4ECD-A6DC-C75EF07642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18" t="45954" r="14989" b="11715"/>
          <a:stretch/>
        </p:blipFill>
        <p:spPr>
          <a:xfrm>
            <a:off x="253361" y="1198486"/>
            <a:ext cx="11685277" cy="45276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528EF8-2594-42F3-9C6F-4E1BA682CF3F}"/>
              </a:ext>
            </a:extLst>
          </p:cNvPr>
          <p:cNvSpPr txBox="1"/>
          <p:nvPr/>
        </p:nvSpPr>
        <p:spPr>
          <a:xfrm>
            <a:off x="253361" y="5885895"/>
            <a:ext cx="6562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Avert (2019), NAT (2018), Public Health England (2017), ONS (2017)</a:t>
            </a:r>
          </a:p>
        </p:txBody>
      </p:sp>
    </p:spTree>
    <p:extLst>
      <p:ext uri="{BB962C8B-B14F-4D97-AF65-F5344CB8AC3E}">
        <p14:creationId xmlns:p14="http://schemas.microsoft.com/office/powerpoint/2010/main" val="289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HIV IN WALES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913774" y="1132132"/>
            <a:ext cx="10364450" cy="45937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3CAAD01-5D9B-4464-B419-C9D10D568B8A}"/>
              </a:ext>
            </a:extLst>
          </p:cNvPr>
          <p:cNvSpPr txBox="1"/>
          <p:nvPr/>
        </p:nvSpPr>
        <p:spPr>
          <a:xfrm>
            <a:off x="1176867" y="5985933"/>
            <a:ext cx="390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Public Health Wales (2017), BBC (2017)</a:t>
            </a:r>
          </a:p>
        </p:txBody>
      </p:sp>
    </p:spTree>
    <p:extLst>
      <p:ext uri="{BB962C8B-B14F-4D97-AF65-F5344CB8AC3E}">
        <p14:creationId xmlns:p14="http://schemas.microsoft.com/office/powerpoint/2010/main" val="1353032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50B4-4C6F-4A90-B51E-30F990BBE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of hiv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85C4A-0A2F-4236-9E8E-5774D9948B2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Abmu</a:t>
            </a:r>
            <a:r>
              <a:rPr lang="en-GB" dirty="0"/>
              <a:t> spending £98,605 annually </a:t>
            </a:r>
          </a:p>
          <a:p>
            <a:r>
              <a:rPr lang="en-GB" dirty="0"/>
              <a:t>Uk made significant progress</a:t>
            </a:r>
          </a:p>
          <a:p>
            <a:r>
              <a:rPr lang="en-GB" dirty="0"/>
              <a:t>Late diagnosis still too high</a:t>
            </a:r>
          </a:p>
          <a:p>
            <a:r>
              <a:rPr lang="en-GB" dirty="0"/>
              <a:t>Increasing knowledge of hiv across the country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Nat (2017), avert (2019)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8DAE09-9677-4F17-8234-640ED550E3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9700" y="2953972"/>
            <a:ext cx="3995391" cy="225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281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4B5CE-0AB2-402D-83E5-B56B7B574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A0B788-D4B9-4E05-BC69-DFC0EFBF7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74" y="1742379"/>
            <a:ext cx="10364451" cy="4497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393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1100" dirty="0" err="1"/>
              <a:t>Nhs</a:t>
            </a:r>
            <a:r>
              <a:rPr lang="en-GB" sz="1100" dirty="0"/>
              <a:t> wales (2019) communicable disease control. Available at: </a:t>
            </a:r>
            <a:r>
              <a:rPr lang="en-GB" sz="1100" u="sng" dirty="0">
                <a:hlinkClick r:id="rId2"/>
              </a:rPr>
              <a:t>https://www.wales.nhs.uk/sites3/page.cfm?orgid=457&amp;pid=25401</a:t>
            </a:r>
            <a:r>
              <a:rPr lang="en-GB" sz="1100" dirty="0"/>
              <a:t> [accessed 22</a:t>
            </a:r>
            <a:r>
              <a:rPr lang="en-GB" sz="1100" baseline="30000" dirty="0"/>
              <a:t>nd</a:t>
            </a:r>
            <a:r>
              <a:rPr lang="en-GB" sz="1100" dirty="0"/>
              <a:t> February 2019]</a:t>
            </a:r>
          </a:p>
          <a:p>
            <a:r>
              <a:rPr lang="en-GB" sz="1100" dirty="0"/>
              <a:t>NHS (2018) how to prevent germs from spreading. Available at: </a:t>
            </a:r>
            <a:r>
              <a:rPr lang="en-GB" sz="1100" dirty="0">
                <a:hlinkClick r:id="rId3"/>
              </a:rPr>
              <a:t>https://www.nhs.uk/live-well/healthy-body/how-to-prevent-germs-from-spreading/</a:t>
            </a:r>
            <a:r>
              <a:rPr lang="en-GB" sz="1100" dirty="0"/>
              <a:t> [accessed 22</a:t>
            </a:r>
            <a:r>
              <a:rPr lang="en-GB" sz="1100" baseline="30000" dirty="0"/>
              <a:t>nd</a:t>
            </a:r>
            <a:r>
              <a:rPr lang="en-GB" sz="1100" dirty="0"/>
              <a:t> February 2019]</a:t>
            </a:r>
          </a:p>
          <a:p>
            <a:r>
              <a:rPr lang="en-GB" sz="1100" dirty="0"/>
              <a:t>Hiv.gov (2017) what are hiv and aids? Available at: </a:t>
            </a:r>
            <a:r>
              <a:rPr lang="en-GB" sz="1100" dirty="0">
                <a:hlinkClick r:id="rId4"/>
              </a:rPr>
              <a:t>https://www.hiv.gov/hiv-basics/overview/about-hiv-and-aids/what-are-hiv-and-aids</a:t>
            </a:r>
            <a:r>
              <a:rPr lang="en-GB" sz="1100" dirty="0"/>
              <a:t> [accessed 1st march 2019]</a:t>
            </a:r>
          </a:p>
          <a:p>
            <a:r>
              <a:rPr lang="en-GB" sz="1100" dirty="0"/>
              <a:t>Avert (2019) symptoms and stages of hiv infection. Available at: </a:t>
            </a:r>
            <a:r>
              <a:rPr lang="en-GB" sz="1100" dirty="0">
                <a:hlinkClick r:id="rId5"/>
              </a:rPr>
              <a:t>https://www.avert.org/about-hiv-aids/symptoms-stages</a:t>
            </a:r>
            <a:r>
              <a:rPr lang="en-GB" sz="1100" dirty="0"/>
              <a:t> [accessed 1st march 2019]</a:t>
            </a:r>
          </a:p>
          <a:p>
            <a:r>
              <a:rPr lang="en-GB" sz="1100" dirty="0"/>
              <a:t>MAYO CLINIC (2018) HIV/ AIDS. AVAILABLE AT: </a:t>
            </a:r>
            <a:r>
              <a:rPr lang="en-GB" sz="1100" dirty="0">
                <a:hlinkClick r:id="rId6"/>
              </a:rPr>
              <a:t>https://www.mayoclinic.org/diseases-conditions/hiv-aids/symptoms-causes/syc-20373524</a:t>
            </a:r>
            <a:r>
              <a:rPr lang="en-GB" sz="1100" dirty="0"/>
              <a:t> [ACCESSED 1ST MARCH 2019]</a:t>
            </a:r>
          </a:p>
          <a:p>
            <a:r>
              <a:rPr lang="en-GB" sz="1100" dirty="0"/>
              <a:t>Nat (2018) living with HIV. Available at: </a:t>
            </a:r>
            <a:r>
              <a:rPr lang="en-GB" sz="1100" dirty="0">
                <a:hlinkClick r:id="rId7"/>
              </a:rPr>
              <a:t>https://www.nat.org.uk/we-inform/HIV-statistics/UK-statistics</a:t>
            </a:r>
            <a:r>
              <a:rPr lang="en-GB" sz="1100" dirty="0"/>
              <a:t> [accessed 8</a:t>
            </a:r>
            <a:r>
              <a:rPr lang="en-GB" sz="1100" baseline="30000" dirty="0"/>
              <a:t>th</a:t>
            </a:r>
            <a:r>
              <a:rPr lang="en-GB" sz="1100" dirty="0"/>
              <a:t> march 2019]</a:t>
            </a:r>
          </a:p>
          <a:p>
            <a:r>
              <a:rPr lang="en-GB" sz="1100" dirty="0"/>
              <a:t>Avert (2019) hiv and aids in the united kingdom (uk). Available at: </a:t>
            </a:r>
            <a:r>
              <a:rPr lang="en-GB" sz="1100" dirty="0">
                <a:hlinkClick r:id="rId8"/>
              </a:rPr>
              <a:t>https://www.avert.org/professionals/hiv-around-world/western-central-europe-north-america/uk</a:t>
            </a:r>
            <a:r>
              <a:rPr lang="en-GB" sz="1100" dirty="0"/>
              <a:t> [accessed 7th march 2019]</a:t>
            </a:r>
          </a:p>
          <a:p>
            <a:r>
              <a:rPr lang="en-GB" sz="1100" dirty="0"/>
              <a:t>Public health England (2017) hiv testing in England: 2017 report. Available at: </a:t>
            </a:r>
            <a:r>
              <a:rPr lang="en-GB" sz="1100" dirty="0">
                <a:hlinkClick r:id="rId9"/>
              </a:rPr>
              <a:t>https://assets.publishing.service.gov.uk/government/uploads/system/uploads/attachment_data/file/759270/HIV_testing_in_England_2017_report.pdf</a:t>
            </a:r>
            <a:r>
              <a:rPr lang="en-GB" sz="1100" dirty="0"/>
              <a:t> [accessed 8th march 2019]</a:t>
            </a:r>
          </a:p>
          <a:p>
            <a:r>
              <a:rPr lang="en-GB" sz="1100" dirty="0"/>
              <a:t>Office for national statistics (2017) uk population 2017. available at: </a:t>
            </a:r>
            <a:r>
              <a:rPr lang="en-GB" sz="1100" dirty="0">
                <a:hlinkClick r:id="rId10"/>
              </a:rPr>
              <a:t>https://www.ons.gov.uk/aboutus/transparencyandgovernance/freedomofinformationfoi/ukpopulation2017</a:t>
            </a:r>
            <a:r>
              <a:rPr lang="en-GB" sz="1100" dirty="0"/>
              <a:t> [accessed 7th march 2019]</a:t>
            </a:r>
          </a:p>
          <a:p>
            <a:r>
              <a:rPr lang="en-GB" sz="1100" dirty="0"/>
              <a:t>Public health wales (2010) hiv and </a:t>
            </a:r>
            <a:r>
              <a:rPr lang="en-GB" sz="1100" dirty="0" err="1"/>
              <a:t>sti</a:t>
            </a:r>
            <a:r>
              <a:rPr lang="en-GB" sz="1100" dirty="0"/>
              <a:t> trends in wales. Available at: </a:t>
            </a:r>
            <a:r>
              <a:rPr lang="en-GB" sz="1100" dirty="0">
                <a:hlinkClick r:id="rId11"/>
              </a:rPr>
              <a:t>http://www.wales.nhs.uk/sites3/documents/895/HIV%20STI%20Trends%20March%202010.pdf</a:t>
            </a:r>
            <a:r>
              <a:rPr lang="en-GB" sz="1100" dirty="0"/>
              <a:t> [accessed 10</a:t>
            </a:r>
            <a:r>
              <a:rPr lang="en-GB" sz="1100" baseline="30000" dirty="0"/>
              <a:t>th</a:t>
            </a:r>
            <a:r>
              <a:rPr lang="en-GB" sz="1100" dirty="0"/>
              <a:t> march 2019]</a:t>
            </a:r>
          </a:p>
          <a:p>
            <a:r>
              <a:rPr lang="en-GB" sz="1100" dirty="0" err="1"/>
              <a:t>BBc</a:t>
            </a:r>
            <a:r>
              <a:rPr lang="en-GB" sz="1100" dirty="0"/>
              <a:t> (2017) gay rights 20 years on: 10 ways in which the uk has changed. Available at: </a:t>
            </a:r>
            <a:r>
              <a:rPr lang="en-GB" sz="1100" dirty="0">
                <a:hlinkClick r:id="rId12"/>
              </a:rPr>
              <a:t>https://www.bbc.co.uk/news/uk-40743946</a:t>
            </a:r>
            <a:r>
              <a:rPr lang="en-GB" sz="1100" dirty="0"/>
              <a:t> [accessed 11th march 2019]</a:t>
            </a:r>
          </a:p>
          <a:p>
            <a:r>
              <a:rPr lang="en-GB" sz="1100" dirty="0"/>
              <a:t>How’s health (2017) hiv (aids) rash. Available at: </a:t>
            </a:r>
            <a:r>
              <a:rPr lang="en-GB" sz="1100" dirty="0">
                <a:hlinkClick r:id="rId13"/>
              </a:rPr>
              <a:t>https://howshealth.com/hiv-aids-rash-pictures-symptoms-treatment/</a:t>
            </a:r>
            <a:r>
              <a:rPr lang="en-GB" sz="1100" dirty="0"/>
              <a:t> [accessed 10</a:t>
            </a:r>
            <a:r>
              <a:rPr lang="en-GB" sz="1100" baseline="30000" dirty="0"/>
              <a:t>th</a:t>
            </a:r>
            <a:r>
              <a:rPr lang="en-GB" sz="1100" dirty="0"/>
              <a:t> march 2019]</a:t>
            </a:r>
          </a:p>
          <a:p>
            <a:r>
              <a:rPr lang="en-GB" sz="1100" dirty="0"/>
              <a:t>HIV cover (2018) hiv positive mouth sores. Available at: </a:t>
            </a:r>
            <a:r>
              <a:rPr lang="en-GB" sz="1100" dirty="0">
                <a:hlinkClick r:id="rId14"/>
              </a:rPr>
              <a:t>https://hivcover.co.za/tag/hiv-symptoms/</a:t>
            </a:r>
            <a:r>
              <a:rPr lang="en-GB" sz="1100" dirty="0"/>
              <a:t> [accessed 10</a:t>
            </a:r>
            <a:r>
              <a:rPr lang="en-GB" sz="1100" baseline="30000" dirty="0"/>
              <a:t>th</a:t>
            </a:r>
            <a:r>
              <a:rPr lang="en-GB" sz="1100" dirty="0"/>
              <a:t> march 2019]</a:t>
            </a:r>
          </a:p>
          <a:p>
            <a:r>
              <a:rPr lang="en-GB" sz="1100" dirty="0"/>
              <a:t>Nat (2017) uk investment on hiv prevention. Hiv in wales. 2 (1). Pp 45.</a:t>
            </a:r>
          </a:p>
          <a:p>
            <a:r>
              <a:rPr lang="en-GB" sz="1100" dirty="0"/>
              <a:t>Avert (2019) the future of hiv and aids in the uk. Available at: </a:t>
            </a:r>
            <a:r>
              <a:rPr lang="en-GB" sz="1100" dirty="0">
                <a:hlinkClick r:id="rId15"/>
              </a:rPr>
              <a:t>https://www.avert.org/professionals/hiv-around-world/western-central-europe-north-america/uk#The%20fuure%20of%20HIV%20and%20AIDs%20in%20the%20UK</a:t>
            </a:r>
            <a:r>
              <a:rPr lang="en-GB" sz="1100" dirty="0"/>
              <a:t> [accessed 12</a:t>
            </a:r>
            <a:r>
              <a:rPr lang="en-GB" sz="1100" baseline="30000" dirty="0"/>
              <a:t>th</a:t>
            </a:r>
            <a:r>
              <a:rPr lang="en-GB" sz="1100" dirty="0"/>
              <a:t> march 2019]</a:t>
            </a:r>
          </a:p>
          <a:p>
            <a:r>
              <a:rPr lang="en-GB" sz="1100" dirty="0"/>
              <a:t>Aids </a:t>
            </a:r>
            <a:r>
              <a:rPr lang="en-GB" sz="1100" dirty="0" err="1"/>
              <a:t>infro</a:t>
            </a:r>
            <a:r>
              <a:rPr lang="en-GB" sz="1100" dirty="0"/>
              <a:t> (2018) the basics of hiv prevention. Available at: </a:t>
            </a:r>
            <a:r>
              <a:rPr lang="en-GB" sz="1100" dirty="0">
                <a:hlinkClick r:id="rId16"/>
              </a:rPr>
              <a:t>https://aidsinfo.nih.gov/understanding-hiv-aids/fact-sheets/20/48/the-basics-of-hiv-prevention</a:t>
            </a:r>
            <a:r>
              <a:rPr lang="en-GB" sz="1100" dirty="0"/>
              <a:t> [accessed 23rd February 2019]</a:t>
            </a:r>
          </a:p>
          <a:p>
            <a:r>
              <a:rPr lang="en-GB" sz="1100" dirty="0"/>
              <a:t>Terrance </a:t>
            </a:r>
            <a:r>
              <a:rPr lang="en-GB" sz="1100" dirty="0" err="1"/>
              <a:t>higgins</a:t>
            </a:r>
            <a:r>
              <a:rPr lang="en-GB" sz="1100" dirty="0"/>
              <a:t> trust (2018) stages of hiv infection. Available at: </a:t>
            </a:r>
            <a:r>
              <a:rPr lang="en-GB" sz="1100" dirty="0">
                <a:hlinkClick r:id="rId17"/>
              </a:rPr>
              <a:t>https://www.tht.org.uk/hiv-and-sexual-health/about-hiv/stages-hiv-infection</a:t>
            </a:r>
            <a:r>
              <a:rPr lang="en-GB" sz="1100" dirty="0"/>
              <a:t> [accessed 22nd February 2019]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2840323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706</TotalTime>
  <Words>850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 Light</vt:lpstr>
      <vt:lpstr>Tw Cen MT</vt:lpstr>
      <vt:lpstr>Droplet</vt:lpstr>
      <vt:lpstr>PowerPoint Presentation</vt:lpstr>
      <vt:lpstr>WHAT is a communicable disease?</vt:lpstr>
      <vt:lpstr>What is hiv?</vt:lpstr>
      <vt:lpstr>Prevention of hiv</vt:lpstr>
      <vt:lpstr>Hiv in the uk</vt:lpstr>
      <vt:lpstr>HIV IN WALES </vt:lpstr>
      <vt:lpstr>Future of hiv in the uk</vt:lpstr>
      <vt:lpstr>Any questions?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HIV/ AIDS</dc:title>
  <dc:creator>Allessi Lloyd (1706463)</dc:creator>
  <cp:lastModifiedBy>allessi lloyd</cp:lastModifiedBy>
  <cp:revision>22</cp:revision>
  <dcterms:created xsi:type="dcterms:W3CDTF">2019-02-22T10:45:43Z</dcterms:created>
  <dcterms:modified xsi:type="dcterms:W3CDTF">2019-03-14T17:59:49Z</dcterms:modified>
</cp:coreProperties>
</file>