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14"/>
  </p:notesMasterIdLst>
  <p:sldIdLst>
    <p:sldId id="256" r:id="rId2"/>
    <p:sldId id="257" r:id="rId3"/>
    <p:sldId id="260" r:id="rId4"/>
    <p:sldId id="263" r:id="rId5"/>
    <p:sldId id="261" r:id="rId6"/>
    <p:sldId id="262" r:id="rId7"/>
    <p:sldId id="264" r:id="rId8"/>
    <p:sldId id="265" r:id="rId9"/>
    <p:sldId id="266" r:id="rId10"/>
    <p:sldId id="267" r:id="rId11"/>
    <p:sldId id="268" r:id="rId12"/>
    <p:sldId id="269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54F25EA3-B727-941D-03A3-2BB6094B54E2}" name="Elin Ball" initials="EB" userId="807c6993631ee37d" providerId="Windows Live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7" autoAdjust="0"/>
    <p:restoredTop sz="66468" autoAdjust="0"/>
  </p:normalViewPr>
  <p:slideViewPr>
    <p:cSldViewPr snapToGrid="0">
      <p:cViewPr varScale="1">
        <p:scale>
          <a:sx n="42" d="100"/>
          <a:sy n="42" d="100"/>
        </p:scale>
        <p:origin x="775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8/10/relationships/authors" Target="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4E0BDF-4C3E-405F-B48E-ED6F66C147EC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6F2DDB-5F7D-4C2F-B2CD-4F7A315AC0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10136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6F2DDB-5F7D-4C2F-B2CD-4F7A315AC0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76477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6F2DDB-5F7D-4C2F-B2CD-4F7A315AC01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31706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6F2DDB-5F7D-4C2F-B2CD-4F7A315AC01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75882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6F2DDB-5F7D-4C2F-B2CD-4F7A315AC01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9628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6F2DDB-5F7D-4C2F-B2CD-4F7A315AC01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35407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6F2DDB-5F7D-4C2F-B2CD-4F7A315AC01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2351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6F2DDB-5F7D-4C2F-B2CD-4F7A315AC01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20716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BB077370-E32F-4A29-97F8-BA37814105D6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88839E2A-A713-4688-B0EB-62DFB65704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36480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77370-E32F-4A29-97F8-BA37814105D6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39E2A-A713-4688-B0EB-62DFB65704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92685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B077370-E32F-4A29-97F8-BA37814105D6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8839E2A-A713-4688-B0EB-62DFB65704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81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77370-E32F-4A29-97F8-BA37814105D6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39E2A-A713-4688-B0EB-62DFB65704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01399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77370-E32F-4A29-97F8-BA37814105D6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39E2A-A713-4688-B0EB-62DFB65704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4921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77370-E32F-4A29-97F8-BA37814105D6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39E2A-A713-4688-B0EB-62DFB65704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53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77370-E32F-4A29-97F8-BA37814105D6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39E2A-A713-4688-B0EB-62DFB65704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50493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77370-E32F-4A29-97F8-BA37814105D6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39E2A-A713-4688-B0EB-62DFB65704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7723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77370-E32F-4A29-97F8-BA37814105D6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39E2A-A713-4688-B0EB-62DFB65704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9621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77370-E32F-4A29-97F8-BA37814105D6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39E2A-A713-4688-B0EB-62DFB65704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7795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B077370-E32F-4A29-97F8-BA37814105D6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8839E2A-A713-4688-B0EB-62DFB65704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73110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B077370-E32F-4A29-97F8-BA37814105D6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8839E2A-A713-4688-B0EB-62DFB65704D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292453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B077370-E32F-4A29-97F8-BA37814105D6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8839E2A-A713-4688-B0EB-62DFB65704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47091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77370-E32F-4A29-97F8-BA37814105D6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39E2A-A713-4688-B0EB-62DFB65704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753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77370-E32F-4A29-97F8-BA37814105D6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39E2A-A713-4688-B0EB-62DFB65704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51965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77370-E32F-4A29-97F8-BA37814105D6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39E2A-A713-4688-B0EB-62DFB65704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5907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B077370-E32F-4A29-97F8-BA37814105D6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8839E2A-A713-4688-B0EB-62DFB65704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8829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077370-E32F-4A29-97F8-BA37814105D6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839E2A-A713-4688-B0EB-62DFB65704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68233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  <p:sldLayoutId id="2147483792" r:id="rId12"/>
    <p:sldLayoutId id="2147483793" r:id="rId13"/>
    <p:sldLayoutId id="2147483794" r:id="rId14"/>
    <p:sldLayoutId id="2147483795" r:id="rId15"/>
    <p:sldLayoutId id="2147483796" r:id="rId16"/>
    <p:sldLayoutId id="2147483797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llege.police.uk/article/police-and-criminal-evidence-act-pace-1984-changes" TargetMode="External"/><Relationship Id="rId2" Type="http://schemas.openxmlformats.org/officeDocument/2006/relationships/hyperlink" Target="https://assets.publishing.service.gov.uk/media/657051363831ec0013c74971/Code-of-Practice-for-Ethical-Policing-web.pdf%20p.2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college.police.uk/app/detention-and-custody/response-arrest-and-detention" TargetMode="External"/><Relationship Id="rId4" Type="http://schemas.openxmlformats.org/officeDocument/2006/relationships/hyperlink" Target="https://www.college.police.uk/ethics/code-of-ethics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pace-code-g-2012/pace-code-g-2012-accessible" TargetMode="External"/><Relationship Id="rId2" Type="http://schemas.openxmlformats.org/officeDocument/2006/relationships/hyperlink" Target="https://production.copweb.aws.college.police.uk/app/detention-and-custody/custody-management-and-planni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pen.edu/openlearn/society-politics-law/understanding-pcso-powers/content-section-2.2" TargetMode="External"/><Relationship Id="rId5" Type="http://schemas.openxmlformats.org/officeDocument/2006/relationships/hyperlink" Target="https://points2prove.co.uk/glossary/idcopplan" TargetMode="External"/><Relationship Id="rId4" Type="http://schemas.openxmlformats.org/officeDocument/2006/relationships/hyperlink" Target="https://www.lawteacher.net/free-law-essays/public-law/police-powers-of-arrest-law-essays.php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0E40B-35C6-A283-635B-2B7680288A7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sz="3200" i="1" dirty="0"/>
              <a:t>Evaluate how the introduction of Code G of the Police and Criminal Evidence Act 1984, Codes of Practice, improved the process of dealing with prisoners in a fair and lawful manner</a:t>
            </a:r>
            <a:endParaRPr lang="en-GB" sz="1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7CC853-EC4B-BC2F-D05F-DC3FC00CBBE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Elin Ball 2501648</a:t>
            </a:r>
          </a:p>
        </p:txBody>
      </p:sp>
    </p:spTree>
    <p:extLst>
      <p:ext uri="{BB962C8B-B14F-4D97-AF65-F5344CB8AC3E}">
        <p14:creationId xmlns:p14="http://schemas.microsoft.com/office/powerpoint/2010/main" val="30090933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756CE3-974D-33C1-60E4-3F1C17310B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F8B54A-7234-1462-C552-6C9202AFD8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>
                <a:latin typeface="Aptos" panose="020B0004020202020204" pitchFamily="34" charset="0"/>
              </a:rPr>
              <a:t>Why was PACE Introduced?</a:t>
            </a:r>
          </a:p>
          <a:p>
            <a:r>
              <a:rPr lang="en-GB" sz="2800" b="1" dirty="0">
                <a:latin typeface="Aptos" panose="020B0004020202020204" pitchFamily="34" charset="0"/>
              </a:rPr>
              <a:t>Code G</a:t>
            </a:r>
          </a:p>
          <a:p>
            <a:r>
              <a:rPr lang="en-GB" sz="2800" b="1" dirty="0">
                <a:latin typeface="Aptos" panose="020B0004020202020204" pitchFamily="34" charset="0"/>
              </a:rPr>
              <a:t>Requirement to Arrest (IDCOPLAN)</a:t>
            </a:r>
          </a:p>
          <a:p>
            <a:r>
              <a:rPr lang="en-GB" sz="2800" b="1" dirty="0">
                <a:latin typeface="Aptos" panose="020B0004020202020204" pitchFamily="34" charset="0"/>
              </a:rPr>
              <a:t>JPLANE </a:t>
            </a:r>
            <a:endParaRPr lang="en-GB" sz="2800" b="1" dirty="0">
              <a:latin typeface="Gotham"/>
            </a:endParaRPr>
          </a:p>
          <a:p>
            <a:r>
              <a:rPr lang="en-GB" sz="2800" b="1" dirty="0">
                <a:latin typeface="Aptos" panose="020B0004020202020204" pitchFamily="34" charset="0"/>
              </a:rPr>
              <a:t>Case Study</a:t>
            </a:r>
          </a:p>
          <a:p>
            <a:r>
              <a:rPr lang="en-GB" sz="2400" b="1" dirty="0"/>
              <a:t>How PACE &amp; Code G Improve Prisoner Handling</a:t>
            </a:r>
            <a:endParaRPr lang="en-GB" sz="2400" b="1" dirty="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7165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C434ED-766A-44A4-90FF-77DF87B5B1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PACE 1984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1349B4-B963-2DB2-5D41-26AFD0A026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>
                <a:effectLst/>
              </a:rPr>
              <a:t>Pace was created to regulate police powers and protect individual rights. Designed to ensure policing is both effective and fair. (The Open </a:t>
            </a:r>
            <a:r>
              <a:rPr lang="en-GB" dirty="0"/>
              <a:t>U</a:t>
            </a:r>
            <a:r>
              <a:rPr lang="en-GB" dirty="0">
                <a:effectLst/>
              </a:rPr>
              <a:t>niversity, 2026)</a:t>
            </a:r>
          </a:p>
          <a:p>
            <a:r>
              <a:rPr lang="en-GB" dirty="0">
                <a:effectLst/>
              </a:rPr>
              <a:t>Role of the Codes of Practice</a:t>
            </a:r>
            <a:r>
              <a:rPr lang="en-GB" b="1" dirty="0">
                <a:effectLst/>
              </a:rPr>
              <a:t>. </a:t>
            </a:r>
            <a:r>
              <a:rPr lang="en-GB" dirty="0">
                <a:effectLst/>
              </a:rPr>
              <a:t>Provide clear operational guidance for officers. Help standardise procedures across forces. (Collage of Policing, December 2023)</a:t>
            </a:r>
          </a:p>
          <a:p>
            <a:pPr marL="0" indent="0">
              <a:buNone/>
            </a:pPr>
            <a:r>
              <a:rPr lang="en-GB" dirty="0"/>
              <a:t>PACE </a:t>
            </a:r>
            <a:r>
              <a:rPr lang="en-GB" dirty="0" err="1"/>
              <a:t>aimes</a:t>
            </a:r>
            <a:r>
              <a:rPr lang="en-GB" dirty="0"/>
              <a:t> to:</a:t>
            </a:r>
          </a:p>
          <a:p>
            <a:r>
              <a:rPr lang="en-GB" dirty="0"/>
              <a:t>Standardise police powers</a:t>
            </a:r>
          </a:p>
          <a:p>
            <a:r>
              <a:rPr lang="en-GB" dirty="0"/>
              <a:t>Protect the suspects rights</a:t>
            </a:r>
          </a:p>
          <a:p>
            <a:r>
              <a:rPr lang="en-GB" dirty="0"/>
              <a:t>Improve investigative fairness</a:t>
            </a:r>
          </a:p>
          <a:p>
            <a:r>
              <a:rPr lang="en-GB" dirty="0"/>
              <a:t>Rebuild the trust of the police in the pubic eye (Collage of Policing, January 2024)</a:t>
            </a:r>
          </a:p>
          <a:p>
            <a:endParaRPr lang="en-GB" dirty="0">
              <a:effectLst/>
            </a:endParaRPr>
          </a:p>
          <a:p>
            <a:endParaRPr lang="en-GB" dirty="0">
              <a:effectLst/>
            </a:endParaRPr>
          </a:p>
          <a:p>
            <a:pPr marL="0" indent="0">
              <a:buNone/>
            </a:pPr>
            <a:endParaRPr lang="en-GB" dirty="0">
              <a:effectLst/>
            </a:endParaRPr>
          </a:p>
          <a:p>
            <a:endParaRPr lang="en-GB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4452777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C21A1B-600B-4935-B072-566850168B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code 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E9D9D5-015C-CFE4-B1D3-103266E0F1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Code G was introduced to ensure that arrest powers are used correctly (GOV.UK, August 2022)</a:t>
            </a:r>
          </a:p>
          <a:p>
            <a:r>
              <a:rPr lang="en-GB" b="1" dirty="0"/>
              <a:t>Lawfully</a:t>
            </a:r>
            <a:r>
              <a:rPr lang="en-GB" dirty="0"/>
              <a:t> – in line with legislation</a:t>
            </a:r>
          </a:p>
          <a:p>
            <a:r>
              <a:rPr lang="en-GB" b="1" dirty="0"/>
              <a:t>Fairly</a:t>
            </a:r>
            <a:r>
              <a:rPr lang="en-GB" dirty="0"/>
              <a:t> – respecting individual rights</a:t>
            </a:r>
          </a:p>
          <a:p>
            <a:r>
              <a:rPr lang="en-GB" b="1" dirty="0"/>
              <a:t>Necessarily</a:t>
            </a:r>
            <a:r>
              <a:rPr lang="en-GB" dirty="0"/>
              <a:t> – only when justified</a:t>
            </a:r>
          </a:p>
          <a:p>
            <a:r>
              <a:rPr lang="en-GB" b="1" dirty="0"/>
              <a:t>Proportionately</a:t>
            </a:r>
            <a:r>
              <a:rPr lang="en-GB" dirty="0"/>
              <a:t> – avoiding unnecessary intrusion</a:t>
            </a:r>
          </a:p>
          <a:p>
            <a:r>
              <a:rPr lang="en-GB" dirty="0"/>
              <a:t>It emphasises that </a:t>
            </a:r>
            <a:r>
              <a:rPr lang="en-GB" b="1" dirty="0"/>
              <a:t>arrest is not automatic</a:t>
            </a:r>
            <a:r>
              <a:rPr lang="en-GB" dirty="0"/>
              <a:t>. Officers must justify both the </a:t>
            </a:r>
            <a:r>
              <a:rPr lang="en-GB" b="1" dirty="0"/>
              <a:t>legal power</a:t>
            </a:r>
            <a:r>
              <a:rPr lang="en-GB" dirty="0"/>
              <a:t> and the </a:t>
            </a:r>
            <a:r>
              <a:rPr lang="en-GB" b="1" dirty="0"/>
              <a:t>necessity</a:t>
            </a:r>
            <a:r>
              <a:rPr lang="en-GB" dirty="0"/>
              <a:t> of arrest.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0845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686C31-AF42-71D7-F572-F1EB76EF6B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Linking code G to alternatives to arrest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F1C951-6FBE-1130-26DF-898655C8C8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effectLst/>
              </a:rPr>
              <a:t>Arrest as a Last Resort</a:t>
            </a:r>
          </a:p>
          <a:p>
            <a:r>
              <a:rPr lang="en-GB" dirty="0">
                <a:effectLst/>
              </a:rPr>
              <a:t>Code G requires officers to justify </a:t>
            </a:r>
            <a:r>
              <a:rPr lang="en-GB" i="1" dirty="0">
                <a:effectLst/>
              </a:rPr>
              <a:t>why</a:t>
            </a:r>
            <a:r>
              <a:rPr lang="en-GB" dirty="0">
                <a:effectLst/>
              </a:rPr>
              <a:t> an arrest is necessary</a:t>
            </a:r>
          </a:p>
          <a:p>
            <a:r>
              <a:rPr lang="en-GB" dirty="0">
                <a:effectLst/>
              </a:rPr>
              <a:t>Encourages proportionate decision‑making and prevents unnecessary detention (College of Policing, October 2022)</a:t>
            </a:r>
          </a:p>
          <a:p>
            <a:r>
              <a:rPr lang="en-GB" b="1" dirty="0">
                <a:effectLst/>
              </a:rPr>
              <a:t>Promotes Use of Alternative Options</a:t>
            </a:r>
          </a:p>
          <a:p>
            <a:r>
              <a:rPr lang="en-GB" dirty="0">
                <a:effectLst/>
              </a:rPr>
              <a:t>Voluntary attendance</a:t>
            </a:r>
          </a:p>
          <a:p>
            <a:r>
              <a:rPr lang="en-GB" dirty="0">
                <a:effectLst/>
              </a:rPr>
              <a:t>Community resolutions</a:t>
            </a:r>
          </a:p>
          <a:p>
            <a:r>
              <a:rPr lang="en-GB" dirty="0">
                <a:effectLst/>
              </a:rPr>
              <a:t>Penalty notices</a:t>
            </a:r>
          </a:p>
          <a:p>
            <a:r>
              <a:rPr lang="en-GB" dirty="0">
                <a:effectLst/>
              </a:rPr>
              <a:t>Conditional cautions (Law Teacher 2018)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4534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FB3974-8E8D-1727-087A-A3FB892E2C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IDCOPLAN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BA5523-4900-EBD5-23CB-C343CB72BC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I</a:t>
            </a:r>
            <a:r>
              <a:rPr lang="en-GB" dirty="0"/>
              <a:t> – Investigation</a:t>
            </a:r>
          </a:p>
          <a:p>
            <a:r>
              <a:rPr lang="en-GB" b="1" dirty="0"/>
              <a:t>D</a:t>
            </a:r>
            <a:r>
              <a:rPr lang="en-GB" dirty="0"/>
              <a:t> – Disappearance</a:t>
            </a:r>
          </a:p>
          <a:p>
            <a:r>
              <a:rPr lang="en-GB" b="1" dirty="0"/>
              <a:t>C</a:t>
            </a:r>
            <a:r>
              <a:rPr lang="en-GB" dirty="0"/>
              <a:t> – Child/vulnerable protection</a:t>
            </a:r>
          </a:p>
          <a:p>
            <a:r>
              <a:rPr lang="en-GB" b="1" dirty="0"/>
              <a:t>O</a:t>
            </a:r>
            <a:r>
              <a:rPr lang="en-GB" dirty="0"/>
              <a:t> – Obstruction of highway</a:t>
            </a:r>
          </a:p>
          <a:p>
            <a:r>
              <a:rPr lang="en-GB" b="1" dirty="0"/>
              <a:t>P</a:t>
            </a:r>
            <a:r>
              <a:rPr lang="en-GB" dirty="0"/>
              <a:t> – Prevent injury</a:t>
            </a:r>
          </a:p>
          <a:p>
            <a:r>
              <a:rPr lang="en-GB" b="1" dirty="0"/>
              <a:t>L</a:t>
            </a:r>
            <a:r>
              <a:rPr lang="en-GB" dirty="0"/>
              <a:t> – Loss/damage</a:t>
            </a:r>
          </a:p>
          <a:p>
            <a:r>
              <a:rPr lang="en-GB" b="1" dirty="0"/>
              <a:t>A</a:t>
            </a:r>
            <a:r>
              <a:rPr lang="en-GB" dirty="0"/>
              <a:t> – Ascertain name/address</a:t>
            </a:r>
          </a:p>
          <a:p>
            <a:r>
              <a:rPr lang="en-GB" b="1" dirty="0"/>
              <a:t>N</a:t>
            </a:r>
            <a:r>
              <a:rPr lang="en-GB" dirty="0"/>
              <a:t> – Prevent harm</a:t>
            </a:r>
          </a:p>
          <a:p>
            <a:pPr marL="0" indent="0">
              <a:buNone/>
            </a:pPr>
            <a:r>
              <a:rPr lang="en-GB" dirty="0"/>
              <a:t>( Points2Prove, </a:t>
            </a:r>
            <a:r>
              <a:rPr lang="en-GB" dirty="0" err="1"/>
              <a:t>n.d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5842417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6C683-A92A-F09A-934B-4005DFFA7D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JPLANCE Ethical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C1A690-61D5-B154-A314-DB77F6316A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JPLANCE:</a:t>
            </a:r>
            <a:endParaRPr lang="en-GB" dirty="0"/>
          </a:p>
          <a:p>
            <a:r>
              <a:rPr lang="en-GB" dirty="0"/>
              <a:t>Justified</a:t>
            </a:r>
          </a:p>
          <a:p>
            <a:r>
              <a:rPr lang="en-GB" dirty="0"/>
              <a:t>Proportionate</a:t>
            </a:r>
          </a:p>
          <a:p>
            <a:r>
              <a:rPr lang="en-GB" dirty="0"/>
              <a:t>Legal</a:t>
            </a:r>
          </a:p>
          <a:p>
            <a:r>
              <a:rPr lang="en-GB" dirty="0"/>
              <a:t>Accountable</a:t>
            </a:r>
          </a:p>
          <a:p>
            <a:r>
              <a:rPr lang="en-GB" dirty="0"/>
              <a:t>Necessary</a:t>
            </a:r>
          </a:p>
          <a:p>
            <a:r>
              <a:rPr lang="en-GB" dirty="0"/>
              <a:t>Courageous</a:t>
            </a:r>
          </a:p>
          <a:p>
            <a:r>
              <a:rPr lang="en-GB" dirty="0"/>
              <a:t>Ethical</a:t>
            </a:r>
          </a:p>
          <a:p>
            <a:pPr marL="0" indent="0">
              <a:buNone/>
            </a:pPr>
            <a:r>
              <a:rPr lang="en-GB" dirty="0"/>
              <a:t>(College of Policing, 2026)</a:t>
            </a:r>
          </a:p>
        </p:txBody>
      </p:sp>
    </p:spTree>
    <p:extLst>
      <p:ext uri="{BB962C8B-B14F-4D97-AF65-F5344CB8AC3E}">
        <p14:creationId xmlns:p14="http://schemas.microsoft.com/office/powerpoint/2010/main" val="38460254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CEBC62-DEC7-A20A-CA47-76EAAE9F4F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Study: Applying the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169812-3EA0-D22A-06E9-06C08DC97A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officers attend a domestic disturbance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67B862C-6DBE-9BC8-B6EE-0748491A68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2191" y="2631582"/>
            <a:ext cx="4720971" cy="3462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76430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9E4FD2-D7A7-8753-23B2-F18BF1B88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8480" y="639315"/>
            <a:ext cx="8610600" cy="129302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How PACE &amp; Code G Improve Prisoner Handling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299B3C-ABA7-0674-FAD7-7291B1B4C4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Prevent unlawful detention</a:t>
            </a:r>
          </a:p>
          <a:p>
            <a:r>
              <a:rPr lang="en-GB" sz="2000" dirty="0"/>
              <a:t>Protect rights from arrest to custody</a:t>
            </a:r>
          </a:p>
          <a:p>
            <a:r>
              <a:rPr lang="en-GB" sz="2000" dirty="0"/>
              <a:t>Require clear justification</a:t>
            </a:r>
          </a:p>
          <a:p>
            <a:r>
              <a:rPr lang="en-GB" sz="2000" dirty="0"/>
              <a:t>Promote transparency</a:t>
            </a:r>
          </a:p>
          <a:p>
            <a:r>
              <a:rPr lang="en-GB" sz="2000" dirty="0"/>
              <a:t>Reduce discrimination </a:t>
            </a:r>
          </a:p>
          <a:p>
            <a:pPr marL="0" indent="0">
              <a:buNone/>
            </a:pPr>
            <a:r>
              <a:rPr lang="en-GB" sz="2000" dirty="0"/>
              <a:t>(College of Policing, October 2024)</a:t>
            </a:r>
          </a:p>
        </p:txBody>
      </p:sp>
    </p:spTree>
    <p:extLst>
      <p:ext uri="{BB962C8B-B14F-4D97-AF65-F5344CB8AC3E}">
        <p14:creationId xmlns:p14="http://schemas.microsoft.com/office/powerpoint/2010/main" val="2406711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919BC-670F-0E46-8C00-DB30CA0E18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B86955-2D20-473C-9BC2-FD045A17BF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Collage of Policing (December 2023) Code of Practice for Ethical Policing. Available at: </a:t>
            </a:r>
            <a:r>
              <a:rPr lang="en-GB" dirty="0">
                <a:hlinkClick r:id="rId2"/>
              </a:rPr>
              <a:t>https://assets.publishing.service.gov.uk/media/657051363831ec0013c74971/Code-of-Practice-for-Ethical-Policing-web.pdf p.2</a:t>
            </a:r>
            <a:r>
              <a:rPr lang="en-GB" dirty="0"/>
              <a:t> Accessed: February 15</a:t>
            </a:r>
            <a:r>
              <a:rPr lang="en-GB" baseline="30000" dirty="0"/>
              <a:t>th</a:t>
            </a:r>
            <a:r>
              <a:rPr lang="en-GB" dirty="0"/>
              <a:t> </a:t>
            </a:r>
          </a:p>
          <a:p>
            <a:r>
              <a:rPr lang="en-GB" dirty="0"/>
              <a:t>Collage of Policing (January 2024) Police and Criminal Evidence Act (PACE) 1984 – the changes. Available at: </a:t>
            </a:r>
            <a:r>
              <a:rPr lang="en-GB" dirty="0">
                <a:hlinkClick r:id="rId3"/>
              </a:rPr>
              <a:t>Police and Criminal Evidence Act (PACE) 1984 – the changes | College of Policing</a:t>
            </a:r>
            <a:r>
              <a:rPr lang="en-GB" dirty="0"/>
              <a:t> Accessed; February 15</a:t>
            </a:r>
            <a:r>
              <a:rPr lang="en-GB" baseline="30000" dirty="0"/>
              <a:t>th</a:t>
            </a:r>
            <a:r>
              <a:rPr lang="en-GB" dirty="0"/>
              <a:t> </a:t>
            </a:r>
          </a:p>
          <a:p>
            <a:r>
              <a:rPr lang="en-GB" dirty="0"/>
              <a:t> College of Policing (2026) Code of Ethics. Available at: </a:t>
            </a:r>
            <a:r>
              <a:rPr lang="en-GB" dirty="0">
                <a:hlinkClick r:id="rId4"/>
              </a:rPr>
              <a:t>Code of Ethics | College of Policing</a:t>
            </a:r>
            <a:r>
              <a:rPr lang="en-GB" dirty="0"/>
              <a:t> Accessed: March 5</a:t>
            </a:r>
            <a:r>
              <a:rPr lang="en-GB" baseline="30000" dirty="0"/>
              <a:t>rd</a:t>
            </a:r>
            <a:r>
              <a:rPr lang="en-GB" dirty="0"/>
              <a:t> </a:t>
            </a:r>
          </a:p>
          <a:p>
            <a:r>
              <a:rPr lang="en-GB" dirty="0"/>
              <a:t>College of Policing (October 2022)</a:t>
            </a:r>
            <a:r>
              <a:rPr lang="en-GB" b="1" dirty="0"/>
              <a:t> </a:t>
            </a:r>
            <a:r>
              <a:rPr lang="en-GB" dirty="0"/>
              <a:t>Response, arrest and detention. Available at: </a:t>
            </a:r>
            <a:r>
              <a:rPr lang="en-GB" dirty="0">
                <a:hlinkClick r:id="rId5"/>
              </a:rPr>
              <a:t>https://www.college.police.uk/app/detention-and-custody/response-arrest-and-detention</a:t>
            </a:r>
            <a:r>
              <a:rPr lang="en-GB" dirty="0"/>
              <a:t> Accessed: March 3</a:t>
            </a:r>
            <a:r>
              <a:rPr lang="en-GB" baseline="30000" dirty="0"/>
              <a:t>rd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6299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72444C-26D2-AE51-8FB1-BF1308ED80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600837-542A-BE16-C3F2-3FBC4A2C0C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/>
              <a:t>College of Policing (October 2024) </a:t>
            </a:r>
            <a:r>
              <a:rPr lang="en-GB" dirty="0"/>
              <a:t>Custody management and planning. Available at: </a:t>
            </a:r>
            <a:r>
              <a:rPr lang="en-GB" dirty="0">
                <a:hlinkClick r:id="rId2"/>
              </a:rPr>
              <a:t>Custody management and planning | College of Policing</a:t>
            </a:r>
            <a:r>
              <a:rPr lang="en-GB" dirty="0"/>
              <a:t> Accessed: March 7</a:t>
            </a:r>
            <a:r>
              <a:rPr lang="en-GB" baseline="30000" dirty="0"/>
              <a:t>th</a:t>
            </a:r>
            <a:r>
              <a:rPr lang="en-GB" dirty="0"/>
              <a:t> </a:t>
            </a:r>
          </a:p>
          <a:p>
            <a:r>
              <a:rPr lang="en-GB" dirty="0"/>
              <a:t>GOV.UK (August 2022) </a:t>
            </a:r>
            <a:r>
              <a:rPr lang="fr-FR" dirty="0"/>
              <a:t>PACE Code G 2012. Available at: </a:t>
            </a:r>
            <a:r>
              <a:rPr lang="fr-FR" dirty="0">
                <a:hlinkClick r:id="rId3"/>
              </a:rPr>
              <a:t>PACE Code G 2012 (accessible) - GOV.UK</a:t>
            </a:r>
            <a:r>
              <a:rPr lang="fr-FR" dirty="0"/>
              <a:t> Accessed: February 17th </a:t>
            </a:r>
          </a:p>
          <a:p>
            <a:r>
              <a:rPr lang="en-GB" dirty="0"/>
              <a:t>Law Teacher (2018) Police Powers of Arrest within PACE. Available at: </a:t>
            </a:r>
            <a:r>
              <a:rPr lang="en-GB" dirty="0">
                <a:hlinkClick r:id="rId4"/>
              </a:rPr>
              <a:t>Police Powers of Arrest within PACE | LawTeacher.net</a:t>
            </a:r>
            <a:r>
              <a:rPr lang="en-GB" dirty="0"/>
              <a:t> Accessed: March 3</a:t>
            </a:r>
            <a:r>
              <a:rPr lang="en-GB" baseline="30000" dirty="0"/>
              <a:t>rd</a:t>
            </a:r>
            <a:r>
              <a:rPr lang="en-GB" dirty="0"/>
              <a:t> </a:t>
            </a:r>
          </a:p>
          <a:p>
            <a:r>
              <a:rPr lang="en-GB" dirty="0"/>
              <a:t>Points2Prove (</a:t>
            </a:r>
            <a:r>
              <a:rPr lang="en-GB" dirty="0" err="1"/>
              <a:t>n.d</a:t>
            </a:r>
            <a:r>
              <a:rPr lang="en-GB" dirty="0"/>
              <a:t>) The Ultimate Police Handbook IDCOPPLAN. Available at:</a:t>
            </a:r>
            <a:r>
              <a:rPr lang="en-GB" dirty="0">
                <a:hlinkClick r:id="rId5"/>
              </a:rPr>
              <a:t> IDCOPPLAN | Coppers Glossary | Points2Prove</a:t>
            </a:r>
            <a:r>
              <a:rPr lang="en-GB" dirty="0"/>
              <a:t> Accessed: March 3</a:t>
            </a:r>
            <a:r>
              <a:rPr lang="en-GB" baseline="30000" dirty="0"/>
              <a:t>rd</a:t>
            </a:r>
            <a:r>
              <a:rPr lang="en-GB" dirty="0"/>
              <a:t> </a:t>
            </a:r>
          </a:p>
          <a:p>
            <a:r>
              <a:rPr lang="en-GB" dirty="0"/>
              <a:t>The Open University (2026) 2.2 The Police and Criminal Evidence Act 1984 Available at: </a:t>
            </a:r>
            <a:r>
              <a:rPr lang="en-GB" dirty="0">
                <a:hlinkClick r:id="rId6"/>
              </a:rPr>
              <a:t>Understanding PCSO powers: 2.2 The Police and Criminal Evidence Act 1984 | </a:t>
            </a:r>
            <a:r>
              <a:rPr lang="en-GB" dirty="0" err="1">
                <a:hlinkClick r:id="rId6"/>
              </a:rPr>
              <a:t>OpenLearn</a:t>
            </a:r>
            <a:r>
              <a:rPr lang="en-GB" dirty="0">
                <a:hlinkClick r:id="rId6"/>
              </a:rPr>
              <a:t> - Open University</a:t>
            </a:r>
            <a:r>
              <a:rPr lang="en-GB" dirty="0"/>
              <a:t> Accessed: February 11</a:t>
            </a:r>
            <a:r>
              <a:rPr lang="en-GB" baseline="30000" dirty="0"/>
              <a:t>th</a:t>
            </a:r>
            <a:r>
              <a:rPr lang="en-GB" dirty="0"/>
              <a:t> 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97610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BDCE01-7D28-74BB-6A1C-B453523BCE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Thank you for listening!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92D3AB-B76E-4927-27A9-1DE472F77297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822083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29399</TotalTime>
  <Words>692</Words>
  <Application>Microsoft Office PowerPoint</Application>
  <PresentationFormat>Widescreen</PresentationFormat>
  <Paragraphs>85</Paragraphs>
  <Slides>12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Arial</vt:lpstr>
      <vt:lpstr>Calibri</vt:lpstr>
      <vt:lpstr>Century Gothic</vt:lpstr>
      <vt:lpstr>Gotham</vt:lpstr>
      <vt:lpstr>Vapor Trail</vt:lpstr>
      <vt:lpstr>Evaluate how the introduction of Code G of the Police and Criminal Evidence Act 1984, Codes of Practice, improved the process of dealing with prisoners in a fair and lawful manner</vt:lpstr>
      <vt:lpstr>Context</vt:lpstr>
      <vt:lpstr>PACE 1984</vt:lpstr>
      <vt:lpstr>What is code G</vt:lpstr>
      <vt:lpstr>Linking code G to alternatives to arrest </vt:lpstr>
      <vt:lpstr>IDCOPLAN</vt:lpstr>
      <vt:lpstr>JPLANCE Ethical Framework</vt:lpstr>
      <vt:lpstr>Case Study: Applying the Framework</vt:lpstr>
      <vt:lpstr>How PACE &amp; Code G Improve Prisoner Handling </vt:lpstr>
      <vt:lpstr>References </vt:lpstr>
      <vt:lpstr>REFERENCES</vt:lpstr>
      <vt:lpstr>Thank you for listening!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Elin Ball</dc:creator>
  <cp:lastModifiedBy>Elin Ball</cp:lastModifiedBy>
  <cp:revision>1</cp:revision>
  <dcterms:created xsi:type="dcterms:W3CDTF">2026-02-24T11:09:41Z</dcterms:created>
  <dcterms:modified xsi:type="dcterms:W3CDTF">2026-03-16T21:09:37Z</dcterms:modified>
</cp:coreProperties>
</file>