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handoutMasterIdLst>
    <p:handoutMasterId r:id="rId38"/>
  </p:handoutMasterIdLst>
  <p:sldIdLst>
    <p:sldId id="256" r:id="rId2"/>
    <p:sldId id="517" r:id="rId3"/>
    <p:sldId id="508" r:id="rId4"/>
    <p:sldId id="510" r:id="rId5"/>
    <p:sldId id="511" r:id="rId6"/>
    <p:sldId id="474" r:id="rId7"/>
    <p:sldId id="444" r:id="rId8"/>
    <p:sldId id="466" r:id="rId9"/>
    <p:sldId id="535" r:id="rId10"/>
    <p:sldId id="490" r:id="rId11"/>
    <p:sldId id="463" r:id="rId12"/>
    <p:sldId id="465" r:id="rId13"/>
    <p:sldId id="476" r:id="rId14"/>
    <p:sldId id="477" r:id="rId15"/>
    <p:sldId id="467" r:id="rId16"/>
    <p:sldId id="468" r:id="rId17"/>
    <p:sldId id="492" r:id="rId18"/>
    <p:sldId id="493" r:id="rId19"/>
    <p:sldId id="518" r:id="rId20"/>
    <p:sldId id="519" r:id="rId21"/>
    <p:sldId id="520" r:id="rId22"/>
    <p:sldId id="521" r:id="rId23"/>
    <p:sldId id="522" r:id="rId24"/>
    <p:sldId id="523" r:id="rId25"/>
    <p:sldId id="524" r:id="rId26"/>
    <p:sldId id="525" r:id="rId27"/>
    <p:sldId id="526" r:id="rId28"/>
    <p:sldId id="527" r:id="rId29"/>
    <p:sldId id="528" r:id="rId30"/>
    <p:sldId id="529" r:id="rId31"/>
    <p:sldId id="530" r:id="rId32"/>
    <p:sldId id="531" r:id="rId33"/>
    <p:sldId id="532" r:id="rId34"/>
    <p:sldId id="533" r:id="rId35"/>
    <p:sldId id="534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95" autoAdjust="0"/>
    <p:restoredTop sz="94718"/>
  </p:normalViewPr>
  <p:slideViewPr>
    <p:cSldViewPr>
      <p:cViewPr varScale="1">
        <p:scale>
          <a:sx n="114" d="100"/>
          <a:sy n="114" d="100"/>
        </p:scale>
        <p:origin x="1548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05/03/2020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05/03/2020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456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2514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05/03/2020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valuechaingeneration.wordpress.com/2011/12/28/from-business-model-to-value-chain-impact-revisiting-the-nespresso-cas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arnmarketing.net/smart.ht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o.org/docrep/W3241E/w3241e05.htm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regentsprep.org/REgents/math/ALGEBRA/AD1/qualquant.htm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regentsprep.org/REgents/math/ALGEBRA/AD1/qualquant.htm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800" b="1" dirty="0"/>
              <a:t>Entrepreneurship</a:t>
            </a:r>
            <a:br>
              <a:rPr lang="en-US" sz="4800" b="1" dirty="0"/>
            </a:br>
            <a:r>
              <a:rPr lang="en-US" sz="4800" b="1" dirty="0"/>
              <a:t>M5X01926 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4400" b="1" dirty="0">
                <a:solidFill>
                  <a:schemeClr val="tx1"/>
                </a:solidFill>
              </a:rPr>
              <a:t>For International Hotel Management Students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735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Business Plan   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Part II</a:t>
            </a:r>
          </a:p>
        </p:txBody>
      </p:sp>
    </p:spTree>
    <p:extLst>
      <p:ext uri="{BB962C8B-B14F-4D97-AF65-F5344CB8AC3E}">
        <p14:creationId xmlns:p14="http://schemas.microsoft.com/office/powerpoint/2010/main" val="1619355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To clearly explain :</a:t>
            </a:r>
          </a:p>
          <a:p>
            <a:pPr lvl="1" algn="ctr"/>
            <a:r>
              <a:rPr lang="en-GB" sz="6000" dirty="0"/>
              <a:t>Business Plan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175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82296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A business plan is a document that thoroughly explains a business idea and how it will be carried out.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6E6B87-7319-40B2-B19E-ADBCBA2C5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7" y="3789040"/>
            <a:ext cx="4344892" cy="164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293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b="1" dirty="0"/>
              <a:t>The plan should include the following:</a:t>
            </a:r>
          </a:p>
          <a:p>
            <a:pPr algn="just"/>
            <a:r>
              <a:rPr lang="en-GB" sz="2400" dirty="0"/>
              <a:t>The story of what the business is and will be,</a:t>
            </a:r>
          </a:p>
          <a:p>
            <a:pPr algn="just"/>
            <a:r>
              <a:rPr lang="en-GB" sz="2400" dirty="0"/>
              <a:t>All costs and a marketing plan,</a:t>
            </a:r>
          </a:p>
          <a:p>
            <a:pPr algn="just"/>
            <a:r>
              <a:rPr lang="en-GB" sz="2400" dirty="0"/>
              <a:t>Description of how the business will be financed, and</a:t>
            </a:r>
          </a:p>
          <a:p>
            <a:pPr algn="just"/>
            <a:r>
              <a:rPr lang="en-GB" sz="2400" dirty="0"/>
              <a:t>An estimate of projected earnings.</a:t>
            </a:r>
          </a:p>
        </p:txBody>
      </p:sp>
    </p:spTree>
    <p:extLst>
      <p:ext uri="{BB962C8B-B14F-4D97-AF65-F5344CB8AC3E}">
        <p14:creationId xmlns:p14="http://schemas.microsoft.com/office/powerpoint/2010/main" val="39970046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Broadly the Business Plan 4 main purposes: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To enable you to develop your vision about the business</a:t>
            </a:r>
          </a:p>
          <a:p>
            <a:pPr lvl="1"/>
            <a:r>
              <a:rPr lang="en-GB" dirty="0"/>
              <a:t>To make sure you’ve thought of everything</a:t>
            </a:r>
          </a:p>
          <a:p>
            <a:pPr lvl="1"/>
            <a:r>
              <a:rPr lang="en-GB" dirty="0"/>
              <a:t>To help you raise start-up finance if you need it</a:t>
            </a:r>
          </a:p>
          <a:p>
            <a:pPr lvl="1"/>
            <a:r>
              <a:rPr lang="en-GB" dirty="0"/>
              <a:t>To compare actual progress with what you’d planned at the outset</a:t>
            </a:r>
          </a:p>
          <a:p>
            <a:endParaRPr lang="en-GB" dirty="0">
              <a:hlinkClick r:id="rId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959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b="1" dirty="0"/>
              <a:t>Business Plan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spcBef>
                <a:spcPct val="60000"/>
              </a:spcBef>
              <a:buNone/>
              <a:defRPr/>
            </a:pPr>
            <a:r>
              <a:rPr lang="en-US" b="1" dirty="0"/>
              <a:t>A Plan Must Pass Three Tests:</a:t>
            </a:r>
          </a:p>
          <a:p>
            <a:pPr marL="0" indent="0">
              <a:buNone/>
              <a:defRPr/>
            </a:pPr>
            <a:r>
              <a:rPr lang="en-US" sz="2600" i="1" dirty="0">
                <a:solidFill>
                  <a:srgbClr val="FF0000"/>
                </a:solidFill>
              </a:rPr>
              <a:t>The Reality Test </a:t>
            </a:r>
            <a:r>
              <a:rPr lang="en-US" sz="2600" dirty="0"/>
              <a:t>– proving that :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/>
              <a:t>A market really does exist for your product or service. 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/>
              <a:t>You can actually build or provide it for the cost estimates in the plan.</a:t>
            </a:r>
          </a:p>
          <a:p>
            <a:pPr marL="0" indent="0">
              <a:buNone/>
              <a:defRPr/>
            </a:pPr>
            <a:r>
              <a:rPr lang="en-US" sz="2600" i="1" dirty="0">
                <a:solidFill>
                  <a:srgbClr val="FF0000"/>
                </a:solidFill>
              </a:rPr>
              <a:t>The Competitive Test </a:t>
            </a:r>
            <a:r>
              <a:rPr lang="en-US" sz="2600" dirty="0"/>
              <a:t>– evaluates: 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/>
              <a:t>A company’s position relative to its competitors.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/>
              <a:t>Management’s ability to create a company that will gain an edge over its rivals.</a:t>
            </a:r>
          </a:p>
          <a:p>
            <a:pPr marL="0" indent="0">
              <a:buNone/>
              <a:defRPr/>
            </a:pPr>
            <a:r>
              <a:rPr lang="en-US" sz="2600" i="1" dirty="0">
                <a:solidFill>
                  <a:srgbClr val="FF0000"/>
                </a:solidFill>
              </a:rPr>
              <a:t>The Value Test </a:t>
            </a:r>
            <a:r>
              <a:rPr lang="en-US" sz="2600" dirty="0"/>
              <a:t>– proving that:</a:t>
            </a:r>
          </a:p>
          <a:p>
            <a:pPr marL="329184" lvl="1" indent="0">
              <a:buClr>
                <a:schemeClr val="folHlink"/>
              </a:buClr>
              <a:buNone/>
              <a:defRPr/>
            </a:pPr>
            <a:r>
              <a:rPr lang="en-US" sz="2400" dirty="0"/>
              <a:t>A venture offers investors or lenders an attractive rate of return or a high probability of repayment.</a:t>
            </a:r>
          </a:p>
          <a:p>
            <a:pPr>
              <a:spcBef>
                <a:spcPct val="60000"/>
              </a:spcBef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5BEB972D-98B3-4101-A0B9-82A8FA2E03E5}" type="slidenum">
              <a:rPr lang="en-US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29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88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8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Why Take the Time to  Build a Business Plan?</a:t>
            </a:r>
          </a:p>
          <a:p>
            <a:pPr algn="just"/>
            <a:r>
              <a:rPr lang="en-GB" dirty="0"/>
              <a:t>Although building a plan does not guarantee success, it does increase your chances of succeeding in business.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16F4726-42BD-46FE-A70A-56FBC3A7B3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9323" y="4002758"/>
            <a:ext cx="302895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688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Why Take the Time to  Build a Business Plan?</a:t>
            </a:r>
          </a:p>
          <a:p>
            <a:pPr algn="just"/>
            <a:r>
              <a:rPr lang="en-GB" dirty="0"/>
              <a:t>A plan is like a road map that serves as a guide on a journey through unfamiliar, harsh, and dangerous territory.  Don’t attempt the trip without a map!</a:t>
            </a:r>
          </a:p>
        </p:txBody>
      </p:sp>
    </p:spTree>
    <p:extLst>
      <p:ext uri="{BB962C8B-B14F-4D97-AF65-F5344CB8AC3E}">
        <p14:creationId xmlns:p14="http://schemas.microsoft.com/office/powerpoint/2010/main" val="726941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556792"/>
            <a:ext cx="8579296" cy="396044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500" b="1" dirty="0"/>
              <a:t>Key Areas of a Business Plan:</a:t>
            </a:r>
          </a:p>
          <a:p>
            <a:r>
              <a:rPr lang="en-US" dirty="0"/>
              <a:t>Marketplace</a:t>
            </a:r>
          </a:p>
          <a:p>
            <a:r>
              <a:rPr lang="en-US" dirty="0"/>
              <a:t>Personnel</a:t>
            </a:r>
          </a:p>
          <a:p>
            <a:r>
              <a:rPr lang="en-US" dirty="0"/>
              <a:t>Business Goals</a:t>
            </a:r>
          </a:p>
          <a:p>
            <a:r>
              <a:rPr lang="en-US" dirty="0"/>
              <a:t>Operations</a:t>
            </a:r>
          </a:p>
          <a:p>
            <a:r>
              <a:rPr lang="en-US" dirty="0"/>
              <a:t>Legal</a:t>
            </a:r>
          </a:p>
          <a:p>
            <a:r>
              <a:rPr lang="en-US" dirty="0"/>
              <a:t>Marketing</a:t>
            </a:r>
          </a:p>
          <a:p>
            <a:r>
              <a:rPr lang="en-US" dirty="0"/>
              <a:t>Financial Projections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749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b="1" dirty="0"/>
              <a:t>Marketplace</a:t>
            </a:r>
          </a:p>
          <a:p>
            <a:r>
              <a:rPr lang="en-GB" dirty="0"/>
              <a:t>Market</a:t>
            </a:r>
          </a:p>
          <a:p>
            <a:r>
              <a:rPr lang="en-GB" dirty="0"/>
              <a:t>Customers</a:t>
            </a:r>
          </a:p>
          <a:p>
            <a:r>
              <a:rPr lang="en-GB" dirty="0"/>
              <a:t>Competition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C5AAC-C7A2-46B1-BFC9-18920159C7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3573016"/>
            <a:ext cx="3888432" cy="193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7135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dirty="0"/>
              <a:t>Key Personnel:</a:t>
            </a:r>
          </a:p>
          <a:p>
            <a:r>
              <a:rPr lang="en-GB" dirty="0"/>
              <a:t>Key personnel?</a:t>
            </a:r>
          </a:p>
          <a:p>
            <a:r>
              <a:rPr lang="en-GB" dirty="0"/>
              <a:t>Who are they?</a:t>
            </a:r>
          </a:p>
          <a:p>
            <a:r>
              <a:rPr lang="en-GB" dirty="0"/>
              <a:t>What experience and skills do they have?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03C53F-6BD8-4837-B957-2E33E6408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4221088"/>
            <a:ext cx="2448272" cy="1296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506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Business Goals</a:t>
            </a:r>
          </a:p>
          <a:p>
            <a:r>
              <a:rPr lang="en-US" dirty="0"/>
              <a:t>What do you want to achieve in the first year of your business?</a:t>
            </a:r>
          </a:p>
          <a:p>
            <a:pPr lvl="1"/>
            <a:r>
              <a:rPr lang="en-US" dirty="0"/>
              <a:t>Use </a:t>
            </a:r>
            <a:r>
              <a:rPr lang="en-US" dirty="0">
                <a:hlinkClick r:id="rId2"/>
              </a:rPr>
              <a:t>SMART objectives</a:t>
            </a:r>
            <a:endParaRPr lang="en-US" dirty="0"/>
          </a:p>
          <a:p>
            <a:pPr lvl="1"/>
            <a:r>
              <a:rPr lang="en-US" dirty="0"/>
              <a:t>Where do you see you business financially? Profit? Loss? Breakeven?</a:t>
            </a:r>
          </a:p>
          <a:p>
            <a:pPr lvl="1"/>
            <a:r>
              <a:rPr lang="en-US" dirty="0"/>
              <a:t>Will you need more resources?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6550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do you see the business in 3-5 years time?</a:t>
            </a:r>
          </a:p>
          <a:p>
            <a:r>
              <a:rPr lang="en-GB" dirty="0"/>
              <a:t>Are there any trends that will affect your market or competition?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F794C8-D7F8-47AC-A4F1-93E43DB203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2160" y="4005064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880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How will you run your business?</a:t>
            </a:r>
          </a:p>
          <a:p>
            <a:r>
              <a:rPr lang="en-GB" dirty="0"/>
              <a:t>Staff</a:t>
            </a:r>
          </a:p>
          <a:p>
            <a:r>
              <a:rPr lang="en-GB" dirty="0"/>
              <a:t>Premises</a:t>
            </a:r>
          </a:p>
          <a:p>
            <a:r>
              <a:rPr lang="en-GB" dirty="0"/>
              <a:t>Suppliers</a:t>
            </a:r>
          </a:p>
          <a:p>
            <a:r>
              <a:rPr lang="en-GB" dirty="0"/>
              <a:t>Equipment/resources</a:t>
            </a:r>
          </a:p>
          <a:p>
            <a:r>
              <a:rPr lang="en-GB" dirty="0"/>
              <a:t>Distribution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121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Legal</a:t>
            </a:r>
          </a:p>
          <a:p>
            <a:r>
              <a:rPr lang="en-US" dirty="0"/>
              <a:t>Legal requirements</a:t>
            </a:r>
          </a:p>
          <a:p>
            <a:pPr lvl="1"/>
            <a:r>
              <a:rPr lang="en-US" dirty="0"/>
              <a:t>Insurance?</a:t>
            </a:r>
          </a:p>
          <a:p>
            <a:pPr lvl="1"/>
            <a:r>
              <a:rPr lang="en-US" dirty="0"/>
              <a:t>Regulations? Licenses? Standards?</a:t>
            </a:r>
          </a:p>
          <a:p>
            <a:pPr lvl="1"/>
            <a:endParaRPr lang="en-US" dirty="0"/>
          </a:p>
          <a:p>
            <a:r>
              <a:rPr lang="en-US" dirty="0"/>
              <a:t>Legal status of the company:</a:t>
            </a:r>
          </a:p>
          <a:p>
            <a:pPr lvl="1"/>
            <a:r>
              <a:rPr lang="en-US" dirty="0"/>
              <a:t>Sole trader? Partnership? Limited company?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361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 dirty="0"/>
              <a:t>Business Plan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/>
          <a:lstStyle/>
          <a:p>
            <a:pPr marL="0" indent="0">
              <a:spcBef>
                <a:spcPct val="60000"/>
              </a:spcBef>
              <a:buNone/>
              <a:defRPr/>
            </a:pPr>
            <a:r>
              <a:rPr lang="en-GB" b="1" dirty="0"/>
              <a:t>Marketing Mix:</a:t>
            </a:r>
          </a:p>
          <a:p>
            <a:pPr marL="0" indent="0">
              <a:spcBef>
                <a:spcPct val="60000"/>
              </a:spcBef>
              <a:buNone/>
              <a:defRPr/>
            </a:pPr>
            <a:r>
              <a:rPr lang="en-GB" sz="2800" dirty="0"/>
              <a:t>This is the combination of the four factors – product, price, place, and promotion that communicate a marketing vision.</a:t>
            </a:r>
          </a:p>
          <a:p>
            <a:pPr marL="0" indent="0">
              <a:spcBef>
                <a:spcPct val="60000"/>
              </a:spcBef>
              <a:buNone/>
              <a:defRPr/>
            </a:pPr>
            <a:r>
              <a:rPr lang="en-GB" sz="2800" dirty="0"/>
              <a:t>It could be 4 or 7 P’s of marketing</a:t>
            </a:r>
            <a:endParaRPr lang="en-US" sz="28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Ch. 2: Inside the Entrepreneurial Mind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2 - </a:t>
            </a:r>
            <a:fld id="{5BEB972D-98B3-4101-A0B9-82A8FA2E03E5}" type="slidenum">
              <a:rPr lang="en-US"/>
              <a:pPr>
                <a:defRPr/>
              </a:pPr>
              <a:t>17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ED5892-3FD4-43DB-B92F-25C38412E6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96" y="4293096"/>
            <a:ext cx="3276600" cy="14001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80C2FD-6369-4004-B398-B2A6475105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192" y="4149080"/>
            <a:ext cx="2843808" cy="147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51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Financial projections:</a:t>
            </a:r>
          </a:p>
          <a:p>
            <a:r>
              <a:rPr lang="en-US" dirty="0"/>
              <a:t>Sales forecast</a:t>
            </a:r>
          </a:p>
          <a:p>
            <a:endParaRPr lang="en-US" dirty="0"/>
          </a:p>
          <a:p>
            <a:r>
              <a:rPr lang="en-US" dirty="0"/>
              <a:t>Profit and loss statement</a:t>
            </a:r>
          </a:p>
          <a:p>
            <a:endParaRPr lang="en-US" dirty="0"/>
          </a:p>
          <a:p>
            <a:r>
              <a:rPr lang="en-US" dirty="0"/>
              <a:t>Cash flow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033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Marketing Research (through Primary and Secondary data collection):</a:t>
            </a:r>
          </a:p>
          <a:p>
            <a:pPr marL="0" indent="0">
              <a:buNone/>
            </a:pPr>
            <a:r>
              <a:rPr lang="en-US" sz="2800" b="1" dirty="0"/>
              <a:t>A Comparison of Primary and Secondary Data</a:t>
            </a:r>
            <a:endParaRPr lang="en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7AD930-0CCA-4B9D-B71F-4E10C10473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76872"/>
            <a:ext cx="914400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145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Secondary Research useful for:</a:t>
            </a:r>
          </a:p>
          <a:p>
            <a:endParaRPr lang="en-GB" sz="2800" dirty="0"/>
          </a:p>
          <a:p>
            <a:r>
              <a:rPr lang="en-GB" sz="2800" dirty="0"/>
              <a:t>Customers: buying trends.</a:t>
            </a:r>
          </a:p>
          <a:p>
            <a:endParaRPr lang="en-GB" sz="2800" dirty="0"/>
          </a:p>
          <a:p>
            <a:r>
              <a:rPr lang="en-GB" sz="2800" dirty="0"/>
              <a:t>Competitors: what they are up to </a:t>
            </a:r>
          </a:p>
          <a:p>
            <a:endParaRPr lang="en-GB" sz="2800" dirty="0"/>
          </a:p>
          <a:p>
            <a:r>
              <a:rPr lang="en-GB" sz="2800" dirty="0"/>
              <a:t>Markets: Market reports, market size, growth potential etc. e.g. </a:t>
            </a:r>
            <a:r>
              <a:rPr lang="en-GB" sz="2800" dirty="0" err="1"/>
              <a:t>Marketline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0178842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Primary Research</a:t>
            </a:r>
          </a:p>
          <a:p>
            <a:r>
              <a:rPr lang="en-GB" sz="2800" dirty="0"/>
              <a:t>Understanding how potential customers view our product or service.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9C11ED-0F49-4457-A1FE-8AC9DAA2CF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3" y="2204864"/>
            <a:ext cx="6120680" cy="317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904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Primary Research</a:t>
            </a:r>
          </a:p>
          <a:p>
            <a:pPr marL="0" indent="0">
              <a:buNone/>
            </a:pPr>
            <a:r>
              <a:rPr lang="en-GB" sz="2800" dirty="0"/>
              <a:t>Types of Primary Research</a:t>
            </a:r>
          </a:p>
          <a:p>
            <a:r>
              <a:rPr lang="en-GB" sz="2800" dirty="0"/>
              <a:t>Focus groups</a:t>
            </a:r>
          </a:p>
          <a:p>
            <a:endParaRPr lang="en-GB" sz="2800" dirty="0"/>
          </a:p>
          <a:p>
            <a:r>
              <a:rPr lang="en-GB" sz="2800" dirty="0"/>
              <a:t>Interviews</a:t>
            </a:r>
          </a:p>
          <a:p>
            <a:endParaRPr lang="en-GB" sz="2800" dirty="0"/>
          </a:p>
          <a:p>
            <a:r>
              <a:rPr lang="en-GB" sz="2800" dirty="0"/>
              <a:t>Questionnaires</a:t>
            </a:r>
          </a:p>
          <a:p>
            <a:endParaRPr lang="en-GB" sz="2800" dirty="0"/>
          </a:p>
          <a:p>
            <a:r>
              <a:rPr lang="en-GB" sz="2800" dirty="0"/>
              <a:t>Think of your resources: time, quality and money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322733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Customer Research</a:t>
            </a:r>
          </a:p>
          <a:p>
            <a:pPr marL="0" indent="0" algn="just">
              <a:buNone/>
            </a:pPr>
            <a:r>
              <a:rPr lang="en-GB" sz="2800" dirty="0"/>
              <a:t>Identify potential customers. Talk to them and find out about their needs. If you can, make a basic version of your product or service (a ‘prototype’). 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Work out the cheapest and quickest way of making something that lets you find out if you’re meeting a real customer need.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531907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/>
              <a:t>Customer Research</a:t>
            </a:r>
          </a:p>
          <a:p>
            <a:pPr marL="0" indent="0">
              <a:buNone/>
            </a:pPr>
            <a:r>
              <a:rPr lang="en-GB" sz="2800" dirty="0"/>
              <a:t>Test it with them and get feedback. Find out what they’d be willing to pay for it.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Try out different prices with different customers in a consistent, realistic way to see what people will really pay.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Can you make enough money for a return on your investment?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6363846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Customer Research</a:t>
            </a:r>
          </a:p>
          <a:p>
            <a:pPr marL="0" indent="0" algn="just">
              <a:buNone/>
            </a:pPr>
            <a:r>
              <a:rPr lang="en-GB" sz="2800" dirty="0"/>
              <a:t>If there are other businesses competing for your market, think about what will make you different. 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Can you provide something better than what’s already available?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3319130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How do you identify potential customers? </a:t>
            </a:r>
          </a:p>
          <a:p>
            <a:pPr marL="0" indent="0">
              <a:buNone/>
            </a:pPr>
            <a:r>
              <a:rPr lang="en-GB" sz="2800" dirty="0"/>
              <a:t>Who will buy our product or service?</a:t>
            </a:r>
          </a:p>
          <a:p>
            <a:pPr marL="0" indent="0">
              <a:buNone/>
            </a:pPr>
            <a:r>
              <a:rPr lang="en-GB" sz="2800" dirty="0"/>
              <a:t>What makes our product different -  it’s unique selling point (USP)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2258227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Identify potential customers  to research</a:t>
            </a:r>
          </a:p>
          <a:p>
            <a:pPr marL="0" indent="0">
              <a:buNone/>
            </a:pPr>
            <a:r>
              <a:rPr lang="en-GB" sz="2800" dirty="0"/>
              <a:t>If you have an existing customer base ask them</a:t>
            </a:r>
          </a:p>
          <a:p>
            <a:pPr marL="0" indent="0">
              <a:buNone/>
            </a:pPr>
            <a:r>
              <a:rPr lang="en-GB" sz="2800" dirty="0"/>
              <a:t>If a new product focus on target markets</a:t>
            </a:r>
          </a:p>
          <a:p>
            <a:pPr marL="0" indent="0">
              <a:buNone/>
            </a:pPr>
            <a:r>
              <a:rPr lang="en-GB" sz="2800" dirty="0"/>
              <a:t>All consumers?</a:t>
            </a:r>
          </a:p>
          <a:p>
            <a:pPr marL="0" indent="0">
              <a:buNone/>
            </a:pPr>
            <a:r>
              <a:rPr lang="en-GB" sz="2800" dirty="0"/>
              <a:t>Age group?</a:t>
            </a:r>
          </a:p>
          <a:p>
            <a:pPr marL="0" indent="0">
              <a:buNone/>
            </a:pPr>
            <a:r>
              <a:rPr lang="en-GB" sz="2800" dirty="0"/>
              <a:t>Men? </a:t>
            </a:r>
          </a:p>
          <a:p>
            <a:pPr marL="0" indent="0">
              <a:buNone/>
            </a:pPr>
            <a:r>
              <a:rPr lang="en-GB" sz="2800" dirty="0"/>
              <a:t>Teenagers? 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553360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Identify potential customers  to research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2800" dirty="0"/>
              <a:t>Look at people who buy a similar product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Look at competitors 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3880082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Identify potential customers  to research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2800" dirty="0"/>
              <a:t>Now we have identified who we are going to research, what sort of questions are we going to ask?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http://www.fao.org/docrep/W3241E/w3241e05.htm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01197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Research Question</a:t>
            </a:r>
          </a:p>
          <a:p>
            <a:r>
              <a:rPr lang="en-GB" dirty="0"/>
              <a:t>We need to find out if people are interested in your product in the first place</a:t>
            </a:r>
          </a:p>
          <a:p>
            <a:pPr lvl="1"/>
            <a:r>
              <a:rPr lang="en-GB" dirty="0"/>
              <a:t>If not, why not?</a:t>
            </a:r>
          </a:p>
          <a:p>
            <a:r>
              <a:rPr lang="en-GB" dirty="0"/>
              <a:t>Do they have any concerns?</a:t>
            </a:r>
          </a:p>
          <a:p>
            <a:pPr lvl="1"/>
            <a:r>
              <a:rPr lang="en-GB" dirty="0"/>
              <a:t>e.g. the quality of your product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7634796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Research Question</a:t>
            </a:r>
          </a:p>
          <a:p>
            <a:r>
              <a:rPr lang="en-GB" dirty="0"/>
              <a:t>What do they think about the competitors offers?</a:t>
            </a:r>
          </a:p>
          <a:p>
            <a:pPr lvl="1"/>
            <a:r>
              <a:rPr lang="en-GB" dirty="0"/>
              <a:t>Are competitors fulfilling their need</a:t>
            </a:r>
          </a:p>
          <a:p>
            <a:pPr lvl="1"/>
            <a:r>
              <a:rPr lang="en-GB" dirty="0"/>
              <a:t>What they think could be improved</a:t>
            </a:r>
          </a:p>
          <a:p>
            <a:r>
              <a:rPr lang="en-GB" dirty="0"/>
              <a:t>What price are they willing to pay?</a:t>
            </a: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9019593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Question Design</a:t>
            </a:r>
          </a:p>
          <a:p>
            <a:r>
              <a:rPr lang="en-GB" dirty="0"/>
              <a:t>Quantitative questions</a:t>
            </a:r>
          </a:p>
          <a:p>
            <a:endParaRPr lang="en-GB" dirty="0"/>
          </a:p>
          <a:p>
            <a:r>
              <a:rPr lang="en-GB" dirty="0"/>
              <a:t>Qualitative questions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592391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Question Design</a:t>
            </a:r>
          </a:p>
          <a:p>
            <a:r>
              <a:rPr lang="en-GB" dirty="0">
                <a:hlinkClick r:id="rId2"/>
              </a:rPr>
              <a:t>http://regentsprep.org/REgents/math/ALGEBRA/AD1/qualquant.htm</a:t>
            </a:r>
            <a:endParaRPr lang="en-GB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0697307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Question Design</a:t>
            </a:r>
          </a:p>
          <a:p>
            <a:r>
              <a:rPr lang="en-GB" dirty="0">
                <a:hlinkClick r:id="rId2"/>
              </a:rPr>
              <a:t>http://regentsprep.org/REgents/math/ALGEBRA/AD1/qualquant.htm</a:t>
            </a:r>
            <a:endParaRPr lang="en-GB" dirty="0"/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871526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88" y="692696"/>
            <a:ext cx="8583912" cy="4694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Question Design</a:t>
            </a:r>
          </a:p>
          <a:p>
            <a:r>
              <a:rPr lang="en-GB" sz="2800" dirty="0"/>
              <a:t>Wording of questions</a:t>
            </a:r>
          </a:p>
          <a:p>
            <a:r>
              <a:rPr lang="en-GB" sz="2800" dirty="0"/>
              <a:t>Impartial non-loaded questions</a:t>
            </a:r>
          </a:p>
          <a:p>
            <a:r>
              <a:rPr lang="en-GB" sz="2800" dirty="0"/>
              <a:t>Ask the relevant people</a:t>
            </a:r>
          </a:p>
          <a:p>
            <a:r>
              <a:rPr lang="en-GB" sz="2800" dirty="0"/>
              <a:t>Ask </a:t>
            </a:r>
            <a:r>
              <a:rPr lang="en-GB" sz="2800"/>
              <a:t>enough people</a:t>
            </a:r>
            <a:endParaRPr lang="en-GB" sz="2800" dirty="0"/>
          </a:p>
          <a:p>
            <a:r>
              <a:rPr lang="en-GB" sz="2800" dirty="0"/>
              <a:t>Collecting and assessing the data</a:t>
            </a:r>
          </a:p>
          <a:p>
            <a:r>
              <a:rPr lang="en-GB" sz="2800" dirty="0"/>
              <a:t>Be impartial, realistic when interpreting the results.</a:t>
            </a:r>
          </a:p>
          <a:p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5685189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14728</TotalTime>
  <Words>1037</Words>
  <Application>Microsoft Office PowerPoint</Application>
  <PresentationFormat>On-screen Show (4:3)</PresentationFormat>
  <Paragraphs>208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Myriad Pro</vt:lpstr>
      <vt:lpstr>20140311PresentationUWTSDTemplate</vt:lpstr>
      <vt:lpstr>Entrepreneurship M5X01926 </vt:lpstr>
      <vt:lpstr>Business Plan   </vt:lpstr>
      <vt:lpstr>Objectives</vt:lpstr>
      <vt:lpstr>Business Plan </vt:lpstr>
      <vt:lpstr>Business Plan </vt:lpstr>
      <vt:lpstr>Business Plan 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Operations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  <vt:lpstr>Business Plan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Olu Adegbite</cp:lastModifiedBy>
  <cp:revision>404</cp:revision>
  <cp:lastPrinted>2016-02-08T18:19:33Z</cp:lastPrinted>
  <dcterms:created xsi:type="dcterms:W3CDTF">2015-05-19T15:55:27Z</dcterms:created>
  <dcterms:modified xsi:type="dcterms:W3CDTF">2020-03-05T11:01:26Z</dcterms:modified>
</cp:coreProperties>
</file>