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BF0927-1FE8-4829-AEE1-8A3B644226A6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BC05835-9D90-4C2A-BDEC-99FE4EEBBFC5}">
      <dgm:prSet/>
      <dgm:spPr/>
      <dgm:t>
        <a:bodyPr/>
        <a:lstStyle/>
        <a:p>
          <a:r>
            <a:rPr lang="en-US" b="1" dirty="0"/>
            <a:t>Multilingual Communication Strategy</a:t>
          </a:r>
          <a:endParaRPr lang="en-US" dirty="0"/>
        </a:p>
      </dgm:t>
    </dgm:pt>
    <dgm:pt modelId="{F599F907-0E44-4DB4-8B36-90C83A69CC91}" type="parTrans" cxnId="{690A4E13-BD38-4EE8-B6B0-A498F95D569D}">
      <dgm:prSet/>
      <dgm:spPr/>
      <dgm:t>
        <a:bodyPr/>
        <a:lstStyle/>
        <a:p>
          <a:endParaRPr lang="en-US"/>
        </a:p>
      </dgm:t>
    </dgm:pt>
    <dgm:pt modelId="{44807A23-BEE5-4A44-BBDB-BF6CADA81301}" type="sibTrans" cxnId="{690A4E13-BD38-4EE8-B6B0-A498F95D569D}">
      <dgm:prSet/>
      <dgm:spPr/>
      <dgm:t>
        <a:bodyPr/>
        <a:lstStyle/>
        <a:p>
          <a:endParaRPr lang="en-US"/>
        </a:p>
      </dgm:t>
    </dgm:pt>
    <dgm:pt modelId="{EC3CBFE6-BED2-4B45-8965-28127DF343F3}">
      <dgm:prSet/>
      <dgm:spPr/>
      <dgm:t>
        <a:bodyPr/>
        <a:lstStyle/>
        <a:p>
          <a:r>
            <a:rPr lang="en-US" dirty="0"/>
            <a:t>Translate critical safety signs into all 5 languages represented</a:t>
          </a:r>
        </a:p>
      </dgm:t>
    </dgm:pt>
    <dgm:pt modelId="{C1DCEDEF-0EA4-43E3-9318-401C4A28E3BB}" type="parTrans" cxnId="{7772E65B-BA98-4BD2-B691-60FFC49A8B45}">
      <dgm:prSet/>
      <dgm:spPr/>
      <dgm:t>
        <a:bodyPr/>
        <a:lstStyle/>
        <a:p>
          <a:endParaRPr lang="en-US"/>
        </a:p>
      </dgm:t>
    </dgm:pt>
    <dgm:pt modelId="{11BA160D-5B1E-487C-9F06-179355D3E415}" type="sibTrans" cxnId="{7772E65B-BA98-4BD2-B691-60FFC49A8B45}">
      <dgm:prSet/>
      <dgm:spPr/>
      <dgm:t>
        <a:bodyPr/>
        <a:lstStyle/>
        <a:p>
          <a:endParaRPr lang="en-US"/>
        </a:p>
      </dgm:t>
    </dgm:pt>
    <dgm:pt modelId="{A4D3535E-BB0A-4B5D-96F7-023EA048183D}">
      <dgm:prSet/>
      <dgm:spPr/>
      <dgm:t>
        <a:bodyPr/>
        <a:lstStyle/>
        <a:p>
          <a:r>
            <a:rPr lang="en-US" dirty="0"/>
            <a:t>Use visual aids, pictograms</a:t>
          </a:r>
        </a:p>
      </dgm:t>
    </dgm:pt>
    <dgm:pt modelId="{40C6F522-9C54-4906-A59B-FFF6B5C389D8}" type="parTrans" cxnId="{EF4FE1ED-0329-4AA5-B23D-724088F52A9C}">
      <dgm:prSet/>
      <dgm:spPr/>
      <dgm:t>
        <a:bodyPr/>
        <a:lstStyle/>
        <a:p>
          <a:endParaRPr lang="en-US"/>
        </a:p>
      </dgm:t>
    </dgm:pt>
    <dgm:pt modelId="{9546DC44-381D-488C-BCEC-B95D6862D82E}" type="sibTrans" cxnId="{EF4FE1ED-0329-4AA5-B23D-724088F52A9C}">
      <dgm:prSet/>
      <dgm:spPr/>
      <dgm:t>
        <a:bodyPr/>
        <a:lstStyle/>
        <a:p>
          <a:endParaRPr lang="en-US"/>
        </a:p>
      </dgm:t>
    </dgm:pt>
    <dgm:pt modelId="{FA995E7A-1A51-4014-867B-5A7EE301CD64}">
      <dgm:prSet/>
      <dgm:spPr/>
      <dgm:t>
        <a:bodyPr/>
        <a:lstStyle/>
        <a:p>
          <a:r>
            <a:rPr lang="en-US" dirty="0"/>
            <a:t>Implement a system pairing English speakers with non-speakers Federici, Federico M. and O'Brien, Sharon (2022)</a:t>
          </a:r>
        </a:p>
      </dgm:t>
    </dgm:pt>
    <dgm:pt modelId="{CBD4037A-D46C-4BF6-8635-43F0B29B0733}" type="parTrans" cxnId="{B09DF019-2448-4F46-A8AD-5516D599636B}">
      <dgm:prSet/>
      <dgm:spPr/>
      <dgm:t>
        <a:bodyPr/>
        <a:lstStyle/>
        <a:p>
          <a:endParaRPr lang="en-US"/>
        </a:p>
      </dgm:t>
    </dgm:pt>
    <dgm:pt modelId="{FA375A10-9445-43DD-81A6-78773B1146A7}" type="sibTrans" cxnId="{B09DF019-2448-4F46-A8AD-5516D599636B}">
      <dgm:prSet/>
      <dgm:spPr/>
      <dgm:t>
        <a:bodyPr/>
        <a:lstStyle/>
        <a:p>
          <a:endParaRPr lang="en-US"/>
        </a:p>
      </dgm:t>
    </dgm:pt>
    <dgm:pt modelId="{BEB82BEF-413E-425E-B31B-A84692E99BBC}">
      <dgm:prSet/>
      <dgm:spPr/>
      <dgm:t>
        <a:bodyPr/>
        <a:lstStyle/>
        <a:p>
          <a:r>
            <a:rPr lang="en-US" dirty="0"/>
            <a:t>Structured Training Program</a:t>
          </a:r>
        </a:p>
      </dgm:t>
    </dgm:pt>
    <dgm:pt modelId="{6C809460-6FC4-43AB-97BC-16D6D425705D}" type="parTrans" cxnId="{EE5A689B-6037-4A9B-9677-CAF6340287D5}">
      <dgm:prSet/>
      <dgm:spPr/>
      <dgm:t>
        <a:bodyPr/>
        <a:lstStyle/>
        <a:p>
          <a:endParaRPr lang="en-US"/>
        </a:p>
      </dgm:t>
    </dgm:pt>
    <dgm:pt modelId="{0B8F86AE-CC34-4F53-80F4-AD84468374AC}" type="sibTrans" cxnId="{EE5A689B-6037-4A9B-9677-CAF6340287D5}">
      <dgm:prSet/>
      <dgm:spPr/>
      <dgm:t>
        <a:bodyPr/>
        <a:lstStyle/>
        <a:p>
          <a:endParaRPr lang="en-US"/>
        </a:p>
      </dgm:t>
    </dgm:pt>
    <dgm:pt modelId="{720B3FD6-211B-4BC3-8730-0C2B2B1EA279}">
      <dgm:prSet/>
      <dgm:spPr/>
      <dgm:t>
        <a:bodyPr/>
        <a:lstStyle/>
        <a:p>
          <a:r>
            <a:rPr lang="en-US"/>
            <a:t>Mandatory food hygiene training before floor work begins</a:t>
          </a:r>
        </a:p>
      </dgm:t>
    </dgm:pt>
    <dgm:pt modelId="{FF4FCCB3-AEEB-420D-BE6C-5FE8E7B4EE92}" type="parTrans" cxnId="{DC7C7E69-F7A8-4D6D-B2D0-15E7C6627777}">
      <dgm:prSet/>
      <dgm:spPr/>
      <dgm:t>
        <a:bodyPr/>
        <a:lstStyle/>
        <a:p>
          <a:endParaRPr lang="en-US"/>
        </a:p>
      </dgm:t>
    </dgm:pt>
    <dgm:pt modelId="{42A99BA7-7AFB-429E-84D3-34B612363C20}" type="sibTrans" cxnId="{DC7C7E69-F7A8-4D6D-B2D0-15E7C6627777}">
      <dgm:prSet/>
      <dgm:spPr/>
      <dgm:t>
        <a:bodyPr/>
        <a:lstStyle/>
        <a:p>
          <a:endParaRPr lang="en-US"/>
        </a:p>
      </dgm:t>
    </dgm:pt>
    <dgm:pt modelId="{90457061-6002-4DA9-B473-038891923540}">
      <dgm:prSet/>
      <dgm:spPr/>
      <dgm:t>
        <a:bodyPr/>
        <a:lstStyle/>
        <a:p>
          <a:r>
            <a:rPr lang="en-US"/>
            <a:t>Use multilingual trainers or professional interpreters</a:t>
          </a:r>
        </a:p>
      </dgm:t>
    </dgm:pt>
    <dgm:pt modelId="{160C3F8F-28B9-4957-8D94-EAEB0D0F6EE3}" type="parTrans" cxnId="{4360F40B-7E31-47CE-AE52-3E564D11633E}">
      <dgm:prSet/>
      <dgm:spPr/>
      <dgm:t>
        <a:bodyPr/>
        <a:lstStyle/>
        <a:p>
          <a:endParaRPr lang="en-US"/>
        </a:p>
      </dgm:t>
    </dgm:pt>
    <dgm:pt modelId="{807A1C29-BAE1-45B9-AED3-C426C7BB5FE0}" type="sibTrans" cxnId="{4360F40B-7E31-47CE-AE52-3E564D11633E}">
      <dgm:prSet/>
      <dgm:spPr/>
      <dgm:t>
        <a:bodyPr/>
        <a:lstStyle/>
        <a:p>
          <a:endParaRPr lang="en-US"/>
        </a:p>
      </dgm:t>
    </dgm:pt>
    <dgm:pt modelId="{8B93674F-531D-48E2-A92E-7343F5F260A7}">
      <dgm:prSet/>
      <dgm:spPr/>
      <dgm:t>
        <a:bodyPr/>
        <a:lstStyle/>
        <a:p>
          <a:r>
            <a:rPr lang="en-US"/>
            <a:t>Hands-on demonstrations rather than verbal instructions</a:t>
          </a:r>
        </a:p>
      </dgm:t>
    </dgm:pt>
    <dgm:pt modelId="{5A4EF0ED-E332-4D0A-AE2D-38BD3C7F464C}" type="parTrans" cxnId="{B6EF8511-E312-43FD-95F4-DB530919028F}">
      <dgm:prSet/>
      <dgm:spPr/>
      <dgm:t>
        <a:bodyPr/>
        <a:lstStyle/>
        <a:p>
          <a:endParaRPr lang="en-US"/>
        </a:p>
      </dgm:t>
    </dgm:pt>
    <dgm:pt modelId="{2DFDD233-A0C9-4B7E-B441-F2FEFB01E609}" type="sibTrans" cxnId="{B6EF8511-E312-43FD-95F4-DB530919028F}">
      <dgm:prSet/>
      <dgm:spPr/>
      <dgm:t>
        <a:bodyPr/>
        <a:lstStyle/>
        <a:p>
          <a:endParaRPr lang="en-US"/>
        </a:p>
      </dgm:t>
    </dgm:pt>
    <dgm:pt modelId="{EBFA50D1-7D1C-44C4-B24C-8397F1598AC9}">
      <dgm:prSet/>
      <dgm:spPr/>
      <dgm:t>
        <a:bodyPr/>
        <a:lstStyle/>
        <a:p>
          <a:r>
            <a:rPr lang="en-US" dirty="0"/>
            <a:t>Regular refresher training with competency assessments Sullivan, A., et, al. (2019)</a:t>
          </a:r>
        </a:p>
      </dgm:t>
    </dgm:pt>
    <dgm:pt modelId="{2F40D459-A66E-46E4-B00B-8B29DB0A3A9D}" type="parTrans" cxnId="{FC25AC71-0BBD-44DA-BA14-772146D83252}">
      <dgm:prSet/>
      <dgm:spPr/>
      <dgm:t>
        <a:bodyPr/>
        <a:lstStyle/>
        <a:p>
          <a:endParaRPr lang="en-US"/>
        </a:p>
      </dgm:t>
    </dgm:pt>
    <dgm:pt modelId="{E0EF16CF-61A5-4D82-85C5-1717356FC7E6}" type="sibTrans" cxnId="{FC25AC71-0BBD-44DA-BA14-772146D83252}">
      <dgm:prSet/>
      <dgm:spPr/>
      <dgm:t>
        <a:bodyPr/>
        <a:lstStyle/>
        <a:p>
          <a:endParaRPr lang="en-US"/>
        </a:p>
      </dgm:t>
    </dgm:pt>
    <dgm:pt modelId="{FE957842-EED6-44B7-AB1A-B4F6E3A1077D}">
      <dgm:prSet/>
      <dgm:spPr/>
      <dgm:t>
        <a:bodyPr/>
        <a:lstStyle/>
        <a:p>
          <a:r>
            <a:rPr lang="en-US"/>
            <a:t>Leadership Development</a:t>
          </a:r>
        </a:p>
      </dgm:t>
    </dgm:pt>
    <dgm:pt modelId="{D5CBC6C3-8E59-4C20-866B-7F64CF5E55E9}" type="parTrans" cxnId="{0CA32006-0141-4CBA-BDD9-90C70C0DED2F}">
      <dgm:prSet/>
      <dgm:spPr/>
      <dgm:t>
        <a:bodyPr/>
        <a:lstStyle/>
        <a:p>
          <a:endParaRPr lang="en-US"/>
        </a:p>
      </dgm:t>
    </dgm:pt>
    <dgm:pt modelId="{919A60BD-44F1-47EC-B8C4-A151D756C61C}" type="sibTrans" cxnId="{0CA32006-0141-4CBA-BDD9-90C70C0DED2F}">
      <dgm:prSet/>
      <dgm:spPr/>
      <dgm:t>
        <a:bodyPr/>
        <a:lstStyle/>
        <a:p>
          <a:endParaRPr lang="en-US"/>
        </a:p>
      </dgm:t>
    </dgm:pt>
    <dgm:pt modelId="{A6CF0BB2-8088-488E-9248-B466CCE5F9F2}">
      <dgm:prSet/>
      <dgm:spPr/>
      <dgm:t>
        <a:bodyPr/>
        <a:lstStyle/>
        <a:p>
          <a:r>
            <a:rPr lang="en-US"/>
            <a:t>Cross-cultural communication training for Gary</a:t>
          </a:r>
        </a:p>
      </dgm:t>
    </dgm:pt>
    <dgm:pt modelId="{38BDF231-1794-4E04-8BAF-3249FFE45B33}" type="parTrans" cxnId="{3A6FFBFC-BDE6-4991-B101-4DA8F2F34DFC}">
      <dgm:prSet/>
      <dgm:spPr/>
      <dgm:t>
        <a:bodyPr/>
        <a:lstStyle/>
        <a:p>
          <a:endParaRPr lang="en-US"/>
        </a:p>
      </dgm:t>
    </dgm:pt>
    <dgm:pt modelId="{8491335A-537F-49C8-89C8-70B1BB30A0D4}" type="sibTrans" cxnId="{3A6FFBFC-BDE6-4991-B101-4DA8F2F34DFC}">
      <dgm:prSet/>
      <dgm:spPr/>
      <dgm:t>
        <a:bodyPr/>
        <a:lstStyle/>
        <a:p>
          <a:endParaRPr lang="en-US"/>
        </a:p>
      </dgm:t>
    </dgm:pt>
    <dgm:pt modelId="{464E0D8B-3B4D-417A-B7B3-F4CD0A7F4A9C}">
      <dgm:prSet/>
      <dgm:spPr/>
      <dgm:t>
        <a:bodyPr/>
        <a:lstStyle/>
        <a:p>
          <a:r>
            <a:rPr lang="en-US"/>
            <a:t>Leadership coaching on leading by example</a:t>
          </a:r>
        </a:p>
      </dgm:t>
    </dgm:pt>
    <dgm:pt modelId="{CCDC8DCD-596E-4F85-B34A-BBE959DD864F}" type="parTrans" cxnId="{8639AA80-F111-4273-82C0-40E1053BDB6A}">
      <dgm:prSet/>
      <dgm:spPr/>
      <dgm:t>
        <a:bodyPr/>
        <a:lstStyle/>
        <a:p>
          <a:endParaRPr lang="en-US"/>
        </a:p>
      </dgm:t>
    </dgm:pt>
    <dgm:pt modelId="{344D7A93-2685-4396-B1D2-3EA554875E8C}" type="sibTrans" cxnId="{8639AA80-F111-4273-82C0-40E1053BDB6A}">
      <dgm:prSet/>
      <dgm:spPr/>
      <dgm:t>
        <a:bodyPr/>
        <a:lstStyle/>
        <a:p>
          <a:endParaRPr lang="en-US"/>
        </a:p>
      </dgm:t>
    </dgm:pt>
    <dgm:pt modelId="{410528A2-AAC1-4370-BF56-D98E724ED6DE}">
      <dgm:prSet/>
      <dgm:spPr/>
      <dgm:t>
        <a:bodyPr/>
        <a:lstStyle/>
        <a:p>
          <a:r>
            <a:rPr lang="en-US"/>
            <a:t>Establish clear standards that management must model</a:t>
          </a:r>
        </a:p>
      </dgm:t>
    </dgm:pt>
    <dgm:pt modelId="{A102335B-B5BC-48F0-8BA5-9663627D0041}" type="parTrans" cxnId="{74015C78-FBF1-4460-A392-4D3679FDA919}">
      <dgm:prSet/>
      <dgm:spPr/>
      <dgm:t>
        <a:bodyPr/>
        <a:lstStyle/>
        <a:p>
          <a:endParaRPr lang="en-US"/>
        </a:p>
      </dgm:t>
    </dgm:pt>
    <dgm:pt modelId="{BF1F17DD-8569-425D-A09C-7F63B141D7D6}" type="sibTrans" cxnId="{74015C78-FBF1-4460-A392-4D3679FDA919}">
      <dgm:prSet/>
      <dgm:spPr/>
      <dgm:t>
        <a:bodyPr/>
        <a:lstStyle/>
        <a:p>
          <a:endParaRPr lang="en-US"/>
        </a:p>
      </dgm:t>
    </dgm:pt>
    <dgm:pt modelId="{C237CAAA-28DC-4956-9388-3F85F893A860}" type="pres">
      <dgm:prSet presAssocID="{E5BF0927-1FE8-4829-AEE1-8A3B644226A6}" presName="diagram" presStyleCnt="0">
        <dgm:presLayoutVars>
          <dgm:dir/>
          <dgm:resizeHandles val="exact"/>
        </dgm:presLayoutVars>
      </dgm:prSet>
      <dgm:spPr/>
    </dgm:pt>
    <dgm:pt modelId="{2F59E0AA-FF9C-469E-8C91-9B6868AD72A6}" type="pres">
      <dgm:prSet presAssocID="{DBC05835-9D90-4C2A-BDEC-99FE4EEBBFC5}" presName="node" presStyleLbl="node1" presStyleIdx="0" presStyleCnt="3">
        <dgm:presLayoutVars>
          <dgm:bulletEnabled val="1"/>
        </dgm:presLayoutVars>
      </dgm:prSet>
      <dgm:spPr/>
    </dgm:pt>
    <dgm:pt modelId="{92CC6134-1F72-4765-8181-E4828FEB7845}" type="pres">
      <dgm:prSet presAssocID="{44807A23-BEE5-4A44-BBDB-BF6CADA81301}" presName="sibTrans" presStyleCnt="0"/>
      <dgm:spPr/>
    </dgm:pt>
    <dgm:pt modelId="{19222E7C-7C14-497B-BF6E-9A65A46BF3F3}" type="pres">
      <dgm:prSet presAssocID="{BEB82BEF-413E-425E-B31B-A84692E99BBC}" presName="node" presStyleLbl="node1" presStyleIdx="1" presStyleCnt="3">
        <dgm:presLayoutVars>
          <dgm:bulletEnabled val="1"/>
        </dgm:presLayoutVars>
      </dgm:prSet>
      <dgm:spPr/>
    </dgm:pt>
    <dgm:pt modelId="{9F6B808C-0567-4364-A5CF-EB47FB51B9B5}" type="pres">
      <dgm:prSet presAssocID="{0B8F86AE-CC34-4F53-80F4-AD84468374AC}" presName="sibTrans" presStyleCnt="0"/>
      <dgm:spPr/>
    </dgm:pt>
    <dgm:pt modelId="{9FAF48A3-8958-4F17-A65C-1FC43BF87D3D}" type="pres">
      <dgm:prSet presAssocID="{FE957842-EED6-44B7-AB1A-B4F6E3A1077D}" presName="node" presStyleLbl="node1" presStyleIdx="2" presStyleCnt="3">
        <dgm:presLayoutVars>
          <dgm:bulletEnabled val="1"/>
        </dgm:presLayoutVars>
      </dgm:prSet>
      <dgm:spPr/>
    </dgm:pt>
  </dgm:ptLst>
  <dgm:cxnLst>
    <dgm:cxn modelId="{38C1B804-DC25-404B-9C4F-11BDB46F5C08}" type="presOf" srcId="{A6CF0BB2-8088-488E-9248-B466CCE5F9F2}" destId="{9FAF48A3-8958-4F17-A65C-1FC43BF87D3D}" srcOrd="0" destOrd="1" presId="urn:microsoft.com/office/officeart/2005/8/layout/default"/>
    <dgm:cxn modelId="{0CA32006-0141-4CBA-BDD9-90C70C0DED2F}" srcId="{E5BF0927-1FE8-4829-AEE1-8A3B644226A6}" destId="{FE957842-EED6-44B7-AB1A-B4F6E3A1077D}" srcOrd="2" destOrd="0" parTransId="{D5CBC6C3-8E59-4C20-866B-7F64CF5E55E9}" sibTransId="{919A60BD-44F1-47EC-B8C4-A151D756C61C}"/>
    <dgm:cxn modelId="{4360F40B-7E31-47CE-AE52-3E564D11633E}" srcId="{BEB82BEF-413E-425E-B31B-A84692E99BBC}" destId="{90457061-6002-4DA9-B473-038891923540}" srcOrd="1" destOrd="0" parTransId="{160C3F8F-28B9-4957-8D94-EAEB0D0F6EE3}" sibTransId="{807A1C29-BAE1-45B9-AED3-C426C7BB5FE0}"/>
    <dgm:cxn modelId="{B6EF8511-E312-43FD-95F4-DB530919028F}" srcId="{BEB82BEF-413E-425E-B31B-A84692E99BBC}" destId="{8B93674F-531D-48E2-A92E-7343F5F260A7}" srcOrd="2" destOrd="0" parTransId="{5A4EF0ED-E332-4D0A-AE2D-38BD3C7F464C}" sibTransId="{2DFDD233-A0C9-4B7E-B441-F2FEFB01E609}"/>
    <dgm:cxn modelId="{690A4E13-BD38-4EE8-B6B0-A498F95D569D}" srcId="{E5BF0927-1FE8-4829-AEE1-8A3B644226A6}" destId="{DBC05835-9D90-4C2A-BDEC-99FE4EEBBFC5}" srcOrd="0" destOrd="0" parTransId="{F599F907-0E44-4DB4-8B36-90C83A69CC91}" sibTransId="{44807A23-BEE5-4A44-BBDB-BF6CADA81301}"/>
    <dgm:cxn modelId="{B09DF019-2448-4F46-A8AD-5516D599636B}" srcId="{DBC05835-9D90-4C2A-BDEC-99FE4EEBBFC5}" destId="{FA995E7A-1A51-4014-867B-5A7EE301CD64}" srcOrd="2" destOrd="0" parTransId="{CBD4037A-D46C-4BF6-8635-43F0B29B0733}" sibTransId="{FA375A10-9445-43DD-81A6-78773B1146A7}"/>
    <dgm:cxn modelId="{951FBC1E-7379-4237-8A9D-4E721F748719}" type="presOf" srcId="{464E0D8B-3B4D-417A-B7B3-F4CD0A7F4A9C}" destId="{9FAF48A3-8958-4F17-A65C-1FC43BF87D3D}" srcOrd="0" destOrd="2" presId="urn:microsoft.com/office/officeart/2005/8/layout/default"/>
    <dgm:cxn modelId="{99CDA01F-3DE1-4EFD-A4A6-1C873AE219E3}" type="presOf" srcId="{EBFA50D1-7D1C-44C4-B24C-8397F1598AC9}" destId="{19222E7C-7C14-497B-BF6E-9A65A46BF3F3}" srcOrd="0" destOrd="4" presId="urn:microsoft.com/office/officeart/2005/8/layout/default"/>
    <dgm:cxn modelId="{DB6E4226-3456-4882-BBFA-6D1C8FF6E730}" type="presOf" srcId="{A4D3535E-BB0A-4B5D-96F7-023EA048183D}" destId="{2F59E0AA-FF9C-469E-8C91-9B6868AD72A6}" srcOrd="0" destOrd="2" presId="urn:microsoft.com/office/officeart/2005/8/layout/default"/>
    <dgm:cxn modelId="{7772E65B-BA98-4BD2-B691-60FFC49A8B45}" srcId="{DBC05835-9D90-4C2A-BDEC-99FE4EEBBFC5}" destId="{EC3CBFE6-BED2-4B45-8965-28127DF343F3}" srcOrd="0" destOrd="0" parTransId="{C1DCEDEF-0EA4-43E3-9318-401C4A28E3BB}" sibTransId="{11BA160D-5B1E-487C-9F06-179355D3E415}"/>
    <dgm:cxn modelId="{3920F95F-970C-442A-9FA4-9CEF875D7DF6}" type="presOf" srcId="{E5BF0927-1FE8-4829-AEE1-8A3B644226A6}" destId="{C237CAAA-28DC-4956-9388-3F85F893A860}" srcOrd="0" destOrd="0" presId="urn:microsoft.com/office/officeart/2005/8/layout/default"/>
    <dgm:cxn modelId="{DC7C7E69-F7A8-4D6D-B2D0-15E7C6627777}" srcId="{BEB82BEF-413E-425E-B31B-A84692E99BBC}" destId="{720B3FD6-211B-4BC3-8730-0C2B2B1EA279}" srcOrd="0" destOrd="0" parTransId="{FF4FCCB3-AEEB-420D-BE6C-5FE8E7B4EE92}" sibTransId="{42A99BA7-7AFB-429E-84D3-34B612363C20}"/>
    <dgm:cxn modelId="{BB388A4A-C2E5-4A3A-98E2-73526A816318}" type="presOf" srcId="{EC3CBFE6-BED2-4B45-8965-28127DF343F3}" destId="{2F59E0AA-FF9C-469E-8C91-9B6868AD72A6}" srcOrd="0" destOrd="1" presId="urn:microsoft.com/office/officeart/2005/8/layout/default"/>
    <dgm:cxn modelId="{1F43646D-68C3-4651-92DF-231C924B7CF8}" type="presOf" srcId="{410528A2-AAC1-4370-BF56-D98E724ED6DE}" destId="{9FAF48A3-8958-4F17-A65C-1FC43BF87D3D}" srcOrd="0" destOrd="3" presId="urn:microsoft.com/office/officeart/2005/8/layout/default"/>
    <dgm:cxn modelId="{FC25AC71-0BBD-44DA-BA14-772146D83252}" srcId="{BEB82BEF-413E-425E-B31B-A84692E99BBC}" destId="{EBFA50D1-7D1C-44C4-B24C-8397F1598AC9}" srcOrd="3" destOrd="0" parTransId="{2F40D459-A66E-46E4-B00B-8B29DB0A3A9D}" sibTransId="{E0EF16CF-61A5-4D82-85C5-1717356FC7E6}"/>
    <dgm:cxn modelId="{04E16176-C857-46CE-BADA-EC94EFBC3F2F}" type="presOf" srcId="{FA995E7A-1A51-4014-867B-5A7EE301CD64}" destId="{2F59E0AA-FF9C-469E-8C91-9B6868AD72A6}" srcOrd="0" destOrd="3" presId="urn:microsoft.com/office/officeart/2005/8/layout/default"/>
    <dgm:cxn modelId="{74015C78-FBF1-4460-A392-4D3679FDA919}" srcId="{FE957842-EED6-44B7-AB1A-B4F6E3A1077D}" destId="{410528A2-AAC1-4370-BF56-D98E724ED6DE}" srcOrd="2" destOrd="0" parTransId="{A102335B-B5BC-48F0-8BA5-9663627D0041}" sibTransId="{BF1F17DD-8569-425D-A09C-7F63B141D7D6}"/>
    <dgm:cxn modelId="{3434B27D-40A2-4814-9215-E7FBDA0AC419}" type="presOf" srcId="{720B3FD6-211B-4BC3-8730-0C2B2B1EA279}" destId="{19222E7C-7C14-497B-BF6E-9A65A46BF3F3}" srcOrd="0" destOrd="1" presId="urn:microsoft.com/office/officeart/2005/8/layout/default"/>
    <dgm:cxn modelId="{8639AA80-F111-4273-82C0-40E1053BDB6A}" srcId="{FE957842-EED6-44B7-AB1A-B4F6E3A1077D}" destId="{464E0D8B-3B4D-417A-B7B3-F4CD0A7F4A9C}" srcOrd="1" destOrd="0" parTransId="{CCDC8DCD-596E-4F85-B34A-BBE959DD864F}" sibTransId="{344D7A93-2685-4396-B1D2-3EA554875E8C}"/>
    <dgm:cxn modelId="{47953A8D-EAD9-44AC-A921-575C19078F49}" type="presOf" srcId="{DBC05835-9D90-4C2A-BDEC-99FE4EEBBFC5}" destId="{2F59E0AA-FF9C-469E-8C91-9B6868AD72A6}" srcOrd="0" destOrd="0" presId="urn:microsoft.com/office/officeart/2005/8/layout/default"/>
    <dgm:cxn modelId="{DF085D94-36AD-43D0-9FFA-5AA466DAFFD4}" type="presOf" srcId="{8B93674F-531D-48E2-A92E-7343F5F260A7}" destId="{19222E7C-7C14-497B-BF6E-9A65A46BF3F3}" srcOrd="0" destOrd="3" presId="urn:microsoft.com/office/officeart/2005/8/layout/default"/>
    <dgm:cxn modelId="{EE5A689B-6037-4A9B-9677-CAF6340287D5}" srcId="{E5BF0927-1FE8-4829-AEE1-8A3B644226A6}" destId="{BEB82BEF-413E-425E-B31B-A84692E99BBC}" srcOrd="1" destOrd="0" parTransId="{6C809460-6FC4-43AB-97BC-16D6D425705D}" sibTransId="{0B8F86AE-CC34-4F53-80F4-AD84468374AC}"/>
    <dgm:cxn modelId="{42A2F4AC-FDE4-4445-98E4-DA0314C3DF77}" type="presOf" srcId="{FE957842-EED6-44B7-AB1A-B4F6E3A1077D}" destId="{9FAF48A3-8958-4F17-A65C-1FC43BF87D3D}" srcOrd="0" destOrd="0" presId="urn:microsoft.com/office/officeart/2005/8/layout/default"/>
    <dgm:cxn modelId="{DD3B53DE-E655-463C-BC30-07AD5BEC3F1E}" type="presOf" srcId="{BEB82BEF-413E-425E-B31B-A84692E99BBC}" destId="{19222E7C-7C14-497B-BF6E-9A65A46BF3F3}" srcOrd="0" destOrd="0" presId="urn:microsoft.com/office/officeart/2005/8/layout/default"/>
    <dgm:cxn modelId="{A24ED5EC-9BA3-4BE0-8C13-D8E6C7994BD5}" type="presOf" srcId="{90457061-6002-4DA9-B473-038891923540}" destId="{19222E7C-7C14-497B-BF6E-9A65A46BF3F3}" srcOrd="0" destOrd="2" presId="urn:microsoft.com/office/officeart/2005/8/layout/default"/>
    <dgm:cxn modelId="{EF4FE1ED-0329-4AA5-B23D-724088F52A9C}" srcId="{DBC05835-9D90-4C2A-BDEC-99FE4EEBBFC5}" destId="{A4D3535E-BB0A-4B5D-96F7-023EA048183D}" srcOrd="1" destOrd="0" parTransId="{40C6F522-9C54-4906-A59B-FFF6B5C389D8}" sibTransId="{9546DC44-381D-488C-BCEC-B95D6862D82E}"/>
    <dgm:cxn modelId="{3A6FFBFC-BDE6-4991-B101-4DA8F2F34DFC}" srcId="{FE957842-EED6-44B7-AB1A-B4F6E3A1077D}" destId="{A6CF0BB2-8088-488E-9248-B466CCE5F9F2}" srcOrd="0" destOrd="0" parTransId="{38BDF231-1794-4E04-8BAF-3249FFE45B33}" sibTransId="{8491335A-537F-49C8-89C8-70B1BB30A0D4}"/>
    <dgm:cxn modelId="{EB1ECB72-A7BC-450E-86EC-37410573C03F}" type="presParOf" srcId="{C237CAAA-28DC-4956-9388-3F85F893A860}" destId="{2F59E0AA-FF9C-469E-8C91-9B6868AD72A6}" srcOrd="0" destOrd="0" presId="urn:microsoft.com/office/officeart/2005/8/layout/default"/>
    <dgm:cxn modelId="{996EDEF2-5660-4FEE-AC48-F90DE00E139E}" type="presParOf" srcId="{C237CAAA-28DC-4956-9388-3F85F893A860}" destId="{92CC6134-1F72-4765-8181-E4828FEB7845}" srcOrd="1" destOrd="0" presId="urn:microsoft.com/office/officeart/2005/8/layout/default"/>
    <dgm:cxn modelId="{711F0B2F-BE70-4079-8E0C-4BD5420FDC0D}" type="presParOf" srcId="{C237CAAA-28DC-4956-9388-3F85F893A860}" destId="{19222E7C-7C14-497B-BF6E-9A65A46BF3F3}" srcOrd="2" destOrd="0" presId="urn:microsoft.com/office/officeart/2005/8/layout/default"/>
    <dgm:cxn modelId="{FAEA4B8D-643C-4484-8D2D-88A6AB696CB1}" type="presParOf" srcId="{C237CAAA-28DC-4956-9388-3F85F893A860}" destId="{9F6B808C-0567-4364-A5CF-EB47FB51B9B5}" srcOrd="3" destOrd="0" presId="urn:microsoft.com/office/officeart/2005/8/layout/default"/>
    <dgm:cxn modelId="{0AD9EE4C-E693-4521-BCAC-6EB33E0ACF6B}" type="presParOf" srcId="{C237CAAA-28DC-4956-9388-3F85F893A860}" destId="{9FAF48A3-8958-4F17-A65C-1FC43BF87D3D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59E0AA-FF9C-469E-8C91-9B6868AD72A6}">
      <dsp:nvSpPr>
        <dsp:cNvPr id="0" name=""/>
        <dsp:cNvSpPr/>
      </dsp:nvSpPr>
      <dsp:spPr>
        <a:xfrm>
          <a:off x="1303919" y="2109"/>
          <a:ext cx="3540542" cy="21243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Multilingual Communication Strategy</a:t>
          </a:r>
          <a:endParaRPr lang="en-US" sz="18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Translate critical safety signs into all 5 languages represented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Use visual aids, pictograms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Implement a system pairing English speakers with non-speakers Federici, Federico M. and O'Brien, Sharon (2022)</a:t>
          </a:r>
        </a:p>
      </dsp:txBody>
      <dsp:txXfrm>
        <a:off x="1303919" y="2109"/>
        <a:ext cx="3540542" cy="2124325"/>
      </dsp:txXfrm>
    </dsp:sp>
    <dsp:sp modelId="{19222E7C-7C14-497B-BF6E-9A65A46BF3F3}">
      <dsp:nvSpPr>
        <dsp:cNvPr id="0" name=""/>
        <dsp:cNvSpPr/>
      </dsp:nvSpPr>
      <dsp:spPr>
        <a:xfrm>
          <a:off x="5198516" y="2109"/>
          <a:ext cx="3540542" cy="212432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Structured Training Program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Mandatory food hygiene training before floor work begins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Use multilingual trainers or professional interpreters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Hands-on demonstrations rather than verbal instructions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Regular refresher training with competency assessments Sullivan, A., et, al. (2019)</a:t>
          </a:r>
        </a:p>
      </dsp:txBody>
      <dsp:txXfrm>
        <a:off x="5198516" y="2109"/>
        <a:ext cx="3540542" cy="2124325"/>
      </dsp:txXfrm>
    </dsp:sp>
    <dsp:sp modelId="{9FAF48A3-8958-4F17-A65C-1FC43BF87D3D}">
      <dsp:nvSpPr>
        <dsp:cNvPr id="0" name=""/>
        <dsp:cNvSpPr/>
      </dsp:nvSpPr>
      <dsp:spPr>
        <a:xfrm>
          <a:off x="3251218" y="2480489"/>
          <a:ext cx="3540542" cy="212432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Leadership Development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Cross-cultural communication training for Gary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Leadership coaching on leading by example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Establish clear standards that management must model</a:t>
          </a:r>
        </a:p>
      </dsp:txBody>
      <dsp:txXfrm>
        <a:off x="3251218" y="2480489"/>
        <a:ext cx="3540542" cy="21243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693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5284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1567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5646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5460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9906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5088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179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05112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174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0763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B2A1D-0399-4DA9-B4E9-E4E2C36853D9}" type="datetimeFigureOut">
              <a:rPr lang="en-GB" smtClean="0"/>
              <a:t>16/10/2025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3CC1BBD-122D-4135-999F-1DC8963AF55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5403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11388-6737-67F4-823B-B02D8B426E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	Cert HE Business Skills for the Workplace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F6256E-690B-4BA6-C2D9-D132CC84D9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Module:	Effective Teamwork and Communication</a:t>
            </a:r>
          </a:p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Ionut Vasile 2333625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710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4961-49BE-B8D3-B5AD-88632BB8D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08C9A-08D8-CADE-8C1B-D65C6529B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Components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Company Background: Flight Foods Ltd. - Ready meal manufacturer for airlines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Core Issue: Loss of market share due to poor food standards and quality control (</a:t>
            </a:r>
            <a:r>
              <a:rPr lang="de-DE" dirty="0">
                <a:latin typeface="Arial" panose="020B0604020202020204" pitchFamily="34" charset="0"/>
                <a:cs typeface="Arial" panose="020B0604020202020204" pitchFamily="34" charset="0"/>
              </a:rPr>
              <a:t>Trienekens, J., &amp; Zuurbier, P. (2008).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Root Cause: Communication breakdown in multicultural workplace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686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F9D33-2D36-5E2C-24B1-2AE7DB2DE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BB292-6A82-15CB-8D00-E390B7CFE2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Identified Noise/Barriers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Physical Noise: Old, noisy machinery creating literal noise pollution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Semantic Noise: Language barriers and workers speak 5 different languages with limited English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Psychological Noise: Gary's frustration ("madhouse") affecting message delivery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Channel Problems: Over-reliance on written signs for non-English speakers</a:t>
            </a:r>
          </a:p>
        </p:txBody>
      </p:sp>
    </p:spTree>
    <p:extLst>
      <p:ext uri="{BB962C8B-B14F-4D97-AF65-F5344CB8AC3E}">
        <p14:creationId xmlns:p14="http://schemas.microsoft.com/office/powerpoint/2010/main" val="17661559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0150D-7912-707C-A462-6323E1B53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Experience Gap at Flight Foods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F1971-A016-9019-D938-7268949D47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Cultural Backgrounds: 5 distinct cultural groups vs. Gary's East End London background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Professional Training: Gary has formal food hygiene qualification; workers lack basic training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 Differences: Workers range from 16-60 years, creating generational communication gaps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Common Ground: Minimal overlap in cultural references, language, and work expectations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6863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2D688-F35A-4863-4F97-F91BCCC92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Critical Observation: Leadership Credibility Crisis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2829F-962E-BE49-7B7D-F3C7AA306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Gary's Hypocrisy: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Teaches food hygiene but arrives with dirty fingernails from car repair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Wears stained, dirty uniform while enforcing cleanliness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Needs haircut despite "hair management" rules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Result: Zero credibility as a role model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4183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06297-48B7-D81A-AC7F-43638ED78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Additional Communication Barriers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1874F-D8F4-8D39-BA2F-049FD252F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Training Deficit: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formal food hygiene training before work starts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One Way communication: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No feedback mechanisms to verify understanding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Enviromental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factors: Madhouse" atmosphere creates stress</a:t>
            </a:r>
          </a:p>
        </p:txBody>
      </p:sp>
    </p:spTree>
    <p:extLst>
      <p:ext uri="{BB962C8B-B14F-4D97-AF65-F5344CB8AC3E}">
        <p14:creationId xmlns:p14="http://schemas.microsoft.com/office/powerpoint/2010/main" val="167755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B882CA-1BCF-5146-D4AF-C97EC8903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Solutions: Immediate Actions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74B48A-F2F4-5ECD-E6E9-D9D5067811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2888671"/>
              </p:ext>
            </p:extLst>
          </p:nvPr>
        </p:nvGraphicFramePr>
        <p:xfrm>
          <a:off x="1011874" y="2019475"/>
          <a:ext cx="10042979" cy="46069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6369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70FEF-52FD-A925-07E6-AC7F72EB4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 and 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D8962-BE63-6F63-3966-6EEF52F4E3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Flight Foods' quality problems stem from systemic communication failures, not worker incompetence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Multiple barriers exist across all communication models: noise, cultural gaps, and credibility issues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Current one-size-fits-all approach ignores workforce diversity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Leadership lacks cultural competence and fails to model expected behaviors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Flight Foods must transform from a command-and-control communication model to an inclusive, participatory approach that recognizes and leverages its multicultural workforce as an asset rather than viewing it as a barrier Mergen, A., &amp; Güven, Ç. (2025). 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42156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1B8C7-3BBA-82B3-2F18-970592321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A1ECE-08AE-4735-0852-D22E250BF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Mergen, A., &amp; Güven, Ç. (2025). Leadership and global diversity management: challenges and solutions through participatory theater framework. In Research Handbook on Global Diversity Management (pp. 204-215). Edward Elgar Publishing.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Sullivan, A.,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Elshenawy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S., Ades, A., &amp; Sawyer, T. (2019). Acquiring and maintaining technical skills using simulation: initial, maintenance, booster, and refresher training.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11(9).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 SILVA, A. C., &amp; O’BRIEN, S. H. A. R. O. N. Are Safety Signs Truly Universal When a Crisis Arises?. TRANSLATING CRISES, 93.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Trienekens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J., &amp;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Zuurbier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P. (2008). Quality and safety standards in the food industry, developments and challenges. International journal of production economics, 113(1), 107-122.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733413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Metadata/LabelInfo.xml><?xml version="1.0" encoding="utf-8"?>
<clbl:labelList xmlns:clbl="http://schemas.microsoft.com/office/2020/mipLabelMetadata">
  <clbl:label id="{8412d91d-9e36-4b7b-9f0e-6cb709942add}" enabled="1" method="Standard" siteId="{e8549c2e-0d2e-4560-9591-3186755fc58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</TotalTime>
  <Words>612</Words>
  <Application>Microsoft Office PowerPoint</Application>
  <PresentationFormat>Widescreen</PresentationFormat>
  <Paragraphs>59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Gill Sans MT</vt:lpstr>
      <vt:lpstr>Gallery</vt:lpstr>
      <vt:lpstr>Programme: Cert HE Business Skills for the Workplace</vt:lpstr>
      <vt:lpstr>Overview</vt:lpstr>
      <vt:lpstr>Barriers</vt:lpstr>
      <vt:lpstr>Experience Gap at Flight Foods</vt:lpstr>
      <vt:lpstr>Critical Observation: Leadership Credibility Crisis</vt:lpstr>
      <vt:lpstr>Additional Communication Barriers </vt:lpstr>
      <vt:lpstr>Solutions: Immediate Actions</vt:lpstr>
      <vt:lpstr>Conclusion and Recommendation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Ionut Vasile (2333625)</dc:creator>
  <cp:revision>4</cp:revision>
  <dcterms:created xsi:type="dcterms:W3CDTF">2025-10-16T17:53:14Z</dcterms:created>
  <dcterms:modified xsi:type="dcterms:W3CDTF">2025-10-16T18:04:45Z</dcterms:modified>
</cp:coreProperties>
</file>