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3" r:id="rId1"/>
  </p:sldMasterIdLst>
  <p:sldIdLst>
    <p:sldId id="256" r:id="rId2"/>
    <p:sldId id="257" r:id="rId3"/>
    <p:sldId id="258" r:id="rId4"/>
    <p:sldId id="265" r:id="rId5"/>
    <p:sldId id="263" r:id="rId6"/>
    <p:sldId id="259" r:id="rId7"/>
    <p:sldId id="272" r:id="rId8"/>
    <p:sldId id="271" r:id="rId9"/>
    <p:sldId id="270" r:id="rId10"/>
    <p:sldId id="269" r:id="rId11"/>
    <p:sldId id="261" r:id="rId12"/>
    <p:sldId id="268"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2787875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152914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194534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9A3BF2-9CFF-47E5-A69E-07A39EECE8AF}" type="datetimeFigureOut">
              <a:rPr lang="en-IN" smtClean="0"/>
              <a:t>22-02-2026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318906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9A3BF2-9CFF-47E5-A69E-07A39EECE8AF}" type="datetimeFigureOut">
              <a:rPr lang="en-IN" smtClean="0"/>
              <a:t>22-02-2026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1867646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A3BF2-9CFF-47E5-A69E-07A39EECE8AF}" type="datetimeFigureOut">
              <a:rPr lang="en-IN" smtClean="0"/>
              <a:t>22-02-2026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272061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9A3BF2-9CFF-47E5-A69E-07A39EECE8AF}" type="datetimeFigureOut">
              <a:rPr lang="en-IN" smtClean="0"/>
              <a:t>22-02-2026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573219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9A3BF2-9CFF-47E5-A69E-07A39EECE8AF}" type="datetimeFigureOut">
              <a:rPr lang="en-IN" smtClean="0"/>
              <a:t>22-02-2026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4284657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72026C7-10AD-4C47-9448-081F35BE6D8B}" type="slidenum">
              <a:rPr lang="en-IN" smtClean="0"/>
              <a:t>‹#›</a:t>
            </a:fld>
            <a:endParaRPr lang="en-IN"/>
          </a:p>
        </p:txBody>
      </p:sp>
      <p:sp>
        <p:nvSpPr>
          <p:cNvPr id="5" name="Date Placeholder 4"/>
          <p:cNvSpPr>
            <a:spLocks noGrp="1"/>
          </p:cNvSpPr>
          <p:nvPr>
            <p:ph type="dt" sz="half" idx="10"/>
          </p:nvPr>
        </p:nvSpPr>
        <p:spPr/>
        <p:txBody>
          <a:bodyPr/>
          <a:lstStyle/>
          <a:p>
            <a:fld id="{CE9A3BF2-9CFF-47E5-A69E-07A39EECE8AF}" type="datetimeFigureOut">
              <a:rPr lang="en-IN" smtClean="0"/>
              <a:t>22-02-2026</a:t>
            </a:fld>
            <a:endParaRPr lang="en-IN"/>
          </a:p>
        </p:txBody>
      </p:sp>
    </p:spTree>
    <p:extLst>
      <p:ext uri="{BB962C8B-B14F-4D97-AF65-F5344CB8AC3E}">
        <p14:creationId xmlns:p14="http://schemas.microsoft.com/office/powerpoint/2010/main" val="2369863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2242071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7348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24523803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33276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1684375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1069273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9A3BF2-9CFF-47E5-A69E-07A39EECE8AF}" type="datetimeFigureOut">
              <a:rPr lang="en-IN" smtClean="0"/>
              <a:t>22-02-2026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72026C7-10AD-4C47-9448-081F35BE6D8B}" type="slidenum">
              <a:rPr lang="en-IN" smtClean="0"/>
              <a:t>‹#›</a:t>
            </a:fld>
            <a:endParaRPr lang="en-IN"/>
          </a:p>
        </p:txBody>
      </p:sp>
    </p:spTree>
    <p:extLst>
      <p:ext uri="{BB962C8B-B14F-4D97-AF65-F5344CB8AC3E}">
        <p14:creationId xmlns:p14="http://schemas.microsoft.com/office/powerpoint/2010/main" val="656438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E9A3BF2-9CFF-47E5-A69E-07A39EECE8AF}" type="datetimeFigureOut">
              <a:rPr lang="en-IN" smtClean="0"/>
              <a:t>22-02-2026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72026C7-10AD-4C47-9448-081F35BE6D8B}" type="slidenum">
              <a:rPr lang="en-IN" smtClean="0"/>
              <a:t>‹#›</a:t>
            </a:fld>
            <a:endParaRPr lang="en-IN"/>
          </a:p>
        </p:txBody>
      </p:sp>
    </p:spTree>
    <p:extLst>
      <p:ext uri="{BB962C8B-B14F-4D97-AF65-F5344CB8AC3E}">
        <p14:creationId xmlns:p14="http://schemas.microsoft.com/office/powerpoint/2010/main" val="686616349"/>
      </p:ext>
    </p:extLst>
  </p:cSld>
  <p:clrMap bg1="lt1" tx1="dk1" bg2="lt2" tx2="dk2" accent1="accent1" accent2="accent2" accent3="accent3" accent4="accent4" accent5="accent5" accent6="accent6" hlink="hlink" folHlink="folHlink"/>
  <p:sldLayoutIdLst>
    <p:sldLayoutId id="2147483994" r:id="rId1"/>
    <p:sldLayoutId id="2147483995" r:id="rId2"/>
    <p:sldLayoutId id="2147483996" r:id="rId3"/>
    <p:sldLayoutId id="2147483997" r:id="rId4"/>
    <p:sldLayoutId id="2147483998" r:id="rId5"/>
    <p:sldLayoutId id="2147483999" r:id="rId6"/>
    <p:sldLayoutId id="2147484000" r:id="rId7"/>
    <p:sldLayoutId id="2147484001" r:id="rId8"/>
    <p:sldLayoutId id="2147484002" r:id="rId9"/>
    <p:sldLayoutId id="2147484003" r:id="rId10"/>
    <p:sldLayoutId id="2147484004" r:id="rId11"/>
    <p:sldLayoutId id="2147484005" r:id="rId12"/>
    <p:sldLayoutId id="2147484006" r:id="rId13"/>
    <p:sldLayoutId id="2147484007" r:id="rId14"/>
    <p:sldLayoutId id="2147484008" r:id="rId15"/>
    <p:sldLayoutId id="214748400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hyperlink" Target="https://www.bbc.com/news/uk-england-shropshire-60925959"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FF8A0-9094-4466-7719-445C725D3E4A}"/>
              </a:ext>
            </a:extLst>
          </p:cNvPr>
          <p:cNvSpPr>
            <a:spLocks noGrp="1"/>
          </p:cNvSpPr>
          <p:nvPr>
            <p:ph type="ctrTitle"/>
          </p:nvPr>
        </p:nvSpPr>
        <p:spPr/>
        <p:txBody>
          <a:bodyPr/>
          <a:lstStyle/>
          <a:p>
            <a:pPr algn="ctr" fontAlgn="base"/>
            <a:r>
              <a:rPr lang="en-IN" sz="2400" b="1" dirty="0"/>
              <a:t>Shrewsbury and Telford Hospital NHS Trust (UK)—Maternity Scandal</a:t>
            </a:r>
            <a:br>
              <a:rPr lang="en-IN" sz="2400" dirty="0"/>
            </a:br>
            <a:r>
              <a:rPr lang="en-IN" sz="2400" b="1" dirty="0"/>
              <a:t>MSc Public Health and Social Care in Practice</a:t>
            </a:r>
            <a:br>
              <a:rPr lang="en-IN" sz="2400" dirty="0"/>
            </a:br>
            <a:r>
              <a:rPr lang="en-IN" sz="2400" b="1" dirty="0"/>
              <a:t>Quality Assurance and Service Improvements</a:t>
            </a:r>
            <a:br>
              <a:rPr lang="en-IN" sz="2400" dirty="0"/>
            </a:br>
            <a:r>
              <a:rPr lang="en-IN" sz="2400" b="1" dirty="0"/>
              <a:t>LCHS7006</a:t>
            </a:r>
            <a:endParaRPr lang="en-IN" sz="2400" dirty="0"/>
          </a:p>
        </p:txBody>
      </p:sp>
      <p:sp>
        <p:nvSpPr>
          <p:cNvPr id="3" name="Subtitle 2">
            <a:extLst>
              <a:ext uri="{FF2B5EF4-FFF2-40B4-BE49-F238E27FC236}">
                <a16:creationId xmlns:a16="http://schemas.microsoft.com/office/drawing/2014/main" id="{33917D85-8429-06C9-355B-52333706E92F}"/>
              </a:ext>
            </a:extLst>
          </p:cNvPr>
          <p:cNvSpPr>
            <a:spLocks noGrp="1"/>
          </p:cNvSpPr>
          <p:nvPr>
            <p:ph type="subTitle" idx="1"/>
          </p:nvPr>
        </p:nvSpPr>
        <p:spPr/>
        <p:txBody>
          <a:bodyPr>
            <a:noAutofit/>
          </a:bodyPr>
          <a:lstStyle/>
          <a:p>
            <a:pPr algn="ctr"/>
            <a:r>
              <a:rPr lang="en-US" sz="1600" dirty="0">
                <a:latin typeface="Arial Black" panose="020B0604020202020204" pitchFamily="34" charset="0"/>
                <a:cs typeface="Arial Black" panose="020B0604020202020204" pitchFamily="34" charset="0"/>
              </a:rPr>
              <a:t>Student Name </a:t>
            </a:r>
            <a:r>
              <a:rPr lang="en-GB" sz="1600" dirty="0">
                <a:latin typeface="Arial Black" panose="020B0604020202020204" pitchFamily="34" charset="0"/>
                <a:cs typeface="Arial Black" panose="020B0604020202020204" pitchFamily="34" charset="0"/>
              </a:rPr>
              <a:t>: Tisha Patel </a:t>
            </a:r>
            <a:endParaRPr lang="en-US" sz="1600" dirty="0">
              <a:latin typeface="Arial Black" panose="020B0604020202020204" pitchFamily="34" charset="0"/>
              <a:cs typeface="Arial Black" panose="020B0604020202020204" pitchFamily="34" charset="0"/>
            </a:endParaRPr>
          </a:p>
          <a:p>
            <a:pPr algn="ctr"/>
            <a:r>
              <a:rPr lang="en-US" sz="1600" dirty="0">
                <a:latin typeface="Arial Black" panose="020B0604020202020204" pitchFamily="34" charset="0"/>
                <a:cs typeface="Arial Black" panose="020B0604020202020204" pitchFamily="34" charset="0"/>
              </a:rPr>
              <a:t>Student ID</a:t>
            </a:r>
            <a:r>
              <a:rPr lang="en-GB" sz="1600" dirty="0">
                <a:latin typeface="Arial Black" panose="020B0604020202020204" pitchFamily="34" charset="0"/>
                <a:cs typeface="Arial Black" panose="020B0604020202020204" pitchFamily="34" charset="0"/>
              </a:rPr>
              <a:t>:2515079</a:t>
            </a:r>
          </a:p>
          <a:p>
            <a:pPr algn="ctr"/>
            <a:r>
              <a:rPr lang="en-GB" sz="1600" dirty="0">
                <a:latin typeface="Arial Black" panose="020B0604020202020204" pitchFamily="34" charset="0"/>
                <a:cs typeface="Arial Black" panose="020B0604020202020204" pitchFamily="34" charset="0"/>
              </a:rPr>
              <a:t>Lecturer Name:Dr Fahad Khan </a:t>
            </a:r>
          </a:p>
          <a:p>
            <a:pPr algn="ctr"/>
            <a:r>
              <a:rPr lang="en-GB" sz="1600" dirty="0">
                <a:latin typeface="Arial Black" panose="020B0604020202020204" pitchFamily="34" charset="0"/>
                <a:cs typeface="Arial Black" panose="020B0604020202020204" pitchFamily="34" charset="0"/>
              </a:rPr>
              <a:t>Assignment title: Component 1 (Individual presentation)</a:t>
            </a:r>
            <a:endParaRPr lang="en-IN" sz="1600" dirty="0">
              <a:latin typeface="Arial Black" panose="020B0604020202020204" pitchFamily="34" charset="0"/>
              <a:cs typeface="Arial Black" panose="020B0604020202020204" pitchFamily="34" charset="0"/>
            </a:endParaRPr>
          </a:p>
        </p:txBody>
      </p:sp>
      <p:pic>
        <p:nvPicPr>
          <p:cNvPr id="4" name="Picture 3">
            <a:extLst>
              <a:ext uri="{FF2B5EF4-FFF2-40B4-BE49-F238E27FC236}">
                <a16:creationId xmlns:a16="http://schemas.microsoft.com/office/drawing/2014/main" id="{E9B1117B-694C-CC80-56F2-1AD9850CF4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8594" y="477058"/>
            <a:ext cx="3571876" cy="1491839"/>
          </a:xfrm>
          <a:prstGeom prst="rect">
            <a:avLst/>
          </a:prstGeom>
        </p:spPr>
      </p:pic>
    </p:spTree>
    <p:extLst>
      <p:ext uri="{BB962C8B-B14F-4D97-AF65-F5344CB8AC3E}">
        <p14:creationId xmlns:p14="http://schemas.microsoft.com/office/powerpoint/2010/main" val="3861496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76D09-BDBC-0306-03DD-A56777F8D864}"/>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F1FDBD7E-9667-A533-6FA9-F76C605AACCE}"/>
              </a:ext>
            </a:extLst>
          </p:cNvPr>
          <p:cNvSpPr>
            <a:spLocks noGrp="1"/>
          </p:cNvSpPr>
          <p:nvPr>
            <p:ph idx="1"/>
          </p:nvPr>
        </p:nvSpPr>
        <p:spPr>
          <a:xfrm>
            <a:off x="402031" y="1930400"/>
            <a:ext cx="5693969" cy="3880773"/>
          </a:xfrm>
        </p:spPr>
        <p:txBody>
          <a:bodyPr>
            <a:normAutofit fontScale="92500" lnSpcReduction="20000"/>
          </a:bodyPr>
          <a:lstStyle/>
          <a:p>
            <a:pPr lvl="0">
              <a:lnSpc>
                <a:spcPct val="150000"/>
              </a:lnSpc>
            </a:pPr>
            <a:r>
              <a:rPr lang="en-IN" sz="1200" dirty="0">
                <a:latin typeface="Arial" panose="020B0604020202020204" pitchFamily="34" charset="0"/>
                <a:cs typeface="Arial" panose="020B0604020202020204" pitchFamily="34" charset="0"/>
              </a:rPr>
              <a:t>Maternity services failure in the Shrewsbury and Telford Hospital NHS Trust is one of the largest patient-safety failures in the UK healthcare history (Ockenden, 2022). </a:t>
            </a:r>
          </a:p>
          <a:p>
            <a:pPr lvl="0">
              <a:lnSpc>
                <a:spcPct val="150000"/>
              </a:lnSpc>
            </a:pPr>
            <a:r>
              <a:rPr lang="en-IN" sz="1200" dirty="0">
                <a:latin typeface="Arial" panose="020B0604020202020204" pitchFamily="34" charset="0"/>
                <a:cs typeface="Arial" panose="020B0604020202020204" pitchFamily="34" charset="0"/>
              </a:rPr>
              <a:t>Systemic flaws in clinical governance, quality assurance frameworks and organisational culture between the 1970s and 2019 led to preventable maternal and neonatal mortality, injury in the long-term and widespread psychological devastation on affected families. </a:t>
            </a:r>
          </a:p>
          <a:p>
            <a:pPr lvl="0">
              <a:lnSpc>
                <a:spcPct val="150000"/>
              </a:lnSpc>
            </a:pPr>
            <a:r>
              <a:rPr lang="en-IN" sz="1200" dirty="0">
                <a:latin typeface="Arial" panose="020B0604020202020204" pitchFamily="34" charset="0"/>
                <a:cs typeface="Arial" panose="020B0604020202020204" pitchFamily="34" charset="0"/>
              </a:rPr>
              <a:t>The Ockenden Review (2022) has pointed at the endemic institutional failures that had not been addressed despite the decades of evident warning signs. </a:t>
            </a:r>
          </a:p>
          <a:p>
            <a:pPr lvl="0">
              <a:lnSpc>
                <a:spcPct val="150000"/>
              </a:lnSpc>
            </a:pPr>
            <a:r>
              <a:rPr lang="en-IN" sz="1200" dirty="0">
                <a:latin typeface="Arial" panose="020B0604020202020204" pitchFamily="34" charset="0"/>
                <a:cs typeface="Arial" panose="020B0604020202020204" pitchFamily="34" charset="0"/>
              </a:rPr>
              <a:t>This presentation considers the incident in terms of systems-based safety frameworks, and discusses how organisational, clinical, and policy-level failures that were interrelated led to such outcomes. </a:t>
            </a:r>
          </a:p>
          <a:p>
            <a:pPr lvl="0">
              <a:lnSpc>
                <a:spcPct val="150000"/>
              </a:lnSpc>
            </a:pPr>
            <a:r>
              <a:rPr lang="en-IN" sz="1200" dirty="0">
                <a:latin typeface="Arial" panose="020B0604020202020204" pitchFamily="34" charset="0"/>
                <a:cs typeface="Arial" panose="020B0604020202020204" pitchFamily="34" charset="0"/>
              </a:rPr>
              <a:t>The discussion highlights the significance of quality assurance, operational accountability of leadership, and regulatory control of enhancing patient safety in complicated healthcare settings.</a:t>
            </a:r>
          </a:p>
          <a:p>
            <a:pPr>
              <a:lnSpc>
                <a:spcPct val="150000"/>
              </a:lnSpc>
            </a:pPr>
            <a:endParaRPr lang="en-IN" sz="1200" dirty="0">
              <a:latin typeface="Arial" panose="020B0604020202020204" pitchFamily="34" charset="0"/>
              <a:cs typeface="Arial" panose="020B0604020202020204" pitchFamily="34" charset="0"/>
            </a:endParaRPr>
          </a:p>
        </p:txBody>
      </p:sp>
      <p:pic>
        <p:nvPicPr>
          <p:cNvPr id="3074" name="Picture 2" descr="Shropshire NHS trust ignored maternity scandal families - midwife">
            <a:extLst>
              <a:ext uri="{FF2B5EF4-FFF2-40B4-BE49-F238E27FC236}">
                <a16:creationId xmlns:a16="http://schemas.microsoft.com/office/drawing/2014/main" id="{C2323FDC-F9D6-49F9-AEF4-6819D7E4C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0765" y="1592992"/>
            <a:ext cx="5255612" cy="4655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6030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B983-724F-5C74-232D-4A841B66887B}"/>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Overview of the Ockenden Review Findings</a:t>
            </a:r>
          </a:p>
        </p:txBody>
      </p:sp>
      <p:sp>
        <p:nvSpPr>
          <p:cNvPr id="3" name="Content Placeholder 2">
            <a:extLst>
              <a:ext uri="{FF2B5EF4-FFF2-40B4-BE49-F238E27FC236}">
                <a16:creationId xmlns:a16="http://schemas.microsoft.com/office/drawing/2014/main" id="{A50276B2-29BE-01C2-1852-89EBF95B850E}"/>
              </a:ext>
            </a:extLst>
          </p:cNvPr>
          <p:cNvSpPr>
            <a:spLocks noGrp="1"/>
          </p:cNvSpPr>
          <p:nvPr>
            <p:ph idx="1"/>
          </p:nvPr>
        </p:nvSpPr>
        <p:spPr>
          <a:xfrm>
            <a:off x="510186" y="2111428"/>
            <a:ext cx="6333066" cy="3880773"/>
          </a:xfrm>
        </p:spPr>
        <p:txBody>
          <a:bodyPr>
            <a:normAutofit fontScale="92500"/>
          </a:bodyPr>
          <a:lstStyle/>
          <a:p>
            <a:pPr lvl="0">
              <a:lnSpc>
                <a:spcPct val="150000"/>
              </a:lnSpc>
            </a:pPr>
            <a:r>
              <a:rPr lang="en-IN" sz="1200" dirty="0">
                <a:latin typeface="Arial" panose="020B0604020202020204" pitchFamily="34" charset="0"/>
                <a:cs typeface="Arial" panose="020B0604020202020204" pitchFamily="34" charset="0"/>
              </a:rPr>
              <a:t>In its Ockenden Review, several types of failure during the delivery of maternity care were identified, with poor fetal monitoring, clinical escalation, clinical decision-making, and communication with the patients and their families (Ockenden, 2022). </a:t>
            </a:r>
          </a:p>
          <a:p>
            <a:pPr lvl="0">
              <a:lnSpc>
                <a:spcPct val="150000"/>
              </a:lnSpc>
            </a:pPr>
            <a:r>
              <a:rPr lang="en-IN" sz="1200" dirty="0">
                <a:latin typeface="Arial" panose="020B0604020202020204" pitchFamily="34" charset="0"/>
                <a:cs typeface="Arial" panose="020B0604020202020204" pitchFamily="34" charset="0"/>
              </a:rPr>
              <a:t>The failures were not isolated events but documented histories of long-term systemic shortcomings that were still ingrained in the operation practices. </a:t>
            </a:r>
          </a:p>
          <a:p>
            <a:pPr lvl="0">
              <a:lnSpc>
                <a:spcPct val="150000"/>
              </a:lnSpc>
            </a:pPr>
            <a:r>
              <a:rPr lang="en-IN" sz="1200" dirty="0">
                <a:latin typeface="Arial" panose="020B0604020202020204" pitchFamily="34" charset="0"/>
                <a:cs typeface="Arial" panose="020B0604020202020204" pitchFamily="34" charset="0"/>
              </a:rPr>
              <a:t>Investigations revealed that repetitive complaints by families were usually overlooked and investigation of the incident was superficial as a rule so that no meaningful learning in an organisation would take place. </a:t>
            </a:r>
          </a:p>
          <a:p>
            <a:pPr lvl="0">
              <a:lnSpc>
                <a:spcPct val="150000"/>
              </a:lnSpc>
            </a:pPr>
            <a:r>
              <a:rPr lang="en-IN" sz="1200" dirty="0">
                <a:latin typeface="Arial" panose="020B0604020202020204" pitchFamily="34" charset="0"/>
                <a:cs typeface="Arial" panose="020B0604020202020204" pitchFamily="34" charset="0"/>
              </a:rPr>
              <a:t>Also, employees were usually demotivated to complain because of an organisation culture </a:t>
            </a:r>
            <a:r>
              <a:rPr lang="en-IN" sz="1200">
                <a:latin typeface="Arial" panose="020B0604020202020204" pitchFamily="34" charset="0"/>
                <a:cs typeface="Arial" panose="020B0604020202020204" pitchFamily="34" charset="0"/>
              </a:rPr>
              <a:t>of defence. </a:t>
            </a:r>
            <a:endParaRPr lang="en-IN" sz="1200" dirty="0">
              <a:latin typeface="Arial" panose="020B0604020202020204" pitchFamily="34" charset="0"/>
              <a:cs typeface="Arial" panose="020B0604020202020204" pitchFamily="34" charset="0"/>
            </a:endParaRPr>
          </a:p>
          <a:p>
            <a:pPr>
              <a:lnSpc>
                <a:spcPct val="150000"/>
              </a:lnSpc>
            </a:pPr>
            <a:r>
              <a:rPr lang="en-IN" sz="1200" dirty="0">
                <a:latin typeface="Arial" panose="020B0604020202020204" pitchFamily="34" charset="0"/>
                <a:cs typeface="Arial" panose="020B0604020202020204" pitchFamily="34" charset="0"/>
              </a:rPr>
              <a:t>The results have shown that quality failures in healthcare are rarely caused by one-time error, rather, they arise out of weak governance, leadership, and monitoring systems over an extended period</a:t>
            </a:r>
          </a:p>
        </p:txBody>
      </p:sp>
      <p:pic>
        <p:nvPicPr>
          <p:cNvPr id="8" name="Picture 7">
            <a:extLst>
              <a:ext uri="{FF2B5EF4-FFF2-40B4-BE49-F238E27FC236}">
                <a16:creationId xmlns:a16="http://schemas.microsoft.com/office/drawing/2014/main" id="{7D076C9C-68D5-D61D-6112-C6223955243F}"/>
              </a:ext>
            </a:extLst>
          </p:cNvPr>
          <p:cNvPicPr>
            <a:picLocks noChangeAspect="1"/>
          </p:cNvPicPr>
          <p:nvPr/>
        </p:nvPicPr>
        <p:blipFill>
          <a:blip r:embed="rId2"/>
          <a:stretch>
            <a:fillRect/>
          </a:stretch>
        </p:blipFill>
        <p:spPr>
          <a:xfrm>
            <a:off x="7019893" y="2323728"/>
            <a:ext cx="4661922" cy="3880773"/>
          </a:xfrm>
          <a:prstGeom prst="rect">
            <a:avLst/>
          </a:prstGeom>
        </p:spPr>
      </p:pic>
    </p:spTree>
    <p:extLst>
      <p:ext uri="{BB962C8B-B14F-4D97-AF65-F5344CB8AC3E}">
        <p14:creationId xmlns:p14="http://schemas.microsoft.com/office/powerpoint/2010/main" val="1515228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EA11BF-3473-B4F7-2DF6-1460ECB2DD6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48F74-CB8A-2F7B-C71C-7A028EE1706C}"/>
              </a:ext>
            </a:extLst>
          </p:cNvPr>
          <p:cNvSpPr>
            <a:spLocks noGrp="1"/>
          </p:cNvSpPr>
          <p:nvPr>
            <p:ph type="title"/>
          </p:nvPr>
        </p:nvSpPr>
        <p:spPr>
          <a:xfrm>
            <a:off x="1286933" y="609600"/>
            <a:ext cx="10197494" cy="1099457"/>
          </a:xfrm>
        </p:spPr>
        <p:txBody>
          <a:bodyPr>
            <a:normAutofit/>
          </a:bodyPr>
          <a:lstStyle/>
          <a:p>
            <a:r>
              <a:rPr lang="en-IN" b="1" dirty="0">
                <a:latin typeface="Arial" panose="020B0604020202020204" pitchFamily="34" charset="0"/>
                <a:cs typeface="Arial" panose="020B0604020202020204" pitchFamily="34" charset="0"/>
              </a:rPr>
              <a:t>Swiss Cheese Model Application to the Case</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4" name="Content Placeholder 3">
            <a:extLst>
              <a:ext uri="{FF2B5EF4-FFF2-40B4-BE49-F238E27FC236}">
                <a16:creationId xmlns:a16="http://schemas.microsoft.com/office/drawing/2014/main" id="{0C4B4D35-312C-AFCC-36EB-B2F707C5FC28}"/>
              </a:ext>
            </a:extLst>
          </p:cNvPr>
          <p:cNvGraphicFramePr>
            <a:graphicFrameLocks noGrp="1"/>
          </p:cNvGraphicFramePr>
          <p:nvPr>
            <p:ph idx="1"/>
            <p:extLst>
              <p:ext uri="{D42A27DB-BD31-4B8C-83A1-F6EECF244321}">
                <p14:modId xmlns:p14="http://schemas.microsoft.com/office/powerpoint/2010/main" val="231106450"/>
              </p:ext>
            </p:extLst>
          </p:nvPr>
        </p:nvGraphicFramePr>
        <p:xfrm>
          <a:off x="842597" y="1485971"/>
          <a:ext cx="5727884" cy="5054458"/>
        </p:xfrm>
        <a:graphic>
          <a:graphicData uri="http://schemas.openxmlformats.org/drawingml/2006/table">
            <a:tbl>
              <a:tblPr firstRow="1" firstCol="1" bandRow="1">
                <a:tableStyleId>{5C22544A-7EE6-4342-B048-85BDC9FD1C3A}</a:tableStyleId>
              </a:tblPr>
              <a:tblGrid>
                <a:gridCol w="1884859">
                  <a:extLst>
                    <a:ext uri="{9D8B030D-6E8A-4147-A177-3AD203B41FA5}">
                      <a16:colId xmlns:a16="http://schemas.microsoft.com/office/drawing/2014/main" val="2462700308"/>
                    </a:ext>
                  </a:extLst>
                </a:gridCol>
                <a:gridCol w="1958166">
                  <a:extLst>
                    <a:ext uri="{9D8B030D-6E8A-4147-A177-3AD203B41FA5}">
                      <a16:colId xmlns:a16="http://schemas.microsoft.com/office/drawing/2014/main" val="1103097778"/>
                    </a:ext>
                  </a:extLst>
                </a:gridCol>
                <a:gridCol w="1884859">
                  <a:extLst>
                    <a:ext uri="{9D8B030D-6E8A-4147-A177-3AD203B41FA5}">
                      <a16:colId xmlns:a16="http://schemas.microsoft.com/office/drawing/2014/main" val="3784399917"/>
                    </a:ext>
                  </a:extLst>
                </a:gridCol>
              </a:tblGrid>
              <a:tr h="515829">
                <a:tc>
                  <a:txBody>
                    <a:bodyPr/>
                    <a:lstStyle/>
                    <a:p>
                      <a:pPr>
                        <a:lnSpc>
                          <a:spcPct val="150000"/>
                        </a:lnSpc>
                        <a:buNone/>
                      </a:pPr>
                      <a:r>
                        <a:rPr lang="en-IN" sz="1300">
                          <a:effectLst/>
                          <a:latin typeface="Arial" panose="020B0604020202020204" pitchFamily="34" charset="0"/>
                          <a:cs typeface="Arial" panose="020B0604020202020204" pitchFamily="34" charset="0"/>
                        </a:rPr>
                        <a:t>Safety Defence Layer</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a:effectLst/>
                          <a:latin typeface="Arial" panose="020B0604020202020204" pitchFamily="34" charset="0"/>
                          <a:cs typeface="Arial" panose="020B0604020202020204" pitchFamily="34" charset="0"/>
                        </a:rPr>
                        <a:t>Identified Weakness (Hole)</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a:effectLst/>
                          <a:latin typeface="Arial" panose="020B0604020202020204" pitchFamily="34" charset="0"/>
                          <a:cs typeface="Arial" panose="020B0604020202020204" pitchFamily="34" charset="0"/>
                        </a:rPr>
                        <a:t>Resulting Risk</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extLst>
                  <a:ext uri="{0D108BD9-81ED-4DB2-BD59-A6C34878D82A}">
                    <a16:rowId xmlns:a16="http://schemas.microsoft.com/office/drawing/2014/main" val="1150058861"/>
                  </a:ext>
                </a:extLst>
              </a:tr>
              <a:tr h="963744">
                <a:tc>
                  <a:txBody>
                    <a:bodyPr/>
                    <a:lstStyle/>
                    <a:p>
                      <a:pPr>
                        <a:lnSpc>
                          <a:spcPct val="150000"/>
                        </a:lnSpc>
                        <a:buNone/>
                      </a:pPr>
                      <a:r>
                        <a:rPr lang="en-IN" sz="1300" dirty="0">
                          <a:effectLst/>
                          <a:latin typeface="Arial" panose="020B0604020202020204" pitchFamily="34" charset="0"/>
                          <a:cs typeface="Arial" panose="020B0604020202020204" pitchFamily="34" charset="0"/>
                        </a:rPr>
                        <a:t>Clinical Training Systems</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dirty="0">
                          <a:effectLst/>
                          <a:latin typeface="Arial" panose="020B0604020202020204" pitchFamily="34" charset="0"/>
                          <a:cs typeface="Arial" panose="020B0604020202020204" pitchFamily="34" charset="0"/>
                        </a:rPr>
                        <a:t>Inconsistent competency training in </a:t>
                      </a:r>
                      <a:r>
                        <a:rPr lang="en-IN" sz="1300" dirty="0" err="1">
                          <a:effectLst/>
                          <a:latin typeface="Arial" panose="020B0604020202020204" pitchFamily="34" charset="0"/>
                          <a:cs typeface="Arial" panose="020B0604020202020204" pitchFamily="34" charset="0"/>
                        </a:rPr>
                        <a:t>fetal</a:t>
                      </a:r>
                      <a:r>
                        <a:rPr lang="en-IN" sz="1300" dirty="0">
                          <a:effectLst/>
                          <a:latin typeface="Arial" panose="020B0604020202020204" pitchFamily="34" charset="0"/>
                          <a:cs typeface="Arial" panose="020B0604020202020204" pitchFamily="34" charset="0"/>
                        </a:rPr>
                        <a:t> monitoring</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a:effectLst/>
                          <a:latin typeface="Arial" panose="020B0604020202020204" pitchFamily="34" charset="0"/>
                          <a:cs typeface="Arial" panose="020B0604020202020204" pitchFamily="34" charset="0"/>
                        </a:rPr>
                        <a:t>Misinterpretation of warning signs</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extLst>
                  <a:ext uri="{0D108BD9-81ED-4DB2-BD59-A6C34878D82A}">
                    <a16:rowId xmlns:a16="http://schemas.microsoft.com/office/drawing/2014/main" val="645159627"/>
                  </a:ext>
                </a:extLst>
              </a:tr>
              <a:tr h="963744">
                <a:tc>
                  <a:txBody>
                    <a:bodyPr/>
                    <a:lstStyle/>
                    <a:p>
                      <a:pPr>
                        <a:lnSpc>
                          <a:spcPct val="150000"/>
                        </a:lnSpc>
                        <a:buNone/>
                      </a:pPr>
                      <a:r>
                        <a:rPr lang="en-IN" sz="1300">
                          <a:effectLst/>
                          <a:latin typeface="Arial" panose="020B0604020202020204" pitchFamily="34" charset="0"/>
                          <a:cs typeface="Arial" panose="020B0604020202020204" pitchFamily="34" charset="0"/>
                        </a:rPr>
                        <a:t>Incident Reporting Mechanisms</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dirty="0">
                          <a:effectLst/>
                          <a:latin typeface="Arial" panose="020B0604020202020204" pitchFamily="34" charset="0"/>
                          <a:cs typeface="Arial" panose="020B0604020202020204" pitchFamily="34" charset="0"/>
                        </a:rPr>
                        <a:t>Poor investigation and limited organisational learning</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a:effectLst/>
                          <a:latin typeface="Arial" panose="020B0604020202020204" pitchFamily="34" charset="0"/>
                          <a:cs typeface="Arial" panose="020B0604020202020204" pitchFamily="34" charset="0"/>
                        </a:rPr>
                        <a:t>Repeated clinical errors</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extLst>
                  <a:ext uri="{0D108BD9-81ED-4DB2-BD59-A6C34878D82A}">
                    <a16:rowId xmlns:a16="http://schemas.microsoft.com/office/drawing/2014/main" val="1455524180"/>
                  </a:ext>
                </a:extLst>
              </a:tr>
              <a:tr h="963744">
                <a:tc>
                  <a:txBody>
                    <a:bodyPr/>
                    <a:lstStyle/>
                    <a:p>
                      <a:pPr>
                        <a:lnSpc>
                          <a:spcPct val="150000"/>
                        </a:lnSpc>
                        <a:buNone/>
                      </a:pPr>
                      <a:r>
                        <a:rPr lang="en-IN" sz="1300" dirty="0">
                          <a:effectLst/>
                          <a:latin typeface="Arial" panose="020B0604020202020204" pitchFamily="34" charset="0"/>
                          <a:cs typeface="Arial" panose="020B0604020202020204" pitchFamily="34" charset="0"/>
                        </a:rPr>
                        <a:t>Governance Oversight</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dirty="0">
                          <a:effectLst/>
                          <a:latin typeface="Arial" panose="020B0604020202020204" pitchFamily="34" charset="0"/>
                          <a:cs typeface="Arial" panose="020B0604020202020204" pitchFamily="34" charset="0"/>
                        </a:rPr>
                        <a:t>Weak monitoring of maternity performance indicators</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a:effectLst/>
                          <a:latin typeface="Arial" panose="020B0604020202020204" pitchFamily="34" charset="0"/>
                          <a:cs typeface="Arial" panose="020B0604020202020204" pitchFamily="34" charset="0"/>
                        </a:rPr>
                        <a:t>Lack of corrective intervention</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extLst>
                  <a:ext uri="{0D108BD9-81ED-4DB2-BD59-A6C34878D82A}">
                    <a16:rowId xmlns:a16="http://schemas.microsoft.com/office/drawing/2014/main" val="4225628199"/>
                  </a:ext>
                </a:extLst>
              </a:tr>
              <a:tr h="515829">
                <a:tc>
                  <a:txBody>
                    <a:bodyPr/>
                    <a:lstStyle/>
                    <a:p>
                      <a:pPr>
                        <a:lnSpc>
                          <a:spcPct val="150000"/>
                        </a:lnSpc>
                        <a:buNone/>
                      </a:pPr>
                      <a:r>
                        <a:rPr lang="en-IN" sz="1300">
                          <a:effectLst/>
                          <a:latin typeface="Arial" panose="020B0604020202020204" pitchFamily="34" charset="0"/>
                          <a:cs typeface="Arial" panose="020B0604020202020204" pitchFamily="34" charset="0"/>
                        </a:rPr>
                        <a:t>Leadership Accountability</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dirty="0">
                          <a:effectLst/>
                          <a:latin typeface="Arial" panose="020B0604020202020204" pitchFamily="34" charset="0"/>
                          <a:cs typeface="Arial" panose="020B0604020202020204" pitchFamily="34" charset="0"/>
                        </a:rPr>
                        <a:t>Defensive culture discouraging escalation</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a:effectLst/>
                          <a:latin typeface="Arial" panose="020B0604020202020204" pitchFamily="34" charset="0"/>
                          <a:cs typeface="Arial" panose="020B0604020202020204" pitchFamily="34" charset="0"/>
                        </a:rPr>
                        <a:t>Concerns not addressed timely</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extLst>
                  <a:ext uri="{0D108BD9-81ED-4DB2-BD59-A6C34878D82A}">
                    <a16:rowId xmlns:a16="http://schemas.microsoft.com/office/drawing/2014/main" val="2779280936"/>
                  </a:ext>
                </a:extLst>
              </a:tr>
              <a:tr h="963744">
                <a:tc>
                  <a:txBody>
                    <a:bodyPr/>
                    <a:lstStyle/>
                    <a:p>
                      <a:pPr>
                        <a:lnSpc>
                          <a:spcPct val="150000"/>
                        </a:lnSpc>
                        <a:buNone/>
                      </a:pPr>
                      <a:r>
                        <a:rPr lang="en-IN" sz="1300">
                          <a:effectLst/>
                          <a:latin typeface="Arial" panose="020B0604020202020204" pitchFamily="34" charset="0"/>
                          <a:cs typeface="Arial" panose="020B0604020202020204" pitchFamily="34" charset="0"/>
                        </a:rPr>
                        <a:t>Policy Compliance Controls</a:t>
                      </a:r>
                      <a:endParaRPr lang="en-IN" sz="130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dirty="0">
                          <a:effectLst/>
                          <a:latin typeface="Arial" panose="020B0604020202020204" pitchFamily="34" charset="0"/>
                          <a:cs typeface="Arial" panose="020B0604020202020204" pitchFamily="34" charset="0"/>
                        </a:rPr>
                        <a:t>Fail</a:t>
                      </a:r>
                      <a:r>
                        <a:rPr lang="en-GB" sz="1300" dirty="0">
                          <a:effectLst/>
                          <a:latin typeface="Arial" panose="020B0604020202020204" pitchFamily="34" charset="0"/>
                          <a:cs typeface="Arial" panose="020B0604020202020204" pitchFamily="34" charset="0"/>
                        </a:rPr>
                        <a:t>ure </a:t>
                      </a:r>
                      <a:r>
                        <a:rPr lang="en-IN" sz="1300" dirty="0">
                          <a:effectLst/>
                          <a:latin typeface="Arial" panose="020B0604020202020204" pitchFamily="34" charset="0"/>
                          <a:cs typeface="Arial" panose="020B0604020202020204" pitchFamily="34" charset="0"/>
                        </a:rPr>
                        <a:t>to follow national maternity safety guidelines</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tc>
                  <a:txBody>
                    <a:bodyPr/>
                    <a:lstStyle/>
                    <a:p>
                      <a:pPr>
                        <a:lnSpc>
                          <a:spcPct val="150000"/>
                        </a:lnSpc>
                        <a:buNone/>
                      </a:pPr>
                      <a:r>
                        <a:rPr lang="en-IN" sz="1300" dirty="0">
                          <a:effectLst/>
                          <a:latin typeface="Arial" panose="020B0604020202020204" pitchFamily="34" charset="0"/>
                          <a:cs typeface="Arial" panose="020B0604020202020204" pitchFamily="34" charset="0"/>
                        </a:rPr>
                        <a:t>Increased patient safety incidents</a:t>
                      </a:r>
                      <a:endParaRPr lang="en-IN" sz="1300" dirty="0">
                        <a:effectLst/>
                        <a:latin typeface="Arial" panose="020B0604020202020204" pitchFamily="34" charset="0"/>
                        <a:ea typeface="Arial" panose="020B0604020202020204" pitchFamily="34" charset="0"/>
                        <a:cs typeface="Arial" panose="020B0604020202020204" pitchFamily="34" charset="0"/>
                      </a:endParaRPr>
                    </a:p>
                  </a:txBody>
                  <a:tcPr marL="31562" marR="31562" marT="21042" marB="21042" anchor="ctr"/>
                </a:tc>
                <a:extLst>
                  <a:ext uri="{0D108BD9-81ED-4DB2-BD59-A6C34878D82A}">
                    <a16:rowId xmlns:a16="http://schemas.microsoft.com/office/drawing/2014/main" val="3710966182"/>
                  </a:ext>
                </a:extLst>
              </a:tr>
            </a:tbl>
          </a:graphicData>
        </a:graphic>
      </p:graphicFrame>
      <p:pic>
        <p:nvPicPr>
          <p:cNvPr id="5" name="Picture 4">
            <a:extLst>
              <a:ext uri="{FF2B5EF4-FFF2-40B4-BE49-F238E27FC236}">
                <a16:creationId xmlns:a16="http://schemas.microsoft.com/office/drawing/2014/main" id="{3D60DF3D-3A1B-A1F6-3D32-EA2F62BF8324}"/>
              </a:ext>
            </a:extLst>
          </p:cNvPr>
          <p:cNvPicPr>
            <a:picLocks noChangeAspect="1"/>
          </p:cNvPicPr>
          <p:nvPr/>
        </p:nvPicPr>
        <p:blipFill>
          <a:blip r:embed="rId2"/>
          <a:stretch>
            <a:fillRect/>
          </a:stretch>
        </p:blipFill>
        <p:spPr>
          <a:xfrm>
            <a:off x="6896498" y="1893003"/>
            <a:ext cx="5075721" cy="2858106"/>
          </a:xfrm>
          <a:prstGeom prst="rect">
            <a:avLst/>
          </a:prstGeom>
        </p:spPr>
      </p:pic>
    </p:spTree>
    <p:extLst>
      <p:ext uri="{BB962C8B-B14F-4D97-AF65-F5344CB8AC3E}">
        <p14:creationId xmlns:p14="http://schemas.microsoft.com/office/powerpoint/2010/main" val="615280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66222-B753-4631-CEA6-81D1894223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57C7A5-BC1B-1510-E11C-83DDF36BB861}"/>
              </a:ext>
            </a:extLst>
          </p:cNvPr>
          <p:cNvSpPr>
            <a:spLocks noGrp="1"/>
          </p:cNvSpPr>
          <p:nvPr>
            <p:ph type="title"/>
          </p:nvPr>
        </p:nvSpPr>
        <p:spPr>
          <a:xfrm>
            <a:off x="677334" y="609600"/>
            <a:ext cx="8596668" cy="835742"/>
          </a:xfrm>
        </p:spPr>
        <p:txBody>
          <a:bodyPr/>
          <a:lstStyle/>
          <a:p>
            <a:pPr algn="ctr"/>
            <a:r>
              <a:rPr lang="en-IN" b="1" dirty="0">
                <a:latin typeface="Arial" panose="020B0604020202020204" pitchFamily="34" charset="0"/>
                <a:cs typeface="Arial" panose="020B0604020202020204" pitchFamily="34" charset="0"/>
              </a:rPr>
              <a:t>Systems Theory Perspective</a:t>
            </a:r>
          </a:p>
        </p:txBody>
      </p:sp>
      <p:sp>
        <p:nvSpPr>
          <p:cNvPr id="3" name="Content Placeholder 2">
            <a:extLst>
              <a:ext uri="{FF2B5EF4-FFF2-40B4-BE49-F238E27FC236}">
                <a16:creationId xmlns:a16="http://schemas.microsoft.com/office/drawing/2014/main" id="{9DF43D0B-E484-4A88-6C7A-266DB899CCA9}"/>
              </a:ext>
            </a:extLst>
          </p:cNvPr>
          <p:cNvSpPr>
            <a:spLocks noGrp="1"/>
          </p:cNvSpPr>
          <p:nvPr>
            <p:ph idx="1"/>
          </p:nvPr>
        </p:nvSpPr>
        <p:spPr>
          <a:xfrm>
            <a:off x="402031" y="1885286"/>
            <a:ext cx="5418666" cy="3880773"/>
          </a:xfrm>
        </p:spPr>
        <p:txBody>
          <a:bodyPr>
            <a:normAutofit lnSpcReduction="10000"/>
          </a:bodyPr>
          <a:lstStyle/>
          <a:p>
            <a:pPr lvl="1">
              <a:lnSpc>
                <a:spcPct val="150000"/>
              </a:lnSpc>
            </a:pPr>
            <a:r>
              <a:rPr lang="en-IN" sz="1200" dirty="0">
                <a:latin typeface="Arial" panose="020B0604020202020204" pitchFamily="34" charset="0"/>
                <a:cs typeface="Arial" panose="020B0604020202020204" pitchFamily="34" charset="0"/>
              </a:rPr>
              <a:t>The Systems Theory highlights that healthcare organisations are networks where one aspect of a healthcare organisation affects the performance of the entire system (Katrakazas et al., 2020). </a:t>
            </a:r>
          </a:p>
          <a:p>
            <a:pPr lvl="1">
              <a:lnSpc>
                <a:spcPct val="150000"/>
              </a:lnSpc>
            </a:pPr>
            <a:r>
              <a:rPr lang="en-IN" sz="1200" dirty="0">
                <a:latin typeface="Arial" panose="020B0604020202020204" pitchFamily="34" charset="0"/>
                <a:cs typeface="Arial" panose="020B0604020202020204" pitchFamily="34" charset="0"/>
              </a:rPr>
              <a:t>The failures of the maternity service are evidence of the interplay between failures of communication systems, leadership, clinical training, and policy adherence to create harm on a large scale. </a:t>
            </a:r>
          </a:p>
          <a:p>
            <a:pPr lvl="1">
              <a:lnSpc>
                <a:spcPct val="150000"/>
              </a:lnSpc>
            </a:pPr>
            <a:r>
              <a:rPr lang="en-IN" sz="1200" dirty="0">
                <a:latin typeface="Arial" panose="020B0604020202020204" pitchFamily="34" charset="0"/>
                <a:cs typeface="Arial" panose="020B0604020202020204" pitchFamily="34" charset="0"/>
              </a:rPr>
              <a:t>If the feedback loops, incident reporting systems, do not perform as expected, the organisations are deprived of the ability to learn through mistakes and adjust their processes accordingly. </a:t>
            </a:r>
          </a:p>
          <a:p>
            <a:pPr lvl="1">
              <a:lnSpc>
                <a:spcPct val="150000"/>
              </a:lnSpc>
            </a:pPr>
            <a:r>
              <a:rPr lang="en-IN" sz="1200" dirty="0">
                <a:latin typeface="Arial" panose="020B0604020202020204" pitchFamily="34" charset="0"/>
                <a:cs typeface="Arial" panose="020B0604020202020204" pitchFamily="34" charset="0"/>
              </a:rPr>
              <a:t>The use of the Systems Theory in this case emphasises the need to enhance organisational learning initiatives, enhance cross-departmental integration, and ongoing performance review as a way of ensuring safe delivery service.</a:t>
            </a:r>
          </a:p>
          <a:p>
            <a:pPr lvl="1">
              <a:lnSpc>
                <a:spcPct val="150000"/>
              </a:lnSpc>
            </a:pPr>
            <a:endParaRPr lang="en-IN" sz="1200" dirty="0">
              <a:latin typeface="Arial" panose="020B0604020202020204" pitchFamily="34" charset="0"/>
              <a:cs typeface="Arial" panose="020B0604020202020204" pitchFamily="34" charset="0"/>
            </a:endParaRPr>
          </a:p>
        </p:txBody>
      </p:sp>
      <p:pic>
        <p:nvPicPr>
          <p:cNvPr id="6146" name="Picture 2" descr="UK maternity scandal review finds 200 avoidable baby deaths">
            <a:extLst>
              <a:ext uri="{FF2B5EF4-FFF2-40B4-BE49-F238E27FC236}">
                <a16:creationId xmlns:a16="http://schemas.microsoft.com/office/drawing/2014/main" id="{0DBC64CD-4364-F3E3-DA76-49DB07CBF0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1659" y="1885286"/>
            <a:ext cx="5418665" cy="4173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549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E7CC2-FBA0-3F5C-54A4-70395146FD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E8B76-E885-6673-96EC-C08A63C842F0}"/>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Policy Failures and Regulatory Gaps</a:t>
            </a:r>
          </a:p>
        </p:txBody>
      </p:sp>
      <p:sp>
        <p:nvSpPr>
          <p:cNvPr id="3" name="Content Placeholder 2">
            <a:extLst>
              <a:ext uri="{FF2B5EF4-FFF2-40B4-BE49-F238E27FC236}">
                <a16:creationId xmlns:a16="http://schemas.microsoft.com/office/drawing/2014/main" id="{CB45BCA4-3EDA-7AD9-E207-CAC050F918C9}"/>
              </a:ext>
            </a:extLst>
          </p:cNvPr>
          <p:cNvSpPr>
            <a:spLocks noGrp="1"/>
          </p:cNvSpPr>
          <p:nvPr>
            <p:ph idx="1"/>
          </p:nvPr>
        </p:nvSpPr>
        <p:spPr>
          <a:xfrm>
            <a:off x="598676" y="1659144"/>
            <a:ext cx="5172860" cy="3880773"/>
          </a:xfrm>
        </p:spPr>
        <p:txBody>
          <a:bodyPr>
            <a:noAutofit/>
          </a:bodyPr>
          <a:lstStyle/>
          <a:p>
            <a:pPr lvl="0">
              <a:lnSpc>
                <a:spcPct val="150000"/>
              </a:lnSpc>
            </a:pPr>
            <a:r>
              <a:rPr lang="en-IN" sz="1200" dirty="0">
                <a:latin typeface="Arial" panose="020B0604020202020204" pitchFamily="34" charset="0"/>
                <a:cs typeface="Arial" panose="020B0604020202020204" pitchFamily="34" charset="0"/>
              </a:rPr>
              <a:t>The policies of national maternity safety in existence at the time of the investigation existed but continual lack of effective implementation of the policies is a major contribution to the crisis (Ockenden, 2022b). </a:t>
            </a:r>
          </a:p>
          <a:p>
            <a:pPr lvl="0">
              <a:lnSpc>
                <a:spcPct val="150000"/>
              </a:lnSpc>
            </a:pPr>
            <a:r>
              <a:rPr lang="en-IN" sz="1200" dirty="0">
                <a:latin typeface="Arial" panose="020B0604020202020204" pitchFamily="34" charset="0"/>
                <a:cs typeface="Arial" panose="020B0604020202020204" pitchFamily="34" charset="0"/>
              </a:rPr>
              <a:t>This was due to weak enforcement mechanisms, inadequate compliance monitoring and slow intervention by the regulatory authorities which enabled the practice of unsafe practices to be practiced over several decades. </a:t>
            </a:r>
          </a:p>
          <a:p>
            <a:pPr lvl="0">
              <a:lnSpc>
                <a:spcPct val="150000"/>
              </a:lnSpc>
            </a:pPr>
            <a:r>
              <a:rPr lang="en-IN" sz="1200" dirty="0">
                <a:latin typeface="Arial" panose="020B0604020202020204" pitchFamily="34" charset="0"/>
                <a:cs typeface="Arial" panose="020B0604020202020204" pitchFamily="34" charset="0"/>
              </a:rPr>
              <a:t>Failures to have adequate policies to escalate external warnings and whistleblowing reports were also considered as policy failures. </a:t>
            </a:r>
          </a:p>
          <a:p>
            <a:pPr>
              <a:lnSpc>
                <a:spcPct val="150000"/>
              </a:lnSpc>
            </a:pPr>
            <a:r>
              <a:rPr lang="en-IN" sz="1200" dirty="0">
                <a:latin typeface="Arial" panose="020B0604020202020204" pitchFamily="34" charset="0"/>
                <a:cs typeface="Arial" panose="020B0604020202020204" pitchFamily="34" charset="0"/>
              </a:rPr>
              <a:t>These loopholes reveal that the formation of the policies is not enough, but there must be proper oversight mechanisms and enforcement systems that would guarantee any given state of compliance by all healthcare institutions</a:t>
            </a:r>
            <a:r>
              <a:rPr lang="en-GB" sz="1200" dirty="0">
                <a:latin typeface="Arial" panose="020B0604020202020204" pitchFamily="34" charset="0"/>
                <a:cs typeface="Arial" panose="020B0604020202020204" pitchFamily="34" charset="0"/>
              </a:rPr>
              <a:t>(Kumar, 2024).</a:t>
            </a:r>
            <a:endParaRPr lang="en-IN" sz="1200" dirty="0">
              <a:latin typeface="Arial" panose="020B0604020202020204" pitchFamily="34" charset="0"/>
              <a:cs typeface="Arial" panose="020B0604020202020204" pitchFamily="34" charset="0"/>
            </a:endParaRPr>
          </a:p>
        </p:txBody>
      </p:sp>
      <p:pic>
        <p:nvPicPr>
          <p:cNvPr id="8196" name="Picture 4" descr="UK maternity scandal review finds 200 avoidable baby deaths">
            <a:extLst>
              <a:ext uri="{FF2B5EF4-FFF2-40B4-BE49-F238E27FC236}">
                <a16:creationId xmlns:a16="http://schemas.microsoft.com/office/drawing/2014/main" id="{1EC9F11D-3932-E3A6-636A-E8CE0A46C5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0194" y="1799282"/>
            <a:ext cx="5821160" cy="4199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66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48132F-CEFE-C899-5ECE-13125C5FCC2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27E91E-562F-4581-00C3-DC90CA74F702}"/>
              </a:ext>
            </a:extLst>
          </p:cNvPr>
          <p:cNvSpPr>
            <a:spLocks noGrp="1"/>
          </p:cNvSpPr>
          <p:nvPr>
            <p:ph type="title"/>
          </p:nvPr>
        </p:nvSpPr>
        <p:spPr>
          <a:xfrm>
            <a:off x="1333502" y="609600"/>
            <a:ext cx="8596668" cy="1320800"/>
          </a:xfrm>
        </p:spPr>
        <p:txBody>
          <a:bodyPr>
            <a:normAutofit/>
          </a:bodyPr>
          <a:lstStyle/>
          <a:p>
            <a:r>
              <a:rPr lang="en-IN" b="1">
                <a:latin typeface="Arial" panose="020B0604020202020204" pitchFamily="34" charset="0"/>
                <a:cs typeface="Arial" panose="020B0604020202020204" pitchFamily="34" charset="0"/>
              </a:rPr>
              <a:t>Leadership, Culture, and Governance Issues</a:t>
            </a:r>
          </a:p>
        </p:txBody>
      </p:sp>
      <p:sp>
        <p:nvSpPr>
          <p:cNvPr id="30" name="Isosceles Triangle 2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 name="Content Placeholder 2">
            <a:extLst>
              <a:ext uri="{FF2B5EF4-FFF2-40B4-BE49-F238E27FC236}">
                <a16:creationId xmlns:a16="http://schemas.microsoft.com/office/drawing/2014/main" id="{B1F9CC4B-04A2-14BA-0E2D-7E7F66A14F31}"/>
              </a:ext>
            </a:extLst>
          </p:cNvPr>
          <p:cNvSpPr>
            <a:spLocks noGrp="1"/>
          </p:cNvSpPr>
          <p:nvPr>
            <p:ph idx="1"/>
          </p:nvPr>
        </p:nvSpPr>
        <p:spPr>
          <a:xfrm>
            <a:off x="576705" y="2160589"/>
            <a:ext cx="5507876" cy="3880773"/>
          </a:xfrm>
        </p:spPr>
        <p:txBody>
          <a:bodyPr>
            <a:normAutofit/>
          </a:bodyPr>
          <a:lstStyle/>
          <a:p>
            <a:pPr lvl="0">
              <a:lnSpc>
                <a:spcPct val="150000"/>
              </a:lnSpc>
            </a:pPr>
            <a:r>
              <a:rPr lang="en-IN" sz="1200" dirty="0">
                <a:latin typeface="Arial" panose="020B0604020202020204" pitchFamily="34" charset="0"/>
                <a:cs typeface="Arial" panose="020B0604020202020204" pitchFamily="34" charset="0"/>
              </a:rPr>
              <a:t>The culture of an organisation was the key factor in maintaining unsafe behaviours. </a:t>
            </a:r>
          </a:p>
          <a:p>
            <a:pPr lvl="0">
              <a:lnSpc>
                <a:spcPct val="150000"/>
              </a:lnSpc>
            </a:pPr>
            <a:r>
              <a:rPr lang="en-IN" sz="1200" dirty="0">
                <a:latin typeface="Arial" panose="020B0604020202020204" pitchFamily="34" charset="0"/>
                <a:cs typeface="Arial" panose="020B0604020202020204" pitchFamily="34" charset="0"/>
              </a:rPr>
              <a:t>The Ockenden Review found an operating culture of defensiveness and hierarchy where the staff concerns were often sidelined, and the complaints of patients were not properly tackled (Ockenden, 2022b). </a:t>
            </a:r>
          </a:p>
          <a:p>
            <a:pPr lvl="0">
              <a:lnSpc>
                <a:spcPct val="150000"/>
              </a:lnSpc>
            </a:pPr>
            <a:r>
              <a:rPr lang="en-IN" sz="1200" dirty="0">
                <a:latin typeface="Arial" panose="020B0604020202020204" pitchFamily="34" charset="0"/>
                <a:cs typeface="Arial" panose="020B0604020202020204" pitchFamily="34" charset="0"/>
              </a:rPr>
              <a:t>Failure in leadership undermined accountability systems and deterred open communication, thus avoiding the early detection of safety hazards. To be an efficient governor, one must encourage transparency, reporting of mistakes, and create the atmosphere where the issue of patient safety takes precedence over the desire to safeguard the reputation. </a:t>
            </a:r>
          </a:p>
          <a:p>
            <a:pPr lvl="0">
              <a:lnSpc>
                <a:spcPct val="150000"/>
              </a:lnSpc>
            </a:pPr>
            <a:r>
              <a:rPr lang="en-IN" sz="1200" dirty="0">
                <a:latin typeface="Arial" panose="020B0604020202020204" pitchFamily="34" charset="0"/>
                <a:cs typeface="Arial" panose="020B0604020202020204" pitchFamily="34" charset="0"/>
              </a:rPr>
              <a:t>The case shows that leadership culture is one of the determinants of quality assurance effectiveness.</a:t>
            </a:r>
          </a:p>
          <a:p>
            <a:pPr>
              <a:lnSpc>
                <a:spcPct val="150000"/>
              </a:lnSpc>
            </a:pPr>
            <a:endParaRPr lang="en-IN" sz="1200" dirty="0">
              <a:latin typeface="Arial" panose="020B0604020202020204" pitchFamily="34" charset="0"/>
              <a:cs typeface="Arial" panose="020B0604020202020204" pitchFamily="34" charset="0"/>
            </a:endParaRPr>
          </a:p>
        </p:txBody>
      </p:sp>
      <p:sp>
        <p:nvSpPr>
          <p:cNvPr id="32" name="Isosceles Triangle 3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218" name="Picture 2" descr="What is the Ockenden report and how many baby deaths in Shropshire did it  investigate? | ITV News Central">
            <a:extLst>
              <a:ext uri="{FF2B5EF4-FFF2-40B4-BE49-F238E27FC236}">
                <a16:creationId xmlns:a16="http://schemas.microsoft.com/office/drawing/2014/main" id="{90D7A4FD-ACAF-2DCA-C53E-6F5AE9C5D2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5116" y="1941975"/>
            <a:ext cx="5466349" cy="431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216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D33D52-B6F8-6203-A749-2754AE7DFF6E}"/>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94743-8274-7191-7B44-69685E6916A6}"/>
              </a:ext>
            </a:extLst>
          </p:cNvPr>
          <p:cNvSpPr>
            <a:spLocks noGrp="1"/>
          </p:cNvSpPr>
          <p:nvPr>
            <p:ph type="title"/>
          </p:nvPr>
        </p:nvSpPr>
        <p:spPr>
          <a:xfrm>
            <a:off x="1286933" y="609600"/>
            <a:ext cx="10197494" cy="1099457"/>
          </a:xfrm>
        </p:spPr>
        <p:txBody>
          <a:bodyPr>
            <a:normAutofit/>
          </a:bodyPr>
          <a:lstStyle/>
          <a:p>
            <a:r>
              <a:rPr lang="en-IN" b="1" dirty="0">
                <a:latin typeface="Arial" panose="020B0604020202020204" pitchFamily="34" charset="0"/>
                <a:cs typeface="Arial" panose="020B0604020202020204" pitchFamily="34" charset="0"/>
              </a:rPr>
              <a:t>Benchmarking Gap </a:t>
            </a:r>
            <a:endParaRPr lang="en-IN" b="1">
              <a:latin typeface="Arial" panose="020B0604020202020204" pitchFamily="34" charset="0"/>
              <a:cs typeface="Arial" panose="020B0604020202020204" pitchFamily="34" charset="0"/>
            </a:endParaRPr>
          </a:p>
        </p:txBody>
      </p:sp>
      <p:sp>
        <p:nvSpPr>
          <p:cNvPr id="13" name="Isosceles Triangle 12">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Isosceles Triangle 14">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6" name="Content Placeholder 5">
            <a:extLst>
              <a:ext uri="{FF2B5EF4-FFF2-40B4-BE49-F238E27FC236}">
                <a16:creationId xmlns:a16="http://schemas.microsoft.com/office/drawing/2014/main" id="{C7CF8779-1AED-31EF-DD5B-6C53B2C74FC2}"/>
              </a:ext>
            </a:extLst>
          </p:cNvPr>
          <p:cNvGraphicFramePr>
            <a:graphicFrameLocks noGrp="1"/>
          </p:cNvGraphicFramePr>
          <p:nvPr>
            <p:ph idx="1"/>
            <p:extLst>
              <p:ext uri="{D42A27DB-BD31-4B8C-83A1-F6EECF244321}">
                <p14:modId xmlns:p14="http://schemas.microsoft.com/office/powerpoint/2010/main" val="1704736560"/>
              </p:ext>
            </p:extLst>
          </p:nvPr>
        </p:nvGraphicFramePr>
        <p:xfrm>
          <a:off x="718328" y="1543674"/>
          <a:ext cx="11024939" cy="4593713"/>
        </p:xfrm>
        <a:graphic>
          <a:graphicData uri="http://schemas.openxmlformats.org/drawingml/2006/table">
            <a:tbl>
              <a:tblPr/>
              <a:tblGrid>
                <a:gridCol w="3035257">
                  <a:extLst>
                    <a:ext uri="{9D8B030D-6E8A-4147-A177-3AD203B41FA5}">
                      <a16:colId xmlns:a16="http://schemas.microsoft.com/office/drawing/2014/main" val="4199225975"/>
                    </a:ext>
                  </a:extLst>
                </a:gridCol>
                <a:gridCol w="3994841">
                  <a:extLst>
                    <a:ext uri="{9D8B030D-6E8A-4147-A177-3AD203B41FA5}">
                      <a16:colId xmlns:a16="http://schemas.microsoft.com/office/drawing/2014/main" val="3190590832"/>
                    </a:ext>
                  </a:extLst>
                </a:gridCol>
                <a:gridCol w="3994841">
                  <a:extLst>
                    <a:ext uri="{9D8B030D-6E8A-4147-A177-3AD203B41FA5}">
                      <a16:colId xmlns:a16="http://schemas.microsoft.com/office/drawing/2014/main" val="1610442062"/>
                    </a:ext>
                  </a:extLst>
                </a:gridCol>
              </a:tblGrid>
              <a:tr h="420355">
                <a:tc>
                  <a:txBody>
                    <a:bodyPr/>
                    <a:lstStyle/>
                    <a:p>
                      <a:pPr algn="l" fontAlgn="ctr">
                        <a:buNone/>
                      </a:pPr>
                      <a:r>
                        <a:rPr lang="en-IN" sz="1200" b="1" i="0" u="none" strike="noStrike">
                          <a:solidFill>
                            <a:schemeClr val="tx1"/>
                          </a:solidFill>
                          <a:effectLst/>
                          <a:latin typeface="Arial" panose="020B0604020202020204" pitchFamily="34" charset="0"/>
                        </a:rPr>
                        <a:t>Benchmarking Area</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1" i="0" u="none" strike="noStrike">
                          <a:solidFill>
                            <a:schemeClr val="tx1"/>
                          </a:solidFill>
                          <a:effectLst/>
                          <a:latin typeface="Arial" panose="020B0604020202020204" pitchFamily="34" charset="0"/>
                        </a:rPr>
                        <a:t>National Standard (NHS Maternity Safety &amp; Best Practice Units)</a:t>
                      </a:r>
                      <a:endParaRPr lang="en-US"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1" i="0" u="none" strike="noStrike">
                          <a:solidFill>
                            <a:schemeClr val="tx1"/>
                          </a:solidFill>
                          <a:effectLst/>
                          <a:latin typeface="Arial" panose="020B0604020202020204" pitchFamily="34" charset="0"/>
                        </a:rPr>
                        <a:t>Shrewsbury &amp; Telford Hospital NHS Trust Performance (Gap Identified)</a:t>
                      </a:r>
                      <a:endParaRPr lang="en-US"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extLst>
                  <a:ext uri="{0D108BD9-81ED-4DB2-BD59-A6C34878D82A}">
                    <a16:rowId xmlns:a16="http://schemas.microsoft.com/office/drawing/2014/main" val="677155308"/>
                  </a:ext>
                </a:extLst>
              </a:tr>
              <a:tr h="494559">
                <a:tc>
                  <a:txBody>
                    <a:bodyPr/>
                    <a:lstStyle/>
                    <a:p>
                      <a:pPr algn="l" fontAlgn="ctr">
                        <a:buNone/>
                      </a:pPr>
                      <a:r>
                        <a:rPr lang="en-IN" sz="1200" b="1" i="0" u="none" strike="noStrike">
                          <a:solidFill>
                            <a:schemeClr val="tx1"/>
                          </a:solidFill>
                          <a:effectLst/>
                          <a:latin typeface="Arial" panose="020B0604020202020204" pitchFamily="34" charset="0"/>
                        </a:rPr>
                        <a:t>Clinical Incident Reporting</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dirty="0">
                          <a:solidFill>
                            <a:schemeClr val="tx1"/>
                          </a:solidFill>
                          <a:effectLst/>
                          <a:latin typeface="Arial" panose="020B0604020202020204" pitchFamily="34" charset="0"/>
                        </a:rPr>
                        <a:t>NHS England Patient Safety Strategy requires timely reporting of all clinical incidents through structured reporting systems to promote </a:t>
                      </a:r>
                      <a:r>
                        <a:rPr lang="en-US" sz="1200" b="0" i="0" u="none" strike="noStrike" dirty="0" err="1">
                          <a:solidFill>
                            <a:schemeClr val="tx1"/>
                          </a:solidFill>
                          <a:effectLst/>
                          <a:latin typeface="Arial" panose="020B0604020202020204" pitchFamily="34" charset="0"/>
                        </a:rPr>
                        <a:t>organisational</a:t>
                      </a:r>
                      <a:r>
                        <a:rPr lang="en-US" sz="1200" b="0" i="0" u="none" strike="noStrike" dirty="0">
                          <a:solidFill>
                            <a:schemeClr val="tx1"/>
                          </a:solidFill>
                          <a:effectLst/>
                          <a:latin typeface="Arial" panose="020B0604020202020204" pitchFamily="34" charset="0"/>
                        </a:rPr>
                        <a:t> learning and prevent recurrence.</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Clinical incident reporting rates were significantly low, indicating under-reporting of safety issues and missed opportunities for risk mitigation and patient safety improvement.</a:t>
                      </a:r>
                    </a:p>
                  </a:txBody>
                  <a:tcPr marL="47554" marR="47554" marT="23777" marB="23777" anchor="ctr">
                    <a:lnL>
                      <a:noFill/>
                    </a:lnL>
                    <a:lnR>
                      <a:noFill/>
                    </a:lnR>
                    <a:lnT>
                      <a:noFill/>
                    </a:lnT>
                    <a:lnB>
                      <a:noFill/>
                    </a:lnB>
                    <a:noFill/>
                  </a:tcPr>
                </a:tc>
                <a:extLst>
                  <a:ext uri="{0D108BD9-81ED-4DB2-BD59-A6C34878D82A}">
                    <a16:rowId xmlns:a16="http://schemas.microsoft.com/office/drawing/2014/main" val="3896905283"/>
                  </a:ext>
                </a:extLst>
              </a:tr>
              <a:tr h="494559">
                <a:tc>
                  <a:txBody>
                    <a:bodyPr/>
                    <a:lstStyle/>
                    <a:p>
                      <a:pPr algn="l" fontAlgn="ctr">
                        <a:buNone/>
                      </a:pPr>
                      <a:r>
                        <a:rPr lang="en-IN" sz="1200" b="1" i="0" u="none" strike="noStrike" dirty="0" err="1">
                          <a:solidFill>
                            <a:schemeClr val="tx1"/>
                          </a:solidFill>
                          <a:effectLst/>
                          <a:latin typeface="Arial" panose="020B0604020202020204" pitchFamily="34" charset="0"/>
                        </a:rPr>
                        <a:t>Fetal</a:t>
                      </a:r>
                      <a:r>
                        <a:rPr lang="en-IN" sz="1200" b="1" i="0" u="none" strike="noStrike">
                          <a:solidFill>
                            <a:schemeClr val="tx1"/>
                          </a:solidFill>
                          <a:effectLst/>
                          <a:latin typeface="Arial" panose="020B0604020202020204" pitchFamily="34" charset="0"/>
                        </a:rPr>
                        <a:t> Monitoring Guidelines</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NICE (2017) mandates strict adherence to cardiotocography (CTG) interpretation protocols and fetal monitoring standards during labour and antenatal care.</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There was inconsistent adherence to fetal monitoring guidelines, increasing the risk of delayed detection of fetal distress and compromised neonatal outcomes.</a:t>
                      </a:r>
                    </a:p>
                  </a:txBody>
                  <a:tcPr marL="47554" marR="47554" marT="23777" marB="23777" anchor="ctr">
                    <a:lnL>
                      <a:noFill/>
                    </a:lnL>
                    <a:lnR>
                      <a:noFill/>
                    </a:lnR>
                    <a:lnT>
                      <a:noFill/>
                    </a:lnT>
                    <a:lnB>
                      <a:noFill/>
                    </a:lnB>
                    <a:noFill/>
                  </a:tcPr>
                </a:tc>
                <a:extLst>
                  <a:ext uri="{0D108BD9-81ED-4DB2-BD59-A6C34878D82A}">
                    <a16:rowId xmlns:a16="http://schemas.microsoft.com/office/drawing/2014/main" val="2404839613"/>
                  </a:ext>
                </a:extLst>
              </a:tr>
              <a:tr h="494559">
                <a:tc>
                  <a:txBody>
                    <a:bodyPr/>
                    <a:lstStyle/>
                    <a:p>
                      <a:pPr algn="l" fontAlgn="ctr">
                        <a:buNone/>
                      </a:pPr>
                      <a:r>
                        <a:rPr lang="en-IN" sz="1200" b="1" i="0" u="none" strike="noStrike">
                          <a:solidFill>
                            <a:schemeClr val="tx1"/>
                          </a:solidFill>
                          <a:effectLst/>
                          <a:latin typeface="Arial" panose="020B0604020202020204" pitchFamily="34" charset="0"/>
                        </a:rPr>
                        <a:t>Escalation and Response Time</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National maternity safety frameworks require immediate clinical escalation protocols in response to maternal or fetal deterioration.</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dirty="0">
                          <a:solidFill>
                            <a:schemeClr val="tx1"/>
                          </a:solidFill>
                          <a:effectLst/>
                          <a:latin typeface="Arial" panose="020B0604020202020204" pitchFamily="34" charset="0"/>
                        </a:rPr>
                        <a:t>Delays were observed in escalation of care decisions and response to clinical emergencies, affecting timely interventions and increasing avoidable risk exposure.</a:t>
                      </a:r>
                    </a:p>
                  </a:txBody>
                  <a:tcPr marL="47554" marR="47554" marT="23777" marB="23777" anchor="ctr">
                    <a:lnL>
                      <a:noFill/>
                    </a:lnL>
                    <a:lnR>
                      <a:noFill/>
                    </a:lnR>
                    <a:lnT>
                      <a:noFill/>
                    </a:lnT>
                    <a:lnB>
                      <a:noFill/>
                    </a:lnB>
                    <a:noFill/>
                  </a:tcPr>
                </a:tc>
                <a:extLst>
                  <a:ext uri="{0D108BD9-81ED-4DB2-BD59-A6C34878D82A}">
                    <a16:rowId xmlns:a16="http://schemas.microsoft.com/office/drawing/2014/main" val="213632788"/>
                  </a:ext>
                </a:extLst>
              </a:tr>
              <a:tr h="494559">
                <a:tc>
                  <a:txBody>
                    <a:bodyPr/>
                    <a:lstStyle/>
                    <a:p>
                      <a:pPr algn="l" fontAlgn="ctr">
                        <a:buNone/>
                      </a:pPr>
                      <a:r>
                        <a:rPr lang="en-IN" sz="1200" b="1" i="0" u="none" strike="noStrike" dirty="0">
                          <a:solidFill>
                            <a:schemeClr val="tx1"/>
                          </a:solidFill>
                          <a:effectLst/>
                          <a:latin typeface="Arial" panose="020B0604020202020204" pitchFamily="34" charset="0"/>
                        </a:rPr>
                        <a:t>Patient Complaint Resolution</a:t>
                      </a:r>
                      <a:endParaRPr lang="en-IN" sz="1200" b="0" i="0" u="none" strike="noStrike" dirty="0">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CQC standards emphasise effective grievance redressal systems with structured follow-up and service improvement integration.</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Patient complaints were inadequately investigated, and feedback mechanisms were weak, limiting learning from adverse patient experiences.</a:t>
                      </a:r>
                    </a:p>
                  </a:txBody>
                  <a:tcPr marL="47554" marR="47554" marT="23777" marB="23777" anchor="ctr">
                    <a:lnL>
                      <a:noFill/>
                    </a:lnL>
                    <a:lnR>
                      <a:noFill/>
                    </a:lnR>
                    <a:lnT>
                      <a:noFill/>
                    </a:lnT>
                    <a:lnB>
                      <a:noFill/>
                    </a:lnB>
                    <a:noFill/>
                  </a:tcPr>
                </a:tc>
                <a:extLst>
                  <a:ext uri="{0D108BD9-81ED-4DB2-BD59-A6C34878D82A}">
                    <a16:rowId xmlns:a16="http://schemas.microsoft.com/office/drawing/2014/main" val="3987434194"/>
                  </a:ext>
                </a:extLst>
              </a:tr>
              <a:tr h="494559">
                <a:tc>
                  <a:txBody>
                    <a:bodyPr/>
                    <a:lstStyle/>
                    <a:p>
                      <a:pPr algn="l" fontAlgn="ctr">
                        <a:buNone/>
                      </a:pPr>
                      <a:r>
                        <a:rPr lang="en-IN" sz="1200" b="1" i="0" u="none" strike="noStrike">
                          <a:solidFill>
                            <a:schemeClr val="tx1"/>
                          </a:solidFill>
                          <a:effectLst/>
                          <a:latin typeface="Arial" panose="020B0604020202020204" pitchFamily="34" charset="0"/>
                        </a:rPr>
                        <a:t>Safety Audits &amp; Monitoring</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High-performing NHS maternity units conduct regular clinical audits and performance reviews to ensure compliance with safety protocols.</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The Trust lacked regular monitoring mechanisms and structured safety audit cycles to assess service quality and risk levels.</a:t>
                      </a:r>
                    </a:p>
                  </a:txBody>
                  <a:tcPr marL="47554" marR="47554" marT="23777" marB="23777" anchor="ctr">
                    <a:lnL>
                      <a:noFill/>
                    </a:lnL>
                    <a:lnR>
                      <a:noFill/>
                    </a:lnR>
                    <a:lnT>
                      <a:noFill/>
                    </a:lnT>
                    <a:lnB>
                      <a:noFill/>
                    </a:lnB>
                    <a:noFill/>
                  </a:tcPr>
                </a:tc>
                <a:extLst>
                  <a:ext uri="{0D108BD9-81ED-4DB2-BD59-A6C34878D82A}">
                    <a16:rowId xmlns:a16="http://schemas.microsoft.com/office/drawing/2014/main" val="4194407882"/>
                  </a:ext>
                </a:extLst>
              </a:tr>
              <a:tr h="351898">
                <a:tc>
                  <a:txBody>
                    <a:bodyPr/>
                    <a:lstStyle/>
                    <a:p>
                      <a:pPr algn="l" fontAlgn="ctr">
                        <a:buNone/>
                      </a:pPr>
                      <a:r>
                        <a:rPr lang="en-IN" sz="1200" b="1" i="0" u="none" strike="noStrike">
                          <a:solidFill>
                            <a:schemeClr val="tx1"/>
                          </a:solidFill>
                          <a:effectLst/>
                          <a:latin typeface="Arial" panose="020B0604020202020204" pitchFamily="34" charset="0"/>
                        </a:rPr>
                        <a:t>Staff Competency Development</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NHS Workforce Strategy requires continuous professional development and training for maternity staff.</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Limited evidence of ongoing competency-based training programmes for midwives and clinical staff was identified.</a:t>
                      </a:r>
                    </a:p>
                  </a:txBody>
                  <a:tcPr marL="47554" marR="47554" marT="23777" marB="23777" anchor="ctr">
                    <a:lnL>
                      <a:noFill/>
                    </a:lnL>
                    <a:lnR>
                      <a:noFill/>
                    </a:lnR>
                    <a:lnT>
                      <a:noFill/>
                    </a:lnT>
                    <a:lnB>
                      <a:noFill/>
                    </a:lnB>
                    <a:noFill/>
                  </a:tcPr>
                </a:tc>
                <a:extLst>
                  <a:ext uri="{0D108BD9-81ED-4DB2-BD59-A6C34878D82A}">
                    <a16:rowId xmlns:a16="http://schemas.microsoft.com/office/drawing/2014/main" val="3062095059"/>
                  </a:ext>
                </a:extLst>
              </a:tr>
              <a:tr h="494559">
                <a:tc>
                  <a:txBody>
                    <a:bodyPr/>
                    <a:lstStyle/>
                    <a:p>
                      <a:pPr algn="l" fontAlgn="ctr">
                        <a:buNone/>
                      </a:pPr>
                      <a:r>
                        <a:rPr lang="en-IN" sz="1200" b="1" i="0" u="none" strike="noStrike">
                          <a:solidFill>
                            <a:schemeClr val="tx1"/>
                          </a:solidFill>
                          <a:effectLst/>
                          <a:latin typeface="Arial" panose="020B0604020202020204" pitchFamily="34" charset="0"/>
                        </a:rPr>
                        <a:t>Governance &amp; Safety Culture</a:t>
                      </a:r>
                      <a:endParaRPr lang="en-IN" sz="1200" b="0" i="0" u="none" strike="noStrike">
                        <a:solidFill>
                          <a:schemeClr val="tx1"/>
                        </a:solidFill>
                        <a:effectLst/>
                        <a:latin typeface="Arial" panose="020B0604020202020204" pitchFamily="34" charset="0"/>
                      </a:endParaRPr>
                    </a:p>
                  </a:txBody>
                  <a:tcPr marL="47554" marR="47554" marT="23777" marB="23777" anchor="ctr">
                    <a:lnL>
                      <a:noFill/>
                    </a:lnL>
                    <a:lnR>
                      <a:noFill/>
                    </a:lnR>
                    <a:lnT>
                      <a:noFill/>
                    </a:lnT>
                    <a:lnB>
                      <a:noFill/>
                    </a:lnB>
                    <a:noFill/>
                  </a:tcPr>
                </a:tc>
                <a:tc>
                  <a:txBody>
                    <a:bodyPr/>
                    <a:lstStyle/>
                    <a:p>
                      <a:pPr algn="l" fontAlgn="ctr">
                        <a:buNone/>
                      </a:pPr>
                      <a:r>
                        <a:rPr lang="en-US" sz="1200" b="0" i="0" u="none" strike="noStrike">
                          <a:solidFill>
                            <a:schemeClr val="tx1"/>
                          </a:solidFill>
                          <a:effectLst/>
                          <a:latin typeface="Arial" panose="020B0604020202020204" pitchFamily="34" charset="0"/>
                        </a:rPr>
                        <a:t>National governance frameworks promote open leadership, transparency, and safety-focused organisational culture.</a:t>
                      </a:r>
                    </a:p>
                  </a:txBody>
                  <a:tcPr marL="47554" marR="47554" marT="23777" marB="23777" anchor="ctr">
                    <a:lnL>
                      <a:noFill/>
                    </a:lnL>
                    <a:lnR>
                      <a:noFill/>
                    </a:lnR>
                    <a:lnT>
                      <a:noFill/>
                    </a:lnT>
                    <a:lnB>
                      <a:noFill/>
                    </a:lnB>
                    <a:noFill/>
                  </a:tcPr>
                </a:tc>
                <a:tc>
                  <a:txBody>
                    <a:bodyPr/>
                    <a:lstStyle/>
                    <a:p>
                      <a:pPr algn="l" fontAlgn="ctr">
                        <a:buNone/>
                      </a:pPr>
                      <a:r>
                        <a:rPr lang="en-US" sz="1200" b="0" i="0" u="none" strike="noStrike" dirty="0">
                          <a:solidFill>
                            <a:schemeClr val="tx1"/>
                          </a:solidFill>
                          <a:effectLst/>
                          <a:latin typeface="Arial" panose="020B0604020202020204" pitchFamily="34" charset="0"/>
                        </a:rPr>
                        <a:t>The Trust demonstrated weak governance oversight with absence of open safety culture and performance accountability systems.</a:t>
                      </a:r>
                    </a:p>
                  </a:txBody>
                  <a:tcPr marL="47554" marR="47554" marT="23777" marB="23777" anchor="ctr">
                    <a:lnL>
                      <a:noFill/>
                    </a:lnL>
                    <a:lnR>
                      <a:noFill/>
                    </a:lnR>
                    <a:lnT>
                      <a:noFill/>
                    </a:lnT>
                    <a:lnB>
                      <a:noFill/>
                    </a:lnB>
                    <a:noFill/>
                  </a:tcPr>
                </a:tc>
                <a:extLst>
                  <a:ext uri="{0D108BD9-81ED-4DB2-BD59-A6C34878D82A}">
                    <a16:rowId xmlns:a16="http://schemas.microsoft.com/office/drawing/2014/main" val="2566778017"/>
                  </a:ext>
                </a:extLst>
              </a:tr>
            </a:tbl>
          </a:graphicData>
        </a:graphic>
      </p:graphicFrame>
    </p:spTree>
    <p:extLst>
      <p:ext uri="{BB962C8B-B14F-4D97-AF65-F5344CB8AC3E}">
        <p14:creationId xmlns:p14="http://schemas.microsoft.com/office/powerpoint/2010/main" val="1344945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B3AFC3-AE93-5FF9-17CA-EC6C245D67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CC0E3C-4907-11A0-A964-946D3C6D270E}"/>
              </a:ext>
            </a:extLst>
          </p:cNvPr>
          <p:cNvSpPr>
            <a:spLocks noGrp="1"/>
          </p:cNvSpPr>
          <p:nvPr>
            <p:ph type="title"/>
          </p:nvPr>
        </p:nvSpPr>
        <p:spPr>
          <a:xfrm>
            <a:off x="2849562" y="609600"/>
            <a:ext cx="6424440" cy="1320800"/>
          </a:xfrm>
        </p:spPr>
        <p:txBody>
          <a:bodyPr>
            <a:normAutofit/>
          </a:bodyPr>
          <a:lstStyle/>
          <a:p>
            <a:r>
              <a:rPr lang="en-IN" sz="3300" b="1" dirty="0">
                <a:latin typeface="Arial" panose="020B0604020202020204" pitchFamily="34" charset="0"/>
                <a:cs typeface="Arial" panose="020B0604020202020204" pitchFamily="34" charset="0"/>
              </a:rPr>
              <a:t>Impact on Quality, Efficiency, and Equity of Care</a:t>
            </a:r>
          </a:p>
        </p:txBody>
      </p:sp>
      <p:pic>
        <p:nvPicPr>
          <p:cNvPr id="5" name="Picture 4" descr="Analyzing medical x-ray results">
            <a:extLst>
              <a:ext uri="{FF2B5EF4-FFF2-40B4-BE49-F238E27FC236}">
                <a16:creationId xmlns:a16="http://schemas.microsoft.com/office/drawing/2014/main" id="{5E048F4A-9B1C-0D6B-0045-97992BB0CA25}"/>
              </a:ext>
            </a:extLst>
          </p:cNvPr>
          <p:cNvPicPr>
            <a:picLocks noChangeAspect="1"/>
          </p:cNvPicPr>
          <p:nvPr/>
        </p:nvPicPr>
        <p:blipFill>
          <a:blip r:embed="rId2"/>
          <a:srcRect l="52329" r="21098"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C62D9C88-995C-2D1C-73A7-61C595B9B471}"/>
              </a:ext>
            </a:extLst>
          </p:cNvPr>
          <p:cNvSpPr>
            <a:spLocks noGrp="1"/>
          </p:cNvSpPr>
          <p:nvPr>
            <p:ph idx="1"/>
          </p:nvPr>
        </p:nvSpPr>
        <p:spPr>
          <a:xfrm>
            <a:off x="2849562" y="2160589"/>
            <a:ext cx="7906928" cy="3880773"/>
          </a:xfrm>
        </p:spPr>
        <p:txBody>
          <a:bodyPr>
            <a:normAutofit/>
          </a:bodyPr>
          <a:lstStyle/>
          <a:p>
            <a:pPr lvl="0">
              <a:lnSpc>
                <a:spcPct val="150000"/>
              </a:lnSpc>
            </a:pPr>
            <a:r>
              <a:rPr lang="en-IN" sz="1200" dirty="0">
                <a:latin typeface="Arial" panose="020B0604020202020204" pitchFamily="34" charset="0"/>
                <a:cs typeface="Arial" panose="020B0604020202020204" pitchFamily="34" charset="0"/>
              </a:rPr>
              <a:t>The systemic failures carried major implications towards the quality of healthcare services, efficiency in healthcare services, and equity in healthcare services. </a:t>
            </a:r>
          </a:p>
          <a:p>
            <a:pPr lvl="0">
              <a:lnSpc>
                <a:spcPct val="150000"/>
              </a:lnSpc>
            </a:pPr>
            <a:r>
              <a:rPr lang="en-IN" sz="1200" dirty="0">
                <a:latin typeface="Arial" panose="020B0604020202020204" pitchFamily="34" charset="0"/>
                <a:cs typeface="Arial" panose="020B0604020202020204" pitchFamily="34" charset="0"/>
              </a:rPr>
              <a:t>Poor quality was because of recurrence of clinical errors and absence of evidence-based practice. </a:t>
            </a:r>
          </a:p>
          <a:p>
            <a:pPr lvl="0">
              <a:lnSpc>
                <a:spcPct val="150000"/>
              </a:lnSpc>
            </a:pPr>
            <a:r>
              <a:rPr lang="en-IN" sz="1200" dirty="0">
                <a:latin typeface="Arial" panose="020B0604020202020204" pitchFamily="34" charset="0"/>
                <a:cs typeface="Arial" panose="020B0604020202020204" pitchFamily="34" charset="0"/>
              </a:rPr>
              <a:t>The efficiency went down since not addressed safety concerns resulted in higher litigation expenses, extensive investigation, and the diversion of resources. </a:t>
            </a:r>
          </a:p>
          <a:p>
            <a:pPr lvl="0">
              <a:lnSpc>
                <a:spcPct val="150000"/>
              </a:lnSpc>
            </a:pPr>
            <a:r>
              <a:rPr lang="en-IN" sz="1200" dirty="0">
                <a:latin typeface="Arial" panose="020B0604020202020204" pitchFamily="34" charset="0"/>
                <a:cs typeface="Arial" panose="020B0604020202020204" pitchFamily="34" charset="0"/>
              </a:rPr>
              <a:t>There was also the issue of equity, where when the complaints of vulnerable groups of patients were disregarded, they were disproportionately harmed. </a:t>
            </a:r>
          </a:p>
          <a:p>
            <a:pPr lvl="0">
              <a:lnSpc>
                <a:spcPct val="150000"/>
              </a:lnSpc>
            </a:pPr>
            <a:r>
              <a:rPr lang="en-IN" sz="1200" dirty="0">
                <a:latin typeface="Arial" panose="020B0604020202020204" pitchFamily="34" charset="0"/>
                <a:cs typeface="Arial" panose="020B0604020202020204" pitchFamily="34" charset="0"/>
              </a:rPr>
              <a:t>These effects emphasise the fact that the failures of quality assurance are not confined to the clinical outcomes, but they impact the sustainability and equitability of the healthcare systems (Tapper, 2019).</a:t>
            </a:r>
          </a:p>
          <a:p>
            <a:pPr>
              <a:lnSpc>
                <a:spcPct val="150000"/>
              </a:lnSpc>
            </a:pP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7504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E65E8-B825-4325-B1D9-2E460ABB46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9E46B1-995A-88F3-FFA5-154FC656B0D6}"/>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Lessons for Quality Assurance Systems</a:t>
            </a:r>
          </a:p>
        </p:txBody>
      </p:sp>
      <p:sp>
        <p:nvSpPr>
          <p:cNvPr id="3" name="Content Placeholder 2">
            <a:extLst>
              <a:ext uri="{FF2B5EF4-FFF2-40B4-BE49-F238E27FC236}">
                <a16:creationId xmlns:a16="http://schemas.microsoft.com/office/drawing/2014/main" id="{D3AB4CA4-76A2-E484-B590-D8F69F7CBAA2}"/>
              </a:ext>
            </a:extLst>
          </p:cNvPr>
          <p:cNvSpPr>
            <a:spLocks noGrp="1"/>
          </p:cNvSpPr>
          <p:nvPr>
            <p:ph idx="1"/>
          </p:nvPr>
        </p:nvSpPr>
        <p:spPr>
          <a:xfrm>
            <a:off x="677334" y="2160589"/>
            <a:ext cx="5418666" cy="3880773"/>
          </a:xfrm>
        </p:spPr>
        <p:txBody>
          <a:bodyPr>
            <a:normAutofit/>
          </a:bodyPr>
          <a:lstStyle/>
          <a:p>
            <a:pPr lvl="0">
              <a:lnSpc>
                <a:spcPct val="150000"/>
              </a:lnSpc>
            </a:pPr>
            <a:r>
              <a:rPr lang="en-IN" sz="1200" dirty="0">
                <a:latin typeface="Arial" panose="020B0604020202020204" pitchFamily="34" charset="0"/>
                <a:cs typeface="Arial" panose="020B0604020202020204" pitchFamily="34" charset="0"/>
              </a:rPr>
              <a:t>The case illustrates why quality monitoring, autonomous auditing, and built-in patient-feedback among various other components need to be continuous. </a:t>
            </a:r>
          </a:p>
          <a:p>
            <a:pPr lvl="0">
              <a:lnSpc>
                <a:spcPct val="150000"/>
              </a:lnSpc>
            </a:pPr>
            <a:r>
              <a:rPr lang="en-IN" sz="1200" dirty="0">
                <a:latin typeface="Arial" panose="020B0604020202020204" pitchFamily="34" charset="0"/>
                <a:cs typeface="Arial" panose="020B0604020202020204" pitchFamily="34" charset="0"/>
              </a:rPr>
              <a:t>Healthcare organisations should adopt a strong incident reporting system, mandatory learning processes on adverse events, and leadership responsibility, which is achieved by open governance systems (Oluyemi Merotiwon et al. 2024). </a:t>
            </a:r>
          </a:p>
          <a:p>
            <a:pPr lvl="0">
              <a:lnSpc>
                <a:spcPct val="150000"/>
              </a:lnSpc>
            </a:pPr>
            <a:r>
              <a:rPr lang="en-IN" sz="1200" dirty="0">
                <a:latin typeface="Arial" panose="020B0604020202020204" pitchFamily="34" charset="0"/>
                <a:cs typeface="Arial" panose="020B0604020202020204" pitchFamily="34" charset="0"/>
              </a:rPr>
              <a:t>Intensified interdisciplinary communication and the integration of patient participation in the safety monitoring procedures may become a significant contribution to organisational resilience levels and curb the possibility of recurring safety failures.</a:t>
            </a:r>
          </a:p>
          <a:p>
            <a:pPr>
              <a:lnSpc>
                <a:spcPct val="150000"/>
              </a:lnSpc>
            </a:pPr>
            <a:endParaRPr lang="en-IN" sz="1200" dirty="0">
              <a:latin typeface="Arial" panose="020B0604020202020204" pitchFamily="34" charset="0"/>
              <a:cs typeface="Arial" panose="020B0604020202020204" pitchFamily="34" charset="0"/>
            </a:endParaRPr>
          </a:p>
        </p:txBody>
      </p:sp>
      <p:pic>
        <p:nvPicPr>
          <p:cNvPr id="11266" name="Picture 2" descr="Shrewsbury baby deaths: 'It was difficult to be a midwife here' - BBC News">
            <a:extLst>
              <a:ext uri="{FF2B5EF4-FFF2-40B4-BE49-F238E27FC236}">
                <a16:creationId xmlns:a16="http://schemas.microsoft.com/office/drawing/2014/main" id="{C03351D5-1284-0731-646D-AD7680B86C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9977" y="1664084"/>
            <a:ext cx="5685309" cy="4736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193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2999-6C41-0880-C565-650E8D251F02}"/>
              </a:ext>
            </a:extLst>
          </p:cNvPr>
          <p:cNvSpPr>
            <a:spLocks noGrp="1"/>
          </p:cNvSpPr>
          <p:nvPr>
            <p:ph type="title"/>
          </p:nvPr>
        </p:nvSpPr>
        <p:spPr>
          <a:xfrm>
            <a:off x="2849562" y="609600"/>
            <a:ext cx="6424440" cy="1320800"/>
          </a:xfrm>
        </p:spPr>
        <p:txBody>
          <a:bodyPr>
            <a:normAutofit/>
          </a:bodyPr>
          <a:lstStyle/>
          <a:p>
            <a:r>
              <a:rPr lang="en-IN" b="1" dirty="0">
                <a:latin typeface="Arial" panose="020B0604020202020204" pitchFamily="34" charset="0"/>
                <a:cs typeface="Arial" panose="020B0604020202020204" pitchFamily="34" charset="0"/>
              </a:rPr>
              <a:t>Structure of the Component 2 Report</a:t>
            </a:r>
            <a:endParaRPr lang="en-IN" dirty="0">
              <a:latin typeface="Arial" panose="020B0604020202020204" pitchFamily="34" charset="0"/>
              <a:cs typeface="Arial" panose="020B0604020202020204" pitchFamily="34" charset="0"/>
            </a:endParaRPr>
          </a:p>
        </p:txBody>
      </p:sp>
      <p:pic>
        <p:nvPicPr>
          <p:cNvPr id="5" name="Picture 4" descr="Blue blocks and networks technology background">
            <a:extLst>
              <a:ext uri="{FF2B5EF4-FFF2-40B4-BE49-F238E27FC236}">
                <a16:creationId xmlns:a16="http://schemas.microsoft.com/office/drawing/2014/main" id="{F3D6A7E2-0196-BECF-E458-A0E5C2CAE389}"/>
              </a:ext>
            </a:extLst>
          </p:cNvPr>
          <p:cNvPicPr>
            <a:picLocks noChangeAspect="1"/>
          </p:cNvPicPr>
          <p:nvPr/>
        </p:nvPicPr>
        <p:blipFill>
          <a:blip r:embed="rId2"/>
          <a:srcRect l="26176" r="51430" b="-447"/>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A24BC8F7-005F-B5EE-998E-05E77BFE05D6}"/>
              </a:ext>
            </a:extLst>
          </p:cNvPr>
          <p:cNvSpPr>
            <a:spLocks noGrp="1"/>
          </p:cNvSpPr>
          <p:nvPr>
            <p:ph idx="1"/>
          </p:nvPr>
        </p:nvSpPr>
        <p:spPr>
          <a:xfrm>
            <a:off x="2849562" y="2160589"/>
            <a:ext cx="6424440" cy="3880773"/>
          </a:xfrm>
        </p:spPr>
        <p:txBody>
          <a:bodyPr>
            <a:normAutofit/>
          </a:bodyPr>
          <a:lstStyle/>
          <a:p>
            <a:pPr lvl="0"/>
            <a:r>
              <a:rPr lang="en-IN" sz="1400" dirty="0">
                <a:latin typeface="Arial" panose="020B0604020202020204" pitchFamily="34" charset="0"/>
                <a:cs typeface="Arial" panose="020B0604020202020204" pitchFamily="34" charset="0"/>
              </a:rPr>
              <a:t>Introduction and Case Background</a:t>
            </a:r>
          </a:p>
          <a:p>
            <a:pPr lvl="0"/>
            <a:r>
              <a:rPr lang="en-IN" sz="1400" dirty="0">
                <a:latin typeface="Arial" panose="020B0604020202020204" pitchFamily="34" charset="0"/>
                <a:cs typeface="Arial" panose="020B0604020202020204" pitchFamily="34" charset="0"/>
              </a:rPr>
              <a:t>Systems-Based Safety Analysis</a:t>
            </a:r>
          </a:p>
          <a:p>
            <a:pPr lvl="0"/>
            <a:r>
              <a:rPr lang="en-IN" sz="1400" dirty="0">
                <a:latin typeface="Arial" panose="020B0604020202020204" pitchFamily="34" charset="0"/>
                <a:cs typeface="Arial" panose="020B0604020202020204" pitchFamily="34" charset="0"/>
              </a:rPr>
              <a:t>Root Cause and Policy Analysis</a:t>
            </a:r>
          </a:p>
          <a:p>
            <a:pPr lvl="0"/>
            <a:r>
              <a:rPr lang="en-IN" sz="1400" dirty="0">
                <a:latin typeface="Arial" panose="020B0604020202020204" pitchFamily="34" charset="0"/>
                <a:cs typeface="Arial" panose="020B0604020202020204" pitchFamily="34" charset="0"/>
              </a:rPr>
              <a:t>Impact Assessment</a:t>
            </a:r>
          </a:p>
          <a:p>
            <a:pPr lvl="0"/>
            <a:r>
              <a:rPr lang="en-IN" sz="1400" dirty="0">
                <a:latin typeface="Arial" panose="020B0604020202020204" pitchFamily="34" charset="0"/>
                <a:cs typeface="Arial" panose="020B0604020202020204" pitchFamily="34" charset="0"/>
              </a:rPr>
              <a:t>Recommendations for Quality Improvement</a:t>
            </a:r>
          </a:p>
          <a:p>
            <a:pPr lvl="0"/>
            <a:r>
              <a:rPr lang="en-IN" sz="1400" dirty="0">
                <a:latin typeface="Arial" panose="020B0604020202020204" pitchFamily="34" charset="0"/>
                <a:cs typeface="Arial" panose="020B0604020202020204" pitchFamily="34" charset="0"/>
              </a:rPr>
              <a:t>Conclusion</a:t>
            </a:r>
          </a:p>
          <a:p>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379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90A71F-547B-1596-9E89-A13F5D94C1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716E44-DB5D-1FC3-719C-F642E647888A}"/>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7C26CE0-CD2D-2ECD-F42F-CAC3EA5CD0A6}"/>
              </a:ext>
            </a:extLst>
          </p:cNvPr>
          <p:cNvSpPr>
            <a:spLocks noGrp="1"/>
          </p:cNvSpPr>
          <p:nvPr>
            <p:ph idx="1"/>
          </p:nvPr>
        </p:nvSpPr>
        <p:spPr>
          <a:xfrm>
            <a:off x="677334" y="2160589"/>
            <a:ext cx="4956550" cy="3880773"/>
          </a:xfrm>
        </p:spPr>
        <p:txBody>
          <a:bodyPr>
            <a:normAutofit/>
          </a:bodyPr>
          <a:lstStyle/>
          <a:p>
            <a:pPr lvl="0">
              <a:lnSpc>
                <a:spcPct val="150000"/>
              </a:lnSpc>
            </a:pPr>
            <a:r>
              <a:rPr lang="en-IN" sz="1200" dirty="0">
                <a:latin typeface="Arial" panose="020B0604020202020204" pitchFamily="34" charset="0"/>
                <a:cs typeface="Arial" panose="020B0604020202020204" pitchFamily="34" charset="0"/>
              </a:rPr>
              <a:t>The Shrewsbury and Telford maternity failures prove the fact that the presence of vulnerabilities in the system of governance, the culture of leadership, adherence to the rules, and quality assurance measures can all intertwine to undermine patient safety. </a:t>
            </a:r>
          </a:p>
          <a:p>
            <a:pPr lvl="0">
              <a:lnSpc>
                <a:spcPct val="150000"/>
              </a:lnSpc>
            </a:pPr>
            <a:r>
              <a:rPr lang="en-IN" sz="1200" dirty="0">
                <a:latin typeface="Arial" panose="020B0604020202020204" pitchFamily="34" charset="0"/>
                <a:cs typeface="Arial" panose="020B0604020202020204" pitchFamily="34" charset="0"/>
              </a:rPr>
              <a:t>The implementation of systems-based safety models emphasises the need to have integrated monitoring, open accountability and continuous learning models to have safe, equitable and high-quality healthcare delivery within the maternity services.</a:t>
            </a:r>
          </a:p>
          <a:p>
            <a:pPr>
              <a:lnSpc>
                <a:spcPct val="150000"/>
              </a:lnSpc>
            </a:pPr>
            <a:endParaRPr lang="en-IN" sz="1200" dirty="0">
              <a:latin typeface="Arial" panose="020B0604020202020204" pitchFamily="34" charset="0"/>
              <a:cs typeface="Arial" panose="020B0604020202020204" pitchFamily="34" charset="0"/>
            </a:endParaRPr>
          </a:p>
        </p:txBody>
      </p:sp>
      <p:pic>
        <p:nvPicPr>
          <p:cNvPr id="13314" name="Picture 2" descr="Midwife who led Shrewsbury maternity scandal probe to chair Nottingham  review | The Standard">
            <a:extLst>
              <a:ext uri="{FF2B5EF4-FFF2-40B4-BE49-F238E27FC236}">
                <a16:creationId xmlns:a16="http://schemas.microsoft.com/office/drawing/2014/main" id="{BD7A8641-205F-D066-21C8-8870470984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5382" y="1651910"/>
            <a:ext cx="5670511" cy="4469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874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2C1E8-4F1E-5D07-4C29-C092C44DD4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7D016-D8BD-129B-556E-2F2CB37FA794}"/>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References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E33B7F-2D48-99C1-0955-2FC76B98FF44}"/>
              </a:ext>
            </a:extLst>
          </p:cNvPr>
          <p:cNvSpPr>
            <a:spLocks noGrp="1"/>
          </p:cNvSpPr>
          <p:nvPr>
            <p:ph idx="1"/>
          </p:nvPr>
        </p:nvSpPr>
        <p:spPr/>
        <p:txBody>
          <a:bodyPr>
            <a:normAutofit fontScale="47500" lnSpcReduction="20000"/>
          </a:bodyPr>
          <a:lstStyle/>
          <a:p>
            <a:r>
              <a:rPr lang="en-IN" dirty="0">
                <a:latin typeface="Arial" panose="020B0604020202020204" pitchFamily="34" charset="0"/>
                <a:cs typeface="Arial" panose="020B0604020202020204" pitchFamily="34" charset="0"/>
              </a:rPr>
              <a:t>BBC (2022). Shrewsbury maternity scandal: Repeated failures led to deaths. </a:t>
            </a:r>
            <a:r>
              <a:rPr lang="en-IN" i="1" dirty="0">
                <a:latin typeface="Arial" panose="020B0604020202020204" pitchFamily="34" charset="0"/>
                <a:cs typeface="Arial" panose="020B0604020202020204" pitchFamily="34" charset="0"/>
              </a:rPr>
              <a:t>www.bbc.com</a:t>
            </a:r>
            <a:r>
              <a:rPr lang="en-IN" dirty="0">
                <a:latin typeface="Arial" panose="020B0604020202020204" pitchFamily="34" charset="0"/>
                <a:cs typeface="Arial" panose="020B0604020202020204" pitchFamily="34" charset="0"/>
              </a:rPr>
              <a:t>. [online] 30 Mar. Available at: </a:t>
            </a:r>
            <a:r>
              <a:rPr lang="en-IN" u="sng" dirty="0">
                <a:latin typeface="Arial" panose="020B0604020202020204" pitchFamily="34" charset="0"/>
                <a:cs typeface="Arial" panose="020B0604020202020204" pitchFamily="34" charset="0"/>
                <a:hlinkClick r:id="rId2"/>
              </a:rPr>
              <a:t>https://www.bbc.com/news/uk-england-shropshire-60925959</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Driesen, B.E.J.M., Baartmans, M., Merten, H., Otten, R., Walker, C., Nanayakkara, P.W.B. and Wagner, C. (2021). Root Cause Analysis Using the Prevention and Recovery Information System for Monitoring and Analysis Method in Healthcare Facilities. </a:t>
            </a:r>
            <a:r>
              <a:rPr lang="en-IN" i="1" dirty="0">
                <a:latin typeface="Arial" panose="020B0604020202020204" pitchFamily="34" charset="0"/>
                <a:cs typeface="Arial" panose="020B0604020202020204" pitchFamily="34" charset="0"/>
              </a:rPr>
              <a:t>Journal of Patient Safety</a:t>
            </a:r>
            <a:r>
              <a:rPr lang="en-IN" dirty="0">
                <a:latin typeface="Arial" panose="020B0604020202020204" pitchFamily="34" charset="0"/>
                <a:cs typeface="Arial" panose="020B0604020202020204" pitchFamily="34" charset="0"/>
              </a:rPr>
              <a:t>, Publish Ahead of Print(18).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://doi.org/10.1097/pts.0000000000000925.</a:t>
            </a:r>
          </a:p>
          <a:p>
            <a:r>
              <a:rPr lang="en-IN" dirty="0">
                <a:latin typeface="Arial" panose="020B0604020202020204" pitchFamily="34" charset="0"/>
                <a:cs typeface="Arial" panose="020B0604020202020204" pitchFamily="34" charset="0"/>
              </a:rPr>
              <a:t>Katrakazas, P., Pastiadis, K., Bibas, A. and Koutsouris, D. (2020). A General Systems Theory Approach in Public Hearing Health: Lessons Learned From a Systematic Review of General Systems Theory in Healthcare. </a:t>
            </a:r>
            <a:r>
              <a:rPr lang="en-IN" i="1" dirty="0">
                <a:latin typeface="Arial" panose="020B0604020202020204" pitchFamily="34" charset="0"/>
                <a:cs typeface="Arial" panose="020B0604020202020204" pitchFamily="34" charset="0"/>
              </a:rPr>
              <a:t>IEEE Access</a:t>
            </a:r>
            <a:r>
              <a:rPr lang="en-IN" dirty="0">
                <a:latin typeface="Arial" panose="020B0604020202020204" pitchFamily="34" charset="0"/>
                <a:cs typeface="Arial" panose="020B0604020202020204" pitchFamily="34" charset="0"/>
              </a:rPr>
              <a:t>, 8(8), pp.53018–53033.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://doi.org/10.1109/access.2020.2981160.</a:t>
            </a:r>
          </a:p>
          <a:p>
            <a:r>
              <a:rPr lang="en-IN" dirty="0">
                <a:latin typeface="Arial" panose="020B0604020202020204" pitchFamily="34" charset="0"/>
                <a:cs typeface="Arial" panose="020B0604020202020204" pitchFamily="34" charset="0"/>
              </a:rPr>
              <a:t>Moon, S.E.J., Hogden, A. and Eljiz, K. (2022). Sustaining improvement of hospital-wide initiative for patient safety and quality: a systematic scoping review. </a:t>
            </a:r>
            <a:r>
              <a:rPr lang="en-IN" i="1" dirty="0">
                <a:latin typeface="Arial" panose="020B0604020202020204" pitchFamily="34" charset="0"/>
                <a:cs typeface="Arial" panose="020B0604020202020204" pitchFamily="34" charset="0"/>
              </a:rPr>
              <a:t>BMJ Open Quality</a:t>
            </a:r>
            <a:r>
              <a:rPr lang="en-IN" dirty="0">
                <a:latin typeface="Arial" panose="020B0604020202020204" pitchFamily="34" charset="0"/>
                <a:cs typeface="Arial" panose="020B0604020202020204" pitchFamily="34" charset="0"/>
              </a:rPr>
              <a:t>, [online] 11(4), pp.1–12.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://doi.org/10.1136/bmjoq-2022-002057.</a:t>
            </a:r>
          </a:p>
          <a:p>
            <a:r>
              <a:rPr lang="en-IN" dirty="0">
                <a:latin typeface="Arial" panose="020B0604020202020204" pitchFamily="34" charset="0"/>
                <a:cs typeface="Arial" panose="020B0604020202020204" pitchFamily="34" charset="0"/>
              </a:rPr>
              <a:t>Ockenden, D. (2022a). </a:t>
            </a:r>
            <a:r>
              <a:rPr lang="en-IN" i="1" dirty="0">
                <a:latin typeface="Arial" panose="020B0604020202020204" pitchFamily="34" charset="0"/>
                <a:cs typeface="Arial" panose="020B0604020202020204" pitchFamily="34" charset="0"/>
              </a:rPr>
              <a:t>Final report of the Ockenden review</a:t>
            </a:r>
            <a:r>
              <a:rPr lang="en-IN" dirty="0">
                <a:latin typeface="Arial" panose="020B0604020202020204" pitchFamily="34" charset="0"/>
                <a:cs typeface="Arial" panose="020B0604020202020204" pitchFamily="34" charset="0"/>
              </a:rPr>
              <a:t>. [online] GOV.UK. Available at: https://www.gov.uk/government/publications/final-report-of-the-ockenden-review.</a:t>
            </a:r>
          </a:p>
          <a:p>
            <a:r>
              <a:rPr lang="en-IN" dirty="0">
                <a:latin typeface="Arial" panose="020B0604020202020204" pitchFamily="34" charset="0"/>
                <a:cs typeface="Arial" panose="020B0604020202020204" pitchFamily="34" charset="0"/>
              </a:rPr>
              <a:t>Ockenden, D. (2022b). </a:t>
            </a:r>
            <a:r>
              <a:rPr lang="en-IN" i="1" dirty="0">
                <a:latin typeface="Arial" panose="020B0604020202020204" pitchFamily="34" charset="0"/>
                <a:cs typeface="Arial" panose="020B0604020202020204" pitchFamily="34" charset="0"/>
              </a:rPr>
              <a:t>Ockenden Report</a:t>
            </a:r>
            <a:r>
              <a:rPr lang="en-IN" dirty="0">
                <a:latin typeface="Arial" panose="020B0604020202020204" pitchFamily="34" charset="0"/>
                <a:cs typeface="Arial" panose="020B0604020202020204" pitchFamily="34" charset="0"/>
              </a:rPr>
              <a:t>. [online] Available at: https://assets.publishing.service.gov.uk/media/624332fe8fa8f527744f0615/Final-Ockenden-Report-web-accessible.pdf.</a:t>
            </a:r>
          </a:p>
          <a:p>
            <a:r>
              <a:rPr lang="en-IN" dirty="0">
                <a:latin typeface="Arial" panose="020B0604020202020204" pitchFamily="34" charset="0"/>
                <a:cs typeface="Arial" panose="020B0604020202020204" pitchFamily="34" charset="0"/>
              </a:rPr>
              <a:t>Ockenden, D. (2022c). </a:t>
            </a:r>
            <a:r>
              <a:rPr lang="en-IN" i="1" dirty="0">
                <a:latin typeface="Arial" panose="020B0604020202020204" pitchFamily="34" charset="0"/>
                <a:cs typeface="Arial" panose="020B0604020202020204" pitchFamily="34" charset="0"/>
              </a:rPr>
              <a:t>Ockenden review: summary of findings, conclusions and essential actions</a:t>
            </a:r>
            <a:r>
              <a:rPr lang="en-IN" dirty="0">
                <a:latin typeface="Arial" panose="020B0604020202020204" pitchFamily="34" charset="0"/>
                <a:cs typeface="Arial" panose="020B0604020202020204" pitchFamily="34" charset="0"/>
              </a:rPr>
              <a:t>. [online] GOV.UK. Available at: https://www.gov.uk/government/publications/final-report-of-the-ockenden-review/ockenden-review-summary-of-findings-conclusions-and-essential-actions.</a:t>
            </a:r>
          </a:p>
          <a:p>
            <a:r>
              <a:rPr lang="en-IN" dirty="0">
                <a:latin typeface="Arial" panose="020B0604020202020204" pitchFamily="34" charset="0"/>
                <a:cs typeface="Arial" panose="020B0604020202020204" pitchFamily="34" charset="0"/>
              </a:rPr>
              <a:t>Oluyemi Merotiwon, D., </a:t>
            </a:r>
            <a:r>
              <a:rPr lang="en-IN" dirty="0" err="1">
                <a:latin typeface="Arial" panose="020B0604020202020204" pitchFamily="34" charset="0"/>
                <a:cs typeface="Arial" panose="020B0604020202020204" pitchFamily="34" charset="0"/>
              </a:rPr>
              <a:t>Olamide</a:t>
            </a:r>
            <a:r>
              <a:rPr lang="en-IN" dirty="0">
                <a:latin typeface="Arial" panose="020B0604020202020204" pitchFamily="34" charset="0"/>
                <a:cs typeface="Arial" panose="020B0604020202020204" pitchFamily="34" charset="0"/>
              </a:rPr>
              <a:t> Antivenin, O. and Oluwanifemi Akomolafe, O. (2024). Developing an Outcome-Oriented Reporting Framework for Healthcare Risk Management and Incident Tracking. </a:t>
            </a:r>
            <a:r>
              <a:rPr lang="en-IN" i="1" dirty="0">
                <a:latin typeface="Arial" panose="020B0604020202020204" pitchFamily="34" charset="0"/>
                <a:cs typeface="Arial" panose="020B0604020202020204" pitchFamily="34" charset="0"/>
              </a:rPr>
              <a:t>International Journal of Advanced Multidisciplinary Research and Studies</a:t>
            </a:r>
            <a:r>
              <a:rPr lang="en-IN" dirty="0">
                <a:latin typeface="Arial" panose="020B0604020202020204" pitchFamily="34" charset="0"/>
                <a:cs typeface="Arial" panose="020B0604020202020204" pitchFamily="34" charset="0"/>
              </a:rPr>
              <a:t>, 5(3), pp.2513–2522.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://doi.org/10.62225/2583049x.2024.4.6.4524.</a:t>
            </a:r>
          </a:p>
          <a:p>
            <a:r>
              <a:rPr lang="en-IN" dirty="0">
                <a:latin typeface="Arial" panose="020B0604020202020204" pitchFamily="34" charset="0"/>
                <a:cs typeface="Arial" panose="020B0604020202020204" pitchFamily="34" charset="0"/>
              </a:rPr>
              <a:t>Tapper, J. (2019). </a:t>
            </a:r>
            <a:r>
              <a:rPr lang="en-IN" i="1" dirty="0">
                <a:latin typeface="Arial" panose="020B0604020202020204" pitchFamily="34" charset="0"/>
                <a:cs typeface="Arial" panose="020B0604020202020204" pitchFamily="34" charset="0"/>
              </a:rPr>
              <a:t>NHS trust embroiled in maternity scandal faces raft of new claims</a:t>
            </a:r>
            <a:r>
              <a:rPr lang="en-IN" dirty="0">
                <a:latin typeface="Arial" panose="020B0604020202020204" pitchFamily="34" charset="0"/>
                <a:cs typeface="Arial" panose="020B0604020202020204" pitchFamily="34" charset="0"/>
              </a:rPr>
              <a:t>. [online] the Guardian. Available at: https://www.theguardian.com/society/2019/nov/23/hospital-in-worst-maternity-scandal-to-hit-nhs [Accessed 9 Feb. 2026].</a:t>
            </a:r>
          </a:p>
          <a:p>
            <a:r>
              <a:rPr lang="en-GB" dirty="0">
                <a:latin typeface="Arial" panose="020B0604020202020204" pitchFamily="34" charset="0"/>
                <a:cs typeface="Arial" panose="020B0604020202020204" pitchFamily="34" charset="0"/>
              </a:rPr>
              <a:t>Kumar, A. (2024). Plugging Loopholes: GST Council Meeting to Focus on Enforcement. International Journal of Science and Research (IJSR), 13(6), pp.1484–1490.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doi.org</a:t>
            </a:r>
            <a:r>
              <a:rPr lang="en-GB" dirty="0">
                <a:latin typeface="Arial" panose="020B0604020202020204" pitchFamily="34" charset="0"/>
                <a:cs typeface="Arial" panose="020B0604020202020204" pitchFamily="34" charset="0"/>
              </a:rPr>
              <a:t>/10.21275/sr24626100334.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56474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8</TotalTime>
  <Words>2335</Words>
  <Application>Microsoft Office PowerPoint</Application>
  <PresentationFormat>Widescreen</PresentationFormat>
  <Paragraphs>137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Shrewsbury and Telford Hospital NHS Trust (UK)—Maternity Scandal MSc Public Health and Social Care in Practice Quality Assurance and Service Improvements LCHS7006</vt:lpstr>
      <vt:lpstr>Introduction</vt:lpstr>
      <vt:lpstr>Overview of the Ockenden Review Findings</vt:lpstr>
      <vt:lpstr>Swiss Cheese Model Application to the Case</vt:lpstr>
      <vt:lpstr>Systems Theory Perspective</vt:lpstr>
      <vt:lpstr>Policy Failures and Regulatory Gaps</vt:lpstr>
      <vt:lpstr>Leadership, Culture, and Governance Issues</vt:lpstr>
      <vt:lpstr>Benchmarking Gap </vt:lpstr>
      <vt:lpstr>Impact on Quality, Efficiency, and Equity of Care</vt:lpstr>
      <vt:lpstr>Lessons for Quality Assurance Systems</vt:lpstr>
      <vt:lpstr>Structure of the Component 2 Report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Shrewsbury and Telford Hospital NHS Trust (UK)—Maternity Scandal MSc Public Health and Social Care in Practice Quality Assurance and Service Improvements LCHS7006</dc:title>
  <cp:lastModifiedBy>Tisha Dipakkumar Patel (2515079)</cp:lastModifiedBy>
  <cp:revision>4</cp:revision>
  <dcterms:created xsi:type="dcterms:W3CDTF">2026-02-09T16:50:31Z</dcterms:created>
  <dcterms:modified xsi:type="dcterms:W3CDTF">2026-02-22T14:07:16Z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2026-02-09T17:15:51Z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1520a8e4-94b9-40dd-a25d-6203e08eb5bd</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