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sldIdLst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63F3CD-F0A7-6110-8540-13D285CD0A0A}" v="93" dt="2026-03-02T11:26:17.133"/>
    <p1510:client id="{4DF4CA24-356E-7F33-06AB-99A1F69F3A84}" v="37" dt="2026-03-04T09:49:44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1" d="100"/>
          <a:sy n="71" d="100"/>
        </p:scale>
        <p:origin x="69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a Atik (2323993)" userId="S::2323993@student.uwtsd.ac.uk::bfa5c546-e36b-4abd-9c07-3711af5e450a" providerId="AD" clId="Web-{0463F3CD-F0A7-6110-8540-13D285CD0A0A}"/>
    <pc:docChg chg="modSld">
      <pc:chgData name="Aliya Atik (2323993)" userId="S::2323993@student.uwtsd.ac.uk::bfa5c546-e36b-4abd-9c07-3711af5e450a" providerId="AD" clId="Web-{0463F3CD-F0A7-6110-8540-13D285CD0A0A}" dt="2026-03-02T11:26:17.133" v="46"/>
      <pc:docMkLst>
        <pc:docMk/>
      </pc:docMkLst>
      <pc:sldChg chg="delSp modSp">
        <pc:chgData name="Aliya Atik (2323993)" userId="S::2323993@student.uwtsd.ac.uk::bfa5c546-e36b-4abd-9c07-3711af5e450a" providerId="AD" clId="Web-{0463F3CD-F0A7-6110-8540-13D285CD0A0A}" dt="2026-03-02T11:26:17.133" v="46"/>
        <pc:sldMkLst>
          <pc:docMk/>
          <pc:sldMk cId="3814579048" sldId="256"/>
        </pc:sldMkLst>
        <pc:spChg chg="mod">
          <ac:chgData name="Aliya Atik (2323993)" userId="S::2323993@student.uwtsd.ac.uk::bfa5c546-e36b-4abd-9c07-3711af5e450a" providerId="AD" clId="Web-{0463F3CD-F0A7-6110-8540-13D285CD0A0A}" dt="2026-03-02T11:25:58.164" v="45" actId="20577"/>
          <ac:spMkLst>
            <pc:docMk/>
            <pc:sldMk cId="3814579048" sldId="256"/>
            <ac:spMk id="9" creationId="{712E102D-D0B6-85F0-F3D5-7AAE724D6053}"/>
          </ac:spMkLst>
        </pc:spChg>
        <pc:spChg chg="mod">
          <ac:chgData name="Aliya Atik (2323993)" userId="S::2323993@student.uwtsd.ac.uk::bfa5c546-e36b-4abd-9c07-3711af5e450a" providerId="AD" clId="Web-{0463F3CD-F0A7-6110-8540-13D285CD0A0A}" dt="2026-03-02T11:25:45.007" v="29" actId="20577"/>
          <ac:spMkLst>
            <pc:docMk/>
            <pc:sldMk cId="3814579048" sldId="256"/>
            <ac:spMk id="10" creationId="{99095F58-2C42-5D04-F746-860939A9D424}"/>
          </ac:spMkLst>
        </pc:spChg>
      </pc:sldChg>
    </pc:docChg>
  </pc:docChgLst>
  <pc:docChgLst>
    <pc:chgData name="Aliya Atik (2323993)" userId="S::2323993@student.uwtsd.ac.uk::bfa5c546-e36b-4abd-9c07-3711af5e450a" providerId="AD" clId="Web-{4DF4CA24-356E-7F33-06AB-99A1F69F3A84}"/>
    <pc:docChg chg="modSld sldOrd">
      <pc:chgData name="Aliya Atik (2323993)" userId="S::2323993@student.uwtsd.ac.uk::bfa5c546-e36b-4abd-9c07-3711af5e450a" providerId="AD" clId="Web-{4DF4CA24-356E-7F33-06AB-99A1F69F3A84}" dt="2026-03-04T09:49:44.307" v="36"/>
      <pc:docMkLst>
        <pc:docMk/>
      </pc:docMkLst>
      <pc:sldChg chg="modSp">
        <pc:chgData name="Aliya Atik (2323993)" userId="S::2323993@student.uwtsd.ac.uk::bfa5c546-e36b-4abd-9c07-3711af5e450a" providerId="AD" clId="Web-{4DF4CA24-356E-7F33-06AB-99A1F69F3A84}" dt="2026-03-02T11:28:41.740" v="35" actId="20577"/>
        <pc:sldMkLst>
          <pc:docMk/>
          <pc:sldMk cId="3814579048" sldId="256"/>
        </pc:sldMkLst>
        <pc:spChg chg="mod">
          <ac:chgData name="Aliya Atik (2323993)" userId="S::2323993@student.uwtsd.ac.uk::bfa5c546-e36b-4abd-9c07-3711af5e450a" providerId="AD" clId="Web-{4DF4CA24-356E-7F33-06AB-99A1F69F3A84}" dt="2026-03-02T11:28:41.740" v="35" actId="20577"/>
          <ac:spMkLst>
            <pc:docMk/>
            <pc:sldMk cId="3814579048" sldId="256"/>
            <ac:spMk id="5" creationId="{2D1EBFEA-90F3-7C96-633F-8271ABB998BE}"/>
          </ac:spMkLst>
        </pc:spChg>
      </pc:sldChg>
      <pc:sldChg chg="ord">
        <pc:chgData name="Aliya Atik (2323993)" userId="S::2323993@student.uwtsd.ac.uk::bfa5c546-e36b-4abd-9c07-3711af5e450a" providerId="AD" clId="Web-{4DF4CA24-356E-7F33-06AB-99A1F69F3A84}" dt="2026-03-04T09:49:44.307" v="36"/>
        <pc:sldMkLst>
          <pc:docMk/>
          <pc:sldMk cId="569582209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057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16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2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56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612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555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74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16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307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44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3023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324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115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35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80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49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FD7C2-1C0C-4830-3F5A-0795EC59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B5C5D-FCDB-2D35-AEF2-F31132163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868A1-1060-A0CF-BBBF-AC50951BD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20BD4-17A5-5297-374A-F9EAEDE69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3560B-24D1-37DF-C585-1884D6FAD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548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15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48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442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593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528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76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462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379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7079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2160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861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8678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7220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9147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759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509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52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0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1463974-DDF2-4E34-BE94-54F425295224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5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publications.parliament.uk/pa/cm5801/cmselect/cmpubacc/932/93202.htm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gov.uk/government/publications/nhs-covid-19-app-statistics" TargetMode="Externa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ons.gov.uk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2+ Hundred Contact Tracing App Royalty-Free Images, Stock Photos ...">
            <a:extLst>
              <a:ext uri="{FF2B5EF4-FFF2-40B4-BE49-F238E27FC236}">
                <a16:creationId xmlns:a16="http://schemas.microsoft.com/office/drawing/2014/main" id="{4FB74529-0014-5485-DBD4-4CDE75829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64967" cy="38923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ntact Tracing Scams - Bank of Easton">
            <a:extLst>
              <a:ext uri="{FF2B5EF4-FFF2-40B4-BE49-F238E27FC236}">
                <a16:creationId xmlns:a16="http://schemas.microsoft.com/office/drawing/2014/main" id="{ED8D2427-4ABE-76E8-79F3-9E2DDF8E7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266" y="-239282"/>
            <a:ext cx="4731323" cy="22672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HS Covid app: Should it stay or should it go? - BBC News">
            <a:extLst>
              <a:ext uri="{FF2B5EF4-FFF2-40B4-BE49-F238E27FC236}">
                <a16:creationId xmlns:a16="http://schemas.microsoft.com/office/drawing/2014/main" id="{547E799A-A785-115A-C7E7-B1F6DAABB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6015" y="1836332"/>
            <a:ext cx="1969985" cy="14695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D1EBFEA-90F3-7C96-633F-8271ABB998BE}"/>
              </a:ext>
            </a:extLst>
          </p:cNvPr>
          <p:cNvSpPr/>
          <p:nvPr/>
        </p:nvSpPr>
        <p:spPr>
          <a:xfrm>
            <a:off x="123567" y="3892378"/>
            <a:ext cx="10713308" cy="71669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STUDENT NAME: ALIYA ATIK                     LECTURER'S NAME: MARTIN SVEJDA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BBCA1F-6A8E-B582-3B77-9F74C142813C}"/>
              </a:ext>
            </a:extLst>
          </p:cNvPr>
          <p:cNvSpPr/>
          <p:nvPr/>
        </p:nvSpPr>
        <p:spPr>
          <a:xfrm>
            <a:off x="123567" y="4640092"/>
            <a:ext cx="10713308" cy="71669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36CB63-2AE4-B6A6-33B2-5A9BA67B1B82}"/>
              </a:ext>
            </a:extLst>
          </p:cNvPr>
          <p:cNvSpPr/>
          <p:nvPr/>
        </p:nvSpPr>
        <p:spPr>
          <a:xfrm>
            <a:off x="123567" y="5398484"/>
            <a:ext cx="10713308" cy="117531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2E102D-D0B6-85F0-F3D5-7AAE724D6053}"/>
              </a:ext>
            </a:extLst>
          </p:cNvPr>
          <p:cNvSpPr txBox="1"/>
          <p:nvPr/>
        </p:nvSpPr>
        <p:spPr>
          <a:xfrm>
            <a:off x="271848" y="4813771"/>
            <a:ext cx="1040438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Lecturer’s Name: MARTIN SVEJDA                          Module Code: BMHP6026 </a:t>
            </a:r>
            <a:r>
              <a:rPr lang="it-IT" b="1" dirty="0"/>
              <a:t>Component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095F58-2C42-5D04-F746-860939A9D424}"/>
              </a:ext>
            </a:extLst>
          </p:cNvPr>
          <p:cNvSpPr txBox="1"/>
          <p:nvPr/>
        </p:nvSpPr>
        <p:spPr>
          <a:xfrm>
            <a:off x="271847" y="5530462"/>
            <a:ext cx="1040438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Title:</a:t>
            </a:r>
            <a:br>
              <a:rPr lang="en-US" dirty="0"/>
            </a:br>
            <a:r>
              <a:rPr lang="en-US" b="1">
                <a:latin typeface="Arial"/>
                <a:cs typeface="Arial"/>
              </a:rPr>
              <a:t>The NHS COVID-19 Contact Tracing App</a:t>
            </a:r>
            <a:endParaRPr lang="en-GB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 A Critical Evaluation of its Impact on UK Health and Social Care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1034" name="Picture 10" descr="NHS COVID-19 app | What is it? How does it work? Is it accessible for ...">
            <a:extLst>
              <a:ext uri="{FF2B5EF4-FFF2-40B4-BE49-F238E27FC236}">
                <a16:creationId xmlns:a16="http://schemas.microsoft.com/office/drawing/2014/main" id="{84197D91-F885-CFC2-015A-02A4A9105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318" y="683991"/>
            <a:ext cx="4082767" cy="26306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1457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57A2D-B0DB-6593-2880-B50CEEE52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130" y="198388"/>
            <a:ext cx="2804984" cy="444164"/>
          </a:xfrm>
        </p:spPr>
        <p:txBody>
          <a:bodyPr>
            <a:normAutofit fontScale="90000"/>
          </a:bodyPr>
          <a:lstStyle/>
          <a:p>
            <a:r>
              <a:rPr lang="en-GB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1. Overview &amp; Aim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7B16E2-37A3-FE7D-2A3A-C52AF56F8815}"/>
              </a:ext>
            </a:extLst>
          </p:cNvPr>
          <p:cNvSpPr txBox="1"/>
          <p:nvPr/>
        </p:nvSpPr>
        <p:spPr>
          <a:xfrm>
            <a:off x="528251" y="917651"/>
            <a:ext cx="7194721" cy="3884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Overview of Presentation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NHS COVID-19 App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Workforce impact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Service delivery transformation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Patient / Service user impact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lnSpc>
                <a:spcPct val="150000"/>
              </a:lnSpc>
              <a:buNone/>
            </a:pP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critically evaluate the NHS COVID-19 Contact Tracing App as a digital innovation implemented within the last decade and assess its impact on workforce sustainability, service delivery, and service users in England and Wales.</a:t>
            </a:r>
          </a:p>
        </p:txBody>
      </p:sp>
      <p:pic>
        <p:nvPicPr>
          <p:cNvPr id="2050" name="Picture 2" descr="Oakwood Surgery – Notts - Church Street, Mansfield Woodhouse, Notts ...">
            <a:extLst>
              <a:ext uri="{FF2B5EF4-FFF2-40B4-BE49-F238E27FC236}">
                <a16:creationId xmlns:a16="http://schemas.microsoft.com/office/drawing/2014/main" id="{FEA139E3-FA4C-CC05-0041-751E7E9F47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149" y="198388"/>
            <a:ext cx="7194721" cy="34140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50233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4950CCC-DF3E-65CE-856B-2FC1A94E0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216482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2. Introduction to the NHS COVID-19 App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504004-6B8E-38F4-9E26-589EA0258F3E}"/>
              </a:ext>
            </a:extLst>
          </p:cNvPr>
          <p:cNvSpPr txBox="1"/>
          <p:nvPr/>
        </p:nvSpPr>
        <p:spPr>
          <a:xfrm>
            <a:off x="189474" y="976389"/>
            <a:ext cx="5786046" cy="4684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“The NHS COVID-19 app was launched in September 2020 in England and Wales as part of the national Test and Trace strategy” (UK Government, 2023).</a:t>
            </a:r>
          </a:p>
          <a:p>
            <a:pPr algn="just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 used Bluetooth-based exposure notification technology to automatically alert individuals who had been in close contact with a confirmed COVID-19 case (Wymant et al., 2023).</a:t>
            </a:r>
          </a:p>
          <a:p>
            <a:pPr algn="just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February 2022, the app had been downloaded over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31 million times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making it one of the largest digital public health interventions in UK history (UKHSA, 2023).</a:t>
            </a: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Its primary goal was to: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 transmission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Protect vulnerable populations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Minimize hospital pressure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59DA01-111C-486A-E1D1-1864141F8115}"/>
              </a:ext>
            </a:extLst>
          </p:cNvPr>
          <p:cNvSpPr/>
          <p:nvPr/>
        </p:nvSpPr>
        <p:spPr>
          <a:xfrm>
            <a:off x="6096000" y="557678"/>
            <a:ext cx="6001265" cy="552184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1170E1-23A8-2437-5984-0ADC5F376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994" y="557678"/>
            <a:ext cx="5837532" cy="4754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260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0EE79B-C670-D8A7-91A3-7EECFFCF8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861220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3. Why This Innovation Was Necessary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9ECF6-EB6E-C2A4-D9B8-788B8014A002}"/>
              </a:ext>
            </a:extLst>
          </p:cNvPr>
          <p:cNvSpPr txBox="1"/>
          <p:nvPr/>
        </p:nvSpPr>
        <p:spPr>
          <a:xfrm>
            <a:off x="232724" y="804490"/>
            <a:ext cx="6229860" cy="5361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pandemic placed unprecedented strain on the NHS. Between 2020–2021, England recorded over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430,000 COVID-19 hospital admissions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(NHS Digital, 2022).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TRADITIONAL MANUAL CONTACT TRACING WAS: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Labor-intensive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Slower during infection peaks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Dependent on workforce availability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AUTOMATION WAS INTRODUCED TO IMPROVE: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Population-level monitoring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Modelling studies suggest that the app may have prevented between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284,000–594,000 cases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in its first year (Jenniskens et al., 2023).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C06CC1-8EF8-6276-317A-9A74A0F4A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2584" y="109909"/>
            <a:ext cx="5496692" cy="59312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3681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CFFAE7-A862-16EC-39D5-CCD56AEB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249828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4. Workforce Impact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04C9B-0927-7F8C-2425-5ABD3C11CC49}"/>
              </a:ext>
            </a:extLst>
          </p:cNvPr>
          <p:cNvSpPr txBox="1"/>
          <p:nvPr/>
        </p:nvSpPr>
        <p:spPr>
          <a:xfrm>
            <a:off x="543697" y="864973"/>
            <a:ext cx="633901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introduction of the app significantly altered public health workforce roles.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Traditionally, contact tracing relied on trained call handlers. The app automated exposure notification, reducing sole dependence on manual tracing (Hutchings, 2024).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POSITIVE IMPACT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frontline tracing burden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case identification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Data-driven public health decisions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infection rates fell by approximately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0.8–2.3% for every 1% increase in app uptake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(Samuel et al., 2023).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“Pingdemic” (2021) led to widespread staff absences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Workforce planning limitations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digital skill demands</a:t>
            </a:r>
          </a:p>
          <a:p>
            <a:endParaRPr lang="en-GB" dirty="0"/>
          </a:p>
        </p:txBody>
      </p:sp>
      <p:pic>
        <p:nvPicPr>
          <p:cNvPr id="5122" name="Picture 2" descr="National COVID-19 Survivors Registry - Tufts CTSI">
            <a:extLst>
              <a:ext uri="{FF2B5EF4-FFF2-40B4-BE49-F238E27FC236}">
                <a16:creationId xmlns:a16="http://schemas.microsoft.com/office/drawing/2014/main" id="{0B5672C7-791A-FD90-E550-DD095FCD8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63" y="111211"/>
            <a:ext cx="3595687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2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D44C638-E3B0-5EC7-954B-3E7E307F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6746789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6. Service Delivery: Benefits &amp; Limitations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D403B3-B018-5286-0BC9-46606C675B77}"/>
              </a:ext>
            </a:extLst>
          </p:cNvPr>
          <p:cNvSpPr txBox="1"/>
          <p:nvPr/>
        </p:nvSpPr>
        <p:spPr>
          <a:xfrm>
            <a:off x="324364" y="779152"/>
            <a:ext cx="6098058" cy="4576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Rapid communication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inter-agency coordination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secondary transmission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Scalable during surges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Overall Test &amp; Trace programme cost approximately £13.5 billion (Public Accounts Committee, 2022)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Technical issues in early versions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 did not fully replace manual tracing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alert volumes caused temporary service instability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highlights the complexity of integrating digital innovation within large healthcare systems.</a:t>
            </a:r>
          </a:p>
        </p:txBody>
      </p:sp>
      <p:pic>
        <p:nvPicPr>
          <p:cNvPr id="1026" name="Picture 2" descr="Covid-19 Tracing app development">
            <a:extLst>
              <a:ext uri="{FF2B5EF4-FFF2-40B4-BE49-F238E27FC236}">
                <a16:creationId xmlns:a16="http://schemas.microsoft.com/office/drawing/2014/main" id="{19CE7E71-8D60-199F-B5B9-18E4E05DB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422" y="474281"/>
            <a:ext cx="5626143" cy="59094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130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8587DC5-F985-66C3-0FB7-C50AA1374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523470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5. Service Delivery Transformation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3D3824-9CBD-7D48-612C-BC8BBF9EFF82}"/>
              </a:ext>
            </a:extLst>
          </p:cNvPr>
          <p:cNvSpPr txBox="1"/>
          <p:nvPr/>
        </p:nvSpPr>
        <p:spPr>
          <a:xfrm>
            <a:off x="6093942" y="679622"/>
            <a:ext cx="5941176" cy="5869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 transformed service delivery by shifting from manual tracing to a structured digital pathway: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 activation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Bluetooth contact logging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Positive test upload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Automated exposure alert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Self-isolation guidance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digital workflow reduced notification delays compared to telephone-based tracing.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During high transmission periods, millions of exposure notifications were issued rapidly, demonstrating system scalability.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(UKHSA, 2023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69ED29-6541-F6C9-353D-8F7A20134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920" y="803188"/>
            <a:ext cx="5523470" cy="5807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9582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5184166-62AA-2D5B-4763-2393D9238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51929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7. Patient and Service User Impact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C5CB16-7F5A-7EED-8D72-1BB715D55FEE}"/>
              </a:ext>
            </a:extLst>
          </p:cNvPr>
          <p:cNvSpPr txBox="1"/>
          <p:nvPr/>
        </p:nvSpPr>
        <p:spPr>
          <a:xfrm>
            <a:off x="211790" y="578224"/>
            <a:ext cx="6740339" cy="6192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 shifted public health engagement from reactive phone calls to proactive digital alerts (Samuel and Sims, 2023).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Real-time risk awareness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Immediate isolation guidance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Centralized digital platform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Privacy-preserving decentralized design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Higher app uptake correlated with measurable reductions in infection rates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exclusion: 6% of UK adults had never used the internet (ONS, 2023)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disproportionately excluded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Anxiety associated with frequent alerts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Privacy concerns influencing trust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demonstrates that digital benefits were not evenly distributed.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(Wymant et al., 2023).</a:t>
            </a:r>
          </a:p>
        </p:txBody>
      </p:sp>
      <p:pic>
        <p:nvPicPr>
          <p:cNvPr id="2050" name="Picture 2" descr="Public privacy | Cartoon Movement">
            <a:extLst>
              <a:ext uri="{FF2B5EF4-FFF2-40B4-BE49-F238E27FC236}">
                <a16:creationId xmlns:a16="http://schemas.microsoft.com/office/drawing/2014/main" id="{A778811F-3CD3-3527-47E6-0E443EC68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397" y="911318"/>
            <a:ext cx="5067862" cy="48036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58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106719-D029-1C21-B5CB-50ED145B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24" y="161364"/>
            <a:ext cx="3415553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8. Critical Evaluation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44386-358E-1CC4-2AA5-BF96A7BD43A4}"/>
              </a:ext>
            </a:extLst>
          </p:cNvPr>
          <p:cNvSpPr txBox="1"/>
          <p:nvPr/>
        </p:nvSpPr>
        <p:spPr>
          <a:xfrm>
            <a:off x="332815" y="848143"/>
            <a:ext cx="6098240" cy="5546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NHS COVID-19 App illustrates the transformative potential of digital public health innovation.</a:t>
            </a: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improved: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Speed of contact tracing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Scalability during peaks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Data-informed decision-making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However, effectiveness depended heavily on: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Public uptake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literacy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Trust in governance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exposed structural inequalities and highlighted the limitations of technological solutions without system-wide preparedness.</a:t>
            </a: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innovation alone cannot resolve public health crises; it must be embedded within sustainable workforce, governance, and equity frameworks.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7E8BA-26EF-31CC-F993-74823D9A1086}"/>
              </a:ext>
            </a:extLst>
          </p:cNvPr>
          <p:cNvSpPr txBox="1"/>
          <p:nvPr/>
        </p:nvSpPr>
        <p:spPr>
          <a:xfrm>
            <a:off x="9539568" y="6209675"/>
            <a:ext cx="2652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Shahroz et al., 2024)</a:t>
            </a:r>
            <a:endParaRPr lang="en-GB" sz="1400" b="1" i="1" dirty="0"/>
          </a:p>
        </p:txBody>
      </p:sp>
      <p:pic>
        <p:nvPicPr>
          <p:cNvPr id="3074" name="Picture 2" descr="4th Annual Digital Learning App Smash for Future Ready Librarians® | All4Ed">
            <a:extLst>
              <a:ext uri="{FF2B5EF4-FFF2-40B4-BE49-F238E27FC236}">
                <a16:creationId xmlns:a16="http://schemas.microsoft.com/office/drawing/2014/main" id="{ACCED44C-4868-B823-FF06-CED80896A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42" y="71218"/>
            <a:ext cx="6060795" cy="5029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30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AC72411-F0F8-81A8-FBF4-2CC8135FC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1365"/>
            <a:ext cx="5822576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9. Conclusion &amp; Recommendations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5D1A5B-D74B-4056-1906-9B305EEF5E00}"/>
              </a:ext>
            </a:extLst>
          </p:cNvPr>
          <p:cNvSpPr txBox="1"/>
          <p:nvPr/>
        </p:nvSpPr>
        <p:spPr>
          <a:xfrm>
            <a:off x="413496" y="1028343"/>
            <a:ext cx="6498291" cy="4253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NHS COVID-19 App represents one of the most significant digital transformations within UK health and social care in the last decade.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While it contributed to reduced transmission and improved response speed, it also revealed workforce strain, digital inequality, and governance challenges.</a:t>
            </a:r>
          </a:p>
          <a:p>
            <a:pPr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Integrate digital public health competencies into NHS workforce training Improve national digital infrastructure in deprived and rural areas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Strengthen interoperability with NHS Electronic Health Records Develop targeted digital inclusion strategies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Reinforce transparent data governance frameworks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Establish sustainable digital public health funding models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F3A537-BE71-1DA7-2DDB-33D6746F9CC1}"/>
              </a:ext>
            </a:extLst>
          </p:cNvPr>
          <p:cNvSpPr txBox="1"/>
          <p:nvPr/>
        </p:nvSpPr>
        <p:spPr>
          <a:xfrm>
            <a:off x="9651627" y="6091851"/>
            <a:ext cx="227591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(Blasimme et al., 2024)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1F8006-FDFF-9F12-D202-BCB3C77238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779" y="385649"/>
            <a:ext cx="4727762" cy="5141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8274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4E1EA12-6260-3655-31ED-134446F4E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24" y="134470"/>
            <a:ext cx="2380129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10. References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935961-DE57-07CE-FA10-159B16CF06D5}"/>
              </a:ext>
            </a:extLst>
          </p:cNvPr>
          <p:cNvSpPr txBox="1"/>
          <p:nvPr/>
        </p:nvSpPr>
        <p:spPr>
          <a:xfrm>
            <a:off x="462242" y="632012"/>
            <a:ext cx="11608734" cy="58751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Blasimme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Ferretti, A.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Vayena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(2024) ‘Digital contact tracing against COVID-19 in Europe: current features and ongoing developments’,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Digital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3, p.660823.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House of Commons Committee of Public Accounts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COVID-19: Test, track and trace (Part 1)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https://publications.parliament.uk/pa/cm5801/cmselect/cmpubacc/932/93202.htm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Hutchings, R. (2024) ‘The impact of COVID-19 on the use of digital technology in the NHS’,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Nuffield Trust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27, pp.2002–2008.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Jenniskens, K., Bootsma, M.C., Damen, J.A.,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Ghannad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Oerbekke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Vernooij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R.W., Spijker, R., Moons, K.G., Kretzschmar, M.E. and Hooft, L. (2023) ‘Effectiveness of contact tracing apps for SARS-CoV-2: An updated systematic review’,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F1000Research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11, p.515.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Digital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for COVID-19 in England 2020–2021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https://digital.nhs.uk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[Accessed: 14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Internet users, UK: 2021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[Accessed: 20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Samuel, G., Roberts, S.L., Fiske,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Lucivero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McLennan, S., Phillips, A., Hayes, S. and Johnson, S.B. (2023) ‘COVID-19 contact tracing apps: UK public perceptions’,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Critical Public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32(1), pp.31–43.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Samuel, G. and Sims, R. (2023) ‘The UK COVID-19 contact tracing app as both an emerging technology and public health intervention: The need to consider promissory discourses’,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27(4), pp.625–644.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Shahroz, M., Ahmad, F., Younis, M.S., Ahmad, N., Boulos, M.N.K.,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Vinuesa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and Qadir, J. (2024) ‘COVID-19 digital contact tracing applications and techniques: A review post initial deployment’,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Transportation Engineering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5, p.100072.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Government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Technical report on the COVID-19 pandemic in the UK: Chapter 7 – contact tracing and isolation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[Accessed: 14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(UKHSA)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COVID-19 app statistics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https://www.gov.uk/government/publications/nhs-covid-19-app-statistics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[Accessed: 15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Wymant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Ferretti,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Tsallis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Charalambides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Abeler-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Dörner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Bonsall, D., Hinch, R., Kendall, M., Milsom, L., Ayres, M. and Holmes, C. (2023) ‘The epidemiological impact of the NHS COVID-19 app’,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594(7863), pp.408–412.</a:t>
            </a:r>
          </a:p>
        </p:txBody>
      </p:sp>
    </p:spTree>
    <p:extLst>
      <p:ext uri="{BB962C8B-B14F-4D97-AF65-F5344CB8AC3E}">
        <p14:creationId xmlns:p14="http://schemas.microsoft.com/office/powerpoint/2010/main" val="1185831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Thank you PNG">
            <a:extLst>
              <a:ext uri="{FF2B5EF4-FFF2-40B4-BE49-F238E27FC236}">
                <a16:creationId xmlns:a16="http://schemas.microsoft.com/office/drawing/2014/main" id="{2A534006-A747-2E61-5F2E-1A258DAF8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425" y="1223682"/>
            <a:ext cx="7866528" cy="37517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84678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1463</TotalTime>
  <Words>1408</Words>
  <Application>Microsoft Office PowerPoint</Application>
  <PresentationFormat>Widescreen</PresentationFormat>
  <Paragraphs>137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Droplet</vt:lpstr>
      <vt:lpstr>Slice</vt:lpstr>
      <vt:lpstr>PowerPoint Presentation</vt:lpstr>
      <vt:lpstr>1. Overview &amp; Aim</vt:lpstr>
      <vt:lpstr>2. Introduction to the NHS COVID-19 App</vt:lpstr>
      <vt:lpstr>3. Why This Innovation Was Necessary</vt:lpstr>
      <vt:lpstr>4. Workforce Impact</vt:lpstr>
      <vt:lpstr>6. Service Delivery: Benefits &amp; Limitations</vt:lpstr>
      <vt:lpstr>5. Service Delivery Transformation</vt:lpstr>
      <vt:lpstr>7. Patient and Service User Impact</vt:lpstr>
      <vt:lpstr>8. Critical Evaluation</vt:lpstr>
      <vt:lpstr>9. Conclusion &amp; Recommendations</vt:lpstr>
      <vt:lpstr>10.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chiemena okere</dc:creator>
  <cp:lastModifiedBy>chiemena okere</cp:lastModifiedBy>
  <cp:revision>89</cp:revision>
  <dcterms:created xsi:type="dcterms:W3CDTF">2026-02-26T10:47:40Z</dcterms:created>
  <dcterms:modified xsi:type="dcterms:W3CDTF">2026-03-04T09:50:04Z</dcterms:modified>
</cp:coreProperties>
</file>