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handoutMasterIdLst>
    <p:handoutMasterId r:id="rId13"/>
  </p:handoutMasterIdLst>
  <p:sldIdLst>
    <p:sldId id="286" r:id="rId2"/>
    <p:sldId id="298" r:id="rId3"/>
    <p:sldId id="257" r:id="rId4"/>
    <p:sldId id="258" r:id="rId5"/>
    <p:sldId id="603" r:id="rId6"/>
    <p:sldId id="606" r:id="rId7"/>
    <p:sldId id="605" r:id="rId8"/>
    <p:sldId id="604" r:id="rId9"/>
    <p:sldId id="607" r:id="rId10"/>
    <p:sldId id="30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WTSD" initials="U" lastIdx="1" clrIdx="0">
    <p:extLst>
      <p:ext uri="{19B8F6BF-5375-455C-9EA6-DF929625EA0E}">
        <p15:presenceInfo xmlns:p15="http://schemas.microsoft.com/office/powerpoint/2012/main" userId="UWTS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30" autoAdjust="0"/>
    <p:restoredTop sz="94660"/>
  </p:normalViewPr>
  <p:slideViewPr>
    <p:cSldViewPr snapToGrid="0">
      <p:cViewPr varScale="1">
        <p:scale>
          <a:sx n="114" d="100"/>
          <a:sy n="114" d="100"/>
        </p:scale>
        <p:origin x="29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3-14T12:20:01.810" idx="1">
    <p:pos x="10" y="10"/>
    <p:text/>
    <p:extLst>
      <p:ext uri="{C676402C-5697-4E1C-873F-D02D1690AC5C}">
        <p15:threadingInfo xmlns:p15="http://schemas.microsoft.com/office/powerpoint/2012/main" timeZoneBias="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911E379-A3A8-4075-BCE1-5AE2153701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239A0C9-14BA-4287-ABA6-198766D19F6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16E5EB2-9317-4DBF-B031-471E269A9B56}" type="datetimeFigureOut">
              <a:rPr lang="en-GB" smtClean="0"/>
              <a:t>03/08/2023</a:t>
            </a:fld>
            <a:endParaRPr lang="en-GB"/>
          </a:p>
        </p:txBody>
      </p:sp>
      <p:sp>
        <p:nvSpPr>
          <p:cNvPr id="4" name="Footer Placeholder 3">
            <a:extLst>
              <a:ext uri="{FF2B5EF4-FFF2-40B4-BE49-F238E27FC236}">
                <a16:creationId xmlns:a16="http://schemas.microsoft.com/office/drawing/2014/main" id="{C633CFD1-D4BE-42A8-8629-70140D13F4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
        <p:nvSpPr>
          <p:cNvPr id="5" name="Slide Number Placeholder 4">
            <a:extLst>
              <a:ext uri="{FF2B5EF4-FFF2-40B4-BE49-F238E27FC236}">
                <a16:creationId xmlns:a16="http://schemas.microsoft.com/office/drawing/2014/main" id="{04BB651C-ADE4-4446-A6A1-6A35CC39630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586A357-C735-4738-A206-72E7CAE699FF}" type="slidenum">
              <a:rPr lang="en-GB" smtClean="0"/>
              <a:t>‹#›</a:t>
            </a:fld>
            <a:endParaRPr lang="en-GB"/>
          </a:p>
        </p:txBody>
      </p:sp>
    </p:spTree>
    <p:extLst>
      <p:ext uri="{BB962C8B-B14F-4D97-AF65-F5344CB8AC3E}">
        <p14:creationId xmlns:p14="http://schemas.microsoft.com/office/powerpoint/2010/main" val="2824372073"/>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93F786-7C01-48B3-A1BF-1A144D9B6DEA}" type="datetimeFigureOut">
              <a:rPr lang="en-GB" smtClean="0"/>
              <a:t>03/08/2023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1BE184-8DB2-45EB-BCD4-FEB64AEB4F28}" type="slidenum">
              <a:rPr lang="en-GB" smtClean="0"/>
              <a:t>‹#›</a:t>
            </a:fld>
            <a:endParaRPr lang="en-GB"/>
          </a:p>
        </p:txBody>
      </p:sp>
    </p:spTree>
    <p:extLst>
      <p:ext uri="{BB962C8B-B14F-4D97-AF65-F5344CB8AC3E}">
        <p14:creationId xmlns:p14="http://schemas.microsoft.com/office/powerpoint/2010/main" val="2542373978"/>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 name="Footer Placeholder 1">
            <a:extLst>
              <a:ext uri="{FF2B5EF4-FFF2-40B4-BE49-F238E27FC236}">
                <a16:creationId xmlns:a16="http://schemas.microsoft.com/office/drawing/2014/main" id="{10F9E50C-CACE-4755-9464-557D00111C91}"/>
              </a:ext>
            </a:extLst>
          </p:cNvPr>
          <p:cNvSpPr>
            <a:spLocks noGrp="1"/>
          </p:cNvSpPr>
          <p:nvPr>
            <p:ph type="ftr" sz="quarter" idx="4"/>
          </p:nvPr>
        </p:nvSpPr>
        <p:spPr/>
        <p:txBody>
          <a:body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Tree>
    <p:extLst>
      <p:ext uri="{BB962C8B-B14F-4D97-AF65-F5344CB8AC3E}">
        <p14:creationId xmlns:p14="http://schemas.microsoft.com/office/powerpoint/2010/main" val="2184936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 name="Footer Placeholder 1">
            <a:extLst>
              <a:ext uri="{FF2B5EF4-FFF2-40B4-BE49-F238E27FC236}">
                <a16:creationId xmlns:a16="http://schemas.microsoft.com/office/drawing/2014/main" id="{699FC4E5-FC82-4D10-AFCA-5059A063822C}"/>
              </a:ext>
            </a:extLst>
          </p:cNvPr>
          <p:cNvSpPr>
            <a:spLocks noGrp="1"/>
          </p:cNvSpPr>
          <p:nvPr>
            <p:ph type="ftr" sz="quarter" idx="4"/>
          </p:nvPr>
        </p:nvSpPr>
        <p:spPr/>
        <p:txBody>
          <a:body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 name="Footer Placeholder 1">
            <a:extLst>
              <a:ext uri="{FF2B5EF4-FFF2-40B4-BE49-F238E27FC236}">
                <a16:creationId xmlns:a16="http://schemas.microsoft.com/office/drawing/2014/main" id="{964B0B79-E78E-469F-BA58-AF4B0BAC2F14}"/>
              </a:ext>
            </a:extLst>
          </p:cNvPr>
          <p:cNvSpPr>
            <a:spLocks noGrp="1"/>
          </p:cNvSpPr>
          <p:nvPr>
            <p:ph type="ftr" sz="quarter" idx="4"/>
          </p:nvPr>
        </p:nvSpPr>
        <p:spPr/>
        <p:txBody>
          <a:body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 name="Footer Placeholder 1">
            <a:extLst>
              <a:ext uri="{FF2B5EF4-FFF2-40B4-BE49-F238E27FC236}">
                <a16:creationId xmlns:a16="http://schemas.microsoft.com/office/drawing/2014/main" id="{471C4755-80A3-4D81-BC14-2A772B362C06}"/>
              </a:ext>
            </a:extLst>
          </p:cNvPr>
          <p:cNvSpPr>
            <a:spLocks noGrp="1"/>
          </p:cNvSpPr>
          <p:nvPr>
            <p:ph type="ftr" sz="quarter" idx="4"/>
          </p:nvPr>
        </p:nvSpPr>
        <p:spPr/>
        <p:txBody>
          <a:body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 name="Footer Placeholder 1">
            <a:extLst>
              <a:ext uri="{FF2B5EF4-FFF2-40B4-BE49-F238E27FC236}">
                <a16:creationId xmlns:a16="http://schemas.microsoft.com/office/drawing/2014/main" id="{C43745AF-5B9C-4AF2-B9B2-0818722E814D}"/>
              </a:ext>
            </a:extLst>
          </p:cNvPr>
          <p:cNvSpPr>
            <a:spLocks noGrp="1"/>
          </p:cNvSpPr>
          <p:nvPr>
            <p:ph type="ftr" sz="quarter" idx="4"/>
          </p:nvPr>
        </p:nvSpPr>
        <p:spPr/>
        <p:txBody>
          <a:body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Tree>
    <p:extLst>
      <p:ext uri="{BB962C8B-B14F-4D97-AF65-F5344CB8AC3E}">
        <p14:creationId xmlns:p14="http://schemas.microsoft.com/office/powerpoint/2010/main" val="4253566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 name="Footer Placeholder 1">
            <a:extLst>
              <a:ext uri="{FF2B5EF4-FFF2-40B4-BE49-F238E27FC236}">
                <a16:creationId xmlns:a16="http://schemas.microsoft.com/office/drawing/2014/main" id="{D62E5497-6B03-483D-A0F1-A482AD637474}"/>
              </a:ext>
            </a:extLst>
          </p:cNvPr>
          <p:cNvSpPr>
            <a:spLocks noGrp="1"/>
          </p:cNvSpPr>
          <p:nvPr>
            <p:ph type="ftr" sz="quarter" idx="4"/>
          </p:nvPr>
        </p:nvSpPr>
        <p:spPr/>
        <p:txBody>
          <a:body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 name="Footer Placeholder 1">
            <a:extLst>
              <a:ext uri="{FF2B5EF4-FFF2-40B4-BE49-F238E27FC236}">
                <a16:creationId xmlns:a16="http://schemas.microsoft.com/office/drawing/2014/main" id="{D741C09B-E999-4D57-8978-EF54BF9EEBE9}"/>
              </a:ext>
            </a:extLst>
          </p:cNvPr>
          <p:cNvSpPr>
            <a:spLocks noGrp="1"/>
          </p:cNvSpPr>
          <p:nvPr>
            <p:ph type="ftr" sz="quarter" idx="4"/>
          </p:nvPr>
        </p:nvSpPr>
        <p:spPr/>
        <p:txBody>
          <a:bodyPr/>
          <a:lstStyle/>
          <a:p>
            <a:r>
              <a:rPr lang="en-GB"/>
              <a:t>As per statista.com the UK wedding In 2021 was 470,000 and 350,000 in 2022, with 200,000 more weddings than in pre-pandemic years, and for the shop is a good and satisfactory news which increase the confidence and the ambition to open it as soon as possible.</a:t>
            </a:r>
          </a:p>
        </p:txBody>
      </p:sp>
    </p:spTree>
    <p:extLst>
      <p:ext uri="{BB962C8B-B14F-4D97-AF65-F5344CB8AC3E}">
        <p14:creationId xmlns:p14="http://schemas.microsoft.com/office/powerpoint/2010/main" val="24790908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03/08/2023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66849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03/08/2023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03668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03/08/2023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6234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03/08/2023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8271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03/08/2023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6178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03/08/2023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58425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03/08/2023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24231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10288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08067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913230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62312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03/08/2023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
        <p:nvSpPr>
          <p:cNvPr id="5" name="MSIPCMContentMarking" descr="{&quot;HashCode&quot;:905108722,&quot;Placement&quot;:&quot;Header&quot;,&quot;Top&quot;:0.0,&quot;Left&quot;:0.0,&quot;SlideWidth&quot;:960,&quot;SlideHeight&quot;:540}">
            <a:extLst>
              <a:ext uri="{FF2B5EF4-FFF2-40B4-BE49-F238E27FC236}">
                <a16:creationId xmlns:a16="http://schemas.microsoft.com/office/drawing/2014/main" id="{0C88BC13-1A57-4BA7-A5E6-1921174013BB}"/>
              </a:ext>
            </a:extLst>
          </p:cNvPr>
          <p:cNvSpPr txBox="1"/>
          <p:nvPr userDrawn="1"/>
        </p:nvSpPr>
        <p:spPr>
          <a:xfrm>
            <a:off x="0" y="0"/>
            <a:ext cx="1387009" cy="234315"/>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747474"/>
                </a:solidFill>
                <a:latin typeface="Delivery" panose="020F0503020204020204" pitchFamily="34" charset="0"/>
              </a:rPr>
              <a:t>FOR INTERNAL USE</a:t>
            </a:r>
          </a:p>
        </p:txBody>
      </p:sp>
    </p:spTree>
    <p:extLst>
      <p:ext uri="{BB962C8B-B14F-4D97-AF65-F5344CB8AC3E}">
        <p14:creationId xmlns:p14="http://schemas.microsoft.com/office/powerpoint/2010/main" val="22885109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comments" Target="../comments/commen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www.businessdictionary.com/definition/SWOT-"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1981200" y="188913"/>
            <a:ext cx="8229600" cy="1143000"/>
          </a:xfrm>
        </p:spPr>
        <p:txBody>
          <a:bodyPr/>
          <a:lstStyle/>
          <a:p>
            <a:r>
              <a:rPr lang="en-GB" altLang="en-US" b="1" dirty="0">
                <a:latin typeface="Times New Roman" panose="02020603050405020304" pitchFamily="18" charset="0"/>
                <a:cs typeface="Times New Roman" panose="02020603050405020304" pitchFamily="18" charset="0"/>
              </a:rPr>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2063750" y="1457326"/>
            <a:ext cx="8229600" cy="1971675"/>
          </a:xfrm>
        </p:spPr>
        <p:txBody>
          <a:bodyPr/>
          <a:lstStyle/>
          <a:p>
            <a:pPr eaLnBrk="1" hangingPunct="1">
              <a:buFont typeface="Arial" panose="020B0604020202020204" pitchFamily="34" charset="0"/>
              <a:buNone/>
            </a:pPr>
            <a:r>
              <a:rPr lang="en-GB" altLang="en-US" sz="2400" b="1" dirty="0">
                <a:latin typeface="Times New Roman" panose="02020603050405020304" pitchFamily="18" charset="0"/>
                <a:cs typeface="Times New Roman" panose="02020603050405020304" pitchFamily="18" charset="0"/>
              </a:rPr>
              <a:t>Title: Arthur’s Bridal</a:t>
            </a:r>
          </a:p>
          <a:p>
            <a:pPr eaLnBrk="1" hangingPunct="1">
              <a:buFont typeface="Arial" panose="020B0604020202020204" pitchFamily="34" charset="0"/>
              <a:buNone/>
            </a:pPr>
            <a:r>
              <a:rPr lang="en-GB" altLang="en-US" sz="2400" b="1" dirty="0">
                <a:latin typeface="Times New Roman" panose="02020603050405020304" pitchFamily="18" charset="0"/>
                <a:cs typeface="Times New Roman" panose="02020603050405020304" pitchFamily="18" charset="0"/>
              </a:rPr>
              <a:t>Student: Florina Roxana Gavril 2108397</a:t>
            </a:r>
          </a:p>
          <a:p>
            <a:pPr eaLnBrk="1" hangingPunct="1">
              <a:buFont typeface="Arial" panose="020B0604020202020204" pitchFamily="34" charset="0"/>
              <a:buNone/>
            </a:pPr>
            <a:r>
              <a:rPr lang="en-GB" altLang="en-US" sz="2400" b="1" dirty="0">
                <a:latin typeface="Times New Roman" panose="02020603050405020304" pitchFamily="18" charset="0"/>
                <a:cs typeface="Times New Roman" panose="02020603050405020304" pitchFamily="18" charset="0"/>
              </a:rPr>
              <a:t>Lecturer  Name: Vasilios </a:t>
            </a:r>
            <a:r>
              <a:rPr lang="en-GB" altLang="en-US" sz="2400" b="1" dirty="0" err="1">
                <a:latin typeface="Times New Roman" panose="02020603050405020304" pitchFamily="18" charset="0"/>
                <a:cs typeface="Times New Roman" panose="02020603050405020304" pitchFamily="18" charset="0"/>
              </a:rPr>
              <a:t>Tavlaridis</a:t>
            </a:r>
            <a:endParaRPr lang="en-GB" altLang="en-US" sz="2400" b="1" dirty="0">
              <a:latin typeface="Times New Roman" panose="02020603050405020304" pitchFamily="18" charset="0"/>
              <a:cs typeface="Times New Roman" panose="02020603050405020304" pitchFamily="18" charset="0"/>
            </a:endParaRPr>
          </a:p>
          <a:p>
            <a:pPr eaLnBrk="1" hangingPunct="1">
              <a:buFont typeface="Arial" panose="020B0604020202020204" pitchFamily="34" charset="0"/>
              <a:buNone/>
            </a:pPr>
            <a:endParaRPr lang="en-GB" altLang="en-US" sz="2400" dirty="0"/>
          </a:p>
        </p:txBody>
      </p:sp>
      <p:sp>
        <p:nvSpPr>
          <p:cNvPr id="4" name="Date Placeholder 3">
            <a:extLst>
              <a:ext uri="{FF2B5EF4-FFF2-40B4-BE49-F238E27FC236}">
                <a16:creationId xmlns:a16="http://schemas.microsoft.com/office/drawing/2014/main" id="{109843B8-E41C-4FE6-9ECB-4DD3EE242A10}"/>
              </a:ext>
            </a:extLst>
          </p:cNvPr>
          <p:cNvSpPr>
            <a:spLocks noGrp="1"/>
          </p:cNvSpPr>
          <p:nvPr>
            <p:ph type="dt" sz="quarter" idx="10"/>
          </p:nvPr>
        </p:nvSpPr>
        <p:spPr/>
        <p:txBody>
          <a:bodyPr/>
          <a:lstStyle/>
          <a:p>
            <a:pPr>
              <a:defRPr/>
            </a:pPr>
            <a:fld id="{73B07335-0E4B-4830-9DA1-499DF5ED18FC}" type="datetime1">
              <a:rPr lang="en-GB" altLang="en-US">
                <a:solidFill>
                  <a:prstClr val="black">
                    <a:tint val="75000"/>
                  </a:prstClr>
                </a:solidFill>
                <a:latin typeface="Myriad Pro"/>
              </a:rPr>
              <a:pPr>
                <a:defRPr/>
              </a:pPr>
              <a:t>03/08/2023</a:t>
            </a:fld>
            <a:endParaRPr lang="en-GB" altLang="en-US">
              <a:solidFill>
                <a:prstClr val="black">
                  <a:tint val="75000"/>
                </a:prstClr>
              </a:solidFill>
              <a:latin typeface="Myriad Pr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7F85A85-B776-40D1-8548-64F43F7CF32F}"/>
              </a:ext>
            </a:extLst>
          </p:cNvPr>
          <p:cNvSpPr>
            <a:spLocks noGrp="1"/>
          </p:cNvSpPr>
          <p:nvPr>
            <p:ph type="title"/>
          </p:nvPr>
        </p:nvSpPr>
        <p:spPr>
          <a:xfrm>
            <a:off x="-134224" y="0"/>
            <a:ext cx="10412136" cy="927100"/>
          </a:xfrm>
        </p:spPr>
        <p:txBody>
          <a:bodyPr/>
          <a:lstStyle/>
          <a:p>
            <a:pPr eaLnBrk="1" hangingPunct="1"/>
            <a:r>
              <a:rPr lang="en-US" sz="2800" b="1" dirty="0">
                <a:solidFill>
                  <a:prstClr val="black"/>
                </a:solidFill>
                <a:latin typeface="+mn-lt"/>
                <a:ea typeface="Arial" panose="020B0604020202020204" pitchFamily="34" charset="0"/>
                <a:cs typeface="+mn-cs"/>
              </a:rPr>
              <a:t>Introduction</a:t>
            </a:r>
            <a:endParaRPr lang="en-GB" altLang="en-US" sz="2800" b="1" dirty="0">
              <a:latin typeface="+mn-lt"/>
            </a:endParaRPr>
          </a:p>
        </p:txBody>
      </p:sp>
      <p:sp>
        <p:nvSpPr>
          <p:cNvPr id="7171" name="Rectangle 3">
            <a:extLst>
              <a:ext uri="{FF2B5EF4-FFF2-40B4-BE49-F238E27FC236}">
                <a16:creationId xmlns:a16="http://schemas.microsoft.com/office/drawing/2014/main" id="{BFF85E77-D367-42C1-BDA9-AD01E8E287ED}"/>
              </a:ext>
            </a:extLst>
          </p:cNvPr>
          <p:cNvSpPr>
            <a:spLocks noGrp="1"/>
          </p:cNvSpPr>
          <p:nvPr>
            <p:ph idx="1"/>
          </p:nvPr>
        </p:nvSpPr>
        <p:spPr>
          <a:xfrm>
            <a:off x="2172961" y="884333"/>
            <a:ext cx="6358643" cy="4763992"/>
          </a:xfrm>
        </p:spPr>
        <p:txBody>
          <a:bodyPr>
            <a:normAutofit fontScale="92500" lnSpcReduction="10000"/>
          </a:bodyPr>
          <a:lstStyle/>
          <a:p>
            <a:pPr lvl="1" algn="ctr">
              <a:spcAft>
                <a:spcPts val="800"/>
              </a:spcAft>
              <a:buFont typeface="Wingdings" panose="05000000000000000000" pitchFamily="2" charset="2"/>
              <a:buChar char="v"/>
            </a:pPr>
            <a:r>
              <a:rPr lang="en-US" altLang="en-US" dirty="0">
                <a:latin typeface="Times New Roman" panose="02020603050405020304" pitchFamily="18" charset="0"/>
                <a:cs typeface="Times New Roman" panose="02020603050405020304" pitchFamily="18" charset="0"/>
              </a:rPr>
              <a:t>My name is Florina Roxana Gavril and I have a passion for the wedding dresses since I was a little girl.</a:t>
            </a:r>
          </a:p>
          <a:p>
            <a:pPr lvl="1" algn="ctr">
              <a:lnSpc>
                <a:spcPct val="107000"/>
              </a:lnSpc>
              <a:spcAft>
                <a:spcPts val="800"/>
              </a:spcAft>
              <a:buFont typeface="Wingdings" panose="05000000000000000000" pitchFamily="2" charset="2"/>
              <a:buChar char="v"/>
            </a:pPr>
            <a:r>
              <a:rPr lang="en-GB" dirty="0">
                <a:latin typeface="Times New Roman" panose="02020603050405020304" pitchFamily="18" charset="0"/>
                <a:ea typeface="Calibri" panose="020F0502020204030204" pitchFamily="34" charset="0"/>
                <a:cs typeface="Times New Roman" panose="02020603050405020304" pitchFamily="18" charset="0"/>
              </a:rPr>
              <a:t>A</a:t>
            </a:r>
            <a:r>
              <a:rPr lang="en-GB" dirty="0">
                <a:effectLst/>
                <a:latin typeface="Times New Roman" panose="02020603050405020304" pitchFamily="18" charset="0"/>
                <a:ea typeface="Calibri" panose="020F0502020204030204" pitchFamily="34" charset="0"/>
                <a:cs typeface="Times New Roman" panose="02020603050405020304" pitchFamily="18" charset="0"/>
              </a:rPr>
              <a:t>t my wedding all the creation and the concept was thought and created entirely by me. I have a passion in this and everything which requires attention to details and special care. </a:t>
            </a:r>
          </a:p>
          <a:p>
            <a:pPr lvl="1" algn="ctr">
              <a:lnSpc>
                <a:spcPct val="107000"/>
              </a:lnSpc>
              <a:spcAft>
                <a:spcPts val="800"/>
              </a:spcAft>
              <a:buFont typeface="Wingdings" panose="05000000000000000000" pitchFamily="2" charset="2"/>
              <a:buChar char="v"/>
            </a:pPr>
            <a:r>
              <a:rPr lang="en-GB" dirty="0">
                <a:effectLst/>
                <a:latin typeface="Times New Roman" panose="02020603050405020304" pitchFamily="18" charset="0"/>
                <a:ea typeface="Calibri" panose="020F0502020204030204" pitchFamily="34" charset="0"/>
                <a:cs typeface="Times New Roman" panose="02020603050405020304" pitchFamily="18" charset="0"/>
              </a:rPr>
              <a:t>I really </a:t>
            </a:r>
            <a:r>
              <a:rPr lang="en-GB" dirty="0">
                <a:latin typeface="Times New Roman" panose="02020603050405020304" pitchFamily="18" charset="0"/>
                <a:ea typeface="Calibri" panose="020F0502020204030204" pitchFamily="34" charset="0"/>
                <a:cs typeface="Times New Roman" panose="02020603050405020304" pitchFamily="18" charset="0"/>
              </a:rPr>
              <a:t>enjoy to provide consultancy for the</a:t>
            </a:r>
            <a:r>
              <a:rPr lang="en-GB" dirty="0">
                <a:effectLst/>
                <a:latin typeface="Times New Roman" panose="02020603050405020304" pitchFamily="18" charset="0"/>
                <a:ea typeface="Calibri" panose="020F0502020204030204" pitchFamily="34" charset="0"/>
                <a:cs typeface="Times New Roman" panose="02020603050405020304" pitchFamily="18" charset="0"/>
              </a:rPr>
              <a:t> future brides and to make them look stunning at the big day. </a:t>
            </a:r>
          </a:p>
          <a:p>
            <a:pPr marL="0" indent="0" algn="ctr">
              <a:spcAft>
                <a:spcPts val="800"/>
              </a:spcAft>
              <a:buNone/>
            </a:pPr>
            <a:endParaRPr lang="en-GB" altLang="en-US" sz="2800" dirty="0"/>
          </a:p>
        </p:txBody>
      </p:sp>
      <p:sp>
        <p:nvSpPr>
          <p:cNvPr id="4" name="Date Placeholder 3">
            <a:extLst>
              <a:ext uri="{FF2B5EF4-FFF2-40B4-BE49-F238E27FC236}">
                <a16:creationId xmlns:a16="http://schemas.microsoft.com/office/drawing/2014/main" id="{9BDDCD80-3779-40E2-8E88-73E278AF6DFA}"/>
              </a:ext>
            </a:extLst>
          </p:cNvPr>
          <p:cNvSpPr>
            <a:spLocks noGrp="1"/>
          </p:cNvSpPr>
          <p:nvPr>
            <p:ph type="dt" sz="quarter" idx="10"/>
          </p:nvPr>
        </p:nvSpPr>
        <p:spPr/>
        <p:txBody>
          <a:bodyPr/>
          <a:lstStyle/>
          <a:p>
            <a:pPr>
              <a:defRPr/>
            </a:pPr>
            <a:fld id="{4C6C5FAC-584C-43A3-8901-F20A0EB59EB5}" type="datetime1">
              <a:rPr lang="en-GB" altLang="en-US">
                <a:solidFill>
                  <a:prstClr val="black">
                    <a:tint val="75000"/>
                  </a:prstClr>
                </a:solidFill>
                <a:latin typeface="Myriad Pro"/>
              </a:rPr>
              <a:pPr>
                <a:defRPr/>
              </a:pPr>
              <a:t>03/08/2023</a:t>
            </a:fld>
            <a:endParaRPr lang="en-GB" altLang="en-US">
              <a:solidFill>
                <a:prstClr val="black">
                  <a:tint val="75000"/>
                </a:prstClr>
              </a:solidFill>
              <a:latin typeface="Myriad Pro"/>
            </a:endParaRPr>
          </a:p>
        </p:txBody>
      </p:sp>
      <p:pic>
        <p:nvPicPr>
          <p:cNvPr id="3" name="Picture 2" descr="A person in a white dress&#10;&#10;Description automatically generated with medium confidence">
            <a:extLst>
              <a:ext uri="{FF2B5EF4-FFF2-40B4-BE49-F238E27FC236}">
                <a16:creationId xmlns:a16="http://schemas.microsoft.com/office/drawing/2014/main" id="{930693CC-D199-457F-A62E-092B57C5CA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255" y="322811"/>
            <a:ext cx="2367831" cy="5131104"/>
          </a:xfrm>
          <a:prstGeom prst="rect">
            <a:avLst/>
          </a:prstGeom>
        </p:spPr>
      </p:pic>
      <p:pic>
        <p:nvPicPr>
          <p:cNvPr id="6" name="Picture 5" descr="A white dress on a bed&#10;&#10;Description automatically generated with medium confidence">
            <a:extLst>
              <a:ext uri="{FF2B5EF4-FFF2-40B4-BE49-F238E27FC236}">
                <a16:creationId xmlns:a16="http://schemas.microsoft.com/office/drawing/2014/main" id="{8C06E125-BF25-4139-97BC-D5592BCFAE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6924" y="322811"/>
            <a:ext cx="2664229" cy="2630978"/>
          </a:xfrm>
          <a:prstGeom prst="rect">
            <a:avLst/>
          </a:prstGeom>
        </p:spPr>
      </p:pic>
      <p:pic>
        <p:nvPicPr>
          <p:cNvPr id="8" name="Picture 7" descr="A mannequin wearing a white dress&#10;&#10;Description automatically generated with medium confidence">
            <a:extLst>
              <a:ext uri="{FF2B5EF4-FFF2-40B4-BE49-F238E27FC236}">
                <a16:creationId xmlns:a16="http://schemas.microsoft.com/office/drawing/2014/main" id="{4F67C03B-7776-4E32-B440-3604F4733E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86923" y="3095624"/>
            <a:ext cx="2664229" cy="2630787"/>
          </a:xfrm>
          <a:prstGeom prst="rect">
            <a:avLst/>
          </a:prstGeom>
        </p:spPr>
      </p:pic>
    </p:spTree>
    <p:extLst>
      <p:ext uri="{BB962C8B-B14F-4D97-AF65-F5344CB8AC3E}">
        <p14:creationId xmlns:p14="http://schemas.microsoft.com/office/powerpoint/2010/main" val="1644873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7F85A85-B776-40D1-8548-64F43F7CF32F}"/>
              </a:ext>
            </a:extLst>
          </p:cNvPr>
          <p:cNvSpPr>
            <a:spLocks noGrp="1"/>
          </p:cNvSpPr>
          <p:nvPr>
            <p:ph type="title"/>
          </p:nvPr>
        </p:nvSpPr>
        <p:spPr>
          <a:xfrm>
            <a:off x="117447" y="-33556"/>
            <a:ext cx="12045638" cy="562769"/>
          </a:xfrm>
        </p:spPr>
        <p:txBody>
          <a:bodyPr>
            <a:normAutofit fontScale="90000"/>
          </a:bodyPr>
          <a:lstStyle/>
          <a:p>
            <a:pPr eaLnBrk="1" hangingPunct="1"/>
            <a:r>
              <a:rPr lang="en-US" sz="3200" b="1" dirty="0">
                <a:solidFill>
                  <a:prstClr val="black"/>
                </a:solidFill>
                <a:latin typeface="+mn-lt"/>
                <a:ea typeface="Arial" panose="020B0604020202020204" pitchFamily="34" charset="0"/>
                <a:cs typeface="+mn-cs"/>
              </a:rPr>
              <a:t>Overview of the business idea, product and/or service</a:t>
            </a:r>
            <a:endParaRPr lang="en-GB" altLang="en-US" sz="3200" b="1" dirty="0">
              <a:latin typeface="+mn-lt"/>
            </a:endParaRPr>
          </a:p>
        </p:txBody>
      </p:sp>
      <p:sp>
        <p:nvSpPr>
          <p:cNvPr id="7171" name="Rectangle 3">
            <a:extLst>
              <a:ext uri="{FF2B5EF4-FFF2-40B4-BE49-F238E27FC236}">
                <a16:creationId xmlns:a16="http://schemas.microsoft.com/office/drawing/2014/main" id="{BFF85E77-D367-42C1-BDA9-AD01E8E287ED}"/>
              </a:ext>
            </a:extLst>
          </p:cNvPr>
          <p:cNvSpPr>
            <a:spLocks noGrp="1"/>
          </p:cNvSpPr>
          <p:nvPr>
            <p:ph idx="1"/>
          </p:nvPr>
        </p:nvSpPr>
        <p:spPr>
          <a:xfrm>
            <a:off x="2911425" y="835235"/>
            <a:ext cx="6369149" cy="4605202"/>
          </a:xfrm>
        </p:spPr>
        <p:txBody>
          <a:bodyPr>
            <a:normAutofit fontScale="70000" lnSpcReduction="20000"/>
          </a:bodyPr>
          <a:lstStyle/>
          <a:p>
            <a:pPr lvl="1" algn="ctr">
              <a:lnSpc>
                <a:spcPct val="107000"/>
              </a:lnSpc>
              <a:spcAft>
                <a:spcPts val="800"/>
              </a:spcAft>
              <a:buFont typeface="Courier New" panose="02070309020205020404" pitchFamily="49" charset="0"/>
              <a:buChar char="o"/>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500" dirty="0">
                <a:effectLst/>
                <a:latin typeface="Times New Roman" panose="02020603050405020304" pitchFamily="18" charset="0"/>
                <a:ea typeface="Calibri" panose="020F0502020204030204" pitchFamily="34" charset="0"/>
                <a:cs typeface="Times New Roman" panose="02020603050405020304" pitchFamily="18" charset="0"/>
              </a:rPr>
              <a:t>The Arthur’s Bridal is a bride and special occasion dresses for the powerful women who wants to express themselves with their look. </a:t>
            </a:r>
          </a:p>
          <a:p>
            <a:pPr lvl="1" algn="ctr">
              <a:lnSpc>
                <a:spcPct val="107000"/>
              </a:lnSpc>
              <a:spcAft>
                <a:spcPts val="800"/>
              </a:spcAft>
              <a:buFont typeface="Courier New" panose="02070309020205020404" pitchFamily="49" charset="0"/>
              <a:buChar char="o"/>
            </a:pPr>
            <a:r>
              <a:rPr lang="en-GB" sz="2500" dirty="0">
                <a:effectLst/>
                <a:latin typeface="Times New Roman" panose="02020603050405020304" pitchFamily="18" charset="0"/>
                <a:ea typeface="Calibri" panose="020F0502020204030204" pitchFamily="34" charset="0"/>
                <a:cs typeface="Times New Roman" panose="02020603050405020304" pitchFamily="18" charset="0"/>
              </a:rPr>
              <a:t>  The shop wants to cover all the types and tastes of various women and to be the best shop created for them. So, covers all the shapes and body types even if you want a princess or a mermaid dress the shop is able to provide this with special adjustments, crystals or special material, precious or simple whenever you need for your iconic day.</a:t>
            </a:r>
          </a:p>
          <a:p>
            <a:pPr lvl="1" algn="ctr">
              <a:lnSpc>
                <a:spcPct val="107000"/>
              </a:lnSpc>
              <a:spcAft>
                <a:spcPts val="800"/>
              </a:spcAft>
              <a:buFont typeface="Courier New" panose="02070309020205020404" pitchFamily="49" charset="0"/>
              <a:buChar char="o"/>
            </a:pPr>
            <a:r>
              <a:rPr lang="en-GB" sz="2500" dirty="0">
                <a:effectLst/>
                <a:latin typeface="Times New Roman" panose="02020603050405020304" pitchFamily="18" charset="0"/>
                <a:ea typeface="Calibri" panose="020F0502020204030204" pitchFamily="34" charset="0"/>
                <a:cs typeface="Times New Roman" panose="02020603050405020304" pitchFamily="18" charset="0"/>
              </a:rPr>
              <a:t>  As per numerous studies the brides and the concept was changed during the last 30 years and the women wants something different and unique for their big day. The Arthur’s Bridal is able to create and to push this concept in a different way creating something that before was called “inappropriate” in something suitable, fashion and to fulfil the clients wishes.</a:t>
            </a:r>
          </a:p>
          <a:p>
            <a:pPr marL="0" indent="0">
              <a:spcAft>
                <a:spcPts val="800"/>
              </a:spcAft>
              <a:buNone/>
            </a:pPr>
            <a:endParaRPr lang="en-GB" altLang="en-US" sz="2800" dirty="0"/>
          </a:p>
          <a:p>
            <a:pPr>
              <a:spcAft>
                <a:spcPts val="800"/>
              </a:spcAft>
              <a:buFont typeface="Wingdings" panose="05000000000000000000" pitchFamily="2" charset="2"/>
              <a:buChar char="q"/>
            </a:pPr>
            <a:endParaRPr lang="en-GB" altLang="en-US" sz="2800" dirty="0"/>
          </a:p>
        </p:txBody>
      </p:sp>
      <p:pic>
        <p:nvPicPr>
          <p:cNvPr id="3" name="Picture 2">
            <a:extLst>
              <a:ext uri="{FF2B5EF4-FFF2-40B4-BE49-F238E27FC236}">
                <a16:creationId xmlns:a16="http://schemas.microsoft.com/office/drawing/2014/main" id="{D4315777-9986-48E3-81CE-154775098D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15" y="562769"/>
            <a:ext cx="3221349" cy="5150134"/>
          </a:xfrm>
          <a:prstGeom prst="rect">
            <a:avLst/>
          </a:prstGeom>
        </p:spPr>
      </p:pic>
      <p:pic>
        <p:nvPicPr>
          <p:cNvPr id="7" name="Picture 6">
            <a:extLst>
              <a:ext uri="{FF2B5EF4-FFF2-40B4-BE49-F238E27FC236}">
                <a16:creationId xmlns:a16="http://schemas.microsoft.com/office/drawing/2014/main" id="{DD3FD832-8BDC-448D-BE08-9786D40B9B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95962" y="417166"/>
            <a:ext cx="2767122" cy="3011834"/>
          </a:xfrm>
          <a:prstGeom prst="rect">
            <a:avLst/>
          </a:prstGeom>
        </p:spPr>
      </p:pic>
      <p:pic>
        <p:nvPicPr>
          <p:cNvPr id="9" name="Picture 8">
            <a:extLst>
              <a:ext uri="{FF2B5EF4-FFF2-40B4-BE49-F238E27FC236}">
                <a16:creationId xmlns:a16="http://schemas.microsoft.com/office/drawing/2014/main" id="{EA5FBF1D-18BF-4010-8B1E-7E48DD7A12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30604" y="3537584"/>
            <a:ext cx="2732480" cy="273248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1919536" y="114301"/>
            <a:ext cx="8229600" cy="679549"/>
          </a:xfrm>
        </p:spPr>
        <p:txBody>
          <a:bodyPr/>
          <a:lstStyle/>
          <a:p>
            <a:pPr eaLnBrk="1" hangingPunct="1"/>
            <a:r>
              <a:rPr lang="en-US" sz="3200" b="1" dirty="0">
                <a:latin typeface="+mn-lt"/>
                <a:ea typeface="Arial" panose="020B0604020202020204" pitchFamily="34" charset="0"/>
              </a:rPr>
              <a:t>Legal format &amp; Management</a:t>
            </a:r>
            <a:endParaRPr lang="en-GB" altLang="en-US" sz="3200" b="1" dirty="0">
              <a:latin typeface="+mn-lt"/>
            </a:endParaRPr>
          </a:p>
        </p:txBody>
      </p:sp>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1557174" y="793850"/>
            <a:ext cx="9003322" cy="4867399"/>
          </a:xfrm>
        </p:spPr>
        <p:txBody>
          <a:bodyPr>
            <a:normAutofit fontScale="62500" lnSpcReduction="20000"/>
          </a:bodyPr>
          <a:lstStyle/>
          <a:p>
            <a:pPr marL="0" indent="0">
              <a:lnSpc>
                <a:spcPct val="107000"/>
              </a:lnSpc>
              <a:spcAft>
                <a:spcPts val="800"/>
              </a:spcAft>
              <a:buNone/>
              <a:tabLst>
                <a:tab pos="1668145" algn="l"/>
              </a:tabLst>
            </a:pPr>
            <a:r>
              <a:rPr lang="en-GB"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Ownership and Legal format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68145" algn="l"/>
              </a:tabLst>
            </a:pP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company will be a SOLE Trader company because of its purpose which requires a total implication of the owner, as because is the owner idea for many years, requires an attention and a good schedule of all the steps for a good outcome.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68145" algn="l"/>
              </a:tabLst>
            </a:pP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After the registration to the HMRC, the place will be the second priority and the most important factor, as depends of the position and customers involved in this kind of business how can survive, keep roots and grow.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tabLst>
                <a:tab pos="1668145" algn="l"/>
              </a:tabLst>
            </a:pPr>
            <a:r>
              <a:rPr lang="en-GB" sz="2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Management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68145" algn="l"/>
              </a:tabLst>
            </a:pP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 per legal format, the company will be running by myself with a smooth help of my family, as they are the only ones that I can trust in the beginning and the only ones who can listen my advices and my implication in the company.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668145" algn="l"/>
              </a:tabLst>
            </a:pP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most important supplier for the business will be a Turkish retailer and my husband and I can travel once per month to check the models, material and the quality of the products. This will be an important factor for the business, because if </a:t>
            </a: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company provides</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quality products that will be one of </a:t>
            </a:r>
            <a:r>
              <a:rPr lang="en-GB"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a:t>
            </a:r>
            <a:r>
              <a:rPr lang="en-GB"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strengths.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eaLnBrk="1" hangingPunct="1">
              <a:buNone/>
            </a:pPr>
            <a:endParaRPr lang="en-GB" altLang="en-US"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1847850" y="188914"/>
            <a:ext cx="8229600" cy="647799"/>
          </a:xfrm>
        </p:spPr>
        <p:txBody>
          <a:bodyPr/>
          <a:lstStyle/>
          <a:p>
            <a:pPr eaLnBrk="1" hangingPunct="1"/>
            <a:r>
              <a:rPr lang="en-GB" altLang="en-US" sz="3200" b="1" dirty="0"/>
              <a:t>SWOT ANALYSIS</a:t>
            </a:r>
            <a:endParaRPr lang="en-GB" altLang="en-US" sz="3200" dirty="0"/>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827314" y="1167640"/>
            <a:ext cx="9744891" cy="4736772"/>
          </a:xfrm>
        </p:spPr>
        <p:txBody>
          <a:bodyPr/>
          <a:lstStyle/>
          <a:p>
            <a:pPr algn="ctr">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SWOT is the crucial instrument which helps the company to highlight the potential strengths and use them to cover the threats, and also to have an overview for the weaknesses in order to diminish them (</a:t>
            </a:r>
            <a:r>
              <a:rPr lang="en-US" altLang="en-US" sz="2800" dirty="0" err="1">
                <a:solidFill>
                  <a:prstClr val="black"/>
                </a:solidFill>
                <a:latin typeface="Times New Roman" panose="02020603050405020304" pitchFamily="18" charset="0"/>
                <a:cs typeface="Times New Roman" panose="02020603050405020304" pitchFamily="18" charset="0"/>
              </a:rPr>
              <a:t>Ayub</a:t>
            </a:r>
            <a:r>
              <a:rPr lang="en-US" altLang="en-US" sz="2800" dirty="0">
                <a:solidFill>
                  <a:prstClr val="black"/>
                </a:solidFill>
                <a:latin typeface="Times New Roman" panose="02020603050405020304" pitchFamily="18" charset="0"/>
                <a:cs typeface="Times New Roman" panose="02020603050405020304" pitchFamily="18" charset="0"/>
              </a:rPr>
              <a:t> et al., 2013, p.92). </a:t>
            </a:r>
          </a:p>
          <a:p>
            <a:pPr algn="ctr">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On the other hand, SWOT is very useful for the business as the overview regarding the weaknesses and strengths helps the company to build a strategy (Business Dictionary, 2019)</a:t>
            </a:r>
            <a:endParaRPr lang="en-GB" altLang="en-US" sz="2800" dirty="0">
              <a:solidFill>
                <a:prstClr val="black"/>
              </a:solidFill>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q"/>
            </a:pPr>
            <a:endParaRPr lang="en-GB" sz="2800" dirty="0">
              <a:ea typeface="Times New Roman" panose="02020603050405020304" pitchFamily="18" charset="0"/>
            </a:endParaRPr>
          </a:p>
          <a:p>
            <a:pPr marL="0" indent="0">
              <a:buNone/>
            </a:pPr>
            <a:endParaRPr lang="en-GB"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45CB67C8-BFF0-4214-9705-BEE14CD75433}"/>
              </a:ext>
            </a:extLst>
          </p:cNvPr>
          <p:cNvGraphicFramePr>
            <a:graphicFrameLocks noGrp="1"/>
          </p:cNvGraphicFramePr>
          <p:nvPr>
            <p:extLst>
              <p:ext uri="{D42A27DB-BD31-4B8C-83A1-F6EECF244321}">
                <p14:modId xmlns:p14="http://schemas.microsoft.com/office/powerpoint/2010/main" val="371157743"/>
              </p:ext>
            </p:extLst>
          </p:nvPr>
        </p:nvGraphicFramePr>
        <p:xfrm>
          <a:off x="69669" y="121920"/>
          <a:ext cx="12122332" cy="6719197"/>
        </p:xfrm>
        <a:graphic>
          <a:graphicData uri="http://schemas.openxmlformats.org/drawingml/2006/table">
            <a:tbl>
              <a:tblPr firstRow="1" bandRow="1">
                <a:tableStyleId>{5C22544A-7EE6-4342-B048-85BDC9FD1C3A}</a:tableStyleId>
              </a:tblPr>
              <a:tblGrid>
                <a:gridCol w="2857469">
                  <a:extLst>
                    <a:ext uri="{9D8B030D-6E8A-4147-A177-3AD203B41FA5}">
                      <a16:colId xmlns:a16="http://schemas.microsoft.com/office/drawing/2014/main" val="2294526776"/>
                    </a:ext>
                  </a:extLst>
                </a:gridCol>
                <a:gridCol w="2524390">
                  <a:extLst>
                    <a:ext uri="{9D8B030D-6E8A-4147-A177-3AD203B41FA5}">
                      <a16:colId xmlns:a16="http://schemas.microsoft.com/office/drawing/2014/main" val="3368139323"/>
                    </a:ext>
                  </a:extLst>
                </a:gridCol>
                <a:gridCol w="4019643">
                  <a:extLst>
                    <a:ext uri="{9D8B030D-6E8A-4147-A177-3AD203B41FA5}">
                      <a16:colId xmlns:a16="http://schemas.microsoft.com/office/drawing/2014/main" val="1001557729"/>
                    </a:ext>
                  </a:extLst>
                </a:gridCol>
                <a:gridCol w="2720830">
                  <a:extLst>
                    <a:ext uri="{9D8B030D-6E8A-4147-A177-3AD203B41FA5}">
                      <a16:colId xmlns:a16="http://schemas.microsoft.com/office/drawing/2014/main" val="3863305161"/>
                    </a:ext>
                  </a:extLst>
                </a:gridCol>
              </a:tblGrid>
              <a:tr h="474035">
                <a:tc>
                  <a:txBody>
                    <a:bodyPr/>
                    <a:lstStyle/>
                    <a:p>
                      <a:r>
                        <a:rPr lang="en-GB" dirty="0"/>
                        <a:t>STRENGHTS</a:t>
                      </a:r>
                    </a:p>
                  </a:txBody>
                  <a:tcPr/>
                </a:tc>
                <a:tc>
                  <a:txBody>
                    <a:bodyPr/>
                    <a:lstStyle/>
                    <a:p>
                      <a:r>
                        <a:rPr lang="en-GB" dirty="0"/>
                        <a:t>WEAKNESSES</a:t>
                      </a:r>
                    </a:p>
                  </a:txBody>
                  <a:tcPr/>
                </a:tc>
                <a:tc>
                  <a:txBody>
                    <a:bodyPr/>
                    <a:lstStyle/>
                    <a:p>
                      <a:r>
                        <a:rPr lang="en-GB" dirty="0"/>
                        <a:t>OPPORTUNITIES</a:t>
                      </a:r>
                    </a:p>
                  </a:txBody>
                  <a:tcPr/>
                </a:tc>
                <a:tc>
                  <a:txBody>
                    <a:bodyPr/>
                    <a:lstStyle/>
                    <a:p>
                      <a:r>
                        <a:rPr lang="en-GB" dirty="0"/>
                        <a:t>THREADS</a:t>
                      </a:r>
                    </a:p>
                  </a:txBody>
                  <a:tcPr/>
                </a:tc>
                <a:extLst>
                  <a:ext uri="{0D108BD9-81ED-4DB2-BD59-A6C34878D82A}">
                    <a16:rowId xmlns:a16="http://schemas.microsoft.com/office/drawing/2014/main" val="298294489"/>
                  </a:ext>
                </a:extLst>
              </a:tr>
              <a:tr h="5099451">
                <a:tc>
                  <a:txBody>
                    <a:bodyPr/>
                    <a:lstStyle/>
                    <a:p>
                      <a:pPr marL="342900" lvl="0" indent="-342900" algn="l">
                        <a:lnSpc>
                          <a:spcPct val="100000"/>
                        </a:lnSpc>
                        <a:spcAft>
                          <a:spcPts val="800"/>
                        </a:spcAft>
                        <a:buFont typeface="Wingdings" panose="05000000000000000000" pitchFamily="2" charset="2"/>
                        <a:buChar char="Ø"/>
                        <a:tabLst>
                          <a:tab pos="1668145"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 have a passion for fashion especially for wedding dresses since I was a little girl, and I can prove this with my wedding dresses which were created by myself</a:t>
                      </a:r>
                    </a:p>
                    <a:p>
                      <a:pPr marL="0" lvl="0" indent="0" algn="l">
                        <a:lnSpc>
                          <a:spcPct val="100000"/>
                        </a:lnSpc>
                        <a:spcAft>
                          <a:spcPts val="800"/>
                        </a:spcAft>
                        <a:buFont typeface="Wingdings" panose="05000000000000000000" pitchFamily="2" charset="2"/>
                        <a:buNone/>
                        <a:tabLst>
                          <a:tab pos="1668145" algn="l"/>
                        </a:tabLst>
                      </a:pPr>
                      <a:endPar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l">
                        <a:lnSpc>
                          <a:spcPct val="100000"/>
                        </a:lnSpc>
                        <a:buFont typeface="Wingdings" panose="05000000000000000000" pitchFamily="2" charset="2"/>
                        <a:buChar char="Ø"/>
                        <a:tabLst>
                          <a:tab pos="1668145"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With the degree that I’m currently follow at UWTSD I’ll be well educated and prepared with all the skills and abilities to drive a company</a:t>
                      </a:r>
                    </a:p>
                    <a:p>
                      <a:pPr marL="0" lvl="0" indent="0" algn="l">
                        <a:lnSpc>
                          <a:spcPct val="100000"/>
                        </a:lnSpc>
                        <a:buFont typeface="Wingdings" panose="05000000000000000000" pitchFamily="2" charset="2"/>
                        <a:buNone/>
                        <a:tabLst>
                          <a:tab pos="1668145" algn="l"/>
                        </a:tabLst>
                      </a:pP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l">
                        <a:lnSpc>
                          <a:spcPct val="100000"/>
                        </a:lnSpc>
                        <a:spcAft>
                          <a:spcPts val="800"/>
                        </a:spcAft>
                        <a:buFont typeface="Wingdings" panose="05000000000000000000" pitchFamily="2" charset="2"/>
                        <a:buChar char="Ø"/>
                        <a:tabLst>
                          <a:tab pos="1668145"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 have experience in sales as I had some shops before.</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tabLst>
                          <a:tab pos="1668145" algn="l"/>
                        </a:tabLs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txBody>
                  <a:tcPr/>
                </a:tc>
                <a:tc>
                  <a:txBody>
                    <a:bodyPr/>
                    <a:lstStyle/>
                    <a:p>
                      <a:pPr marL="342900" lvl="0" indent="-342900" algn="l">
                        <a:lnSpc>
                          <a:spcPct val="107000"/>
                        </a:lnSpc>
                        <a:buFont typeface="Wingdings" panose="05000000000000000000" pitchFamily="2" charset="2"/>
                        <a:buChar char="Ø"/>
                        <a:tabLst>
                          <a:tab pos="1668145"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 a new company a requires time to be seen and recognized by the possible customers</a:t>
                      </a:r>
                    </a:p>
                    <a:p>
                      <a:pPr marL="0" lvl="0" indent="0" algn="l">
                        <a:lnSpc>
                          <a:spcPct val="107000"/>
                        </a:lnSpc>
                        <a:buFont typeface="Wingdings" panose="05000000000000000000" pitchFamily="2" charset="2"/>
                        <a:buNone/>
                        <a:tabLst>
                          <a:tab pos="1668145" algn="l"/>
                        </a:tabLs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800"/>
                        </a:spcAft>
                        <a:buFont typeface="Wingdings" panose="05000000000000000000" pitchFamily="2" charset="2"/>
                        <a:buChar char="Ø"/>
                        <a:tabLst>
                          <a:tab pos="1668145"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fashion industry is changing season by season and I need to be prepared for it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txBody>
                  <a:tcPr/>
                </a:tc>
                <a:tc>
                  <a:txBody>
                    <a:bodyPr/>
                    <a:lstStyle/>
                    <a:p>
                      <a:pPr marL="285750" lvl="0" indent="-285750" algn="l">
                        <a:lnSpc>
                          <a:spcPct val="107000"/>
                        </a:lnSpc>
                        <a:buFont typeface="Wingdings" panose="05000000000000000000" pitchFamily="2" charset="2"/>
                        <a:buChar char="Ø"/>
                        <a:tabLst>
                          <a:tab pos="1668145" algn="l"/>
                        </a:tabLst>
                      </a:pPr>
                      <a:r>
                        <a:rPr lang="en-GB" sz="1600" dirty="0">
                          <a:solidFill>
                            <a:schemeClr val="dk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Because is a new company developed by young people can attract as well young people with different perceptions for the wedding day as the fashion is different now and what was “strange” before now can be cool and in “trends”</a:t>
                      </a:r>
                    </a:p>
                    <a:p>
                      <a:pPr marL="0" lvl="0" indent="0" algn="l">
                        <a:lnSpc>
                          <a:spcPct val="107000"/>
                        </a:lnSpc>
                        <a:buFont typeface="Wingdings" panose="05000000000000000000" pitchFamily="2" charset="2"/>
                        <a:buNone/>
                        <a:tabLst>
                          <a:tab pos="1668145" algn="l"/>
                        </a:tabLst>
                      </a:pPr>
                      <a:endParaRPr lang="en-GB"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l">
                        <a:lnSpc>
                          <a:spcPct val="107000"/>
                        </a:lnSpc>
                        <a:buFont typeface="Wingdings" panose="05000000000000000000" pitchFamily="2" charset="2"/>
                        <a:buChar char="Ø"/>
                        <a:tabLst>
                          <a:tab pos="1668145"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With the Turkish supplier the prices will be lower and that can be a plus for the company to attract more customers</a:t>
                      </a:r>
                    </a:p>
                    <a:p>
                      <a:pPr marL="0" lvl="0" indent="0" algn="l">
                        <a:lnSpc>
                          <a:spcPct val="107000"/>
                        </a:lnSpc>
                        <a:buFont typeface="Wingdings" panose="05000000000000000000" pitchFamily="2" charset="2"/>
                        <a:buNone/>
                        <a:tabLst>
                          <a:tab pos="1668145" algn="l"/>
                        </a:tabLst>
                      </a:pPr>
                      <a:endParaRPr lang="en-GB"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l">
                        <a:lnSpc>
                          <a:spcPct val="107000"/>
                        </a:lnSpc>
                        <a:spcAft>
                          <a:spcPts val="800"/>
                        </a:spcAft>
                        <a:buFont typeface="Wingdings" panose="05000000000000000000" pitchFamily="2" charset="2"/>
                        <a:buChar char="Ø"/>
                        <a:tabLst>
                          <a:tab pos="1668145" algn="l"/>
                        </a:tabLst>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company want to provides </a:t>
                      </a:r>
                      <a:r>
                        <a:rPr lang="en-GB"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installments</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payments and flexible plans to be easier for the customers to afford all the pieces they want for the shop, as the desire is to have cheap and luxury stock</a:t>
                      </a:r>
                      <a:endParaRPr lang="en-GB" sz="16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1800" kern="1200" dirty="0">
                          <a:solidFill>
                            <a:schemeClr val="dk1"/>
                          </a:solidFill>
                          <a:effectLst/>
                          <a:latin typeface="Times New Roman" panose="02020603050405020304" pitchFamily="18" charset="0"/>
                          <a:ea typeface="+mn-ea"/>
                          <a:cs typeface="Times New Roman" panose="02020603050405020304" pitchFamily="18" charset="0"/>
                        </a:rPr>
                        <a:t>Political factors has the power to make the import harder as since the BREXIT happened the taxes increased and sometimes can be expensive to buy for abroad, especially when you need to buy a large stock for a shop etc.</a:t>
                      </a:r>
                    </a:p>
                    <a:p>
                      <a:endParaRPr lang="en-GB" dirty="0"/>
                    </a:p>
                  </a:txBody>
                  <a:tcPr/>
                </a:tc>
                <a:extLst>
                  <a:ext uri="{0D108BD9-81ED-4DB2-BD59-A6C34878D82A}">
                    <a16:rowId xmlns:a16="http://schemas.microsoft.com/office/drawing/2014/main" val="4214190889"/>
                  </a:ext>
                </a:extLst>
              </a:tr>
            </a:tbl>
          </a:graphicData>
        </a:graphic>
      </p:graphicFrame>
    </p:spTree>
    <p:extLst>
      <p:ext uri="{BB962C8B-B14F-4D97-AF65-F5344CB8AC3E}">
        <p14:creationId xmlns:p14="http://schemas.microsoft.com/office/powerpoint/2010/main" val="38814977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1637251" y="-77058"/>
            <a:ext cx="8229600" cy="936847"/>
          </a:xfrm>
        </p:spPr>
        <p:txBody>
          <a:bodyPr>
            <a:normAutofit/>
          </a:bodyPr>
          <a:lstStyle/>
          <a:p>
            <a:pPr eaLnBrk="1" hangingPunct="1"/>
            <a:r>
              <a:rPr lang="en-US" sz="3200" b="1" dirty="0">
                <a:latin typeface="+mn-lt"/>
                <a:ea typeface="Arial" panose="020B0604020202020204" pitchFamily="34" charset="0"/>
              </a:rPr>
              <a:t>4Ps of marketing</a:t>
            </a:r>
            <a:endParaRPr lang="en-GB" altLang="en-US" sz="3200" b="1" dirty="0">
              <a:latin typeface="+mn-lt"/>
            </a:endParaRPr>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idx="1"/>
          </p:nvPr>
        </p:nvSpPr>
        <p:spPr>
          <a:xfrm>
            <a:off x="98072" y="765315"/>
            <a:ext cx="11995856" cy="4897253"/>
          </a:xfrm>
        </p:spPr>
        <p:txBody>
          <a:bodyPr>
            <a:normAutofit fontScale="32500" lnSpcReduction="20000"/>
          </a:bodyPr>
          <a:lstStyle/>
          <a:p>
            <a:pPr marL="0" indent="0">
              <a:lnSpc>
                <a:spcPct val="107000"/>
              </a:lnSpc>
              <a:spcAft>
                <a:spcPts val="800"/>
              </a:spcAft>
              <a:buNone/>
              <a:tabLst>
                <a:tab pos="1668145" algn="l"/>
              </a:tabLst>
            </a:pPr>
            <a:r>
              <a:rPr lang="en-GB" sz="3800" dirty="0">
                <a:latin typeface="Times New Roman" panose="02020603050405020304" pitchFamily="18" charset="0"/>
                <a:ea typeface="Calibri" panose="020F0502020204030204" pitchFamily="34" charset="0"/>
                <a:cs typeface="Times New Roman" panose="02020603050405020304" pitchFamily="18" charset="0"/>
              </a:rPr>
              <a:t>Marketing mix represent the most influential thing regarding the development of both sides of a business, theory and practise and helps the company to have a well understanding about all the tools that are important and crucial for the organisation (Moller, 2006).</a:t>
            </a:r>
            <a:endParaRPr lang="en-GB" sz="3800" dirty="0">
              <a:effectLst/>
              <a:latin typeface="Times New Roman" panose="02020603050405020304" pitchFamily="18" charset="0"/>
              <a:ea typeface="Calibri" panose="020F0502020204030204" pitchFamily="34" charset="0"/>
              <a:cs typeface="Times New Roman" panose="02020603050405020304" pitchFamily="18" charset="0"/>
            </a:endParaRPr>
          </a:p>
          <a:p>
            <a:pPr marL="400050" lvl="1" indent="0">
              <a:lnSpc>
                <a:spcPct val="107000"/>
              </a:lnSpc>
              <a:spcAft>
                <a:spcPts val="800"/>
              </a:spcAft>
              <a:buNone/>
              <a:tabLst>
                <a:tab pos="1668145" algn="l"/>
              </a:tabLst>
            </a:pPr>
            <a:r>
              <a:rPr lang="en-GB" sz="2600" b="1" dirty="0">
                <a:effectLst/>
                <a:latin typeface="Times New Roman" panose="02020603050405020304" pitchFamily="18" charset="0"/>
                <a:ea typeface="Calibri" panose="020F0502020204030204" pitchFamily="34" charset="0"/>
                <a:cs typeface="Times New Roman" panose="02020603050405020304" pitchFamily="18" charset="0"/>
              </a:rPr>
              <a:t>PRODUCT</a:t>
            </a:r>
          </a:p>
          <a:p>
            <a:pPr marL="857250" lvl="1" indent="-457200">
              <a:lnSpc>
                <a:spcPct val="107000"/>
              </a:lnSpc>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We sell a large spectrum of bridal dresses</a:t>
            </a:r>
          </a:p>
          <a:p>
            <a:pPr marL="857250" lvl="1" indent="-457200">
              <a:lnSpc>
                <a:spcPct val="107000"/>
              </a:lnSpc>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We try to cover as much as we can regarding different </a:t>
            </a:r>
            <a:r>
              <a:rPr lang="en-GB" sz="3500" dirty="0">
                <a:latin typeface="Times New Roman" panose="02020603050405020304" pitchFamily="18" charset="0"/>
                <a:ea typeface="Calibri" panose="020F0502020204030204" pitchFamily="34" charset="0"/>
                <a:cs typeface="Times New Roman" panose="02020603050405020304" pitchFamily="18" charset="0"/>
              </a:rPr>
              <a:t>body types</a:t>
            </a:r>
            <a:endParaRPr lang="en-GB" sz="3500" dirty="0">
              <a:effectLst/>
              <a:latin typeface="Times New Roman" panose="02020603050405020304" pitchFamily="18" charset="0"/>
              <a:ea typeface="Calibri" panose="020F0502020204030204" pitchFamily="34" charset="0"/>
              <a:cs typeface="Times New Roman" panose="02020603050405020304" pitchFamily="18" charset="0"/>
            </a:endParaRPr>
          </a:p>
          <a:p>
            <a:pPr marL="857250" lvl="1" indent="-457200">
              <a:lnSpc>
                <a:spcPct val="107000"/>
              </a:lnSpc>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One year warranty</a:t>
            </a:r>
          </a:p>
          <a:p>
            <a:pPr marL="857250" lvl="1" indent="-457200">
              <a:lnSpc>
                <a:spcPct val="107000"/>
              </a:lnSpc>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Special packaging with special hungers (bride’s name), special boxes with brand name and possibility to rent a mannequin to keep the dress safe and ironed in your big day</a:t>
            </a:r>
          </a:p>
          <a:p>
            <a:pPr marL="857250" lvl="1" indent="-457200">
              <a:lnSpc>
                <a:spcPct val="107000"/>
              </a:lnSpc>
              <a:spcAft>
                <a:spcPts val="800"/>
              </a:spcAft>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We offer the possibility to come in your big day to help you to put on the wedding dress</a:t>
            </a:r>
          </a:p>
          <a:p>
            <a:pPr marL="400050" lvl="1" indent="0">
              <a:lnSpc>
                <a:spcPct val="107000"/>
              </a:lnSpc>
              <a:spcAft>
                <a:spcPts val="800"/>
              </a:spcAft>
              <a:buNone/>
              <a:tabLst>
                <a:tab pos="1668145" algn="l"/>
              </a:tabLst>
            </a:pPr>
            <a:r>
              <a:rPr lang="en-GB" sz="2600" b="1" dirty="0">
                <a:effectLst/>
                <a:latin typeface="Times New Roman" panose="02020603050405020304" pitchFamily="18" charset="0"/>
                <a:ea typeface="Calibri" panose="020F0502020204030204" pitchFamily="34" charset="0"/>
                <a:cs typeface="Times New Roman" panose="02020603050405020304" pitchFamily="18" charset="0"/>
              </a:rPr>
              <a:t>PRICE</a:t>
            </a:r>
          </a:p>
          <a:p>
            <a:pPr marL="857250" lvl="1" indent="-457200">
              <a:lnSpc>
                <a:spcPct val="107000"/>
              </a:lnSpc>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We have different discounts depending of events and holidays (</a:t>
            </a:r>
            <a:r>
              <a:rPr lang="en-GB" sz="3500" dirty="0" err="1">
                <a:effectLst/>
                <a:latin typeface="Times New Roman" panose="02020603050405020304" pitchFamily="18" charset="0"/>
                <a:ea typeface="Calibri" panose="020F0502020204030204" pitchFamily="34" charset="0"/>
                <a:cs typeface="Times New Roman" panose="02020603050405020304" pitchFamily="18" charset="0"/>
              </a:rPr>
              <a:t>Valetine’s</a:t>
            </a: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 Day, Spring and Autumn discounts)</a:t>
            </a:r>
          </a:p>
          <a:p>
            <a:pPr marL="857250" lvl="1" indent="-457200">
              <a:lnSpc>
                <a:spcPct val="107000"/>
              </a:lnSpc>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Possibility to pay in </a:t>
            </a:r>
            <a:r>
              <a:rPr lang="en-GB" sz="3500" dirty="0" err="1">
                <a:effectLst/>
                <a:latin typeface="Times New Roman" panose="02020603050405020304" pitchFamily="18" charset="0"/>
                <a:ea typeface="Calibri" panose="020F0502020204030204" pitchFamily="34" charset="0"/>
                <a:cs typeface="Times New Roman" panose="02020603050405020304" pitchFamily="18" charset="0"/>
              </a:rPr>
              <a:t>installments</a:t>
            </a: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 (weekly, monthly)</a:t>
            </a:r>
          </a:p>
          <a:p>
            <a:pPr marL="857250" lvl="1" indent="-457200">
              <a:lnSpc>
                <a:spcPct val="107000"/>
              </a:lnSpc>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We offer you catalogues with different models and prices</a:t>
            </a:r>
          </a:p>
          <a:p>
            <a:pPr marL="857250" lvl="1" indent="-457200">
              <a:lnSpc>
                <a:spcPct val="107000"/>
              </a:lnSpc>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We offer you the possibility to make some adjustments or modify your dress </a:t>
            </a:r>
          </a:p>
          <a:p>
            <a:pPr marL="400050" lvl="1" indent="0">
              <a:lnSpc>
                <a:spcPct val="107000"/>
              </a:lnSpc>
              <a:spcAft>
                <a:spcPts val="800"/>
              </a:spcAft>
              <a:buNone/>
              <a:tabLst>
                <a:tab pos="1668145" algn="l"/>
              </a:tabLst>
            </a:pPr>
            <a:endParaRPr lang="en-GB" sz="26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400050" lvl="1" indent="0">
              <a:lnSpc>
                <a:spcPct val="107000"/>
              </a:lnSpc>
              <a:spcAft>
                <a:spcPts val="800"/>
              </a:spcAft>
              <a:buNone/>
              <a:tabLst>
                <a:tab pos="1668145" algn="l"/>
              </a:tabLst>
            </a:pPr>
            <a:r>
              <a:rPr lang="en-GB" sz="2600" b="1" dirty="0">
                <a:effectLst/>
                <a:latin typeface="Times New Roman" panose="02020603050405020304" pitchFamily="18" charset="0"/>
                <a:ea typeface="Calibri" panose="020F0502020204030204" pitchFamily="34" charset="0"/>
                <a:cs typeface="Times New Roman" panose="02020603050405020304" pitchFamily="18" charset="0"/>
              </a:rPr>
              <a:t>PLACE</a:t>
            </a:r>
          </a:p>
          <a:p>
            <a:pPr marL="857250" lvl="1" indent="-457200">
              <a:lnSpc>
                <a:spcPct val="107000"/>
              </a:lnSpc>
              <a:spcAft>
                <a:spcPts val="800"/>
              </a:spcAft>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Distribution mix of Arthur’s Bridal is used to be in shop and online retailing and domination of players such as AMAZON</a:t>
            </a:r>
            <a:r>
              <a:rPr lang="en-GB" sz="2600" dirty="0">
                <a:effectLst/>
                <a:latin typeface="Times New Roman" panose="02020603050405020304" pitchFamily="18" charset="0"/>
                <a:ea typeface="Calibri" panose="020F0502020204030204" pitchFamily="34" charset="0"/>
                <a:cs typeface="Times New Roman" panose="02020603050405020304" pitchFamily="18" charset="0"/>
              </a:rPr>
              <a:t>.</a:t>
            </a:r>
          </a:p>
          <a:p>
            <a:pPr marL="400050" lvl="1" indent="0">
              <a:lnSpc>
                <a:spcPct val="107000"/>
              </a:lnSpc>
              <a:spcAft>
                <a:spcPts val="800"/>
              </a:spcAft>
              <a:buNone/>
              <a:tabLst>
                <a:tab pos="1668145" algn="l"/>
              </a:tabLst>
            </a:pPr>
            <a:endParaRPr lang="en-GB" sz="26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400050" lvl="1" indent="0">
              <a:lnSpc>
                <a:spcPct val="107000"/>
              </a:lnSpc>
              <a:spcAft>
                <a:spcPts val="800"/>
              </a:spcAft>
              <a:buNone/>
              <a:tabLst>
                <a:tab pos="1668145" algn="l"/>
              </a:tabLst>
            </a:pPr>
            <a:r>
              <a:rPr lang="en-GB" sz="2600" b="1" dirty="0">
                <a:effectLst/>
                <a:latin typeface="Times New Roman" panose="02020603050405020304" pitchFamily="18" charset="0"/>
                <a:ea typeface="Calibri" panose="020F0502020204030204" pitchFamily="34" charset="0"/>
                <a:cs typeface="Times New Roman" panose="02020603050405020304" pitchFamily="18" charset="0"/>
              </a:rPr>
              <a:t>PROMOTION</a:t>
            </a:r>
          </a:p>
          <a:p>
            <a:pPr marL="857250" lvl="1" indent="-457200">
              <a:lnSpc>
                <a:spcPct val="107000"/>
              </a:lnSpc>
              <a:spcAft>
                <a:spcPts val="800"/>
              </a:spcAft>
              <a:buFont typeface="Wingdings" panose="05000000000000000000" pitchFamily="2" charset="2"/>
              <a:buChar char="ü"/>
              <a:tabLst>
                <a:tab pos="1668145" algn="l"/>
              </a:tabLst>
            </a:pPr>
            <a:r>
              <a:rPr lang="en-GB" sz="3500" dirty="0">
                <a:effectLst/>
                <a:latin typeface="Times New Roman" panose="02020603050405020304" pitchFamily="18" charset="0"/>
                <a:ea typeface="Calibri" panose="020F0502020204030204" pitchFamily="34" charset="0"/>
                <a:cs typeface="Times New Roman" panose="02020603050405020304" pitchFamily="18" charset="0"/>
              </a:rPr>
              <a:t>Advertising is shop, online, Facebook and Instagram page, online events, presentations etc.</a:t>
            </a:r>
          </a:p>
          <a:p>
            <a:pPr marL="0" indent="0" eaLnBrk="0" fontAlgn="base" hangingPunct="0">
              <a:spcAft>
                <a:spcPts val="800"/>
              </a:spcAft>
              <a:buNone/>
              <a:defRPr/>
            </a:pPr>
            <a:endParaRPr lang="en-GB" altLang="en-US" sz="2800" dirty="0">
              <a:solidFill>
                <a:prstClr val="black"/>
              </a:solidFill>
            </a:endParaRPr>
          </a:p>
          <a:p>
            <a:pPr eaLnBrk="0" fontAlgn="base" hangingPunct="0">
              <a:spcAft>
                <a:spcPts val="800"/>
              </a:spcAft>
              <a:buFont typeface="Wingdings" panose="05000000000000000000" pitchFamily="2" charset="2"/>
              <a:buChar char="q"/>
              <a:defRPr/>
            </a:pPr>
            <a:endParaRPr lang="en-GB" sz="2400" dirty="0">
              <a:solidFill>
                <a:prstClr val="black"/>
              </a:solidFill>
              <a:ea typeface="Times New Roman" panose="02020603050405020304" pitchFamily="18" charset="0"/>
            </a:endParaRPr>
          </a:p>
          <a:p>
            <a:pPr marL="0" indent="0">
              <a:buNone/>
            </a:pPr>
            <a:endParaRPr lang="en-US" altLang="en-US" dirty="0"/>
          </a:p>
        </p:txBody>
      </p:sp>
    </p:spTree>
    <p:extLst>
      <p:ext uri="{BB962C8B-B14F-4D97-AF65-F5344CB8AC3E}">
        <p14:creationId xmlns:p14="http://schemas.microsoft.com/office/powerpoint/2010/main" val="813258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609600" y="-56289"/>
            <a:ext cx="10972800" cy="1143000"/>
          </a:xfrm>
        </p:spPr>
        <p:txBody>
          <a:bodyPr anchor="ctr">
            <a:normAutofit/>
          </a:bodyPr>
          <a:lstStyle/>
          <a:p>
            <a:pPr eaLnBrk="1" hangingPunct="1"/>
            <a:r>
              <a:rPr lang="en-GB" altLang="en-US" b="1" dirty="0"/>
              <a:t>Target Market and Marketing strategies</a:t>
            </a:r>
            <a:endParaRPr lang="en-GB" altLang="en-US" dirty="0"/>
          </a:p>
        </p:txBody>
      </p:sp>
      <p:pic>
        <p:nvPicPr>
          <p:cNvPr id="4" name="Content Placeholder 3" descr="At age 85, the marital status with the largest proportion for males is married whereas for females it is widowed.">
            <a:extLst>
              <a:ext uri="{FF2B5EF4-FFF2-40B4-BE49-F238E27FC236}">
                <a16:creationId xmlns:a16="http://schemas.microsoft.com/office/drawing/2014/main" id="{FBCBFA43-60D5-46C6-83C3-1ADDD709539D}"/>
              </a:ext>
            </a:extLst>
          </p:cNvPr>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bwMode="auto">
          <a:xfrm>
            <a:off x="226424" y="981893"/>
            <a:ext cx="4051961" cy="3265760"/>
          </a:xfrm>
          <a:prstGeom prst="rect">
            <a:avLst/>
          </a:prstGeom>
          <a:noFill/>
          <a:ln>
            <a:noFill/>
          </a:ln>
        </p:spPr>
      </p:pic>
      <p:sp>
        <p:nvSpPr>
          <p:cNvPr id="13319" name="Content Placeholder 3">
            <a:extLst>
              <a:ext uri="{FF2B5EF4-FFF2-40B4-BE49-F238E27FC236}">
                <a16:creationId xmlns:a16="http://schemas.microsoft.com/office/drawing/2014/main" id="{963086EF-2DAF-EC11-A2E7-5778A3E4754C}"/>
              </a:ext>
            </a:extLst>
          </p:cNvPr>
          <p:cNvSpPr>
            <a:spLocks noGrp="1"/>
          </p:cNvSpPr>
          <p:nvPr>
            <p:ph sz="half" idx="2"/>
          </p:nvPr>
        </p:nvSpPr>
        <p:spPr>
          <a:xfrm>
            <a:off x="257184" y="4341740"/>
            <a:ext cx="6220823" cy="1299633"/>
          </a:xfrm>
        </p:spPr>
        <p:txBody>
          <a:bodyPr>
            <a:normAutofit fontScale="25000" lnSpcReduction="20000"/>
          </a:bodyPr>
          <a:lstStyle/>
          <a:p>
            <a:pPr lvl="0">
              <a:lnSpc>
                <a:spcPct val="120000"/>
              </a:lnSpc>
              <a:buFont typeface="Wingdings" panose="05000000000000000000" pitchFamily="2" charset="2"/>
              <a:buChar char="Ø"/>
            </a:pPr>
            <a:r>
              <a:rPr lang="en-GB" sz="4800" dirty="0">
                <a:effectLst/>
                <a:latin typeface="Times New Roman" panose="02020603050405020304" pitchFamily="18" charset="0"/>
                <a:ea typeface="Calibri" panose="020F0502020204030204" pitchFamily="34" charset="0"/>
                <a:cs typeface="Times New Roman" panose="02020603050405020304" pitchFamily="18" charset="0"/>
              </a:rPr>
              <a:t>Possible brides aged between 25-35 years</a:t>
            </a:r>
          </a:p>
          <a:p>
            <a:pPr lvl="0">
              <a:lnSpc>
                <a:spcPct val="120000"/>
              </a:lnSpc>
              <a:spcAft>
                <a:spcPts val="800"/>
              </a:spcAft>
              <a:buFont typeface="Wingdings" panose="05000000000000000000" pitchFamily="2" charset="2"/>
              <a:buChar char="Ø"/>
            </a:pPr>
            <a:r>
              <a:rPr lang="en-GB" sz="4800" dirty="0">
                <a:effectLst/>
                <a:latin typeface="Times New Roman" panose="02020603050405020304" pitchFamily="18" charset="0"/>
                <a:ea typeface="Calibri" panose="020F0502020204030204" pitchFamily="34" charset="0"/>
                <a:cs typeface="Times New Roman" panose="02020603050405020304" pitchFamily="18" charset="0"/>
              </a:rPr>
              <a:t>The younger women are most possible to get married and to want a bridal look</a:t>
            </a:r>
          </a:p>
          <a:p>
            <a:pPr lvl="0">
              <a:lnSpc>
                <a:spcPct val="120000"/>
              </a:lnSpc>
              <a:spcAft>
                <a:spcPts val="800"/>
              </a:spcAft>
              <a:buFont typeface="Wingdings" panose="05000000000000000000" pitchFamily="2" charset="2"/>
              <a:buChar char="Ø"/>
            </a:pPr>
            <a:r>
              <a:rPr lang="en-GB" sz="4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As per statista.com the UK wedding In 2021 was 470,000 and 350,000 in 2022, with 200,000 more weddings than in pre-pandemic years, and for the shop is a good and satisfactory news which increase the confidence and the ambition to open it as soon as possible.</a:t>
            </a:r>
          </a:p>
          <a:p>
            <a:pPr marL="342900" lvl="0" indent="-342900">
              <a:lnSpc>
                <a:spcPct val="107000"/>
              </a:lnSpc>
              <a:spcAft>
                <a:spcPts val="800"/>
              </a:spcAft>
              <a:buFont typeface="Symbol" panose="05050102010706020507" pitchFamily="18" charset="2"/>
              <a:buChar char=""/>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6" name="Picture 5">
            <a:extLst>
              <a:ext uri="{FF2B5EF4-FFF2-40B4-BE49-F238E27FC236}">
                <a16:creationId xmlns:a16="http://schemas.microsoft.com/office/drawing/2014/main" id="{A00FF968-D179-4F11-A237-B07C6404232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52481" y="885380"/>
            <a:ext cx="5713095" cy="4286885"/>
          </a:xfrm>
          <a:prstGeom prst="rect">
            <a:avLst/>
          </a:prstGeom>
          <a:noFill/>
          <a:ln>
            <a:noFill/>
          </a:ln>
        </p:spPr>
      </p:pic>
      <p:sp>
        <p:nvSpPr>
          <p:cNvPr id="8" name="TextBox 7">
            <a:extLst>
              <a:ext uri="{FF2B5EF4-FFF2-40B4-BE49-F238E27FC236}">
                <a16:creationId xmlns:a16="http://schemas.microsoft.com/office/drawing/2014/main" id="{E617C20A-A701-471B-8163-A03D4FD1D927}"/>
              </a:ext>
            </a:extLst>
          </p:cNvPr>
          <p:cNvSpPr txBox="1"/>
          <p:nvPr/>
        </p:nvSpPr>
        <p:spPr>
          <a:xfrm>
            <a:off x="6478007" y="4970933"/>
            <a:ext cx="5576973" cy="670440"/>
          </a:xfrm>
          <a:prstGeom prst="rect">
            <a:avLst/>
          </a:prstGeom>
          <a:noFill/>
        </p:spPr>
        <p:txBody>
          <a:bodyPr wrap="square">
            <a:spAutoFit/>
          </a:bodyPr>
          <a:lstStyle/>
          <a:p>
            <a:pPr>
              <a:lnSpc>
                <a:spcPct val="107000"/>
              </a:lnSpc>
              <a:spcAft>
                <a:spcPts val="800"/>
              </a:spcAft>
              <a:tabLst>
                <a:tab pos="1668145" algn="l"/>
              </a:tabLs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Population of Birmingham by age – source </a:t>
            </a: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Age Classes: Fonte ONS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BE6A5FF2-62E8-4D42-A236-80755CF9B231}"/>
              </a:ext>
            </a:extLst>
          </p:cNvPr>
          <p:cNvSpPr>
            <a:spLocks noGrp="1"/>
          </p:cNvSpPr>
          <p:nvPr>
            <p:ph type="sldNum" sz="quarter" idx="12"/>
          </p:nvPr>
        </p:nvSpPr>
        <p:spPr/>
        <p:txBody>
          <a:bodyPr/>
          <a:lstStyle/>
          <a:p>
            <a:fld id="{AC82685A-BD3A-4230-8D85-804689F67293}" type="slidenum">
              <a:rPr lang="en-GB" smtClean="0"/>
              <a:t>8</a:t>
            </a:fld>
            <a:endParaRPr lang="en-GB"/>
          </a:p>
        </p:txBody>
      </p:sp>
      <p:sp>
        <p:nvSpPr>
          <p:cNvPr id="3" name="Date Placeholder 2">
            <a:extLst>
              <a:ext uri="{FF2B5EF4-FFF2-40B4-BE49-F238E27FC236}">
                <a16:creationId xmlns:a16="http://schemas.microsoft.com/office/drawing/2014/main" id="{9F5D173F-580B-4CE2-98A4-F9FD8DED36B3}"/>
              </a:ext>
            </a:extLst>
          </p:cNvPr>
          <p:cNvSpPr>
            <a:spLocks noGrp="1"/>
          </p:cNvSpPr>
          <p:nvPr>
            <p:ph type="dt" sz="half" idx="10"/>
          </p:nvPr>
        </p:nvSpPr>
        <p:spPr/>
        <p:txBody>
          <a:bodyPr/>
          <a:lstStyle/>
          <a:p>
            <a:fld id="{DF2D202B-3CEB-4427-964B-2DEA4ACC7B43}" type="datetime1">
              <a:rPr lang="en-GB" smtClean="0"/>
              <a:t>03/08/2023</a:t>
            </a:fld>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9B53C-A591-4E20-A426-5ADE42C9F854}"/>
              </a:ext>
            </a:extLst>
          </p:cNvPr>
          <p:cNvSpPr>
            <a:spLocks noGrp="1"/>
          </p:cNvSpPr>
          <p:nvPr>
            <p:ph type="title"/>
          </p:nvPr>
        </p:nvSpPr>
        <p:spPr>
          <a:xfrm>
            <a:off x="609600" y="1876935"/>
            <a:ext cx="10972800" cy="1143000"/>
          </a:xfrm>
        </p:spPr>
        <p:txBody>
          <a:bodyPr>
            <a:normAutofit fontScale="90000"/>
          </a:bodyPr>
          <a:lstStyle/>
          <a:p>
            <a:r>
              <a:rPr lang="en-GB" dirty="0">
                <a:latin typeface="Times New Roman" panose="02020603050405020304" pitchFamily="18" charset="0"/>
                <a:cs typeface="Times New Roman" panose="02020603050405020304" pitchFamily="18" charset="0"/>
              </a:rPr>
              <a:t>THANK YOU ! AND IF YOU ARE READY TO MARRY, I’M HERE TO HELP!</a:t>
            </a:r>
          </a:p>
        </p:txBody>
      </p:sp>
    </p:spTree>
    <p:extLst>
      <p:ext uri="{BB962C8B-B14F-4D97-AF65-F5344CB8AC3E}">
        <p14:creationId xmlns:p14="http://schemas.microsoft.com/office/powerpoint/2010/main" val="850664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1981200" y="114301"/>
            <a:ext cx="8229600" cy="1008063"/>
          </a:xfrm>
        </p:spPr>
        <p:txBody>
          <a:bodyPr/>
          <a:lstStyle/>
          <a:p>
            <a:pPr eaLnBrk="1" hangingPunct="1"/>
            <a:r>
              <a:rPr lang="en-GB" altLang="en-US" sz="3200" b="1" dirty="0"/>
              <a:t>References</a:t>
            </a:r>
            <a:endParaRPr lang="en-GB" altLang="en-US" sz="3200" dirty="0"/>
          </a:p>
        </p:txBody>
      </p:sp>
      <p:sp>
        <p:nvSpPr>
          <p:cNvPr id="19459" name="Rectangle 3">
            <a:extLst>
              <a:ext uri="{FF2B5EF4-FFF2-40B4-BE49-F238E27FC236}">
                <a16:creationId xmlns:a16="http://schemas.microsoft.com/office/drawing/2014/main" id="{E3FD7B8E-BE25-4323-8F07-91361516B2E4}"/>
              </a:ext>
            </a:extLst>
          </p:cNvPr>
          <p:cNvSpPr>
            <a:spLocks noGrp="1"/>
          </p:cNvSpPr>
          <p:nvPr>
            <p:ph idx="1"/>
          </p:nvPr>
        </p:nvSpPr>
        <p:spPr>
          <a:xfrm>
            <a:off x="1847528" y="980729"/>
            <a:ext cx="8363272" cy="4464397"/>
          </a:xfrm>
        </p:spPr>
        <p:txBody>
          <a:bodyPr>
            <a:normAutofit/>
          </a:bodyPr>
          <a:lstStyle/>
          <a:p>
            <a:pPr>
              <a:lnSpc>
                <a:spcPct val="90000"/>
              </a:lnSpc>
              <a:buFont typeface="+mj-lt"/>
              <a:buAutoNum type="arabicPeriod"/>
            </a:pPr>
            <a:r>
              <a:rPr kumimoji="0" lang="en-GB" sz="1800" i="0" u="none" strike="noStrike" kern="1200" cap="none" spc="0" normalizeH="0" baseline="0" noProof="0" dirty="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Age Classes: Fonte ONS – Population of Birmingham by age</a:t>
            </a:r>
          </a:p>
          <a:p>
            <a:pPr marR="0" lvl="0" algn="l" defTabSz="914400" rtl="0" eaLnBrk="1" fontAlgn="auto" latinLnBrk="0" hangingPunct="1">
              <a:lnSpc>
                <a:spcPct val="100000"/>
              </a:lnSpc>
              <a:spcBef>
                <a:spcPts val="0"/>
              </a:spcBef>
              <a:spcAft>
                <a:spcPts val="0"/>
              </a:spcAft>
              <a:buClrTx/>
              <a:buSzTx/>
              <a:buFont typeface="+mj-lt"/>
              <a:buAutoNum type="arabicPeriod"/>
              <a:tabLst/>
              <a:defRPr/>
            </a:pP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Ayub</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 Razzaq, A., Aslam, M.S. and Iftekhar, H. (2013), “A conceptual framework on evaluating SWOT analysis as the mediator in strategic marketing planning through marketing intelligence”, European Journal of Business and Social Sciences, Vol. 2, No. 1, pp. 91–98</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buFont typeface="+mj-lt"/>
              <a:buAutoNum type="arabicPeriod"/>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Business Dictionary (2019), “What is a SWOT analysis? definition and meaning - BusinessDictionary.com”, available at: </a:t>
            </a:r>
            <a:r>
              <a:rPr lang="en-GB" sz="1800" u="sng" dirty="0">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http://www.businessdictionary.com/definition/SWOT-</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analysis.html (accessed on 12</a:t>
            </a:r>
            <a:r>
              <a:rPr lang="en-GB" sz="1800" baseline="30000" dirty="0">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March 2023)</a:t>
            </a:r>
          </a:p>
          <a:p>
            <a:pPr>
              <a:buFont typeface="+mj-lt"/>
              <a:buAutoNum type="arabicPeriod"/>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Moller, K. (2006). The Marketing Mix Revisited: Towards the 21st Century Marketing by E.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Constantinides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Journal of Marketing Management, 22(3), 439-450.</a:t>
            </a:r>
          </a:p>
          <a:p>
            <a:pPr>
              <a:buFont typeface="+mj-lt"/>
              <a:buAutoNum type="arabicPeriod"/>
            </a:pPr>
            <a:r>
              <a:rPr kumimoji="0" lang="en-GB" sz="1800" i="0" u="none" strike="noStrike" kern="1200" cap="none" spc="0" normalizeH="0" baseline="0" noProof="0" dirty="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Office for National Statistics (</a:t>
            </a:r>
            <a:r>
              <a:rPr kumimoji="0" lang="en-GB" sz="1800" i="0" u="none" strike="noStrike" kern="1200" cap="none" spc="0" normalizeH="0" baseline="0" noProof="0" dirty="0" err="1">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accesed</a:t>
            </a:r>
            <a:r>
              <a:rPr kumimoji="0" lang="en-GB" sz="1800" i="0" u="none" strike="noStrike" kern="1200" cap="none" spc="0" normalizeH="0" baseline="0" noProof="0" dirty="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 on 28</a:t>
            </a:r>
            <a:r>
              <a:rPr kumimoji="0" lang="en-GB" sz="1800" i="0" u="none" strike="noStrike" kern="1200" cap="none" spc="0" normalizeH="0" baseline="30000" noProof="0" dirty="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th</a:t>
            </a:r>
            <a:r>
              <a:rPr kumimoji="0" lang="en-GB" sz="1800" i="0" u="none" strike="noStrike" kern="1200" cap="none" spc="0" normalizeH="0" baseline="0" noProof="0" dirty="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 February 2023)</a:t>
            </a:r>
            <a:endParaRPr kumimoji="0" lang="en-GB" sz="1800"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a:p>
            <a:pPr>
              <a:buFont typeface="+mj-lt"/>
              <a:buAutoNum type="arabicPeriod"/>
            </a:pPr>
            <a:endParaRPr lang="en-GB" altLang="en-US"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49337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TotalTime>
  <Words>1646</Words>
  <Application>Microsoft Office PowerPoint</Application>
  <PresentationFormat>Widescreen</PresentationFormat>
  <Paragraphs>83</Paragraphs>
  <Slides>10</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Arial</vt:lpstr>
      <vt:lpstr>Calibri</vt:lpstr>
      <vt:lpstr>Courier New</vt:lpstr>
      <vt:lpstr>Delivery</vt:lpstr>
      <vt:lpstr>Myriad Pro</vt:lpstr>
      <vt:lpstr>Symbol</vt:lpstr>
      <vt:lpstr>Times New Roman</vt:lpstr>
      <vt:lpstr>Wingdings</vt:lpstr>
      <vt:lpstr>20140311PresentationUWTSDTemplate</vt:lpstr>
      <vt:lpstr>BUSINESS PLAN</vt:lpstr>
      <vt:lpstr>Introduction</vt:lpstr>
      <vt:lpstr>Overview of the business idea, product and/or service</vt:lpstr>
      <vt:lpstr>Legal format &amp; Management</vt:lpstr>
      <vt:lpstr>SWOT ANALYSIS</vt:lpstr>
      <vt:lpstr>PowerPoint Presentation</vt:lpstr>
      <vt:lpstr>4Ps of marketing</vt:lpstr>
      <vt:lpstr>Target Market and Marketing strategies</vt:lpstr>
      <vt:lpstr>THANK YOU ! AND IF YOU ARE READY TO MARRY, I’M HERE TO HELP!</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dc:creator>Vasilios Tavlaridis</dc:creator>
  <cp:lastModifiedBy>Roxana Gavril (DHL GB)</cp:lastModifiedBy>
  <cp:revision>56</cp:revision>
  <dcterms:created xsi:type="dcterms:W3CDTF">2023-03-07T08:04:46Z</dcterms:created>
  <dcterms:modified xsi:type="dcterms:W3CDTF">2023-08-03T13:26:29Z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36915f3-2f02-4945-8997-f2963298db46_Enabled">
    <vt:lpwstr>true</vt:lpwstr>
  </property>
  <property fmtid="{D5CDD505-2E9C-101B-9397-08002B2CF9AE}" pid="3" name="MSIP_Label_736915f3-2f02-4945-8997-f2963298db46_SetDate">
    <vt:lpwstr>2023-03-13T19:27:47Z</vt:lpwstr>
  </property>
  <property fmtid="{D5CDD505-2E9C-101B-9397-08002B2CF9AE}" pid="4" name="MSIP_Label_736915f3-2f02-4945-8997-f2963298db46_Method">
    <vt:lpwstr>Standard</vt:lpwstr>
  </property>
  <property fmtid="{D5CDD505-2E9C-101B-9397-08002B2CF9AE}" pid="5" name="MSIP_Label_736915f3-2f02-4945-8997-f2963298db46_Name">
    <vt:lpwstr>Internal</vt:lpwstr>
  </property>
  <property fmtid="{D5CDD505-2E9C-101B-9397-08002B2CF9AE}" pid="6" name="MSIP_Label_736915f3-2f02-4945-8997-f2963298db46_SiteId">
    <vt:lpwstr>cd99fef8-1cd3-4a2a-9bdf-15531181d65e</vt:lpwstr>
  </property>
  <property fmtid="{D5CDD505-2E9C-101B-9397-08002B2CF9AE}" pid="7" name="MSIP_Label_736915f3-2f02-4945-8997-f2963298db46_ActionId">
    <vt:lpwstr>da6f1292-910e-4df8-b613-b0275702466b</vt:lpwstr>
  </property>
  <property fmtid="{D5CDD505-2E9C-101B-9397-08002B2CF9AE}" pid="8" name="MSIP_Label_736915f3-2f02-4945-8997-f2963298db46_ContentBits">
    <vt:lpwstr>1</vt:lpwstr>
  </property>
</Properties>
</file>