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6"/>
  </p:notesMasterIdLst>
  <p:handoutMasterIdLst>
    <p:handoutMasterId r:id="rId77"/>
  </p:handoutMasterIdLst>
  <p:sldIdLst>
    <p:sldId id="256" r:id="rId2"/>
    <p:sldId id="257" r:id="rId3"/>
    <p:sldId id="259" r:id="rId4"/>
    <p:sldId id="260" r:id="rId5"/>
    <p:sldId id="316" r:id="rId6"/>
    <p:sldId id="261" r:id="rId7"/>
    <p:sldId id="262" r:id="rId8"/>
    <p:sldId id="263" r:id="rId9"/>
    <p:sldId id="264" r:id="rId10"/>
    <p:sldId id="265" r:id="rId11"/>
    <p:sldId id="266" r:id="rId12"/>
    <p:sldId id="267" r:id="rId13"/>
    <p:sldId id="271" r:id="rId14"/>
    <p:sldId id="268" r:id="rId15"/>
    <p:sldId id="293" r:id="rId16"/>
    <p:sldId id="294" r:id="rId17"/>
    <p:sldId id="295" r:id="rId18"/>
    <p:sldId id="269" r:id="rId19"/>
    <p:sldId id="270" r:id="rId20"/>
    <p:sldId id="258" r:id="rId21"/>
    <p:sldId id="272" r:id="rId22"/>
    <p:sldId id="273" r:id="rId23"/>
    <p:sldId id="274" r:id="rId24"/>
    <p:sldId id="275" r:id="rId25"/>
    <p:sldId id="276" r:id="rId26"/>
    <p:sldId id="278" r:id="rId27"/>
    <p:sldId id="279" r:id="rId28"/>
    <p:sldId id="280" r:id="rId29"/>
    <p:sldId id="281" r:id="rId30"/>
    <p:sldId id="282" r:id="rId31"/>
    <p:sldId id="297" r:id="rId32"/>
    <p:sldId id="283" r:id="rId33"/>
    <p:sldId id="284" r:id="rId34"/>
    <p:sldId id="285" r:id="rId35"/>
    <p:sldId id="296" r:id="rId36"/>
    <p:sldId id="286" r:id="rId37"/>
    <p:sldId id="306" r:id="rId38"/>
    <p:sldId id="307" r:id="rId39"/>
    <p:sldId id="287" r:id="rId40"/>
    <p:sldId id="288" r:id="rId41"/>
    <p:sldId id="308" r:id="rId42"/>
    <p:sldId id="309" r:id="rId43"/>
    <p:sldId id="310" r:id="rId44"/>
    <p:sldId id="289" r:id="rId45"/>
    <p:sldId id="290" r:id="rId46"/>
    <p:sldId id="291" r:id="rId47"/>
    <p:sldId id="292" r:id="rId48"/>
    <p:sldId id="300" r:id="rId49"/>
    <p:sldId id="301" r:id="rId50"/>
    <p:sldId id="302" r:id="rId51"/>
    <p:sldId id="303" r:id="rId52"/>
    <p:sldId id="304" r:id="rId53"/>
    <p:sldId id="305" r:id="rId54"/>
    <p:sldId id="311" r:id="rId55"/>
    <p:sldId id="312" r:id="rId56"/>
    <p:sldId id="313" r:id="rId57"/>
    <p:sldId id="314" r:id="rId58"/>
    <p:sldId id="315" r:id="rId59"/>
    <p:sldId id="319" r:id="rId60"/>
    <p:sldId id="317" r:id="rId61"/>
    <p:sldId id="318" r:id="rId62"/>
    <p:sldId id="332"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2EDDB20-E0D4-4833-BB5C-ECA74AAA75AB}" type="datetimeFigureOut">
              <a:rPr lang="en-GB" smtClean="0"/>
              <a:t>01/12/2017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A403A02-2D75-424F-AFF5-EDBAB180B47F}" type="slidenum">
              <a:rPr lang="en-GB" smtClean="0"/>
              <a:t>‹#›</a:t>
            </a:fld>
            <a:endParaRPr lang="en-GB"/>
          </a:p>
        </p:txBody>
      </p:sp>
    </p:spTree>
    <p:extLst>
      <p:ext uri="{BB962C8B-B14F-4D97-AF65-F5344CB8AC3E}">
        <p14:creationId xmlns:p14="http://schemas.microsoft.com/office/powerpoint/2010/main" val="42786147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76EA59C-F1BD-43D1-8B9C-7DFC5A37C3B2}" type="datetimeFigureOut">
              <a:rPr lang="en-GB" smtClean="0"/>
              <a:t>01/12/2017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38DA7BA-ED38-4B2A-AB86-6D1C33B8B438}" type="slidenum">
              <a:rPr lang="en-GB" smtClean="0"/>
              <a:t>‹#›</a:t>
            </a:fld>
            <a:endParaRPr lang="en-GB"/>
          </a:p>
        </p:txBody>
      </p:sp>
    </p:spTree>
    <p:extLst>
      <p:ext uri="{BB962C8B-B14F-4D97-AF65-F5344CB8AC3E}">
        <p14:creationId xmlns:p14="http://schemas.microsoft.com/office/powerpoint/2010/main" val="619772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9F59B0-341F-455B-8343-39BDBD5EF52C}" type="slidenum">
              <a:rPr lang="en-GB" altLang="en-US"/>
              <a:pPr/>
              <a:t>37</a:t>
            </a:fld>
            <a:endParaRPr lang="en-GB" altLang="en-US"/>
          </a:p>
        </p:txBody>
      </p:sp>
      <p:sp>
        <p:nvSpPr>
          <p:cNvPr id="52226" name="Rectangle 2"/>
          <p:cNvSpPr>
            <a:spLocks noRot="1" noChangeArrowheads="1" noTextEdit="1"/>
          </p:cNvSpPr>
          <p:nvPr>
            <p:ph type="sldImg"/>
          </p:nvPr>
        </p:nvSpPr>
        <p:spPr>
          <a:ln/>
        </p:spPr>
      </p:sp>
      <p:sp>
        <p:nvSpPr>
          <p:cNvPr id="52227" name="Rectangle 3"/>
          <p:cNvSpPr>
            <a:spLocks noGrp="1" noChangeArrowheads="1"/>
          </p:cNvSpPr>
          <p:nvPr>
            <p:ph type="body" idx="1"/>
          </p:nvPr>
        </p:nvSpPr>
        <p:spPr>
          <a:xfrm>
            <a:off x="889212" y="4632960"/>
            <a:ext cx="4890665" cy="4389120"/>
          </a:xfrm>
        </p:spPr>
        <p:txBody>
          <a:bodyPr/>
          <a:lstStyle/>
          <a:p>
            <a:endParaRPr lang="en-US" altLang="en-US"/>
          </a:p>
        </p:txBody>
      </p:sp>
    </p:spTree>
    <p:extLst>
      <p:ext uri="{BB962C8B-B14F-4D97-AF65-F5344CB8AC3E}">
        <p14:creationId xmlns:p14="http://schemas.microsoft.com/office/powerpoint/2010/main" val="356939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4A113B-F844-47E9-81E8-368E74C66EFE}" type="slidenum">
              <a:rPr lang="en-GB" altLang="en-US"/>
              <a:pPr/>
              <a:t>41</a:t>
            </a:fld>
            <a:endParaRPr lang="en-GB" altLang="en-US"/>
          </a:p>
        </p:txBody>
      </p:sp>
      <p:sp>
        <p:nvSpPr>
          <p:cNvPr id="58370" name="Rectangle 2"/>
          <p:cNvSpPr>
            <a:spLocks noRot="1" noChangeArrowheads="1" noTextEdit="1"/>
          </p:cNvSpPr>
          <p:nvPr>
            <p:ph type="sldImg"/>
          </p:nvPr>
        </p:nvSpPr>
        <p:spPr>
          <a:ln/>
        </p:spPr>
      </p:sp>
      <p:sp>
        <p:nvSpPr>
          <p:cNvPr id="58371" name="Rectangle 3"/>
          <p:cNvSpPr>
            <a:spLocks noGrp="1" noChangeArrowheads="1"/>
          </p:cNvSpPr>
          <p:nvPr>
            <p:ph type="body" idx="1"/>
          </p:nvPr>
        </p:nvSpPr>
        <p:spPr>
          <a:xfrm>
            <a:off x="889212" y="4632960"/>
            <a:ext cx="4890665" cy="4389120"/>
          </a:xfrm>
        </p:spPr>
        <p:txBody>
          <a:bodyPr/>
          <a:lstStyle/>
          <a:p>
            <a:endParaRPr lang="en-US" altLang="en-US"/>
          </a:p>
        </p:txBody>
      </p:sp>
    </p:spTree>
    <p:extLst>
      <p:ext uri="{BB962C8B-B14F-4D97-AF65-F5344CB8AC3E}">
        <p14:creationId xmlns:p14="http://schemas.microsoft.com/office/powerpoint/2010/main" val="268348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B95F22-030B-43D6-8D78-E3AFC9F571C3}" type="slidenum">
              <a:rPr lang="en-GB" altLang="en-US"/>
              <a:pPr/>
              <a:t>42</a:t>
            </a:fld>
            <a:endParaRPr lang="en-GB" altLang="en-US"/>
          </a:p>
        </p:txBody>
      </p:sp>
      <p:sp>
        <p:nvSpPr>
          <p:cNvPr id="61442" name="Rectangle 2"/>
          <p:cNvSpPr>
            <a:spLocks noRot="1" noChangeArrowheads="1" noTextEdit="1"/>
          </p:cNvSpPr>
          <p:nvPr>
            <p:ph type="sldImg"/>
          </p:nvPr>
        </p:nvSpPr>
        <p:spPr>
          <a:ln/>
        </p:spPr>
      </p:sp>
      <p:sp>
        <p:nvSpPr>
          <p:cNvPr id="61443" name="Rectangle 3"/>
          <p:cNvSpPr>
            <a:spLocks noGrp="1" noChangeArrowheads="1"/>
          </p:cNvSpPr>
          <p:nvPr>
            <p:ph type="body" idx="1"/>
          </p:nvPr>
        </p:nvSpPr>
        <p:spPr>
          <a:xfrm>
            <a:off x="889212" y="4632960"/>
            <a:ext cx="4890665" cy="4389120"/>
          </a:xfrm>
        </p:spPr>
        <p:txBody>
          <a:bodyPr/>
          <a:lstStyle/>
          <a:p>
            <a:endParaRPr lang="en-US" altLang="en-US"/>
          </a:p>
        </p:txBody>
      </p:sp>
    </p:spTree>
    <p:extLst>
      <p:ext uri="{BB962C8B-B14F-4D97-AF65-F5344CB8AC3E}">
        <p14:creationId xmlns:p14="http://schemas.microsoft.com/office/powerpoint/2010/main" val="2451097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D47A0A-5BAE-444F-B8A2-57786F4F5692}" type="slidenum">
              <a:rPr lang="en-GB" altLang="en-US"/>
              <a:pPr/>
              <a:t>58</a:t>
            </a:fld>
            <a:endParaRPr lang="en-GB" altLang="en-US"/>
          </a:p>
        </p:txBody>
      </p:sp>
      <p:sp>
        <p:nvSpPr>
          <p:cNvPr id="28674" name="Rectangle 2"/>
          <p:cNvSpPr>
            <a:spLocks noRot="1" noChangeArrowheads="1" noTextEdit="1"/>
          </p:cNvSpPr>
          <p:nvPr>
            <p:ph type="sldImg"/>
          </p:nvPr>
        </p:nvSpPr>
        <p:spPr>
          <a:ln/>
        </p:spPr>
      </p:sp>
      <p:sp>
        <p:nvSpPr>
          <p:cNvPr id="28675" name="Rectangle 3"/>
          <p:cNvSpPr>
            <a:spLocks noGrp="1" noChangeArrowheads="1"/>
          </p:cNvSpPr>
          <p:nvPr>
            <p:ph type="body" idx="1"/>
          </p:nvPr>
        </p:nvSpPr>
        <p:spPr>
          <a:xfrm>
            <a:off x="889212" y="4632960"/>
            <a:ext cx="4890665" cy="4389120"/>
          </a:xfrm>
        </p:spPr>
        <p:txBody>
          <a:bodyPr/>
          <a:lstStyle/>
          <a:p>
            <a:endParaRPr lang="en-US" altLang="en-US"/>
          </a:p>
        </p:txBody>
      </p:sp>
    </p:spTree>
    <p:extLst>
      <p:ext uri="{BB962C8B-B14F-4D97-AF65-F5344CB8AC3E}">
        <p14:creationId xmlns:p14="http://schemas.microsoft.com/office/powerpoint/2010/main" val="1219603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289471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716241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054332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3E1B970-14EC-4A72-806F-A32B9454ABCD}"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222329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3E1B970-14EC-4A72-806F-A32B9454ABCD}" type="datetimeFigureOut">
              <a:rPr lang="en-GB" smtClean="0"/>
              <a:t>01/12/2017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026506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3E1B970-14EC-4A72-806F-A32B9454ABCD}" type="datetimeFigureOut">
              <a:rPr lang="en-GB" smtClean="0"/>
              <a:t>01/12/2017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929435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E1B970-14EC-4A72-806F-A32B9454ABCD}" type="datetimeFigureOut">
              <a:rPr lang="en-GB" smtClean="0"/>
              <a:t>01/12/2017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2339726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E1B970-14EC-4A72-806F-A32B9454ABCD}"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096728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E1B970-14EC-4A72-806F-A32B9454ABCD}"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11453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955301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90470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1830558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6443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285301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141664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E1B970-14EC-4A72-806F-A32B9454ABCD}"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0976C-4A86-4901-8805-7C64D16C36BD}" type="slidenum">
              <a:rPr lang="en-GB" smtClean="0"/>
              <a:t>‹#›</a:t>
            </a:fld>
            <a:endParaRPr lang="en-GB"/>
          </a:p>
        </p:txBody>
      </p:sp>
    </p:spTree>
    <p:extLst>
      <p:ext uri="{BB962C8B-B14F-4D97-AF65-F5344CB8AC3E}">
        <p14:creationId xmlns:p14="http://schemas.microsoft.com/office/powerpoint/2010/main" val="3961118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AEBDEFBA-E47C-4F4E-9BF7-616CE1490746}" type="slidenum">
              <a:rPr lang="en-GB" altLang="en-US"/>
              <a:pPr/>
              <a:t>‹#›</a:t>
            </a:fld>
            <a:endParaRPr lang="en-GB" altLang="en-US"/>
          </a:p>
        </p:txBody>
      </p:sp>
    </p:spTree>
    <p:extLst>
      <p:ext uri="{BB962C8B-B14F-4D97-AF65-F5344CB8AC3E}">
        <p14:creationId xmlns:p14="http://schemas.microsoft.com/office/powerpoint/2010/main" val="825335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E1B970-14EC-4A72-806F-A32B9454ABCD}" type="datetimeFigureOut">
              <a:rPr lang="en-GB" smtClean="0"/>
              <a:t>01/12/2017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E80976C-4A86-4901-8805-7C64D16C36BD}" type="slidenum">
              <a:rPr lang="en-GB" smtClean="0"/>
              <a:t>‹#›</a:t>
            </a:fld>
            <a:endParaRPr lang="en-GB"/>
          </a:p>
        </p:txBody>
      </p:sp>
    </p:spTree>
    <p:extLst>
      <p:ext uri="{BB962C8B-B14F-4D97-AF65-F5344CB8AC3E}">
        <p14:creationId xmlns:p14="http://schemas.microsoft.com/office/powerpoint/2010/main" val="40814285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images.google.co.uk/imgres?imgurl=http://www1.istockphoto.com/file_thumbview_approve/1407368/2/istockphoto_1407368_icons_emotions.jpg&amp;imgrefurl=http://alrightspanner.blogspot.com/2008/04/cant-stop-rain.html&amp;usg=__EYtWsfj3KaggZ7L6EajgKno1eUQ=&amp;h=380&amp;w=380&amp;sz=65&amp;hl=en&amp;start=9&amp;um=1&amp;tbnid=VPGHsIJQ2hSKBM:&amp;tbnh=123&amp;tbnw=123&amp;prev=/images%3Fq%3Demotions%26hl%3Den%26sa%3DN%26um%3D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images.google.co.uk/imgres?imgurl=http://www.goodpsych.com/storage/fight%2520or%2520flight.gif&amp;imgrefurl=http://www.goodpsych.com/stress-psychology/&amp;usg=__bt1T3y1oiZaQp1DCAlHAnTBYRS0=&amp;h=265&amp;w=269&amp;sz=6&amp;hl=en&amp;start=3&amp;um=1&amp;tbnid=3U8DyorG9HahNM:&amp;tbnh=111&amp;tbnw=113&amp;prev=/images%3Fq%3Dfight%2Bor%2Bflight%26hl%3Den%26um%3D1"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7.xml"/><Relationship Id="rId1" Type="http://schemas.openxmlformats.org/officeDocument/2006/relationships/vmlDrawing" Target="../drawings/vmlDrawing1.vml"/><Relationship Id="rId4" Type="http://schemas.openxmlformats.org/officeDocument/2006/relationships/image" Target="../media/image16.png"/></Relationships>
</file>

<file path=ppt/slides/_rels/slide37.xml.rels><?xml version="1.0" encoding="UTF-8" standalone="yes"?>
<Relationships xmlns="http://schemas.openxmlformats.org/package/2006/relationships"><Relationship Id="rId3" Type="http://schemas.openxmlformats.org/officeDocument/2006/relationships/hyperlink" Target="http://en.wikipedia.org/wiki/Brai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en.wikipedia.org/wiki/Emotion" TargetMode="External"/><Relationship Id="rId5" Type="http://schemas.openxmlformats.org/officeDocument/2006/relationships/hyperlink" Target="http://en.wikipedia.org/wiki/Cerebral_cortex" TargetMode="External"/><Relationship Id="rId4" Type="http://schemas.openxmlformats.org/officeDocument/2006/relationships/hyperlink" Target="http://en.wikipedia.org/wiki/Limbic_syste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images.google.co.uk/imgres?imgurl=http://blogs.mysanantonio.com/weblogs/clockingin/questionnaire.jpg&amp;imgrefurl=http://blogs.mysanantonio.com/weblogs/clockingin/2008/12/so-what-are-you-doing-next-yea-1.html&amp;usg=__untB0kagrdoDf1jQ6X1Yi4HgUoI=&amp;h=253&amp;w=380&amp;sz=23&amp;hl=en&amp;start=1&amp;um=1&amp;tbnid=0Vz2skEzqqLNfM:&amp;tbnh=82&amp;tbnw=123&amp;prev=/images%3Fq%3Dquestionnaire%26hl%3Den%26um%3D1" TargetMode="External"/><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Emotions and Aggression</a:t>
            </a:r>
            <a:endParaRPr lang="en-GB" dirty="0"/>
          </a:p>
        </p:txBody>
      </p:sp>
      <p:sp>
        <p:nvSpPr>
          <p:cNvPr id="3" name="Subtitle 2"/>
          <p:cNvSpPr>
            <a:spLocks noGrp="1"/>
          </p:cNvSpPr>
          <p:nvPr>
            <p:ph type="subTitle" idx="1"/>
          </p:nvPr>
        </p:nvSpPr>
        <p:spPr/>
        <p:txBody>
          <a:bodyPr/>
          <a:lstStyle/>
          <a:p>
            <a:r>
              <a:rPr lang="en-GB" dirty="0" smtClean="0"/>
              <a:t>SSAP4006</a:t>
            </a:r>
            <a:endParaRPr lang="en-GB" dirty="0"/>
          </a:p>
        </p:txBody>
      </p:sp>
    </p:spTree>
    <p:extLst>
      <p:ext uri="{BB962C8B-B14F-4D97-AF65-F5344CB8AC3E}">
        <p14:creationId xmlns:p14="http://schemas.microsoft.com/office/powerpoint/2010/main" val="26275810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the Lecture</a:t>
            </a:r>
            <a:endParaRPr lang="en-GB" dirty="0"/>
          </a:p>
        </p:txBody>
      </p:sp>
      <p:sp>
        <p:nvSpPr>
          <p:cNvPr id="3" name="Content Placeholder 2"/>
          <p:cNvSpPr>
            <a:spLocks noGrp="1"/>
          </p:cNvSpPr>
          <p:nvPr>
            <p:ph idx="1"/>
          </p:nvPr>
        </p:nvSpPr>
        <p:spPr/>
        <p:txBody>
          <a:bodyPr/>
          <a:lstStyle/>
          <a:p>
            <a:r>
              <a:rPr lang="en-GB" dirty="0" smtClean="0"/>
              <a:t>To define what is emotion and to discuss how many emotions we experience.</a:t>
            </a:r>
          </a:p>
          <a:p>
            <a:endParaRPr lang="en-GB" dirty="0"/>
          </a:p>
          <a:p>
            <a:r>
              <a:rPr lang="en-GB" dirty="0" smtClean="0"/>
              <a:t>To critically discuss the James – Lange theory of emotion </a:t>
            </a:r>
          </a:p>
          <a:p>
            <a:endParaRPr lang="en-GB" dirty="0"/>
          </a:p>
          <a:p>
            <a:r>
              <a:rPr lang="en-GB" dirty="0" smtClean="0"/>
              <a:t>To discuss Brain Circuitry in Emotions. </a:t>
            </a:r>
          </a:p>
          <a:p>
            <a:endParaRPr lang="en-GB" dirty="0"/>
          </a:p>
          <a:p>
            <a:r>
              <a:rPr lang="en-GB" dirty="0" smtClean="0"/>
              <a:t>To discuss problems in research emotions and more recent research. </a:t>
            </a:r>
          </a:p>
          <a:p>
            <a:endParaRPr lang="en-GB" dirty="0"/>
          </a:p>
          <a:p>
            <a:r>
              <a:rPr lang="en-GB" dirty="0" smtClean="0"/>
              <a:t>To discuss aggression and the role of Testosterone and Serotonin. </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6007586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Just how many emotions are there?</a:t>
            </a:r>
            <a:endParaRPr lang="en-GB" altLang="en-US"/>
          </a:p>
        </p:txBody>
      </p:sp>
      <p:pic>
        <p:nvPicPr>
          <p:cNvPr id="4100" name="Picture 4" descr="istockphoto_1407368_icons_emotions">
            <a:hlinkClick r:id="rId2"/>
          </p:cNvPr>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135313" y="1679575"/>
            <a:ext cx="3384550" cy="33845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p:cNvSpPr txBox="1"/>
          <p:nvPr/>
        </p:nvSpPr>
        <p:spPr>
          <a:xfrm>
            <a:off x="2019300" y="5588000"/>
            <a:ext cx="7254702" cy="369332"/>
          </a:xfrm>
          <a:prstGeom prst="rect">
            <a:avLst/>
          </a:prstGeom>
          <a:noFill/>
        </p:spPr>
        <p:txBody>
          <a:bodyPr wrap="square" rtlCol="0">
            <a:spAutoFit/>
          </a:bodyPr>
          <a:lstStyle/>
          <a:p>
            <a:r>
              <a:rPr lang="en-GB" dirty="0" smtClean="0"/>
              <a:t>We will come back to this question later in the lecture….. </a:t>
            </a:r>
            <a:endParaRPr lang="en-GB" dirty="0"/>
          </a:p>
        </p:txBody>
      </p:sp>
    </p:spTree>
    <p:extLst>
      <p:ext uri="{BB962C8B-B14F-4D97-AF65-F5344CB8AC3E}">
        <p14:creationId xmlns:p14="http://schemas.microsoft.com/office/powerpoint/2010/main" val="311519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p:txBody>
          <a:bodyPr/>
          <a:lstStyle/>
          <a:p>
            <a:r>
              <a:rPr lang="en-GB" altLang="en-US" dirty="0"/>
              <a:t>What is Emotion</a:t>
            </a:r>
            <a:endParaRPr lang="en-US" altLang="en-US" dirty="0"/>
          </a:p>
        </p:txBody>
      </p:sp>
      <p:sp>
        <p:nvSpPr>
          <p:cNvPr id="8195" name="Content Placeholder 2"/>
          <p:cNvSpPr>
            <a:spLocks noGrp="1"/>
          </p:cNvSpPr>
          <p:nvPr>
            <p:ph idx="4294967295"/>
          </p:nvPr>
        </p:nvSpPr>
        <p:spPr>
          <a:xfrm>
            <a:off x="677334" y="2160589"/>
            <a:ext cx="8596668" cy="4545011"/>
          </a:xfrm>
        </p:spPr>
        <p:txBody>
          <a:bodyPr>
            <a:normAutofit/>
          </a:bodyPr>
          <a:lstStyle/>
          <a:p>
            <a:r>
              <a:rPr lang="en-GB" altLang="en-US" sz="2800" dirty="0"/>
              <a:t>“An increase or decrease in physiological activity that is accompanied by feelings that are characteristic of the emotion and often accompanied by a characteristic behaviour or facial expression” (Garret, 2011). </a:t>
            </a:r>
          </a:p>
          <a:p>
            <a:endParaRPr lang="en-GB" altLang="en-US" sz="2800" dirty="0"/>
          </a:p>
          <a:p>
            <a:r>
              <a:rPr lang="en-GB" altLang="en-US" sz="2800" dirty="0"/>
              <a:t>All know what emotions are, but very difficult to define it (</a:t>
            </a:r>
            <a:r>
              <a:rPr lang="en-GB" altLang="en-US" sz="2800" dirty="0" err="1"/>
              <a:t>LeDoux</a:t>
            </a:r>
            <a:r>
              <a:rPr lang="en-GB" altLang="en-US" sz="2800" dirty="0"/>
              <a:t>, 2011). </a:t>
            </a:r>
            <a:endParaRPr lang="en-US" altLang="en-US" sz="2800" dirty="0"/>
          </a:p>
        </p:txBody>
      </p:sp>
    </p:spTree>
    <p:extLst>
      <p:ext uri="{BB962C8B-B14F-4D97-AF65-F5344CB8AC3E}">
        <p14:creationId xmlns:p14="http://schemas.microsoft.com/office/powerpoint/2010/main" val="21205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3200">
                <a:latin typeface="Arial" panose="020B0604020202020204" pitchFamily="34" charset="0"/>
              </a:rPr>
              <a:t>At least four different aspects to emotions</a:t>
            </a:r>
            <a:r>
              <a:rPr lang="en-GB" altLang="en-US" sz="3200" i="1" u="sng">
                <a:latin typeface="Arial" panose="020B0604020202020204" pitchFamily="34" charset="0"/>
              </a:rPr>
              <a:t/>
            </a:r>
            <a:br>
              <a:rPr lang="en-GB" altLang="en-US" sz="3200" i="1" u="sng">
                <a:latin typeface="Arial" panose="020B0604020202020204" pitchFamily="34" charset="0"/>
              </a:rPr>
            </a:br>
            <a:endParaRPr lang="en-GB" altLang="en-US" sz="3200" i="1" u="sng">
              <a:latin typeface="Arial" panose="020B0604020202020204" pitchFamily="34" charset="0"/>
            </a:endParaRPr>
          </a:p>
        </p:txBody>
      </p:sp>
      <p:sp>
        <p:nvSpPr>
          <p:cNvPr id="8195" name="Rectangle 3"/>
          <p:cNvSpPr>
            <a:spLocks noGrp="1" noChangeArrowheads="1"/>
          </p:cNvSpPr>
          <p:nvPr>
            <p:ph type="body" idx="1"/>
          </p:nvPr>
        </p:nvSpPr>
        <p:spPr>
          <a:xfrm>
            <a:off x="1992313" y="1412875"/>
            <a:ext cx="8229600" cy="5329238"/>
          </a:xfrm>
        </p:spPr>
        <p:txBody>
          <a:bodyPr>
            <a:normAutofit lnSpcReduction="10000"/>
          </a:bodyPr>
          <a:lstStyle/>
          <a:p>
            <a:pPr marL="609600" indent="-609600">
              <a:lnSpc>
                <a:spcPct val="80000"/>
              </a:lnSpc>
              <a:buFont typeface="Wingdings" panose="05000000000000000000" pitchFamily="2" charset="2"/>
              <a:buChar char="§"/>
            </a:pPr>
            <a:r>
              <a:rPr lang="en-GB" altLang="en-US" sz="2000" i="1">
                <a:latin typeface="Arial" panose="020B0604020202020204" pitchFamily="34" charset="0"/>
              </a:rPr>
              <a:t>Feelings</a:t>
            </a:r>
            <a:r>
              <a:rPr lang="en-GB" altLang="en-US" sz="2000">
                <a:latin typeface="Arial" panose="020B0604020202020204" pitchFamily="34" charset="0"/>
              </a:rPr>
              <a:t> </a:t>
            </a:r>
          </a:p>
          <a:p>
            <a:pPr marL="609600" indent="-609600">
              <a:lnSpc>
                <a:spcPct val="80000"/>
              </a:lnSpc>
              <a:buNone/>
            </a:pPr>
            <a:r>
              <a:rPr lang="en-GB" altLang="en-US" sz="2000">
                <a:latin typeface="Arial" panose="020B0604020202020204" pitchFamily="34" charset="0"/>
              </a:rPr>
              <a:t>		- private and subjective.  </a:t>
            </a:r>
          </a:p>
          <a:p>
            <a:pPr marL="609600" indent="-609600">
              <a:lnSpc>
                <a:spcPct val="80000"/>
              </a:lnSpc>
              <a:buNone/>
            </a:pPr>
            <a:r>
              <a:rPr lang="en-GB" altLang="en-US" sz="2000">
                <a:latin typeface="Arial" panose="020B0604020202020204" pitchFamily="34" charset="0"/>
              </a:rPr>
              <a:t>		- range of states</a:t>
            </a:r>
          </a:p>
          <a:p>
            <a:pPr marL="609600" indent="-609600">
              <a:lnSpc>
                <a:spcPct val="80000"/>
              </a:lnSpc>
              <a:buFont typeface="Wingdings" panose="05000000000000000000" pitchFamily="2" charset="2"/>
              <a:buChar char="§"/>
            </a:pPr>
            <a:endParaRPr lang="en-GB" altLang="en-US" sz="2000">
              <a:latin typeface="Arial" panose="020B0604020202020204" pitchFamily="34" charset="0"/>
            </a:endParaRPr>
          </a:p>
          <a:p>
            <a:pPr marL="609600" indent="-609600">
              <a:lnSpc>
                <a:spcPct val="80000"/>
              </a:lnSpc>
              <a:buFont typeface="Wingdings" panose="05000000000000000000" pitchFamily="2" charset="2"/>
              <a:buChar char="§"/>
            </a:pPr>
            <a:r>
              <a:rPr lang="en-GB" altLang="en-US" sz="2000" i="1">
                <a:latin typeface="Arial" panose="020B0604020202020204" pitchFamily="34" charset="0"/>
              </a:rPr>
              <a:t>Actions</a:t>
            </a:r>
            <a:r>
              <a:rPr lang="en-GB" altLang="en-US" sz="2000">
                <a:latin typeface="Arial" panose="020B0604020202020204" pitchFamily="34" charset="0"/>
              </a:rPr>
              <a:t> </a:t>
            </a:r>
          </a:p>
          <a:p>
            <a:pPr marL="609600" indent="-609600">
              <a:lnSpc>
                <a:spcPct val="80000"/>
              </a:lnSpc>
              <a:buNone/>
            </a:pPr>
            <a:r>
              <a:rPr lang="en-GB" altLang="en-US" sz="2000">
                <a:latin typeface="Arial" panose="020B0604020202020204" pitchFamily="34" charset="0"/>
              </a:rPr>
              <a:t>		- emotions can be actions, commonly deemed </a:t>
            </a:r>
          </a:p>
          <a:p>
            <a:pPr marL="609600" indent="-609600">
              <a:lnSpc>
                <a:spcPct val="80000"/>
              </a:lnSpc>
              <a:buNone/>
            </a:pPr>
            <a:r>
              <a:rPr lang="en-GB" altLang="en-US" sz="2000">
                <a:latin typeface="Arial" panose="020B0604020202020204" pitchFamily="34" charset="0"/>
              </a:rPr>
              <a:t>		  emotional </a:t>
            </a:r>
          </a:p>
          <a:p>
            <a:pPr marL="609600" indent="-609600">
              <a:lnSpc>
                <a:spcPct val="80000"/>
              </a:lnSpc>
              <a:buNone/>
            </a:pPr>
            <a:r>
              <a:rPr lang="en-GB" altLang="en-US" sz="2000">
                <a:latin typeface="Arial" panose="020B0604020202020204" pitchFamily="34" charset="0"/>
              </a:rPr>
              <a:t>	</a:t>
            </a:r>
          </a:p>
          <a:p>
            <a:pPr marL="609600" indent="-609600">
              <a:lnSpc>
                <a:spcPct val="80000"/>
              </a:lnSpc>
              <a:buFont typeface="Wingdings" panose="05000000000000000000" pitchFamily="2" charset="2"/>
              <a:buChar char="§"/>
            </a:pPr>
            <a:r>
              <a:rPr lang="en-GB" altLang="en-US" sz="2000" i="1">
                <a:latin typeface="Arial" panose="020B0604020202020204" pitchFamily="34" charset="0"/>
              </a:rPr>
              <a:t>Physiological arousal</a:t>
            </a:r>
            <a:r>
              <a:rPr lang="en-GB" altLang="en-US" sz="2000">
                <a:latin typeface="Arial" panose="020B0604020202020204" pitchFamily="34" charset="0"/>
              </a:rPr>
              <a:t> </a:t>
            </a:r>
          </a:p>
          <a:p>
            <a:pPr marL="609600" indent="-609600">
              <a:lnSpc>
                <a:spcPct val="80000"/>
              </a:lnSpc>
              <a:buNone/>
            </a:pPr>
            <a:r>
              <a:rPr lang="en-GB" altLang="en-US" sz="2000">
                <a:latin typeface="Arial" panose="020B0604020202020204" pitchFamily="34" charset="0"/>
              </a:rPr>
              <a:t>		- states of physiological arousal –displays of </a:t>
            </a:r>
          </a:p>
          <a:p>
            <a:pPr marL="609600" indent="-609600">
              <a:lnSpc>
                <a:spcPct val="80000"/>
              </a:lnSpc>
              <a:buNone/>
            </a:pPr>
            <a:r>
              <a:rPr lang="en-GB" altLang="en-US" sz="2000">
                <a:latin typeface="Arial" panose="020B0604020202020204" pitchFamily="34" charset="0"/>
              </a:rPr>
              <a:t>	     distinctive somatic and autonomous responses.  </a:t>
            </a:r>
          </a:p>
          <a:p>
            <a:pPr marL="609600" indent="-609600">
              <a:lnSpc>
                <a:spcPct val="80000"/>
              </a:lnSpc>
              <a:buFont typeface="Wingdings" panose="05000000000000000000" pitchFamily="2" charset="2"/>
              <a:buChar char="§"/>
            </a:pPr>
            <a:endParaRPr lang="en-GB" altLang="en-US" sz="2000">
              <a:latin typeface="Arial" panose="020B0604020202020204" pitchFamily="34" charset="0"/>
            </a:endParaRPr>
          </a:p>
          <a:p>
            <a:pPr marL="609600" indent="-609600">
              <a:lnSpc>
                <a:spcPct val="80000"/>
              </a:lnSpc>
              <a:buFont typeface="Wingdings" panose="05000000000000000000" pitchFamily="2" charset="2"/>
              <a:buChar char="§"/>
            </a:pPr>
            <a:r>
              <a:rPr lang="en-GB" altLang="en-US" sz="2000" i="1">
                <a:latin typeface="Arial" panose="020B0604020202020204" pitchFamily="34" charset="0"/>
              </a:rPr>
              <a:t>Motivation</a:t>
            </a:r>
            <a:r>
              <a:rPr lang="en-GB" altLang="en-US" sz="2000">
                <a:latin typeface="Arial" panose="020B0604020202020204" pitchFamily="34" charset="0"/>
              </a:rPr>
              <a:t> </a:t>
            </a:r>
          </a:p>
          <a:p>
            <a:pPr marL="609600" indent="-609600">
              <a:lnSpc>
                <a:spcPct val="80000"/>
              </a:lnSpc>
              <a:buNone/>
            </a:pPr>
            <a:r>
              <a:rPr lang="en-GB" altLang="en-US" sz="2000">
                <a:latin typeface="Arial" panose="020B0604020202020204" pitchFamily="34" charset="0"/>
              </a:rPr>
              <a:t>		- motivational programmes that coordinate </a:t>
            </a:r>
          </a:p>
          <a:p>
            <a:pPr marL="609600" indent="-609600">
              <a:lnSpc>
                <a:spcPct val="80000"/>
              </a:lnSpc>
              <a:buNone/>
            </a:pPr>
            <a:r>
              <a:rPr lang="en-GB" altLang="en-US" sz="2000">
                <a:latin typeface="Arial" panose="020B0604020202020204" pitchFamily="34" charset="0"/>
              </a:rPr>
              <a:t>		  responses to solve specific adaptive problems</a:t>
            </a:r>
          </a:p>
        </p:txBody>
      </p:sp>
    </p:spTree>
    <p:extLst>
      <p:ext uri="{BB962C8B-B14F-4D97-AF65-F5344CB8AC3E}">
        <p14:creationId xmlns:p14="http://schemas.microsoft.com/office/powerpoint/2010/main" val="32309250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08213" y="260350"/>
            <a:ext cx="7772400" cy="1143000"/>
          </a:xfrm>
        </p:spPr>
        <p:txBody>
          <a:bodyPr/>
          <a:lstStyle/>
          <a:p>
            <a:r>
              <a:rPr lang="en-GB" altLang="en-US" sz="4000"/>
              <a:t>What Exactly are Emotions? </a:t>
            </a:r>
          </a:p>
        </p:txBody>
      </p:sp>
      <p:sp>
        <p:nvSpPr>
          <p:cNvPr id="9219" name="Rectangle 3"/>
          <p:cNvSpPr>
            <a:spLocks noGrp="1" noChangeArrowheads="1"/>
          </p:cNvSpPr>
          <p:nvPr>
            <p:ph type="body" idx="1"/>
          </p:nvPr>
        </p:nvSpPr>
        <p:spPr>
          <a:xfrm>
            <a:off x="1144588" y="4251325"/>
            <a:ext cx="8509000" cy="1779588"/>
          </a:xfrm>
        </p:spPr>
        <p:txBody>
          <a:bodyPr/>
          <a:lstStyle/>
          <a:p>
            <a:pPr>
              <a:lnSpc>
                <a:spcPct val="90000"/>
              </a:lnSpc>
            </a:pPr>
            <a:r>
              <a:rPr lang="en-US" altLang="en-US" sz="2400" dirty="0"/>
              <a:t>What they do not agree on is, which comes first? When we encounter a situation that scares us, do we become aroused and from this state of arousal deduce that we are scared? Or do we decide mentally that the situation is scary, which then causes our physiology to react? </a:t>
            </a:r>
            <a:endParaRPr lang="en-GB" altLang="en-US" sz="2400" dirty="0"/>
          </a:p>
        </p:txBody>
      </p:sp>
      <p:sp>
        <p:nvSpPr>
          <p:cNvPr id="9220" name="Rectangle 4"/>
          <p:cNvSpPr>
            <a:spLocks noChangeArrowheads="1"/>
          </p:cNvSpPr>
          <p:nvPr/>
        </p:nvSpPr>
        <p:spPr bwMode="auto">
          <a:xfrm>
            <a:off x="1144588" y="1339070"/>
            <a:ext cx="8712200" cy="90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20000"/>
              </a:spcBef>
              <a:buClr>
                <a:schemeClr val="hlink"/>
              </a:buClr>
              <a:buSzPct val="80000"/>
              <a:buFont typeface="Wingdings" panose="05000000000000000000" pitchFamily="2" charset="2"/>
              <a:buChar char="n"/>
            </a:pPr>
            <a:r>
              <a:rPr lang="en-US" altLang="en-US" sz="2400" dirty="0">
                <a:effectLst>
                  <a:outerShdw blurRad="38100" dist="38100" dir="2700000" algn="tl">
                    <a:srgbClr val="C0C0C0"/>
                  </a:outerShdw>
                </a:effectLst>
                <a:latin typeface="Tahoma" panose="020B0604030504040204" pitchFamily="34" charset="0"/>
              </a:rPr>
              <a:t> An emotion involves physiological arousal, expressive   </a:t>
            </a:r>
          </a:p>
          <a:p>
            <a:pPr>
              <a:spcBef>
                <a:spcPct val="20000"/>
              </a:spcBef>
              <a:buClr>
                <a:schemeClr val="hlink"/>
              </a:buClr>
              <a:buSzPct val="80000"/>
              <a:buFont typeface="Wingdings" panose="05000000000000000000" pitchFamily="2" charset="2"/>
              <a:buNone/>
            </a:pPr>
            <a:r>
              <a:rPr lang="en-US" altLang="en-US" sz="2400" dirty="0">
                <a:effectLst>
                  <a:outerShdw blurRad="38100" dist="38100" dir="2700000" algn="tl">
                    <a:srgbClr val="C0C0C0"/>
                  </a:outerShdw>
                </a:effectLst>
                <a:latin typeface="Tahoma" panose="020B0604030504040204" pitchFamily="34" charset="0"/>
              </a:rPr>
              <a:t>   behavior and conscious experience</a:t>
            </a:r>
          </a:p>
        </p:txBody>
      </p:sp>
      <p:sp>
        <p:nvSpPr>
          <p:cNvPr id="9221" name="Rectangle 5"/>
          <p:cNvSpPr>
            <a:spLocks noChangeArrowheads="1"/>
          </p:cNvSpPr>
          <p:nvPr/>
        </p:nvSpPr>
        <p:spPr bwMode="auto">
          <a:xfrm>
            <a:off x="1144588" y="2874959"/>
            <a:ext cx="8964612" cy="90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20000"/>
              </a:spcBef>
              <a:buClr>
                <a:schemeClr val="hlink"/>
              </a:buClr>
              <a:buSzPct val="80000"/>
              <a:buFont typeface="Wingdings" panose="05000000000000000000" pitchFamily="2" charset="2"/>
              <a:buChar char="n"/>
            </a:pPr>
            <a:r>
              <a:rPr lang="en-US" altLang="en-US" dirty="0">
                <a:effectLst>
                  <a:outerShdw blurRad="38100" dist="38100" dir="2700000" algn="tl">
                    <a:srgbClr val="C0C0C0"/>
                  </a:outerShdw>
                </a:effectLst>
                <a:latin typeface="Tahoma" panose="020B0604030504040204" pitchFamily="34" charset="0"/>
              </a:rPr>
              <a:t>  </a:t>
            </a:r>
            <a:r>
              <a:rPr lang="en-US" altLang="en-US" sz="2400" dirty="0">
                <a:effectLst>
                  <a:outerShdw blurRad="38100" dist="38100" dir="2700000" algn="tl">
                    <a:srgbClr val="C0C0C0"/>
                  </a:outerShdw>
                </a:effectLst>
                <a:latin typeface="Tahoma" panose="020B0604030504040204" pitchFamily="34" charset="0"/>
              </a:rPr>
              <a:t>What psychologists do agree on is that emotions contain both </a:t>
            </a:r>
          </a:p>
          <a:p>
            <a:pPr>
              <a:spcBef>
                <a:spcPct val="20000"/>
              </a:spcBef>
              <a:buClr>
                <a:schemeClr val="hlink"/>
              </a:buClr>
              <a:buSzPct val="80000"/>
              <a:buFont typeface="Wingdings" panose="05000000000000000000" pitchFamily="2" charset="2"/>
              <a:buNone/>
            </a:pPr>
            <a:r>
              <a:rPr lang="en-US" altLang="en-US" sz="2400" dirty="0">
                <a:effectLst>
                  <a:outerShdw blurRad="38100" dist="38100" dir="2700000" algn="tl">
                    <a:srgbClr val="C0C0C0"/>
                  </a:outerShdw>
                </a:effectLst>
                <a:latin typeface="Tahoma" panose="020B0604030504040204" pitchFamily="34" charset="0"/>
              </a:rPr>
              <a:t>   a cognitive and physiological element</a:t>
            </a:r>
          </a:p>
        </p:txBody>
      </p:sp>
    </p:spTree>
    <p:extLst>
      <p:ext uri="{BB962C8B-B14F-4D97-AF65-F5344CB8AC3E}">
        <p14:creationId xmlns:p14="http://schemas.microsoft.com/office/powerpoint/2010/main" val="38949159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246188" y="1577975"/>
            <a:ext cx="8305800" cy="497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dirty="0">
                <a:latin typeface="Tahoma" panose="020B0604030504040204" pitchFamily="34" charset="0"/>
                <a:cs typeface="Times New Roman" panose="02020603050405020304" pitchFamily="18" charset="0"/>
              </a:rPr>
              <a:t>Pure emotions do not last long and have a short duration. Mood, on the other hand, tends to last longer</a:t>
            </a:r>
          </a:p>
          <a:p>
            <a:endParaRPr lang="en-US" altLang="en-US" sz="1200" dirty="0">
              <a:latin typeface="Tahoma" panose="020B0604030504040204" pitchFamily="34" charset="0"/>
              <a:cs typeface="Times New Roman" panose="02020603050405020304" pitchFamily="18" charset="0"/>
            </a:endParaRPr>
          </a:p>
          <a:p>
            <a:endParaRPr lang="en-US" altLang="en-US" sz="2800" dirty="0">
              <a:latin typeface="Tahoma" panose="020B0604030504040204" pitchFamily="34" charset="0"/>
              <a:cs typeface="Times New Roman" panose="02020603050405020304" pitchFamily="18" charset="0"/>
            </a:endParaRPr>
          </a:p>
          <a:p>
            <a:r>
              <a:rPr lang="en-US" altLang="en-US" sz="2800" dirty="0">
                <a:latin typeface="Tahoma" panose="020B0604030504040204" pitchFamily="34" charset="0"/>
                <a:cs typeface="Times New Roman" panose="02020603050405020304" pitchFamily="18" charset="0"/>
              </a:rPr>
              <a:t>Emotional experience can act as a motivation for action. The disgusted diner, for example, sending his uncooked steak back to the chef and putting his coat on to leave the restaurant. Where motivations are internal stimuli, emotions are reactions (responses)</a:t>
            </a:r>
          </a:p>
          <a:p>
            <a:endParaRPr lang="en-US" altLang="en-US" sz="2800" dirty="0">
              <a:latin typeface="Tahoma" panose="020B0604030504040204" pitchFamily="34" charset="0"/>
              <a:cs typeface="Times New Roman" panose="02020603050405020304" pitchFamily="18" charset="0"/>
            </a:endParaRPr>
          </a:p>
        </p:txBody>
      </p:sp>
      <p:sp>
        <p:nvSpPr>
          <p:cNvPr id="10243" name="Text Box 3"/>
          <p:cNvSpPr txBox="1">
            <a:spLocks noChangeArrowheads="1"/>
          </p:cNvSpPr>
          <p:nvPr/>
        </p:nvSpPr>
        <p:spPr bwMode="auto">
          <a:xfrm>
            <a:off x="1017589" y="333375"/>
            <a:ext cx="836612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4000" b="1" dirty="0">
                <a:solidFill>
                  <a:schemeClr val="accent1"/>
                </a:solidFill>
                <a:effectLst>
                  <a:outerShdw blurRad="38100" dist="38100" dir="2700000" algn="tl">
                    <a:srgbClr val="C0C0C0"/>
                  </a:outerShdw>
                </a:effectLst>
                <a:cs typeface="Times New Roman" panose="02020603050405020304" pitchFamily="18" charset="0"/>
              </a:rPr>
              <a:t>Basic Characteristics of Emotions</a:t>
            </a:r>
            <a:r>
              <a:rPr lang="en-GB" altLang="en-US" sz="4000" dirty="0">
                <a:solidFill>
                  <a:schemeClr val="accent1"/>
                </a:solidFill>
                <a:cs typeface="Times New Roman" panose="02020603050405020304" pitchFamily="18" charset="0"/>
              </a:rPr>
              <a:t> </a:t>
            </a:r>
          </a:p>
        </p:txBody>
      </p:sp>
    </p:spTree>
    <p:extLst>
      <p:ext uri="{BB962C8B-B14F-4D97-AF65-F5344CB8AC3E}">
        <p14:creationId xmlns:p14="http://schemas.microsoft.com/office/powerpoint/2010/main" val="924638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body" idx="1"/>
          </p:nvPr>
        </p:nvSpPr>
        <p:spPr>
          <a:xfrm>
            <a:off x="890588" y="523876"/>
            <a:ext cx="8424862" cy="5616575"/>
          </a:xfrm>
        </p:spPr>
        <p:txBody>
          <a:bodyPr/>
          <a:lstStyle/>
          <a:p>
            <a:pPr>
              <a:buFontTx/>
              <a:buNone/>
            </a:pPr>
            <a:r>
              <a:rPr lang="en-US" altLang="en-US" sz="2800" dirty="0"/>
              <a:t>   Emotional experience is elicited in part by conscious mental assessments. Such perceptual assessment can lead to very different emotional expressions. So getting an annual bonus might bring joy, which might turn to anger when you learn your co-workers all got bigger bonuses than you. Therefore cognitive appraisal is central to emotional experience</a:t>
            </a:r>
          </a:p>
          <a:p>
            <a:endParaRPr lang="en-US" altLang="en-US" sz="1200" dirty="0"/>
          </a:p>
          <a:p>
            <a:endParaRPr lang="en-US" altLang="en-US" sz="1200" dirty="0"/>
          </a:p>
          <a:p>
            <a:pPr>
              <a:buFontTx/>
              <a:buNone/>
            </a:pPr>
            <a:endParaRPr lang="en-US" altLang="en-US" sz="1200" dirty="0"/>
          </a:p>
          <a:p>
            <a:pPr>
              <a:buFontTx/>
              <a:buNone/>
            </a:pPr>
            <a:r>
              <a:rPr lang="en-US" altLang="en-US" sz="2800" dirty="0"/>
              <a:t>   Emotional experience is either positive or negative, pleasant or unpleasant to us</a:t>
            </a:r>
            <a:endParaRPr lang="en-GB" altLang="en-US" sz="2800" dirty="0"/>
          </a:p>
          <a:p>
            <a:endParaRPr lang="en-GB" altLang="en-US" sz="2800" dirty="0"/>
          </a:p>
        </p:txBody>
      </p:sp>
    </p:spTree>
    <p:extLst>
      <p:ext uri="{BB962C8B-B14F-4D97-AF65-F5344CB8AC3E}">
        <p14:creationId xmlns:p14="http://schemas.microsoft.com/office/powerpoint/2010/main" val="13642806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altLang="en-US" sz="4000"/>
              <a:t>What are the Functions </a:t>
            </a:r>
            <a:br>
              <a:rPr lang="en-GB" altLang="en-US" sz="4000"/>
            </a:br>
            <a:r>
              <a:rPr lang="en-GB" altLang="en-US" sz="4000"/>
              <a:t>of Emotions? </a:t>
            </a:r>
          </a:p>
        </p:txBody>
      </p:sp>
      <p:sp>
        <p:nvSpPr>
          <p:cNvPr id="12291" name="Rectangle 3"/>
          <p:cNvSpPr>
            <a:spLocks noGrp="1" noChangeArrowheads="1"/>
          </p:cNvSpPr>
          <p:nvPr>
            <p:ph type="body" sz="half" idx="1"/>
          </p:nvPr>
        </p:nvSpPr>
        <p:spPr>
          <a:xfrm>
            <a:off x="793750" y="1685926"/>
            <a:ext cx="6408738" cy="5172074"/>
          </a:xfrm>
        </p:spPr>
        <p:txBody>
          <a:bodyPr/>
          <a:lstStyle/>
          <a:p>
            <a:pPr marL="609600" indent="-609600" algn="just">
              <a:buFontTx/>
              <a:buAutoNum type="arabicPeriod"/>
            </a:pPr>
            <a:r>
              <a:rPr lang="en-GB" altLang="en-US" sz="2400" dirty="0"/>
              <a:t>They are a source of information </a:t>
            </a:r>
          </a:p>
          <a:p>
            <a:pPr marL="609600" indent="-609600" algn="just">
              <a:buFontTx/>
              <a:buAutoNum type="arabicPeriod"/>
            </a:pPr>
            <a:r>
              <a:rPr lang="en-GB" altLang="en-US" sz="2400" dirty="0"/>
              <a:t>They prepare us for action </a:t>
            </a:r>
          </a:p>
          <a:p>
            <a:pPr marL="609600" indent="-609600">
              <a:buFontTx/>
              <a:buAutoNum type="arabicPeriod"/>
            </a:pPr>
            <a:r>
              <a:rPr lang="en-GB" altLang="en-US" sz="2400" dirty="0"/>
              <a:t>They help us communicate with others, e.g.</a:t>
            </a:r>
            <a:r>
              <a:rPr lang="en-US" altLang="en-US" sz="2400" dirty="0"/>
              <a:t> </a:t>
            </a:r>
            <a:r>
              <a:rPr lang="en-US" altLang="en-US" sz="2400" b="1" dirty="0"/>
              <a:t>facial expressions</a:t>
            </a:r>
            <a:r>
              <a:rPr lang="en-US" altLang="en-US" sz="2400" dirty="0"/>
              <a:t> and </a:t>
            </a:r>
            <a:r>
              <a:rPr lang="en-US" altLang="en-US" sz="2400" dirty="0" smtClean="0"/>
              <a:t>attachment (Evolutionary By-Product?) </a:t>
            </a:r>
            <a:r>
              <a:rPr lang="en-GB" altLang="en-US" sz="2400" dirty="0"/>
              <a:t> </a:t>
            </a:r>
            <a:endParaRPr lang="en-US" altLang="en-US" sz="2400" dirty="0"/>
          </a:p>
          <a:p>
            <a:pPr marL="609600" indent="-609600">
              <a:buFontTx/>
              <a:buAutoNum type="arabicPeriod"/>
            </a:pPr>
            <a:r>
              <a:rPr lang="en-GB" altLang="en-US" sz="2400" dirty="0"/>
              <a:t>They regulate social behaviour </a:t>
            </a:r>
          </a:p>
          <a:p>
            <a:pPr marL="609600" indent="-609600">
              <a:buFontTx/>
              <a:buAutoNum type="arabicPeriod"/>
            </a:pPr>
            <a:r>
              <a:rPr lang="en-GB" altLang="en-US" sz="2400" dirty="0"/>
              <a:t>They can create cognitive bias and maintain self-esteem</a:t>
            </a:r>
          </a:p>
        </p:txBody>
      </p:sp>
      <p:pic>
        <p:nvPicPr>
          <p:cNvPr id="12292" name="Picture 4" descr="fight%2520or%2520flight">
            <a:hlinkClick r:id="rId2"/>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537451" y="4271963"/>
            <a:ext cx="2041525" cy="2005013"/>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271083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additive="base">
                                        <p:cTn id="7" dur="500" fill="hold"/>
                                        <p:tgtEl>
                                          <p:spTgt spid="12292"/>
                                        </p:tgtEl>
                                        <p:attrNameLst>
                                          <p:attrName>ppt_x</p:attrName>
                                        </p:attrNameLst>
                                      </p:cBhvr>
                                      <p:tavLst>
                                        <p:tav tm="0">
                                          <p:val>
                                            <p:strVal val="#ppt_x"/>
                                          </p:val>
                                        </p:tav>
                                        <p:tav tm="100000">
                                          <p:val>
                                            <p:strVal val="#ppt_x"/>
                                          </p:val>
                                        </p:tav>
                                      </p:tavLst>
                                    </p:anim>
                                    <p:anim calcmode="lin" valueType="num">
                                      <p:cBhvr additive="base">
                                        <p:cTn id="8" dur="500" fill="hold"/>
                                        <p:tgtEl>
                                          <p:spTgt spid="1229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0" end="0"/>
                                            </p:txEl>
                                          </p:spTgt>
                                        </p:tgtEl>
                                        <p:attrNameLst>
                                          <p:attrName>style.visibility</p:attrName>
                                        </p:attrNameLst>
                                      </p:cBhvr>
                                      <p:to>
                                        <p:strVal val="visible"/>
                                      </p:to>
                                    </p:set>
                                    <p:anim calcmode="lin" valueType="num">
                                      <p:cBhvr additive="base">
                                        <p:cTn id="13"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1" end="1"/>
                                            </p:txEl>
                                          </p:spTgt>
                                        </p:tgtEl>
                                        <p:attrNameLst>
                                          <p:attrName>style.visibility</p:attrName>
                                        </p:attrNameLst>
                                      </p:cBhvr>
                                      <p:to>
                                        <p:strVal val="visible"/>
                                      </p:to>
                                    </p:set>
                                    <p:anim calcmode="lin" valueType="num">
                                      <p:cBhvr additive="base">
                                        <p:cTn id="19"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2" end="2"/>
                                            </p:txEl>
                                          </p:spTgt>
                                        </p:tgtEl>
                                        <p:attrNameLst>
                                          <p:attrName>style.visibility</p:attrName>
                                        </p:attrNameLst>
                                      </p:cBhvr>
                                      <p:to>
                                        <p:strVal val="visible"/>
                                      </p:to>
                                    </p:set>
                                    <p:anim calcmode="lin" valueType="num">
                                      <p:cBhvr additive="base">
                                        <p:cTn id="25"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2291">
                                            <p:txEl>
                                              <p:pRg st="3" end="3"/>
                                            </p:txEl>
                                          </p:spTgt>
                                        </p:tgtEl>
                                        <p:attrNameLst>
                                          <p:attrName>style.visibility</p:attrName>
                                        </p:attrNameLst>
                                      </p:cBhvr>
                                      <p:to>
                                        <p:strVal val="visible"/>
                                      </p:to>
                                    </p:set>
                                    <p:anim calcmode="lin" valueType="num">
                                      <p:cBhvr additive="base">
                                        <p:cTn id="31"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291">
                                            <p:txEl>
                                              <p:pRg st="4" end="4"/>
                                            </p:txEl>
                                          </p:spTgt>
                                        </p:tgtEl>
                                        <p:attrNameLst>
                                          <p:attrName>style.visibility</p:attrName>
                                        </p:attrNameLst>
                                      </p:cBhvr>
                                      <p:to>
                                        <p:strVal val="visible"/>
                                      </p:to>
                                    </p:set>
                                    <p:anim calcmode="lin" valueType="num">
                                      <p:cBhvr additive="base">
                                        <p:cTn id="37"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8213" y="333375"/>
            <a:ext cx="7772400" cy="1143000"/>
          </a:xfrm>
        </p:spPr>
        <p:txBody>
          <a:bodyPr>
            <a:normAutofit fontScale="90000"/>
          </a:bodyPr>
          <a:lstStyle/>
          <a:p>
            <a:r>
              <a:rPr lang="en-GB" altLang="en-US" sz="4000"/>
              <a:t>Basis of Emotional Experience: Physiology or Cognition?</a:t>
            </a:r>
          </a:p>
        </p:txBody>
      </p:sp>
      <p:sp>
        <p:nvSpPr>
          <p:cNvPr id="13315" name="Rectangle 3"/>
          <p:cNvSpPr>
            <a:spLocks noGrp="1" noChangeArrowheads="1"/>
          </p:cNvSpPr>
          <p:nvPr>
            <p:ph type="body" idx="1"/>
          </p:nvPr>
        </p:nvSpPr>
        <p:spPr>
          <a:xfrm>
            <a:off x="849313" y="2146301"/>
            <a:ext cx="8229600" cy="4144963"/>
          </a:xfrm>
        </p:spPr>
        <p:txBody>
          <a:bodyPr/>
          <a:lstStyle/>
          <a:p>
            <a:r>
              <a:rPr lang="en-US" altLang="en-US" sz="2800" dirty="0"/>
              <a:t>At one extreme, emotions can be seen as biological responses to situations over which we have little control</a:t>
            </a:r>
          </a:p>
          <a:p>
            <a:endParaRPr lang="en-US" altLang="en-US" sz="2800" dirty="0"/>
          </a:p>
          <a:p>
            <a:r>
              <a:rPr lang="en-US" altLang="en-US" sz="2800" dirty="0"/>
              <a:t>At the other extreme, there are psychologists who define emotions more by the conscious experience rather than by the biological response (Lazarus, 1991)</a:t>
            </a:r>
            <a:endParaRPr lang="en-GB" altLang="en-US" sz="2800" dirty="0"/>
          </a:p>
        </p:txBody>
      </p:sp>
    </p:spTree>
    <p:extLst>
      <p:ext uri="{BB962C8B-B14F-4D97-AF65-F5344CB8AC3E}">
        <p14:creationId xmlns:p14="http://schemas.microsoft.com/office/powerpoint/2010/main" val="3852102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2800">
                <a:latin typeface="Arial" panose="020B0604020202020204" pitchFamily="34" charset="0"/>
              </a:rPr>
              <a:t>James-Lange Theory of emotion</a:t>
            </a:r>
            <a:r>
              <a:rPr lang="en-GB" altLang="en-US" smtClean="0"/>
              <a:t> </a:t>
            </a:r>
          </a:p>
        </p:txBody>
      </p:sp>
      <p:sp>
        <p:nvSpPr>
          <p:cNvPr id="17411" name="Rectangle 3"/>
          <p:cNvSpPr>
            <a:spLocks noGrp="1" noChangeArrowheads="1"/>
          </p:cNvSpPr>
          <p:nvPr>
            <p:ph type="body" idx="1"/>
          </p:nvPr>
        </p:nvSpPr>
        <p:spPr>
          <a:xfrm>
            <a:off x="677334" y="1562100"/>
            <a:ext cx="8596668" cy="4889499"/>
          </a:xfrm>
        </p:spPr>
        <p:txBody>
          <a:bodyPr>
            <a:normAutofit/>
          </a:bodyPr>
          <a:lstStyle/>
          <a:p>
            <a:pPr eaLnBrk="1" hangingPunct="1">
              <a:lnSpc>
                <a:spcPct val="70000"/>
              </a:lnSpc>
              <a:buFont typeface="Wingdings" panose="05000000000000000000" pitchFamily="2" charset="2"/>
              <a:buNone/>
            </a:pPr>
            <a:r>
              <a:rPr lang="en-GB" altLang="en-US" sz="2000" dirty="0">
                <a:latin typeface="Arial" panose="020B0604020202020204" pitchFamily="34" charset="0"/>
              </a:rPr>
              <a:t>Emotions are the </a:t>
            </a:r>
            <a:r>
              <a:rPr lang="en-GB" altLang="en-US" sz="2000" i="1" dirty="0">
                <a:latin typeface="Arial" panose="020B0604020202020204" pitchFamily="34" charset="0"/>
              </a:rPr>
              <a:t>perception</a:t>
            </a:r>
            <a:r>
              <a:rPr lang="en-GB" altLang="en-US" sz="2000" dirty="0">
                <a:latin typeface="Arial" panose="020B0604020202020204" pitchFamily="34" charset="0"/>
              </a:rPr>
              <a:t> of bodily changes</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James (1842-1910) - the emotions we experience are </a:t>
            </a:r>
            <a:r>
              <a:rPr lang="en-GB" altLang="en-US" sz="2000" i="1" dirty="0">
                <a:latin typeface="Arial" panose="020B0604020202020204" pitchFamily="34" charset="0"/>
              </a:rPr>
              <a:t>caused by</a:t>
            </a:r>
            <a:r>
              <a:rPr lang="en-GB" altLang="en-US" sz="2000" dirty="0">
                <a:latin typeface="Arial" panose="020B0604020202020204" pitchFamily="34" charset="0"/>
              </a:rPr>
              <a:t> bodily changes</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	e.g. we experience fear because we </a:t>
            </a:r>
            <a:r>
              <a:rPr lang="en-GB" altLang="en-US" sz="2000" i="1" u="sng" dirty="0">
                <a:latin typeface="Arial" panose="020B0604020202020204" pitchFamily="34" charset="0"/>
              </a:rPr>
              <a:t>perceive</a:t>
            </a:r>
            <a:r>
              <a:rPr lang="en-GB" altLang="en-US" sz="2000" dirty="0">
                <a:latin typeface="Arial" panose="020B0604020202020204" pitchFamily="34" charset="0"/>
              </a:rPr>
              <a:t> particular bodily activity </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Lange (1834-1900) - peripheral physiological events regulated by the autonomic nervous system – involved in the perception of emotion</a:t>
            </a:r>
          </a:p>
          <a:p>
            <a:pPr eaLnBrk="1" hangingPunct="1">
              <a:lnSpc>
                <a:spcPct val="70000"/>
              </a:lnSpc>
              <a:buFont typeface="Wingdings" panose="05000000000000000000" pitchFamily="2" charset="2"/>
              <a:buNone/>
            </a:pPr>
            <a:endParaRPr lang="en-GB" altLang="en-US" sz="2000" b="1" i="1" dirty="0">
              <a:latin typeface="Arial" panose="020B0604020202020204" pitchFamily="34" charset="0"/>
            </a:endParaRPr>
          </a:p>
          <a:p>
            <a:pPr eaLnBrk="1" hangingPunct="1">
              <a:lnSpc>
                <a:spcPct val="70000"/>
              </a:lnSpc>
              <a:buFont typeface="Wingdings" panose="05000000000000000000" pitchFamily="2" charset="2"/>
              <a:buNone/>
            </a:pPr>
            <a:endParaRPr lang="en-GB" altLang="en-US" sz="2000" b="1" i="1"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i="1" dirty="0">
                <a:latin typeface="Arial" panose="020B0604020202020204" pitchFamily="34" charset="0"/>
              </a:rPr>
              <a:t>Different emotions feel different because…….?</a:t>
            </a:r>
          </a:p>
          <a:p>
            <a:pPr eaLnBrk="1" hangingPunct="1">
              <a:lnSpc>
                <a:spcPct val="70000"/>
              </a:lnSpc>
              <a:buFont typeface="Wingdings" panose="05000000000000000000" pitchFamily="2" charset="2"/>
              <a:buNone/>
            </a:pPr>
            <a:endParaRPr lang="en-GB" altLang="en-US" sz="2000" i="1"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They are generated by a different combination of physiological responses</a:t>
            </a:r>
          </a:p>
        </p:txBody>
      </p:sp>
    </p:spTree>
    <p:extLst>
      <p:ext uri="{BB962C8B-B14F-4D97-AF65-F5344CB8AC3E}">
        <p14:creationId xmlns:p14="http://schemas.microsoft.com/office/powerpoint/2010/main" val="12591542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7411">
                                            <p:txEl>
                                              <p:pRg st="9" end="9"/>
                                            </p:txEl>
                                          </p:spTgt>
                                        </p:tgtEl>
                                        <p:attrNameLst>
                                          <p:attrName>style.visibility</p:attrName>
                                        </p:attrNameLst>
                                      </p:cBhvr>
                                      <p:to>
                                        <p:strVal val="visible"/>
                                      </p:to>
                                    </p:set>
                                    <p:animEffect transition="in" filter="dissolve">
                                      <p:cBhvr>
                                        <p:cTn id="7" dur="500"/>
                                        <p:tgtEl>
                                          <p:spTgt spid="17411">
                                            <p:txEl>
                                              <p:pRg st="9" end="9"/>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411">
                                            <p:txEl>
                                              <p:pRg st="11" end="11"/>
                                            </p:txEl>
                                          </p:spTgt>
                                        </p:tgtEl>
                                        <p:attrNameLst>
                                          <p:attrName>style.visibility</p:attrName>
                                        </p:attrNameLst>
                                      </p:cBhvr>
                                      <p:to>
                                        <p:strVal val="visible"/>
                                      </p:to>
                                    </p:set>
                                    <p:animEffect transition="in" filter="dissolve">
                                      <p:cBhvr>
                                        <p:cTn id="12" dur="500"/>
                                        <p:tgtEl>
                                          <p:spTgt spid="17411">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smtClean="0"/>
              <a:t>James-Lange Theory. </a:t>
            </a:r>
            <a:endParaRPr lang="en-US" altLang="en-US" smtClean="0"/>
          </a:p>
        </p:txBody>
      </p:sp>
      <p:sp>
        <p:nvSpPr>
          <p:cNvPr id="10243" name="Content Placeholder 2"/>
          <p:cNvSpPr>
            <a:spLocks noGrp="1"/>
          </p:cNvSpPr>
          <p:nvPr>
            <p:ph sz="half" idx="1"/>
          </p:nvPr>
        </p:nvSpPr>
        <p:spPr/>
        <p:txBody>
          <a:bodyPr/>
          <a:lstStyle/>
          <a:p>
            <a:pPr eaLnBrk="1" hangingPunct="1"/>
            <a:r>
              <a:rPr lang="en-GB" altLang="en-US" sz="3200" dirty="0" smtClean="0"/>
              <a:t>“We feel sorry because we cry, angry because we strike, afraid because we tremble”</a:t>
            </a:r>
          </a:p>
          <a:p>
            <a:pPr lvl="1" eaLnBrk="1" hangingPunct="1"/>
            <a:r>
              <a:rPr lang="en-GB" altLang="en-US" dirty="0" smtClean="0"/>
              <a:t> William James, 1893. </a:t>
            </a:r>
            <a:endParaRPr lang="en-US" altLang="en-US" dirty="0" smtClean="0"/>
          </a:p>
        </p:txBody>
      </p:sp>
      <p:sp>
        <p:nvSpPr>
          <p:cNvPr id="10244" name="Content Placeholder 3"/>
          <p:cNvSpPr>
            <a:spLocks noGrp="1"/>
          </p:cNvSpPr>
          <p:nvPr>
            <p:ph sz="half" idx="2"/>
          </p:nvPr>
        </p:nvSpPr>
        <p:spPr/>
        <p:txBody>
          <a:bodyPr/>
          <a:lstStyle/>
          <a:p>
            <a:pPr eaLnBrk="1" hangingPunct="1"/>
            <a:endParaRPr lang="en-GB" altLang="en-US" smtClean="0"/>
          </a:p>
        </p:txBody>
      </p:sp>
      <p:pic>
        <p:nvPicPr>
          <p:cNvPr id="10245" name="Picture 2" descr="http://joeysgymclass.com/wp-content/uploads/2009/11/girl-scared-and-we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338" y="1557338"/>
            <a:ext cx="340995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12690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body" idx="1"/>
          </p:nvPr>
        </p:nvSpPr>
        <p:spPr>
          <a:xfrm>
            <a:off x="673100" y="552451"/>
            <a:ext cx="8928100" cy="6048375"/>
          </a:xfrm>
        </p:spPr>
        <p:txBody>
          <a:bodyPr>
            <a:normAutofit/>
          </a:bodyPr>
          <a:lstStyle/>
          <a:p>
            <a:pPr>
              <a:lnSpc>
                <a:spcPct val="90000"/>
              </a:lnSpc>
            </a:pPr>
            <a:r>
              <a:rPr lang="en-GB" altLang="en-US" sz="2800" dirty="0"/>
              <a:t>We have experiences, and as a result, our autonomic nervous system creates physiological events such as muscular tension, heart rate increases, perspiration, dryness of the mouth, etc. This theory proposes that emotions happen </a:t>
            </a:r>
            <a:r>
              <a:rPr lang="en-GB" altLang="en-US" sz="2800" i="1" dirty="0"/>
              <a:t>as a result </a:t>
            </a:r>
            <a:r>
              <a:rPr lang="en-GB" altLang="en-US" sz="2800" dirty="0"/>
              <a:t>of these. </a:t>
            </a:r>
          </a:p>
          <a:p>
            <a:pPr>
              <a:lnSpc>
                <a:spcPct val="90000"/>
              </a:lnSpc>
            </a:pPr>
            <a:endParaRPr lang="en-GB" altLang="en-US" sz="2800" dirty="0"/>
          </a:p>
          <a:p>
            <a:pPr>
              <a:lnSpc>
                <a:spcPct val="90000"/>
              </a:lnSpc>
            </a:pPr>
            <a:r>
              <a:rPr lang="en-GB" altLang="en-US" sz="2800" dirty="0"/>
              <a:t>The sequence thus is as follows:</a:t>
            </a:r>
          </a:p>
          <a:p>
            <a:pPr>
              <a:lnSpc>
                <a:spcPct val="90000"/>
              </a:lnSpc>
            </a:pPr>
            <a:endParaRPr lang="en-GB" altLang="en-US" sz="2800" dirty="0"/>
          </a:p>
          <a:p>
            <a:pPr>
              <a:lnSpc>
                <a:spcPct val="90000"/>
              </a:lnSpc>
            </a:pPr>
            <a:r>
              <a:rPr lang="en-GB" altLang="en-US" sz="2800" dirty="0"/>
              <a:t>Event ==&gt; arousal ==&gt; interpretation ==&gt; emotion</a:t>
            </a:r>
          </a:p>
          <a:p>
            <a:pPr>
              <a:lnSpc>
                <a:spcPct val="90000"/>
              </a:lnSpc>
            </a:pPr>
            <a:endParaRPr lang="en-GB" altLang="en-US" sz="2800" dirty="0"/>
          </a:p>
          <a:p>
            <a:pPr>
              <a:lnSpc>
                <a:spcPct val="90000"/>
              </a:lnSpc>
            </a:pPr>
            <a:r>
              <a:rPr lang="en-GB" altLang="en-US" sz="2800" dirty="0"/>
              <a:t>The bodily sensation prepares us for action, as in the fight or flight reaction. </a:t>
            </a:r>
          </a:p>
        </p:txBody>
      </p:sp>
    </p:spTree>
    <p:extLst>
      <p:ext uri="{BB962C8B-B14F-4D97-AF65-F5344CB8AC3E}">
        <p14:creationId xmlns:p14="http://schemas.microsoft.com/office/powerpoint/2010/main" val="117137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4" end="4"/>
                                            </p:txEl>
                                          </p:spTgt>
                                        </p:tgtEl>
                                        <p:attrNameLst>
                                          <p:attrName>style.visibility</p:attrName>
                                        </p:attrNameLst>
                                      </p:cBhvr>
                                      <p:to>
                                        <p:strVal val="visible"/>
                                      </p:to>
                                    </p:set>
                                    <p:anim calcmode="lin" valueType="num">
                                      <p:cBhvr additive="base">
                                        <p:cTn id="7"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6" end="6"/>
                                            </p:txEl>
                                          </p:spTgt>
                                        </p:tgtEl>
                                        <p:attrNameLst>
                                          <p:attrName>style.visibility</p:attrName>
                                        </p:attrNameLst>
                                      </p:cBhvr>
                                      <p:to>
                                        <p:strVal val="visible"/>
                                      </p:to>
                                    </p:set>
                                    <p:anim calcmode="lin" valueType="num">
                                      <p:cBhvr additive="base">
                                        <p:cTn id="13"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p:cNvSpPr>
          <p:nvPr>
            <p:ph type="title"/>
          </p:nvPr>
        </p:nvSpPr>
        <p:spPr/>
        <p:txBody>
          <a:bodyPr/>
          <a:lstStyle/>
          <a:p>
            <a:r>
              <a:rPr lang="en-GB" altLang="en-US" smtClean="0"/>
              <a:t>James-Lange Theory</a:t>
            </a:r>
            <a:endParaRPr lang="en-US" altLang="en-US" smtClean="0"/>
          </a:p>
        </p:txBody>
      </p:sp>
      <p:pic>
        <p:nvPicPr>
          <p:cNvPr id="11267"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5052" y="2540000"/>
            <a:ext cx="8978950" cy="29845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04587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065213" y="501650"/>
            <a:ext cx="7772400" cy="1143000"/>
          </a:xfrm>
        </p:spPr>
        <p:txBody>
          <a:bodyPr>
            <a:normAutofit fontScale="90000"/>
          </a:bodyPr>
          <a:lstStyle/>
          <a:p>
            <a:r>
              <a:rPr lang="en-GB" altLang="en-US" sz="4000" dirty="0"/>
              <a:t>Evidence for the Physiological Basis of Emotion</a:t>
            </a:r>
            <a:r>
              <a:rPr lang="en-GB" altLang="en-US" dirty="0"/>
              <a:t> </a:t>
            </a:r>
          </a:p>
        </p:txBody>
      </p:sp>
      <p:sp>
        <p:nvSpPr>
          <p:cNvPr id="17411" name="Rectangle 3"/>
          <p:cNvSpPr>
            <a:spLocks noGrp="1" noChangeArrowheads="1"/>
          </p:cNvSpPr>
          <p:nvPr>
            <p:ph type="body" idx="1"/>
          </p:nvPr>
        </p:nvSpPr>
        <p:spPr>
          <a:xfrm>
            <a:off x="971550" y="2136775"/>
            <a:ext cx="8534400" cy="4114800"/>
          </a:xfrm>
        </p:spPr>
        <p:txBody>
          <a:bodyPr>
            <a:normAutofit lnSpcReduction="10000"/>
          </a:bodyPr>
          <a:lstStyle/>
          <a:p>
            <a:pPr>
              <a:lnSpc>
                <a:spcPct val="80000"/>
              </a:lnSpc>
            </a:pPr>
            <a:r>
              <a:rPr lang="en-US" altLang="en-US" sz="2800" dirty="0" err="1"/>
              <a:t>Levenson</a:t>
            </a:r>
            <a:r>
              <a:rPr lang="en-US" altLang="en-US" sz="2800" dirty="0"/>
              <a:t>, Ekman &amp; Friesen (1990) reported  distinctive patterns of </a:t>
            </a:r>
            <a:r>
              <a:rPr lang="en-US" altLang="en-US" sz="2800" b="1" dirty="0"/>
              <a:t>autonomic nervous system</a:t>
            </a:r>
            <a:r>
              <a:rPr lang="en-US" altLang="en-US" sz="2800" dirty="0"/>
              <a:t> (ANS) activity for anger, fear and disgust</a:t>
            </a:r>
          </a:p>
          <a:p>
            <a:pPr>
              <a:lnSpc>
                <a:spcPct val="80000"/>
              </a:lnSpc>
            </a:pPr>
            <a:endParaRPr lang="en-US" altLang="en-US" sz="2800" dirty="0"/>
          </a:p>
          <a:p>
            <a:pPr>
              <a:lnSpc>
                <a:spcPct val="80000"/>
              </a:lnSpc>
            </a:pPr>
            <a:r>
              <a:rPr lang="en-US" altLang="en-US" sz="2800" dirty="0" err="1"/>
              <a:t>Rimm</a:t>
            </a:r>
            <a:r>
              <a:rPr lang="en-US" altLang="en-US" sz="2800" dirty="0"/>
              <a:t>-Kaufman &amp; Kagan (1996) have reported that hand and face temperatures were different in a sample of females viewing different film clips</a:t>
            </a:r>
          </a:p>
          <a:p>
            <a:pPr>
              <a:lnSpc>
                <a:spcPct val="80000"/>
              </a:lnSpc>
            </a:pPr>
            <a:endParaRPr lang="en-US" altLang="en-US" sz="2800" dirty="0"/>
          </a:p>
          <a:p>
            <a:pPr>
              <a:lnSpc>
                <a:spcPct val="80000"/>
              </a:lnSpc>
            </a:pPr>
            <a:r>
              <a:rPr lang="en-US" altLang="en-US" sz="2800" b="1" dirty="0"/>
              <a:t>facial feedback hypothesis </a:t>
            </a:r>
            <a:r>
              <a:rPr lang="en-US" altLang="en-US" sz="2800" dirty="0"/>
              <a:t>of emotion (Davis &amp; </a:t>
            </a:r>
            <a:r>
              <a:rPr lang="en-US" altLang="en-US" sz="2800" dirty="0" err="1"/>
              <a:t>Palladino</a:t>
            </a:r>
            <a:r>
              <a:rPr lang="en-US" altLang="en-US" sz="2800" dirty="0"/>
              <a:t>, 2000) </a:t>
            </a:r>
            <a:endParaRPr lang="en-GB" altLang="en-US" sz="2800" dirty="0"/>
          </a:p>
        </p:txBody>
      </p:sp>
    </p:spTree>
    <p:extLst>
      <p:ext uri="{BB962C8B-B14F-4D97-AF65-F5344CB8AC3E}">
        <p14:creationId xmlns:p14="http://schemas.microsoft.com/office/powerpoint/2010/main" val="26036240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Facial Feedback Hypothesis</a:t>
            </a:r>
          </a:p>
        </p:txBody>
      </p:sp>
      <p:sp>
        <p:nvSpPr>
          <p:cNvPr id="18435" name="Rectangle 3"/>
          <p:cNvSpPr>
            <a:spLocks noGrp="1" noChangeArrowheads="1"/>
          </p:cNvSpPr>
          <p:nvPr>
            <p:ph type="body" sz="half" idx="1"/>
          </p:nvPr>
        </p:nvSpPr>
        <p:spPr/>
        <p:txBody>
          <a:bodyPr/>
          <a:lstStyle/>
          <a:p>
            <a:endParaRPr lang="en-GB" altLang="en-US" sz="2400"/>
          </a:p>
          <a:p>
            <a:r>
              <a:rPr lang="en-GB" altLang="en-US" sz="2400"/>
              <a:t>The idea here is that facial expressions (facial movement) can influence emotional experience </a:t>
            </a:r>
          </a:p>
          <a:p>
            <a:endParaRPr lang="en-GB" altLang="en-US" sz="2400"/>
          </a:p>
          <a:p>
            <a:r>
              <a:rPr lang="en-GB" altLang="en-US" sz="2400"/>
              <a:t>This notion is consistent with the point made earlier that there are</a:t>
            </a:r>
          </a:p>
          <a:p>
            <a:r>
              <a:rPr lang="en-GB" altLang="en-US" sz="2400"/>
              <a:t>physiological differences between the emotions.</a:t>
            </a:r>
          </a:p>
        </p:txBody>
      </p:sp>
      <p:pic>
        <p:nvPicPr>
          <p:cNvPr id="18436" name="Picture 4"/>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527801" y="2398713"/>
            <a:ext cx="3529013" cy="3105150"/>
          </a:xfrm>
          <a:noFill/>
          <a:ln/>
          <a:extLst>
            <a:ext uri="{91240B29-F687-4F45-9708-019B960494DF}">
              <a14:hiddenLine xmlns:a14="http://schemas.microsoft.com/office/drawing/2010/main" w="12700" cap="flat"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20743679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altLang="en-US" sz="4000"/>
              <a:t>Facial Feedback Hypothesis</a:t>
            </a:r>
            <a:br>
              <a:rPr lang="en-GB" altLang="en-US" sz="4000"/>
            </a:br>
            <a:endParaRPr lang="en-GB" altLang="en-US" sz="4000"/>
          </a:p>
        </p:txBody>
      </p:sp>
      <p:sp>
        <p:nvSpPr>
          <p:cNvPr id="19459" name="Rectangle 3"/>
          <p:cNvSpPr>
            <a:spLocks noGrp="1" noChangeArrowheads="1"/>
          </p:cNvSpPr>
          <p:nvPr>
            <p:ph type="body" sz="half" idx="1"/>
          </p:nvPr>
        </p:nvSpPr>
        <p:spPr>
          <a:xfrm>
            <a:off x="762001" y="1562101"/>
            <a:ext cx="6562725" cy="4525963"/>
          </a:xfrm>
        </p:spPr>
        <p:txBody>
          <a:bodyPr>
            <a:normAutofit lnSpcReduction="10000"/>
          </a:bodyPr>
          <a:lstStyle/>
          <a:p>
            <a:pPr>
              <a:buFontTx/>
              <a:buNone/>
            </a:pPr>
            <a:r>
              <a:rPr lang="en-GB" altLang="en-US" sz="2400" dirty="0" err="1"/>
              <a:t>Strack</a:t>
            </a:r>
            <a:r>
              <a:rPr lang="en-GB" altLang="en-US" sz="2400" dirty="0"/>
              <a:t>, Martin, &amp; Stepper (1988)</a:t>
            </a:r>
          </a:p>
          <a:p>
            <a:pPr>
              <a:buFontTx/>
              <a:buNone/>
            </a:pPr>
            <a:endParaRPr lang="en-GB" altLang="en-US" sz="2400" dirty="0"/>
          </a:p>
          <a:p>
            <a:pPr>
              <a:buFontTx/>
              <a:buNone/>
            </a:pPr>
            <a:r>
              <a:rPr lang="en-GB" altLang="en-US" sz="2400" dirty="0"/>
              <a:t>– Subjects hold pen in one of 3 positions:</a:t>
            </a:r>
          </a:p>
          <a:p>
            <a:pPr>
              <a:buFontTx/>
              <a:buNone/>
            </a:pPr>
            <a:r>
              <a:rPr lang="en-GB" altLang="en-US" sz="2400" dirty="0"/>
              <a:t>• With lips (resulting in a frown)</a:t>
            </a:r>
          </a:p>
          <a:p>
            <a:pPr>
              <a:buFontTx/>
              <a:buNone/>
            </a:pPr>
            <a:r>
              <a:rPr lang="en-GB" altLang="en-US" sz="2400" dirty="0"/>
              <a:t>• With teeth</a:t>
            </a:r>
          </a:p>
          <a:p>
            <a:pPr>
              <a:buFontTx/>
              <a:buNone/>
            </a:pPr>
            <a:r>
              <a:rPr lang="en-GB" altLang="en-US" sz="2400" dirty="0"/>
              <a:t>• With left hand</a:t>
            </a:r>
          </a:p>
          <a:p>
            <a:pPr>
              <a:buFontTx/>
              <a:buNone/>
            </a:pPr>
            <a:r>
              <a:rPr lang="en-GB" altLang="en-US" sz="2400" dirty="0"/>
              <a:t>– These subjects later judge the funniness of cartoons</a:t>
            </a:r>
          </a:p>
          <a:p>
            <a:pPr>
              <a:buFontTx/>
              <a:buNone/>
            </a:pPr>
            <a:r>
              <a:rPr lang="en-GB" altLang="en-US" sz="2400" dirty="0"/>
              <a:t>– Subjects holding pen with teeth judged the cartoons funnier than other two conditions</a:t>
            </a:r>
          </a:p>
        </p:txBody>
      </p:sp>
      <p:pic>
        <p:nvPicPr>
          <p:cNvPr id="19460" name="Picture 4"/>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731125" y="2060576"/>
            <a:ext cx="1874838" cy="2917825"/>
          </a:xfrm>
          <a:noFill/>
          <a:ln/>
          <a:extLst>
            <a:ext uri="{91240B29-F687-4F45-9708-019B960494DF}">
              <a14:hiddenLine xmlns:a14="http://schemas.microsoft.com/office/drawing/2010/main" w="12700" cap="flat"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26256208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2800">
                <a:latin typeface="Arial" panose="020B0604020202020204" pitchFamily="34" charset="0"/>
              </a:rPr>
              <a:t>Cannon-Bard theory of emotion</a:t>
            </a:r>
          </a:p>
        </p:txBody>
      </p:sp>
      <p:sp>
        <p:nvSpPr>
          <p:cNvPr id="12291" name="Rectangle 3"/>
          <p:cNvSpPr>
            <a:spLocks noGrp="1" noChangeArrowheads="1"/>
          </p:cNvSpPr>
          <p:nvPr>
            <p:ph type="body" idx="1"/>
          </p:nvPr>
        </p:nvSpPr>
        <p:spPr>
          <a:xfrm>
            <a:off x="1919288" y="1557338"/>
            <a:ext cx="8229600" cy="5040312"/>
          </a:xfrm>
        </p:spPr>
        <p:txBody>
          <a:bodyPr>
            <a:normAutofit fontScale="92500" lnSpcReduction="10000"/>
          </a:bodyPr>
          <a:lstStyle/>
          <a:p>
            <a:pPr eaLnBrk="1" hangingPunct="1">
              <a:lnSpc>
                <a:spcPct val="80000"/>
              </a:lnSpc>
              <a:buFont typeface="Wingdings" panose="05000000000000000000" pitchFamily="2" charset="2"/>
              <a:buNone/>
            </a:pPr>
            <a:r>
              <a:rPr lang="en-GB" altLang="en-US" sz="2000">
                <a:latin typeface="Arial" panose="020B0604020202020204" pitchFamily="34" charset="0"/>
              </a:rPr>
              <a:t>Emphasises </a:t>
            </a:r>
            <a:r>
              <a:rPr lang="en-GB" altLang="en-US" sz="2000" i="1">
                <a:latin typeface="Arial" panose="020B0604020202020204" pitchFamily="34" charset="0"/>
              </a:rPr>
              <a:t>central processes</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Experience of emotion begins </a:t>
            </a:r>
            <a:r>
              <a:rPr lang="en-GB" altLang="en-US" sz="2000" i="1">
                <a:latin typeface="Arial" panose="020B0604020202020204" pitchFamily="34" charset="0"/>
              </a:rPr>
              <a:t>before</a:t>
            </a:r>
            <a:r>
              <a:rPr lang="en-GB" altLang="en-US" sz="2000">
                <a:latin typeface="Arial" panose="020B0604020202020204" pitchFamily="34" charset="0"/>
              </a:rPr>
              <a:t> the autonomic changes</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Autonomic changes - very much the same, regardless of type of emotion </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Maximum activation of the sympathetic nervous system - response to a threatening condition (Cannon, 1929)</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Brain decides most appropriate emotional response </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Cerebral cortex simultaneously:</a:t>
            </a:r>
          </a:p>
          <a:p>
            <a:pPr eaLnBrk="1" hangingPunct="1">
              <a:lnSpc>
                <a:spcPct val="80000"/>
              </a:lnSpc>
              <a:buFont typeface="Wingdings" panose="05000000000000000000" pitchFamily="2" charset="2"/>
              <a:buNone/>
            </a:pPr>
            <a:r>
              <a:rPr lang="en-GB" altLang="en-US" sz="2000">
                <a:latin typeface="Arial" panose="020B0604020202020204" pitchFamily="34" charset="0"/>
              </a:rPr>
              <a:t> </a:t>
            </a:r>
          </a:p>
          <a:p>
            <a:pPr eaLnBrk="1" hangingPunct="1">
              <a:lnSpc>
                <a:spcPct val="80000"/>
              </a:lnSpc>
              <a:buFont typeface="Wingdings" panose="05000000000000000000" pitchFamily="2" charset="2"/>
              <a:buNone/>
            </a:pPr>
            <a:r>
              <a:rPr lang="en-GB" altLang="en-US" sz="2000">
                <a:latin typeface="Arial" panose="020B0604020202020204" pitchFamily="34" charset="0"/>
              </a:rPr>
              <a:t>		- decides on appropriate emotional response </a:t>
            </a:r>
          </a:p>
          <a:p>
            <a:pPr eaLnBrk="1" hangingPunct="1">
              <a:lnSpc>
                <a:spcPct val="80000"/>
              </a:lnSpc>
              <a:buFont typeface="Wingdings" panose="05000000000000000000" pitchFamily="2" charset="2"/>
              <a:buNone/>
            </a:pPr>
            <a:r>
              <a:rPr lang="en-GB" altLang="en-US" sz="2000">
                <a:latin typeface="Arial" panose="020B0604020202020204" pitchFamily="34" charset="0"/>
              </a:rPr>
              <a:t>		- activates the sympathetic system so the body is ready</a:t>
            </a:r>
          </a:p>
        </p:txBody>
      </p:sp>
    </p:spTree>
    <p:extLst>
      <p:ext uri="{BB962C8B-B14F-4D97-AF65-F5344CB8AC3E}">
        <p14:creationId xmlns:p14="http://schemas.microsoft.com/office/powerpoint/2010/main" val="7071588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mtClean="0"/>
              <a:t>Cannon-Bard Theory</a:t>
            </a:r>
            <a:endParaRPr lang="en-US" altLang="en-US" smtClean="0"/>
          </a:p>
        </p:txBody>
      </p:sp>
      <p:pic>
        <p:nvPicPr>
          <p:cNvPr id="13315"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98993" y="2517776"/>
            <a:ext cx="7753350" cy="3717924"/>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58465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err="1"/>
              <a:t>Schachter</a:t>
            </a:r>
            <a:r>
              <a:rPr lang="en-GB" dirty="0"/>
              <a:t> and Singer (1962)</a:t>
            </a:r>
            <a:br>
              <a:rPr lang="en-GB" dirty="0"/>
            </a:br>
            <a:endParaRPr lang="en-GB" dirty="0"/>
          </a:p>
        </p:txBody>
      </p:sp>
      <p:sp>
        <p:nvSpPr>
          <p:cNvPr id="3" name="Content Placeholder 2"/>
          <p:cNvSpPr>
            <a:spLocks noGrp="1"/>
          </p:cNvSpPr>
          <p:nvPr>
            <p:ph idx="1"/>
          </p:nvPr>
        </p:nvSpPr>
        <p:spPr/>
        <p:txBody>
          <a:bodyPr/>
          <a:lstStyle/>
          <a:p>
            <a:r>
              <a:rPr lang="en-GB" dirty="0" smtClean="0"/>
              <a:t>Well known study to empirically research these notions of the Biological Basis of Emotions… </a:t>
            </a:r>
          </a:p>
          <a:p>
            <a:endParaRPr lang="en-GB" dirty="0"/>
          </a:p>
          <a:p>
            <a:r>
              <a:rPr lang="en-GB" dirty="0" smtClean="0"/>
              <a:t>Deception Based Study. </a:t>
            </a:r>
          </a:p>
          <a:p>
            <a:endParaRPr lang="en-GB" dirty="0"/>
          </a:p>
          <a:p>
            <a:r>
              <a:rPr lang="en-GB" dirty="0" smtClean="0"/>
              <a:t>Told participants that they were too be injected with the a substance called “</a:t>
            </a:r>
            <a:r>
              <a:rPr lang="en-GB" dirty="0" err="1" smtClean="0"/>
              <a:t>Suproxin</a:t>
            </a:r>
            <a:r>
              <a:rPr lang="en-GB" dirty="0" smtClean="0"/>
              <a:t>” – designed to give clearer aspects in an eye examination. </a:t>
            </a:r>
          </a:p>
          <a:p>
            <a:endParaRPr lang="en-GB" dirty="0"/>
          </a:p>
          <a:p>
            <a:r>
              <a:rPr lang="en-GB" dirty="0" smtClean="0"/>
              <a:t>They were actually injected with Epinephrine (Adrenaline). </a:t>
            </a:r>
            <a:endParaRPr lang="en-GB" dirty="0"/>
          </a:p>
        </p:txBody>
      </p:sp>
    </p:spTree>
    <p:extLst>
      <p:ext uri="{BB962C8B-B14F-4D97-AF65-F5344CB8AC3E}">
        <p14:creationId xmlns:p14="http://schemas.microsoft.com/office/powerpoint/2010/main" val="36971884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err="1"/>
              <a:t>Schachter</a:t>
            </a:r>
            <a:r>
              <a:rPr lang="en-GB" dirty="0"/>
              <a:t> and Singer (1962)</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The participants separated into 4 different groups based on the </a:t>
            </a:r>
            <a:r>
              <a:rPr lang="en-GB" dirty="0" err="1" smtClean="0"/>
              <a:t>decriptions</a:t>
            </a:r>
            <a:r>
              <a:rPr lang="en-GB" dirty="0" smtClean="0"/>
              <a:t> of the side effects of “</a:t>
            </a:r>
            <a:r>
              <a:rPr lang="en-GB" dirty="0" err="1" smtClean="0"/>
              <a:t>Suproxin</a:t>
            </a:r>
            <a:r>
              <a:rPr lang="en-GB" dirty="0" smtClean="0"/>
              <a:t>”. </a:t>
            </a:r>
          </a:p>
          <a:p>
            <a:pPr lvl="1"/>
            <a:r>
              <a:rPr lang="en-GB" dirty="0" smtClean="0"/>
              <a:t>Epinephrine / Informed – This group of participants were informed that the side effects of “</a:t>
            </a:r>
            <a:r>
              <a:rPr lang="en-GB" dirty="0" err="1" smtClean="0"/>
              <a:t>Suproxin</a:t>
            </a:r>
            <a:r>
              <a:rPr lang="en-GB" dirty="0" smtClean="0"/>
              <a:t>” included shaking hands, increased </a:t>
            </a:r>
            <a:r>
              <a:rPr lang="en-GB" dirty="0"/>
              <a:t>heart rate, shake, </a:t>
            </a:r>
            <a:r>
              <a:rPr lang="en-GB" dirty="0" smtClean="0"/>
              <a:t>flushed in the face (same effects as Epinephrine). </a:t>
            </a:r>
          </a:p>
          <a:p>
            <a:pPr lvl="1"/>
            <a:r>
              <a:rPr lang="en-GB" dirty="0" smtClean="0"/>
              <a:t>Epinephrine / Misinformed – This group of participants were informed that the side effects of “</a:t>
            </a:r>
            <a:r>
              <a:rPr lang="en-GB" dirty="0" err="1" smtClean="0"/>
              <a:t>Suproxin</a:t>
            </a:r>
            <a:r>
              <a:rPr lang="en-GB" dirty="0" smtClean="0"/>
              <a:t>” included numbness of feet, itchiness and headaches (not same effects as Epinephrine). </a:t>
            </a:r>
          </a:p>
          <a:p>
            <a:pPr lvl="1"/>
            <a:r>
              <a:rPr lang="en-GB" dirty="0" smtClean="0"/>
              <a:t>Epinephrine / Ignorant – As the above two groups, given Epinephrine (told it was </a:t>
            </a:r>
            <a:r>
              <a:rPr lang="en-GB" dirty="0" err="1" smtClean="0"/>
              <a:t>Suproxim</a:t>
            </a:r>
            <a:r>
              <a:rPr lang="en-GB" dirty="0" smtClean="0"/>
              <a:t>) but not told of any side effects. </a:t>
            </a:r>
          </a:p>
          <a:p>
            <a:pPr lvl="1"/>
            <a:r>
              <a:rPr lang="en-GB" dirty="0" smtClean="0"/>
              <a:t>Placebo – This group were actually injected with a placebo (said it was </a:t>
            </a:r>
            <a:r>
              <a:rPr lang="en-GB" dirty="0" err="1" smtClean="0"/>
              <a:t>Suproxim</a:t>
            </a:r>
            <a:r>
              <a:rPr lang="en-GB" dirty="0" smtClean="0"/>
              <a:t>) and not told of any side effects (there shouldn’t be any side effects). </a:t>
            </a:r>
            <a:endParaRPr lang="en-GB" dirty="0"/>
          </a:p>
        </p:txBody>
      </p:sp>
    </p:spTree>
    <p:extLst>
      <p:ext uri="{BB962C8B-B14F-4D97-AF65-F5344CB8AC3E}">
        <p14:creationId xmlns:p14="http://schemas.microsoft.com/office/powerpoint/2010/main" val="19183184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 – Part 1. </a:t>
            </a:r>
            <a:endParaRPr lang="en-GB" dirty="0"/>
          </a:p>
        </p:txBody>
      </p:sp>
      <p:sp>
        <p:nvSpPr>
          <p:cNvPr id="3" name="Content Placeholder 2"/>
          <p:cNvSpPr>
            <a:spLocks noGrp="1"/>
          </p:cNvSpPr>
          <p:nvPr>
            <p:ph idx="1"/>
          </p:nvPr>
        </p:nvSpPr>
        <p:spPr>
          <a:xfrm>
            <a:off x="479051" y="2664183"/>
            <a:ext cx="9838266" cy="5041900"/>
          </a:xfrm>
        </p:spPr>
        <p:txBody>
          <a:bodyPr/>
          <a:lstStyle/>
          <a:p>
            <a:pPr>
              <a:lnSpc>
                <a:spcPct val="60000"/>
              </a:lnSpc>
              <a:buNone/>
              <a:defRPr/>
            </a:pPr>
            <a:r>
              <a:rPr lang="en-GB" dirty="0">
                <a:latin typeface="Arial" charset="0"/>
              </a:rPr>
              <a:t>Warning </a:t>
            </a:r>
            <a:r>
              <a:rPr lang="en-GB" dirty="0" smtClean="0">
                <a:latin typeface="Arial" charset="0"/>
              </a:rPr>
              <a:t>– (e.g. Epinephrine Informed) - little </a:t>
            </a:r>
            <a:r>
              <a:rPr lang="en-GB" dirty="0">
                <a:latin typeface="Arial" charset="0"/>
              </a:rPr>
              <a:t>emotional experience</a:t>
            </a:r>
          </a:p>
          <a:p>
            <a:pPr>
              <a:lnSpc>
                <a:spcPct val="60000"/>
              </a:lnSpc>
              <a:buNone/>
              <a:defRPr/>
            </a:pPr>
            <a:r>
              <a:rPr lang="en-GB" dirty="0">
                <a:latin typeface="Arial" charset="0"/>
              </a:rPr>
              <a:t> </a:t>
            </a:r>
          </a:p>
          <a:p>
            <a:pPr>
              <a:lnSpc>
                <a:spcPct val="60000"/>
              </a:lnSpc>
              <a:buNone/>
              <a:defRPr/>
            </a:pPr>
            <a:r>
              <a:rPr lang="en-GB" dirty="0">
                <a:latin typeface="Arial" charset="0"/>
              </a:rPr>
              <a:t>No </a:t>
            </a:r>
            <a:r>
              <a:rPr lang="en-GB" dirty="0" smtClean="0">
                <a:latin typeface="Arial" charset="0"/>
              </a:rPr>
              <a:t>warning - (Epinephrine Ignorant and Epinephrine Misinformed) </a:t>
            </a:r>
            <a:r>
              <a:rPr lang="en-GB" dirty="0">
                <a:latin typeface="Arial" charset="0"/>
              </a:rPr>
              <a:t>emotional reaction </a:t>
            </a:r>
          </a:p>
          <a:p>
            <a:pPr>
              <a:lnSpc>
                <a:spcPct val="60000"/>
              </a:lnSpc>
              <a:buNone/>
              <a:defRPr/>
            </a:pPr>
            <a:endParaRPr lang="en-GB" dirty="0">
              <a:latin typeface="Arial" charset="0"/>
            </a:endParaRPr>
          </a:p>
          <a:p>
            <a:pPr>
              <a:lnSpc>
                <a:spcPct val="60000"/>
              </a:lnSpc>
              <a:buNone/>
              <a:defRPr/>
            </a:pPr>
            <a:endParaRPr lang="en-GB" dirty="0">
              <a:latin typeface="Arial" charset="0"/>
            </a:endParaRPr>
          </a:p>
          <a:p>
            <a:pPr>
              <a:lnSpc>
                <a:spcPct val="60000"/>
              </a:lnSpc>
              <a:buNone/>
              <a:defRPr/>
            </a:pPr>
            <a:r>
              <a:rPr lang="en-GB" u="sng" dirty="0">
                <a:latin typeface="Arial" charset="0"/>
              </a:rPr>
              <a:t>Predicted</a:t>
            </a:r>
            <a:r>
              <a:rPr lang="en-GB" dirty="0">
                <a:latin typeface="Arial" charset="0"/>
              </a:rPr>
              <a:t> by James-Lange theory (bodily reactions are </a:t>
            </a:r>
            <a:r>
              <a:rPr lang="en-GB" dirty="0" smtClean="0">
                <a:latin typeface="Arial" charset="0"/>
              </a:rPr>
              <a:t>experienced as emotions)</a:t>
            </a:r>
            <a:endParaRPr lang="en-GB" dirty="0">
              <a:latin typeface="Arial" charset="0"/>
            </a:endParaRPr>
          </a:p>
          <a:p>
            <a:pPr>
              <a:lnSpc>
                <a:spcPct val="60000"/>
              </a:lnSpc>
              <a:buNone/>
              <a:defRPr/>
            </a:pPr>
            <a:endParaRPr lang="en-GB" dirty="0">
              <a:latin typeface="Arial" charset="0"/>
            </a:endParaRPr>
          </a:p>
          <a:p>
            <a:pPr>
              <a:lnSpc>
                <a:spcPct val="60000"/>
              </a:lnSpc>
              <a:buNone/>
              <a:defRPr/>
            </a:pPr>
            <a:r>
              <a:rPr lang="en-GB" u="sng" dirty="0">
                <a:latin typeface="Arial" charset="0"/>
              </a:rPr>
              <a:t>Not predicted</a:t>
            </a:r>
            <a:r>
              <a:rPr lang="en-GB" dirty="0">
                <a:latin typeface="Arial" charset="0"/>
              </a:rPr>
              <a:t> by Cannon-Bard theory (the cortex </a:t>
            </a:r>
            <a:r>
              <a:rPr lang="en-GB" dirty="0" smtClean="0">
                <a:latin typeface="Arial" charset="0"/>
              </a:rPr>
              <a:t>separately </a:t>
            </a:r>
            <a:r>
              <a:rPr lang="en-GB" dirty="0">
                <a:latin typeface="Arial" charset="0"/>
              </a:rPr>
              <a:t>activates emotion and </a:t>
            </a:r>
            <a:r>
              <a:rPr lang="en-GB" dirty="0" smtClean="0">
                <a:latin typeface="Arial" charset="0"/>
              </a:rPr>
              <a:t>bodily </a:t>
            </a:r>
          </a:p>
          <a:p>
            <a:pPr>
              <a:lnSpc>
                <a:spcPct val="60000"/>
              </a:lnSpc>
              <a:buNone/>
              <a:defRPr/>
            </a:pPr>
            <a:r>
              <a:rPr lang="en-GB" dirty="0" smtClean="0">
                <a:latin typeface="Arial" charset="0"/>
              </a:rPr>
              <a:t>reactions)</a:t>
            </a:r>
          </a:p>
          <a:p>
            <a:pPr>
              <a:lnSpc>
                <a:spcPct val="60000"/>
              </a:lnSpc>
              <a:buNone/>
              <a:defRPr/>
            </a:pPr>
            <a:endParaRPr lang="en-GB" dirty="0"/>
          </a:p>
        </p:txBody>
      </p:sp>
      <p:pic>
        <p:nvPicPr>
          <p:cNvPr id="4" name="Picture 3"/>
          <p:cNvPicPr>
            <a:picLocks noChangeAspect="1"/>
          </p:cNvPicPr>
          <p:nvPr/>
        </p:nvPicPr>
        <p:blipFill>
          <a:blip r:embed="rId2"/>
          <a:stretch>
            <a:fillRect/>
          </a:stretch>
        </p:blipFill>
        <p:spPr>
          <a:xfrm>
            <a:off x="8442635" y="0"/>
            <a:ext cx="3749365" cy="2664183"/>
          </a:xfrm>
          <a:prstGeom prst="rect">
            <a:avLst/>
          </a:prstGeom>
        </p:spPr>
      </p:pic>
    </p:spTree>
    <p:extLst>
      <p:ext uri="{BB962C8B-B14F-4D97-AF65-F5344CB8AC3E}">
        <p14:creationId xmlns:p14="http://schemas.microsoft.com/office/powerpoint/2010/main" val="15778472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a:t>
            </a:r>
            <a:endParaRPr lang="en-GB" dirty="0"/>
          </a:p>
        </p:txBody>
      </p:sp>
      <p:sp>
        <p:nvSpPr>
          <p:cNvPr id="3" name="Content Placeholder 2"/>
          <p:cNvSpPr>
            <a:spLocks noGrp="1"/>
          </p:cNvSpPr>
          <p:nvPr>
            <p:ph idx="1"/>
          </p:nvPr>
        </p:nvSpPr>
        <p:spPr>
          <a:xfrm>
            <a:off x="182192" y="1358901"/>
            <a:ext cx="8596668" cy="5207000"/>
          </a:xfrm>
        </p:spPr>
        <p:txBody>
          <a:bodyPr>
            <a:normAutofit fontScale="92500" lnSpcReduction="10000"/>
          </a:bodyPr>
          <a:lstStyle/>
          <a:p>
            <a:r>
              <a:rPr lang="en-GB" dirty="0"/>
              <a:t>But – effect of confederate behaving in angry or happy manner?</a:t>
            </a:r>
          </a:p>
          <a:p>
            <a:endParaRPr lang="en-GB" dirty="0"/>
          </a:p>
          <a:p>
            <a:r>
              <a:rPr lang="en-GB" dirty="0"/>
              <a:t>Those feeling the physiological </a:t>
            </a:r>
            <a:r>
              <a:rPr lang="en-GB" dirty="0" smtClean="0"/>
              <a:t>changes (with no explanation for it) </a:t>
            </a:r>
            <a:r>
              <a:rPr lang="en-GB" dirty="0"/>
              <a:t>much more likely to report feeling angry when in the presence of an ‘angry’ confederate - and feeling happy when in the presence of a ‘happy’ confederate</a:t>
            </a:r>
          </a:p>
          <a:p>
            <a:endParaRPr lang="en-GB" dirty="0" smtClean="0"/>
          </a:p>
          <a:p>
            <a:endParaRPr lang="en-GB" dirty="0"/>
          </a:p>
          <a:p>
            <a:endParaRPr lang="en-GB" dirty="0" smtClean="0"/>
          </a:p>
          <a:p>
            <a:r>
              <a:rPr lang="en-GB" dirty="0" smtClean="0"/>
              <a:t>Overall their important study supported their own research hypotheses. </a:t>
            </a:r>
          </a:p>
          <a:p>
            <a:pPr lvl="1"/>
            <a:r>
              <a:rPr lang="en-GB" dirty="0"/>
              <a:t>If a person experiences a state of arousal for which they have no immediate explanation, they will label this state and describe their feelings in terms of the cognitions available to them at the time.</a:t>
            </a:r>
          </a:p>
          <a:p>
            <a:pPr lvl="1"/>
            <a:r>
              <a:rPr lang="en-GB" dirty="0"/>
              <a:t>If a person experiences a state of arousal for which they have an appropriate explanation (e.g. 'I feel this way because I have just received an injection of adrenaline'), then they will be unlikely to label their feelings in terms of the alternative cognitions available.</a:t>
            </a:r>
          </a:p>
          <a:p>
            <a:pPr lvl="1"/>
            <a:r>
              <a:rPr lang="en-GB" dirty="0"/>
              <a:t>If a person is put in a situation, which in the past could have made them feel an emotion, they will react emotionally or experience emotions only if they are in a state of physiological arousal.</a:t>
            </a:r>
          </a:p>
        </p:txBody>
      </p:sp>
      <p:pic>
        <p:nvPicPr>
          <p:cNvPr id="4" name="Picture 3"/>
          <p:cNvPicPr>
            <a:picLocks noChangeAspect="1"/>
          </p:cNvPicPr>
          <p:nvPr/>
        </p:nvPicPr>
        <p:blipFill>
          <a:blip r:embed="rId2"/>
          <a:stretch>
            <a:fillRect/>
          </a:stretch>
        </p:blipFill>
        <p:spPr>
          <a:xfrm>
            <a:off x="8778860" y="0"/>
            <a:ext cx="3383573" cy="2243522"/>
          </a:xfrm>
          <a:prstGeom prst="rect">
            <a:avLst/>
          </a:prstGeom>
        </p:spPr>
      </p:pic>
    </p:spTree>
    <p:extLst>
      <p:ext uri="{BB962C8B-B14F-4D97-AF65-F5344CB8AC3E}">
        <p14:creationId xmlns:p14="http://schemas.microsoft.com/office/powerpoint/2010/main" val="12293153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Criticism of Schacter’s theory. </a:t>
            </a:r>
            <a:endParaRPr lang="en-US" altLang="en-US" smtClean="0"/>
          </a:p>
        </p:txBody>
      </p:sp>
      <p:sp>
        <p:nvSpPr>
          <p:cNvPr id="19459" name="Content Placeholder 2"/>
          <p:cNvSpPr>
            <a:spLocks noGrp="1"/>
          </p:cNvSpPr>
          <p:nvPr>
            <p:ph idx="1"/>
          </p:nvPr>
        </p:nvSpPr>
        <p:spPr/>
        <p:txBody>
          <a:bodyPr>
            <a:normAutofit fontScale="92500"/>
          </a:bodyPr>
          <a:lstStyle/>
          <a:p>
            <a:pPr eaLnBrk="1" hangingPunct="1"/>
            <a:r>
              <a:rPr lang="en-GB" altLang="en-US" sz="2800"/>
              <a:t>Is Physiological Arousal non-specific?</a:t>
            </a:r>
          </a:p>
          <a:p>
            <a:pPr eaLnBrk="1" hangingPunct="1"/>
            <a:endParaRPr lang="en-GB" altLang="en-US" sz="2800"/>
          </a:p>
          <a:p>
            <a:pPr eaLnBrk="1" hangingPunct="1"/>
            <a:r>
              <a:rPr lang="en-GB" altLang="en-US" sz="2800"/>
              <a:t>Levenson et al (1990) – Facial Expressions = Different Autonomic responses. </a:t>
            </a:r>
          </a:p>
          <a:p>
            <a:pPr eaLnBrk="1" hangingPunct="1"/>
            <a:endParaRPr lang="en-GB" altLang="en-US" sz="2800"/>
          </a:p>
          <a:p>
            <a:pPr eaLnBrk="1" hangingPunct="1"/>
            <a:r>
              <a:rPr lang="en-GB" altLang="en-US" sz="2800"/>
              <a:t>Cacioppo et al (2000) – Positive vs Negative Emotions. </a:t>
            </a:r>
          </a:p>
          <a:p>
            <a:pPr lvl="1" eaLnBrk="1" hangingPunct="1"/>
            <a:r>
              <a:rPr lang="en-GB" altLang="en-US" smtClean="0"/>
              <a:t>Although subcategories of positive emotions = same physiological responses </a:t>
            </a:r>
          </a:p>
          <a:p>
            <a:pPr lvl="1" eaLnBrk="1" hangingPunct="1"/>
            <a:r>
              <a:rPr lang="en-GB" altLang="en-US" smtClean="0"/>
              <a:t>Subcategories of negative emotions = same physiological responses</a:t>
            </a:r>
            <a:endParaRPr lang="en-US" altLang="en-US" smtClean="0"/>
          </a:p>
        </p:txBody>
      </p:sp>
    </p:spTree>
    <p:extLst>
      <p:ext uri="{BB962C8B-B14F-4D97-AF65-F5344CB8AC3E}">
        <p14:creationId xmlns:p14="http://schemas.microsoft.com/office/powerpoint/2010/main" val="17474117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GB" dirty="0" smtClean="0"/>
              <a:t>Autonomic Involvement in Emotion. </a:t>
            </a:r>
            <a:endParaRPr lang="en-US" dirty="0" smtClean="0"/>
          </a:p>
        </p:txBody>
      </p:sp>
      <p:sp>
        <p:nvSpPr>
          <p:cNvPr id="3" name="Content Placeholder 2"/>
          <p:cNvSpPr>
            <a:spLocks noGrp="1"/>
          </p:cNvSpPr>
          <p:nvPr>
            <p:ph idx="1"/>
          </p:nvPr>
        </p:nvSpPr>
        <p:spPr/>
        <p:txBody>
          <a:bodyPr rtlCol="0">
            <a:normAutofit/>
          </a:bodyPr>
          <a:lstStyle/>
          <a:p>
            <a:pPr>
              <a:defRPr/>
            </a:pPr>
            <a:r>
              <a:rPr lang="en-GB" dirty="0" smtClean="0"/>
              <a:t>Sympathetic system activates the body during arousal. </a:t>
            </a:r>
          </a:p>
          <a:p>
            <a:pPr lvl="1">
              <a:defRPr/>
            </a:pPr>
            <a:r>
              <a:rPr lang="en-GB" dirty="0" smtClean="0"/>
              <a:t>Increase Heart Rate. </a:t>
            </a:r>
          </a:p>
          <a:p>
            <a:pPr lvl="1">
              <a:defRPr/>
            </a:pPr>
            <a:r>
              <a:rPr lang="en-GB" dirty="0" smtClean="0"/>
              <a:t>Respiration Rate. </a:t>
            </a:r>
          </a:p>
          <a:p>
            <a:pPr lvl="1">
              <a:defRPr/>
            </a:pPr>
            <a:r>
              <a:rPr lang="en-GB" dirty="0" smtClean="0"/>
              <a:t>Sweat Gland Activity. </a:t>
            </a:r>
          </a:p>
          <a:p>
            <a:pPr lvl="1">
              <a:defRPr/>
            </a:pPr>
            <a:r>
              <a:rPr lang="en-GB" dirty="0" smtClean="0"/>
              <a:t>Shut down Digestion. </a:t>
            </a:r>
          </a:p>
          <a:p>
            <a:pPr lvl="1">
              <a:defRPr/>
            </a:pPr>
            <a:r>
              <a:rPr lang="en-GB" dirty="0" smtClean="0"/>
              <a:t>Constricts peripheral blood vessels  = Increase in Blood Pressure. </a:t>
            </a:r>
          </a:p>
          <a:p>
            <a:pPr lvl="1">
              <a:defRPr/>
            </a:pPr>
            <a:r>
              <a:rPr lang="en-GB" dirty="0" smtClean="0"/>
              <a:t>Release of hormones in Stress (</a:t>
            </a:r>
            <a:r>
              <a:rPr lang="en-GB" dirty="0" err="1" smtClean="0"/>
              <a:t>Cortisol</a:t>
            </a:r>
            <a:r>
              <a:rPr lang="en-GB" dirty="0" smtClean="0"/>
              <a:t>). </a:t>
            </a:r>
          </a:p>
          <a:p>
            <a:pPr lvl="1">
              <a:defRPr/>
            </a:pPr>
            <a:endParaRPr lang="en-US" dirty="0" smtClean="0"/>
          </a:p>
        </p:txBody>
      </p:sp>
    </p:spTree>
    <p:extLst>
      <p:ext uri="{BB962C8B-B14F-4D97-AF65-F5344CB8AC3E}">
        <p14:creationId xmlns:p14="http://schemas.microsoft.com/office/powerpoint/2010/main" val="39816264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GB" dirty="0" smtClean="0"/>
              <a:t>Autonomic Involvement in Emotion. </a:t>
            </a:r>
            <a:endParaRPr lang="en-US" dirty="0" smtClean="0"/>
          </a:p>
        </p:txBody>
      </p:sp>
      <p:sp>
        <p:nvSpPr>
          <p:cNvPr id="21507" name="Content Placeholder 2"/>
          <p:cNvSpPr>
            <a:spLocks noGrp="1"/>
          </p:cNvSpPr>
          <p:nvPr>
            <p:ph idx="1"/>
          </p:nvPr>
        </p:nvSpPr>
        <p:spPr/>
        <p:txBody>
          <a:bodyPr/>
          <a:lstStyle/>
          <a:p>
            <a:pPr eaLnBrk="1" hangingPunct="1"/>
            <a:r>
              <a:rPr lang="en-GB" altLang="en-US" smtClean="0"/>
              <a:t>Parasympathetic system generally reduces activity at the end of arousal. </a:t>
            </a:r>
          </a:p>
          <a:p>
            <a:pPr lvl="1" eaLnBrk="1" hangingPunct="1"/>
            <a:r>
              <a:rPr lang="en-GB" altLang="en-US" smtClean="0"/>
              <a:t>Decreased heart rate. </a:t>
            </a:r>
          </a:p>
          <a:p>
            <a:pPr lvl="1" eaLnBrk="1" hangingPunct="1"/>
            <a:r>
              <a:rPr lang="en-GB" altLang="en-US" smtClean="0"/>
              <a:t>No goose bumps. </a:t>
            </a:r>
          </a:p>
          <a:p>
            <a:pPr lvl="1" eaLnBrk="1" hangingPunct="1"/>
            <a:r>
              <a:rPr lang="en-GB" altLang="en-US" smtClean="0"/>
              <a:t>Eye Pupils constricted. </a:t>
            </a:r>
          </a:p>
          <a:p>
            <a:pPr lvl="1" eaLnBrk="1" hangingPunct="1"/>
            <a:r>
              <a:rPr lang="en-GB" altLang="en-US" smtClean="0"/>
              <a:t>Respiratory rate decreased. </a:t>
            </a:r>
          </a:p>
          <a:p>
            <a:pPr lvl="1" eaLnBrk="1" hangingPunct="1"/>
            <a:r>
              <a:rPr lang="en-GB" altLang="en-US" smtClean="0"/>
              <a:t>Although Digestion is stimulated. </a:t>
            </a:r>
            <a:endParaRPr lang="en-US" altLang="en-US" smtClean="0"/>
          </a:p>
        </p:txBody>
      </p:sp>
    </p:spTree>
    <p:extLst>
      <p:ext uri="{BB962C8B-B14F-4D97-AF65-F5344CB8AC3E}">
        <p14:creationId xmlns:p14="http://schemas.microsoft.com/office/powerpoint/2010/main" val="20892601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smtClean="0"/>
              <a:t>Muscular Involvement in Emotions. </a:t>
            </a:r>
            <a:endParaRPr lang="en-US" altLang="en-US" smtClean="0"/>
          </a:p>
        </p:txBody>
      </p:sp>
      <p:sp>
        <p:nvSpPr>
          <p:cNvPr id="22531" name="Content Placeholder 2"/>
          <p:cNvSpPr>
            <a:spLocks noGrp="1"/>
          </p:cNvSpPr>
          <p:nvPr>
            <p:ph idx="1"/>
          </p:nvPr>
        </p:nvSpPr>
        <p:spPr/>
        <p:txBody>
          <a:bodyPr>
            <a:normAutofit fontScale="92500" lnSpcReduction="20000"/>
          </a:bodyPr>
          <a:lstStyle/>
          <a:p>
            <a:pPr eaLnBrk="1" hangingPunct="1">
              <a:lnSpc>
                <a:spcPct val="90000"/>
              </a:lnSpc>
            </a:pPr>
            <a:r>
              <a:rPr lang="en-GB" altLang="en-US" sz="3000"/>
              <a:t>Facial Expressions. </a:t>
            </a:r>
          </a:p>
          <a:p>
            <a:pPr lvl="1" eaLnBrk="1" hangingPunct="1">
              <a:lnSpc>
                <a:spcPct val="90000"/>
              </a:lnSpc>
            </a:pPr>
            <a:r>
              <a:rPr lang="en-GB" altLang="en-US" sz="2600"/>
              <a:t>Smiling, Fear, Frown etc. </a:t>
            </a:r>
          </a:p>
          <a:p>
            <a:pPr eaLnBrk="1" hangingPunct="1">
              <a:lnSpc>
                <a:spcPct val="90000"/>
              </a:lnSpc>
            </a:pPr>
            <a:endParaRPr lang="en-GB" altLang="en-US" sz="3000"/>
          </a:p>
          <a:p>
            <a:pPr eaLnBrk="1" hangingPunct="1">
              <a:lnSpc>
                <a:spcPct val="90000"/>
              </a:lnSpc>
            </a:pPr>
            <a:r>
              <a:rPr lang="en-GB" altLang="en-US" sz="3000"/>
              <a:t>Fleeing. </a:t>
            </a:r>
          </a:p>
          <a:p>
            <a:pPr eaLnBrk="1" hangingPunct="1">
              <a:lnSpc>
                <a:spcPct val="90000"/>
              </a:lnSpc>
            </a:pPr>
            <a:endParaRPr lang="en-GB" altLang="en-US" sz="3000"/>
          </a:p>
          <a:p>
            <a:pPr eaLnBrk="1" hangingPunct="1">
              <a:lnSpc>
                <a:spcPct val="90000"/>
              </a:lnSpc>
            </a:pPr>
            <a:r>
              <a:rPr lang="en-GB" altLang="en-US" sz="3000"/>
              <a:t>Attacking. </a:t>
            </a:r>
          </a:p>
          <a:p>
            <a:pPr eaLnBrk="1" hangingPunct="1">
              <a:lnSpc>
                <a:spcPct val="90000"/>
              </a:lnSpc>
            </a:pPr>
            <a:endParaRPr lang="en-GB" altLang="en-US" sz="3000"/>
          </a:p>
          <a:p>
            <a:pPr eaLnBrk="1" hangingPunct="1">
              <a:lnSpc>
                <a:spcPct val="90000"/>
              </a:lnSpc>
            </a:pPr>
            <a:r>
              <a:rPr lang="en-GB" altLang="en-US" sz="3000"/>
              <a:t>Bodily Tension. </a:t>
            </a:r>
          </a:p>
          <a:p>
            <a:pPr lvl="1" eaLnBrk="1" hangingPunct="1">
              <a:lnSpc>
                <a:spcPct val="90000"/>
              </a:lnSpc>
            </a:pPr>
            <a:r>
              <a:rPr lang="en-GB" altLang="en-US" sz="2600"/>
              <a:t>Tense Muscles, Migraines etc. </a:t>
            </a:r>
            <a:endParaRPr lang="en-US" altLang="en-US" sz="2600"/>
          </a:p>
        </p:txBody>
      </p:sp>
    </p:spTree>
    <p:extLst>
      <p:ext uri="{BB962C8B-B14F-4D97-AF65-F5344CB8AC3E}">
        <p14:creationId xmlns:p14="http://schemas.microsoft.com/office/powerpoint/2010/main" val="11082816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smtClean="0"/>
              <a:t>Emotions. </a:t>
            </a:r>
            <a:endParaRPr lang="en-US" altLang="en-US" smtClean="0"/>
          </a:p>
        </p:txBody>
      </p:sp>
      <p:sp>
        <p:nvSpPr>
          <p:cNvPr id="23555" name="Content Placeholder 2"/>
          <p:cNvSpPr>
            <a:spLocks noGrp="1"/>
          </p:cNvSpPr>
          <p:nvPr>
            <p:ph idx="1"/>
          </p:nvPr>
        </p:nvSpPr>
        <p:spPr/>
        <p:txBody>
          <a:bodyPr/>
          <a:lstStyle/>
          <a:p>
            <a:pPr eaLnBrk="1" hangingPunct="1"/>
            <a:r>
              <a:rPr lang="en-GB" altLang="en-US" smtClean="0"/>
              <a:t>Plutchik (1994) – 8 basic emotions groups in four pairs of opposites. </a:t>
            </a:r>
          </a:p>
          <a:p>
            <a:pPr lvl="1" eaLnBrk="1" hangingPunct="1"/>
            <a:r>
              <a:rPr lang="en-GB" altLang="en-US" smtClean="0"/>
              <a:t>Joy/Sadness</a:t>
            </a:r>
          </a:p>
          <a:p>
            <a:pPr lvl="1" eaLnBrk="1" hangingPunct="1"/>
            <a:r>
              <a:rPr lang="en-GB" altLang="en-US" smtClean="0"/>
              <a:t>Affection/Disgust</a:t>
            </a:r>
          </a:p>
          <a:p>
            <a:pPr lvl="1" eaLnBrk="1" hangingPunct="1"/>
            <a:r>
              <a:rPr lang="en-GB" altLang="en-US" smtClean="0"/>
              <a:t>Anger/Fear</a:t>
            </a:r>
          </a:p>
          <a:p>
            <a:pPr lvl="1" eaLnBrk="1" hangingPunct="1"/>
            <a:r>
              <a:rPr lang="en-GB" altLang="en-US" smtClean="0"/>
              <a:t>Expectation / Surprise. </a:t>
            </a:r>
          </a:p>
          <a:p>
            <a:pPr lvl="1" eaLnBrk="1" hangingPunct="1"/>
            <a:endParaRPr lang="en-GB" altLang="en-US" smtClean="0"/>
          </a:p>
          <a:p>
            <a:pPr lvl="1" eaLnBrk="1" hangingPunct="1"/>
            <a:r>
              <a:rPr lang="en-GB" altLang="en-US" smtClean="0"/>
              <a:t>Not all researchers agree with this. </a:t>
            </a:r>
            <a:endParaRPr lang="en-US" altLang="en-US" smtClean="0"/>
          </a:p>
        </p:txBody>
      </p:sp>
    </p:spTree>
    <p:extLst>
      <p:ext uri="{BB962C8B-B14F-4D97-AF65-F5344CB8AC3E}">
        <p14:creationId xmlns:p14="http://schemas.microsoft.com/office/powerpoint/2010/main" val="35535861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t>Keltner and Ekman (2000). </a:t>
            </a:r>
            <a:endParaRPr lang="en-US" altLang="en-US" smtClean="0"/>
          </a:p>
        </p:txBody>
      </p:sp>
      <p:sp>
        <p:nvSpPr>
          <p:cNvPr id="24579" name="Content Placeholder 2"/>
          <p:cNvSpPr>
            <a:spLocks noGrp="1"/>
          </p:cNvSpPr>
          <p:nvPr>
            <p:ph idx="1"/>
          </p:nvPr>
        </p:nvSpPr>
        <p:spPr/>
        <p:txBody>
          <a:bodyPr/>
          <a:lstStyle/>
          <a:p>
            <a:pPr eaLnBrk="1" hangingPunct="1"/>
            <a:endParaRPr lang="en-GB" altLang="en-US" smtClean="0"/>
          </a:p>
        </p:txBody>
      </p:sp>
      <p:pic>
        <p:nvPicPr>
          <p:cNvPr id="24580" name="Picture 6" descr="seven_express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651" y="1341438"/>
            <a:ext cx="7129463"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99863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z="3200">
                <a:latin typeface="Arial" panose="020B0604020202020204" pitchFamily="34" charset="0"/>
              </a:rPr>
              <a:t>Do distinct brain circuits mediate emotions?</a:t>
            </a:r>
            <a:br>
              <a:rPr lang="en-GB" altLang="en-US" sz="3200">
                <a:latin typeface="Arial" panose="020B0604020202020204" pitchFamily="34" charset="0"/>
              </a:rPr>
            </a:br>
            <a:endParaRPr lang="en-GB" altLang="en-US" sz="3200">
              <a:latin typeface="Arial" panose="020B0604020202020204" pitchFamily="34" charset="0"/>
            </a:endParaRPr>
          </a:p>
        </p:txBody>
      </p:sp>
      <p:sp>
        <p:nvSpPr>
          <p:cNvPr id="27651" name="Rectangle 3"/>
          <p:cNvSpPr>
            <a:spLocks noGrp="1" noChangeArrowheads="1"/>
          </p:cNvSpPr>
          <p:nvPr>
            <p:ph type="body" sz="half" idx="1"/>
          </p:nvPr>
        </p:nvSpPr>
        <p:spPr>
          <a:xfrm>
            <a:off x="1981200" y="1196975"/>
            <a:ext cx="4038600" cy="5327650"/>
          </a:xfrm>
        </p:spPr>
        <p:txBody>
          <a:bodyPr>
            <a:normAutofit fontScale="92500" lnSpcReduction="10000"/>
          </a:bodyPr>
          <a:lstStyle/>
          <a:p>
            <a:pPr marL="609600" indent="-609600">
              <a:lnSpc>
                <a:spcPct val="80000"/>
              </a:lnSpc>
              <a:buNone/>
            </a:pPr>
            <a:r>
              <a:rPr lang="en-GB" altLang="en-US" sz="2400">
                <a:latin typeface="Arial" panose="020B0604020202020204" pitchFamily="34" charset="0"/>
              </a:rPr>
              <a:t>1.  Electrical stimulation of the brain </a:t>
            </a:r>
          </a:p>
          <a:p>
            <a:pPr marL="609600" indent="-609600">
              <a:lnSpc>
                <a:spcPct val="80000"/>
              </a:lnSpc>
              <a:buNone/>
            </a:pPr>
            <a:endParaRPr lang="en-GB" altLang="en-US" sz="2400">
              <a:latin typeface="Arial" panose="020B0604020202020204" pitchFamily="34" charset="0"/>
            </a:endParaRPr>
          </a:p>
          <a:p>
            <a:pPr marL="609600" indent="-609600">
              <a:lnSpc>
                <a:spcPct val="80000"/>
              </a:lnSpc>
              <a:buNone/>
            </a:pPr>
            <a:r>
              <a:rPr lang="en-GB" altLang="en-US" sz="2400">
                <a:latin typeface="Arial" panose="020B0604020202020204" pitchFamily="34" charset="0"/>
              </a:rPr>
              <a:t>Olds and Milner (1954) rats electrical stimulation to the septum</a:t>
            </a:r>
          </a:p>
          <a:p>
            <a:pPr marL="609600" indent="-609600">
              <a:lnSpc>
                <a:spcPct val="80000"/>
              </a:lnSpc>
              <a:buNone/>
            </a:pPr>
            <a:endParaRPr lang="en-GB" altLang="en-US" sz="2400">
              <a:latin typeface="Arial" panose="020B0604020202020204" pitchFamily="34" charset="0"/>
            </a:endParaRPr>
          </a:p>
          <a:p>
            <a:pPr marL="609600" indent="-609600">
              <a:lnSpc>
                <a:spcPct val="80000"/>
              </a:lnSpc>
              <a:buNone/>
            </a:pPr>
            <a:r>
              <a:rPr lang="en-GB" altLang="en-US" sz="2400">
                <a:latin typeface="Arial" panose="020B0604020202020204" pitchFamily="34" charset="0"/>
              </a:rPr>
              <a:t>Brain self-stimulation</a:t>
            </a:r>
          </a:p>
          <a:p>
            <a:pPr marL="609600" indent="-609600">
              <a:lnSpc>
                <a:spcPct val="80000"/>
              </a:lnSpc>
              <a:buNone/>
            </a:pPr>
            <a:endParaRPr lang="en-GB" altLang="en-US" sz="2400">
              <a:latin typeface="Arial" panose="020B0604020202020204" pitchFamily="34" charset="0"/>
            </a:endParaRPr>
          </a:p>
          <a:p>
            <a:pPr marL="609600" indent="-609600">
              <a:lnSpc>
                <a:spcPct val="80000"/>
              </a:lnSpc>
              <a:buNone/>
            </a:pPr>
            <a:r>
              <a:rPr lang="en-GB" altLang="en-US" sz="2400">
                <a:latin typeface="Arial" panose="020B0604020202020204" pitchFamily="34" charset="0"/>
              </a:rPr>
              <a:t>Heath ( 1972) </a:t>
            </a:r>
          </a:p>
          <a:p>
            <a:pPr marL="609600" indent="-609600">
              <a:lnSpc>
                <a:spcPct val="80000"/>
              </a:lnSpc>
              <a:buNone/>
            </a:pPr>
            <a:endParaRPr lang="en-GB" altLang="en-US" sz="2400">
              <a:latin typeface="Arial" panose="020B0604020202020204" pitchFamily="34" charset="0"/>
            </a:endParaRPr>
          </a:p>
          <a:p>
            <a:pPr marL="609600" indent="-609600">
              <a:lnSpc>
                <a:spcPct val="80000"/>
              </a:lnSpc>
              <a:buNone/>
            </a:pPr>
            <a:r>
              <a:rPr lang="en-GB" altLang="en-US" sz="2400">
                <a:latin typeface="Arial" panose="020B0604020202020204" pitchFamily="34" charset="0"/>
              </a:rPr>
              <a:t>This region of the brain </a:t>
            </a:r>
          </a:p>
          <a:p>
            <a:pPr marL="609600" indent="-609600">
              <a:lnSpc>
                <a:spcPct val="80000"/>
              </a:lnSpc>
              <a:buNone/>
            </a:pPr>
            <a:r>
              <a:rPr lang="en-GB" altLang="en-US" sz="2400">
                <a:latin typeface="Arial" panose="020B0604020202020204" pitchFamily="34" charset="0"/>
              </a:rPr>
              <a:t>	- pleasure or warmth </a:t>
            </a:r>
          </a:p>
          <a:p>
            <a:pPr marL="609600" indent="-609600">
              <a:lnSpc>
                <a:spcPct val="80000"/>
              </a:lnSpc>
              <a:buNone/>
            </a:pPr>
            <a:r>
              <a:rPr lang="en-GB" altLang="en-US" sz="2400">
                <a:latin typeface="Arial" panose="020B0604020202020204" pitchFamily="34" charset="0"/>
              </a:rPr>
              <a:t>	- or even sexual </a:t>
            </a:r>
          </a:p>
          <a:p>
            <a:pPr marL="609600" indent="-609600">
              <a:lnSpc>
                <a:spcPct val="80000"/>
              </a:lnSpc>
              <a:buNone/>
            </a:pPr>
            <a:r>
              <a:rPr lang="en-GB" altLang="en-US" sz="2400">
                <a:latin typeface="Arial" panose="020B0604020202020204" pitchFamily="34" charset="0"/>
              </a:rPr>
              <a:t>	   stimulation</a:t>
            </a:r>
            <a:r>
              <a:rPr lang="en-GB" altLang="en-US" sz="2000">
                <a:latin typeface="Comic Sans MS" panose="030F0702030302020204" pitchFamily="66" charset="0"/>
              </a:rPr>
              <a:t> </a:t>
            </a:r>
          </a:p>
          <a:p>
            <a:pPr marL="609600" indent="-609600">
              <a:lnSpc>
                <a:spcPct val="80000"/>
              </a:lnSpc>
              <a:buNone/>
            </a:pPr>
            <a:endParaRPr lang="en-GB" altLang="en-US" sz="2000">
              <a:latin typeface="Comic Sans MS" panose="030F0702030302020204" pitchFamily="66" charset="0"/>
            </a:endParaRPr>
          </a:p>
        </p:txBody>
      </p:sp>
      <p:pic>
        <p:nvPicPr>
          <p:cNvPr id="27652" name="Picture 5" descr="rat2-72865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1268414"/>
            <a:ext cx="3240088" cy="242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6" descr="I10-80-septum"/>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383339" y="3860801"/>
            <a:ext cx="3959225" cy="2493963"/>
          </a:xfrm>
          <a:noFill/>
        </p:spPr>
      </p:pic>
    </p:spTree>
    <p:extLst>
      <p:ext uri="{BB962C8B-B14F-4D97-AF65-F5344CB8AC3E}">
        <p14:creationId xmlns:p14="http://schemas.microsoft.com/office/powerpoint/2010/main" val="21960253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endParaRPr lang="en-US" altLang="en-US"/>
          </a:p>
        </p:txBody>
      </p:sp>
      <p:sp>
        <p:nvSpPr>
          <p:cNvPr id="49155" name="Rectangle 3"/>
          <p:cNvSpPr>
            <a:spLocks noGrp="1" noChangeArrowheads="1"/>
          </p:cNvSpPr>
          <p:nvPr>
            <p:ph type="body" idx="1"/>
          </p:nvPr>
        </p:nvSpPr>
        <p:spPr/>
        <p:txBody>
          <a:bodyPr>
            <a:normAutofit lnSpcReduction="10000"/>
          </a:bodyPr>
          <a:lstStyle/>
          <a:p>
            <a:pPr>
              <a:lnSpc>
                <a:spcPct val="90000"/>
              </a:lnSpc>
            </a:pPr>
            <a:r>
              <a:rPr lang="en-GB" altLang="en-US" sz="2800"/>
              <a:t>However, Olds (1962) completed a detailed mapping study of the reward value of various regions of the brain. Reward value could be determined by the rate at which the rat delivered shocks to its brain. In certain regions of the hypothalamus, for example, the animal would self-stimulate at a rate of 2,000 responses per hour (1958). The mapping study identified the general region of the medial forebrain bundle and lateral hypothalamus as the most reliable regions. </a:t>
            </a:r>
            <a:endParaRPr lang="en-GB" altLang="en-US" sz="2800">
              <a:latin typeface="Helvetica" panose="020B0604020202020204" pitchFamily="34" charset="0"/>
            </a:endParaRPr>
          </a:p>
          <a:p>
            <a:pPr>
              <a:lnSpc>
                <a:spcPct val="90000"/>
              </a:lnSpc>
            </a:pPr>
            <a:endParaRPr lang="en-GB" altLang="en-US" sz="2800"/>
          </a:p>
        </p:txBody>
      </p:sp>
    </p:spTree>
    <p:extLst>
      <p:ext uri="{BB962C8B-B14F-4D97-AF65-F5344CB8AC3E}">
        <p14:creationId xmlns:p14="http://schemas.microsoft.com/office/powerpoint/2010/main" val="260619568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Grp="1" noChangeArrowheads="1"/>
          </p:cNvSpPr>
          <p:nvPr>
            <p:ph type="body" idx="1"/>
          </p:nvPr>
        </p:nvSpPr>
        <p:spPr>
          <a:xfrm>
            <a:off x="736600" y="438151"/>
            <a:ext cx="8229600" cy="5649913"/>
          </a:xfrm>
        </p:spPr>
        <p:txBody>
          <a:bodyPr/>
          <a:lstStyle/>
          <a:p>
            <a:pPr eaLnBrk="1" hangingPunct="1">
              <a:lnSpc>
                <a:spcPct val="80000"/>
              </a:lnSpc>
              <a:buFont typeface="Wingdings" panose="05000000000000000000" pitchFamily="2" charset="2"/>
              <a:buNone/>
            </a:pPr>
            <a:r>
              <a:rPr lang="en-GB" altLang="en-US" sz="2000" dirty="0">
                <a:latin typeface="Arial" panose="020B0604020202020204" pitchFamily="34" charset="0"/>
              </a:rPr>
              <a:t>Subsequent studies</a:t>
            </a: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lvl="1" eaLnBrk="1" hangingPunct="1">
              <a:lnSpc>
                <a:spcPct val="80000"/>
              </a:lnSpc>
            </a:pPr>
            <a:r>
              <a:rPr lang="en-GB" altLang="en-US" sz="2000" dirty="0">
                <a:latin typeface="Arial" panose="020B0604020202020204" pitchFamily="34" charset="0"/>
              </a:rPr>
              <a:t>positive brain sites are concentrated in the hypothalamus and extend into the brainstem</a:t>
            </a:r>
          </a:p>
          <a:p>
            <a:pPr lvl="1"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lvl="1" eaLnBrk="1" hangingPunct="1">
              <a:lnSpc>
                <a:spcPct val="80000"/>
              </a:lnSpc>
            </a:pPr>
            <a:r>
              <a:rPr lang="en-GB" altLang="en-US" sz="2000" dirty="0">
                <a:latin typeface="Arial" panose="020B0604020202020204" pitchFamily="34" charset="0"/>
              </a:rPr>
              <a:t>The medial forebrain (large bundle of axons that ascends from midbrain through the hypothalamus) - many sites that yield strong self-stimulation behaviour - and excites an extensive set of forebrain regions</a:t>
            </a:r>
          </a:p>
          <a:p>
            <a:pPr lvl="1" eaLnBrk="1" hangingPunct="1">
              <a:lnSpc>
                <a:spcPct val="80000"/>
              </a:lnSpc>
            </a:pPr>
            <a:endParaRPr lang="en-GB" altLang="en-US" sz="2000" dirty="0">
              <a:latin typeface="Arial" panose="020B0604020202020204" pitchFamily="34" charset="0"/>
            </a:endParaRPr>
          </a:p>
          <a:p>
            <a:pPr lvl="1"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lvl="1"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lvl="1"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pPr>
            <a:endParaRPr lang="en-GB" altLang="en-US" sz="2000" dirty="0"/>
          </a:p>
        </p:txBody>
      </p:sp>
      <p:pic>
        <p:nvPicPr>
          <p:cNvPr id="28675" name="Picture 5" descr="napath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9151" y="3500438"/>
            <a:ext cx="57816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21637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type="body" sz="half" idx="1"/>
          </p:nvPr>
        </p:nvSpPr>
        <p:spPr>
          <a:xfrm>
            <a:off x="836614" y="561975"/>
            <a:ext cx="8207375" cy="5975350"/>
          </a:xfrm>
        </p:spPr>
        <p:txBody>
          <a:bodyPr>
            <a:normAutofit fontScale="92500" lnSpcReduction="10000"/>
          </a:bodyPr>
          <a:lstStyle/>
          <a:p>
            <a:pPr eaLnBrk="1" hangingPunct="1">
              <a:lnSpc>
                <a:spcPct val="80000"/>
              </a:lnSpc>
              <a:buFont typeface="Wingdings" panose="05000000000000000000" pitchFamily="2" charset="2"/>
              <a:buNone/>
            </a:pPr>
            <a:r>
              <a:rPr lang="en-GB" altLang="en-US" sz="2000" dirty="0">
                <a:latin typeface="Arial" panose="020B0604020202020204" pitchFamily="34" charset="0"/>
              </a:rPr>
              <a:t>One important target  - nucleus </a:t>
            </a:r>
            <a:r>
              <a:rPr lang="en-GB" altLang="en-US" sz="2000" dirty="0" err="1">
                <a:latin typeface="Arial" panose="020B0604020202020204" pitchFamily="34" charset="0"/>
              </a:rPr>
              <a:t>accumbens</a:t>
            </a: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a:p>
            <a:pPr eaLnBrk="1" hangingPunct="1">
              <a:lnSpc>
                <a:spcPct val="80000"/>
              </a:lnSpc>
              <a:buFont typeface="Wingdings" panose="05000000000000000000" pitchFamily="2" charset="2"/>
              <a:buNone/>
            </a:pPr>
            <a:r>
              <a:rPr lang="en-GB" altLang="en-US" sz="2000" dirty="0">
                <a:latin typeface="Arial" panose="020B0604020202020204" pitchFamily="34" charset="0"/>
              </a:rPr>
              <a:t>One theory - electrical stimulation taps into the circuits mediating more customary rewards, (White and Milner, 1992)</a:t>
            </a: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r>
              <a:rPr lang="en-GB" altLang="en-US" sz="2000" dirty="0">
                <a:latin typeface="Arial" panose="020B0604020202020204" pitchFamily="34" charset="0"/>
              </a:rPr>
              <a:t>Growing theory - drugs of abuse are addictive because they activate these neural circuits (</a:t>
            </a:r>
            <a:r>
              <a:rPr lang="en-GB" altLang="en-US" sz="2000" dirty="0" err="1">
                <a:latin typeface="Arial" panose="020B0604020202020204" pitchFamily="34" charset="0"/>
              </a:rPr>
              <a:t>Renaldi</a:t>
            </a:r>
            <a:r>
              <a:rPr lang="en-GB" altLang="en-US" sz="2000" dirty="0">
                <a:latin typeface="Arial" panose="020B0604020202020204" pitchFamily="34" charset="0"/>
              </a:rPr>
              <a:t> and </a:t>
            </a:r>
            <a:r>
              <a:rPr lang="en-GB" altLang="en-US" sz="2000" dirty="0" err="1">
                <a:latin typeface="Arial" panose="020B0604020202020204" pitchFamily="34" charset="0"/>
              </a:rPr>
              <a:t>Beninger</a:t>
            </a:r>
            <a:r>
              <a:rPr lang="en-GB" altLang="en-US" sz="2000" dirty="0">
                <a:latin typeface="Arial" panose="020B0604020202020204" pitchFamily="34" charset="0"/>
              </a:rPr>
              <a:t>, 1994)</a:t>
            </a:r>
            <a:r>
              <a:rPr lang="en-GB" altLang="en-US" sz="2000" dirty="0">
                <a:latin typeface="Comic Sans MS" panose="030F0702030302020204" pitchFamily="66" charset="0"/>
              </a:rPr>
              <a:t> </a:t>
            </a:r>
          </a:p>
          <a:p>
            <a:pPr eaLnBrk="1" hangingPunct="1">
              <a:lnSpc>
                <a:spcPct val="80000"/>
              </a:lnSpc>
            </a:pPr>
            <a:endParaRPr lang="en-GB" altLang="en-US" sz="2000" dirty="0"/>
          </a:p>
        </p:txBody>
      </p:sp>
      <p:pic>
        <p:nvPicPr>
          <p:cNvPr id="29699" name="Picture 4" descr="a_03_cr_que_1a"/>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079875" y="1027113"/>
            <a:ext cx="3887788" cy="3384550"/>
          </a:xfrm>
          <a:noFill/>
        </p:spPr>
      </p:pic>
    </p:spTree>
    <p:extLst>
      <p:ext uri="{BB962C8B-B14F-4D97-AF65-F5344CB8AC3E}">
        <p14:creationId xmlns:p14="http://schemas.microsoft.com/office/powerpoint/2010/main" val="2435610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marL="838200" indent="-838200"/>
            <a:r>
              <a:rPr lang="en-GB" altLang="en-US" sz="2800" b="1">
                <a:solidFill>
                  <a:srgbClr val="FF9900"/>
                </a:solidFill>
                <a:latin typeface="Comic Sans MS" panose="030F0702030302020204" pitchFamily="66" charset="0"/>
              </a:rPr>
              <a:t/>
            </a:r>
            <a:br>
              <a:rPr lang="en-GB" altLang="en-US" sz="2800" b="1">
                <a:solidFill>
                  <a:srgbClr val="FF9900"/>
                </a:solidFill>
                <a:latin typeface="Comic Sans MS" panose="030F0702030302020204" pitchFamily="66" charset="0"/>
              </a:rPr>
            </a:br>
            <a:endParaRPr lang="en-GB" altLang="en-US" sz="2800" b="1">
              <a:solidFill>
                <a:srgbClr val="FF9900"/>
              </a:solidFill>
              <a:latin typeface="Comic Sans MS" panose="030F0702030302020204" pitchFamily="66" charset="0"/>
            </a:endParaRPr>
          </a:p>
        </p:txBody>
      </p:sp>
      <p:sp>
        <p:nvSpPr>
          <p:cNvPr id="30723" name="Rectangle 3"/>
          <p:cNvSpPr>
            <a:spLocks noGrp="1" noChangeArrowheads="1"/>
          </p:cNvSpPr>
          <p:nvPr>
            <p:ph type="body" idx="1"/>
          </p:nvPr>
        </p:nvSpPr>
        <p:spPr>
          <a:xfrm>
            <a:off x="1981200" y="549275"/>
            <a:ext cx="8229600" cy="5576888"/>
          </a:xfrm>
        </p:spPr>
        <p:txBody>
          <a:bodyPr>
            <a:normAutofit fontScale="92500" lnSpcReduction="10000"/>
          </a:bodyPr>
          <a:lstStyle/>
          <a:p>
            <a:pPr eaLnBrk="1" hangingPunct="1">
              <a:buFont typeface="Wingdings" panose="05000000000000000000" pitchFamily="2" charset="2"/>
              <a:buNone/>
            </a:pPr>
            <a:r>
              <a:rPr lang="en-GB" altLang="en-US" sz="2000">
                <a:latin typeface="Arial" panose="020B0604020202020204" pitchFamily="34" charset="0"/>
              </a:rPr>
              <a:t>2. Brain lesions affect emotions</a:t>
            </a: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r>
              <a:rPr lang="en-GB" altLang="en-US" sz="2000" b="1" i="1">
                <a:latin typeface="Arial" panose="020B0604020202020204" pitchFamily="34" charset="0"/>
              </a:rPr>
              <a:t>Decorticate rage</a:t>
            </a:r>
            <a:r>
              <a:rPr lang="en-GB" altLang="en-US" sz="2000">
                <a:latin typeface="Arial" panose="020B0604020202020204" pitchFamily="34" charset="0"/>
              </a:rPr>
              <a:t> </a:t>
            </a: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r>
              <a:rPr lang="en-GB" altLang="en-US" sz="2000">
                <a:latin typeface="Arial" panose="020B0604020202020204" pitchFamily="34" charset="0"/>
              </a:rPr>
              <a:t>Removal of cortex in dogs </a:t>
            </a:r>
          </a:p>
          <a:p>
            <a:pPr eaLnBrk="1" hangingPunct="1">
              <a:buFont typeface="Wingdings" panose="05000000000000000000" pitchFamily="2" charset="2"/>
              <a:buNone/>
            </a:pPr>
            <a:r>
              <a:rPr lang="en-GB" altLang="en-US" sz="2000">
                <a:latin typeface="Arial" panose="020B0604020202020204" pitchFamily="34" charset="0"/>
              </a:rPr>
              <a:t>			- sudden intense rage </a:t>
            </a: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r>
              <a:rPr lang="en-GB" altLang="en-US" sz="2000">
                <a:latin typeface="Arial" panose="020B0604020202020204" pitchFamily="34" charset="0"/>
              </a:rPr>
              <a:t>Findings suggested - these types of emotional behaviours must be </a:t>
            </a:r>
          </a:p>
          <a:p>
            <a:pPr eaLnBrk="1" hangingPunct="1">
              <a:buFont typeface="Wingdings" panose="05000000000000000000" pitchFamily="2" charset="2"/>
              <a:buNone/>
            </a:pPr>
            <a:r>
              <a:rPr lang="en-GB" altLang="en-US" sz="2000">
                <a:latin typeface="Arial" panose="020B0604020202020204" pitchFamily="34" charset="0"/>
              </a:rPr>
              <a:t>organized at a subcortical level</a:t>
            </a:r>
          </a:p>
          <a:p>
            <a:pPr eaLnBrk="1" hangingPunct="1">
              <a:buFont typeface="Wingdings" panose="05000000000000000000" pitchFamily="2" charset="2"/>
              <a:buNone/>
            </a:pPr>
            <a:endParaRPr lang="en-GB" altLang="en-US" sz="2000">
              <a:latin typeface="Arial" panose="020B0604020202020204" pitchFamily="34" charset="0"/>
            </a:endParaRPr>
          </a:p>
          <a:p>
            <a:pPr eaLnBrk="1" hangingPunct="1">
              <a:buFont typeface="Wingdings" panose="05000000000000000000" pitchFamily="2" charset="2"/>
              <a:buNone/>
            </a:pPr>
            <a:r>
              <a:rPr lang="en-GB" altLang="en-US" sz="2000">
                <a:latin typeface="Arial" panose="020B0604020202020204" pitchFamily="34" charset="0"/>
              </a:rPr>
              <a:t>Cerebral cortex helps to inhibit emotional responsiveness</a:t>
            </a:r>
          </a:p>
          <a:p>
            <a:pPr eaLnBrk="1" hangingPunct="1">
              <a:buFont typeface="Wingdings" panose="05000000000000000000" pitchFamily="2" charset="2"/>
              <a:buNone/>
            </a:pPr>
            <a:endParaRPr lang="en-GB" altLang="en-US" sz="2000">
              <a:latin typeface="Arial" panose="020B0604020202020204" pitchFamily="34" charset="0"/>
            </a:endParaRPr>
          </a:p>
        </p:txBody>
      </p:sp>
      <p:pic>
        <p:nvPicPr>
          <p:cNvPr id="30724" name="Picture 8" descr="snar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525" y="1628776"/>
            <a:ext cx="2973388" cy="217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80205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Frontal Lobotomy (Removal of the Frontal Lobe). </a:t>
            </a:r>
            <a:endParaRPr lang="en-GB" dirty="0"/>
          </a:p>
        </p:txBody>
      </p:sp>
      <p:sp>
        <p:nvSpPr>
          <p:cNvPr id="3" name="Content Placeholder 2"/>
          <p:cNvSpPr>
            <a:spLocks noGrp="1"/>
          </p:cNvSpPr>
          <p:nvPr>
            <p:ph idx="1"/>
          </p:nvPr>
        </p:nvSpPr>
        <p:spPr/>
        <p:txBody>
          <a:bodyPr>
            <a:normAutofit fontScale="92500" lnSpcReduction="10000"/>
          </a:bodyPr>
          <a:lstStyle/>
          <a:p>
            <a:r>
              <a:rPr lang="en-GB" dirty="0"/>
              <a:t>Fulton and Jacobsen </a:t>
            </a:r>
            <a:r>
              <a:rPr lang="en-GB" dirty="0" smtClean="0"/>
              <a:t>(1935). </a:t>
            </a:r>
          </a:p>
          <a:p>
            <a:pPr lvl="1"/>
            <a:r>
              <a:rPr lang="en-GB" dirty="0" smtClean="0"/>
              <a:t>Becky and Lucy (two chimpanzees). </a:t>
            </a:r>
          </a:p>
          <a:p>
            <a:pPr lvl="1"/>
            <a:r>
              <a:rPr lang="en-GB" dirty="0" smtClean="0"/>
              <a:t>Becky – </a:t>
            </a:r>
            <a:r>
              <a:rPr lang="en-GB" dirty="0" err="1" smtClean="0"/>
              <a:t>Frustrational</a:t>
            </a:r>
            <a:r>
              <a:rPr lang="en-GB" dirty="0" smtClean="0"/>
              <a:t> emotions – Tantrums,  </a:t>
            </a:r>
            <a:r>
              <a:rPr lang="en-GB" dirty="0"/>
              <a:t>rolling on the floor and </a:t>
            </a:r>
            <a:r>
              <a:rPr lang="en-GB" dirty="0" smtClean="0"/>
              <a:t>defecating when performing badly in a task (resulting in no reward). </a:t>
            </a:r>
          </a:p>
          <a:p>
            <a:pPr lvl="1"/>
            <a:r>
              <a:rPr lang="en-GB" dirty="0" smtClean="0"/>
              <a:t>However, in non-reward based situations, the authors described Becky as pacified, joined a happiness cult. </a:t>
            </a:r>
          </a:p>
          <a:p>
            <a:endParaRPr lang="en-GB" dirty="0"/>
          </a:p>
          <a:p>
            <a:r>
              <a:rPr lang="en-GB" dirty="0" err="1" smtClean="0"/>
              <a:t>Magoun</a:t>
            </a:r>
            <a:r>
              <a:rPr lang="en-GB" dirty="0" smtClean="0"/>
              <a:t> and </a:t>
            </a:r>
            <a:r>
              <a:rPr lang="en-GB" dirty="0" err="1" smtClean="0"/>
              <a:t>Ranson</a:t>
            </a:r>
            <a:r>
              <a:rPr lang="en-GB" dirty="0" smtClean="0"/>
              <a:t> (1937) – on Moodle. </a:t>
            </a:r>
          </a:p>
          <a:p>
            <a:pPr lvl="1"/>
            <a:r>
              <a:rPr lang="en-GB" dirty="0"/>
              <a:t>C</a:t>
            </a:r>
            <a:r>
              <a:rPr lang="en-GB" dirty="0" smtClean="0"/>
              <a:t>ats. </a:t>
            </a:r>
          </a:p>
          <a:p>
            <a:pPr lvl="1"/>
            <a:r>
              <a:rPr lang="en-GB" dirty="0" smtClean="0"/>
              <a:t>Examples of behaviour change – Aversion to other cats (regularly spitting on them)</a:t>
            </a:r>
          </a:p>
          <a:p>
            <a:pPr lvl="1"/>
            <a:r>
              <a:rPr lang="en-GB" dirty="0" smtClean="0"/>
              <a:t>Emotional / Aggression towards dogs. </a:t>
            </a:r>
          </a:p>
          <a:p>
            <a:pPr lvl="1"/>
            <a:r>
              <a:rPr lang="en-GB" dirty="0" smtClean="0"/>
              <a:t>Pronounced affection to their observer</a:t>
            </a:r>
            <a:endParaRPr lang="en-GB" dirty="0"/>
          </a:p>
        </p:txBody>
      </p:sp>
    </p:spTree>
    <p:extLst>
      <p:ext uri="{BB962C8B-B14F-4D97-AF65-F5344CB8AC3E}">
        <p14:creationId xmlns:p14="http://schemas.microsoft.com/office/powerpoint/2010/main" val="381503002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type="body" sz="half" idx="1"/>
          </p:nvPr>
        </p:nvSpPr>
        <p:spPr>
          <a:xfrm>
            <a:off x="1981200" y="333375"/>
            <a:ext cx="4402138" cy="6191250"/>
          </a:xfrm>
        </p:spPr>
        <p:txBody>
          <a:bodyPr>
            <a:normAutofit lnSpcReduction="10000"/>
          </a:bodyPr>
          <a:lstStyle/>
          <a:p>
            <a:pPr eaLnBrk="1" hangingPunct="1">
              <a:lnSpc>
                <a:spcPct val="70000"/>
              </a:lnSpc>
              <a:buFont typeface="Wingdings" panose="05000000000000000000" pitchFamily="2" charset="2"/>
              <a:buNone/>
            </a:pPr>
            <a:r>
              <a:rPr lang="en-GB" altLang="en-US" sz="2000" b="1" i="1" dirty="0">
                <a:latin typeface="Arial" panose="020B0604020202020204" pitchFamily="34" charset="0"/>
              </a:rPr>
              <a:t>Neural circuit of emotion</a:t>
            </a:r>
            <a:endParaRPr lang="en-GB" altLang="en-US" sz="2000" b="1"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(Papez,1937)</a:t>
            </a:r>
          </a:p>
          <a:p>
            <a:pPr eaLnBrk="1" hangingPunct="1">
              <a:lnSpc>
                <a:spcPct val="70000"/>
              </a:lnSpc>
              <a:buFont typeface="Wingdings" panose="05000000000000000000" pitchFamily="2" charset="2"/>
              <a:buNone/>
            </a:pPr>
            <a:endParaRPr lang="en-GB" altLang="en-US" sz="2000" b="1"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Brain autopsies</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Destruction of interconnected pathways in brain would impair emotional processes </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The interconnected regions (‘</a:t>
            </a:r>
            <a:r>
              <a:rPr lang="en-GB" altLang="en-US" sz="2000" dirty="0" err="1">
                <a:latin typeface="Arial" panose="020B0604020202020204" pitchFamily="34" charset="0"/>
              </a:rPr>
              <a:t>Papez</a:t>
            </a:r>
            <a:r>
              <a:rPr lang="en-GB" altLang="en-US" sz="2000" dirty="0">
                <a:latin typeface="Arial" panose="020B0604020202020204" pitchFamily="34" charset="0"/>
              </a:rPr>
              <a:t> circuit’) include:</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Mammillary bodies of hypothalamus</a:t>
            </a:r>
          </a:p>
          <a:p>
            <a:pPr eaLnBrk="1" hangingPunct="1">
              <a:lnSpc>
                <a:spcPct val="70000"/>
              </a:lnSpc>
              <a:buFont typeface="Wingdings" panose="05000000000000000000" pitchFamily="2" charset="2"/>
              <a:buNone/>
            </a:pPr>
            <a:r>
              <a:rPr lang="en-GB" altLang="en-US" sz="2000" dirty="0">
                <a:latin typeface="Arial" panose="020B0604020202020204" pitchFamily="34" charset="0"/>
              </a:rPr>
              <a:t>Anterior thalamus</a:t>
            </a:r>
          </a:p>
          <a:p>
            <a:pPr eaLnBrk="1" hangingPunct="1">
              <a:lnSpc>
                <a:spcPct val="70000"/>
              </a:lnSpc>
              <a:buFont typeface="Wingdings" panose="05000000000000000000" pitchFamily="2" charset="2"/>
              <a:buNone/>
            </a:pPr>
            <a:r>
              <a:rPr lang="en-GB" altLang="en-US" sz="2000" dirty="0">
                <a:latin typeface="Arial" panose="020B0604020202020204" pitchFamily="34" charset="0"/>
              </a:rPr>
              <a:t>Cingulate cortex</a:t>
            </a:r>
          </a:p>
          <a:p>
            <a:pPr eaLnBrk="1" hangingPunct="1">
              <a:lnSpc>
                <a:spcPct val="70000"/>
              </a:lnSpc>
              <a:buFont typeface="Wingdings" panose="05000000000000000000" pitchFamily="2" charset="2"/>
              <a:buNone/>
            </a:pPr>
            <a:r>
              <a:rPr lang="en-GB" altLang="en-US" sz="2000" dirty="0">
                <a:latin typeface="Arial" panose="020B0604020202020204" pitchFamily="34" charset="0"/>
              </a:rPr>
              <a:t>Hippocampus</a:t>
            </a:r>
          </a:p>
          <a:p>
            <a:pPr eaLnBrk="1" hangingPunct="1">
              <a:lnSpc>
                <a:spcPct val="70000"/>
              </a:lnSpc>
              <a:buFont typeface="Wingdings" panose="05000000000000000000" pitchFamily="2" charset="2"/>
              <a:buNone/>
            </a:pPr>
            <a:r>
              <a:rPr lang="en-GB" altLang="en-US" sz="2000" dirty="0">
                <a:latin typeface="Arial" panose="020B0604020202020204" pitchFamily="34" charset="0"/>
              </a:rPr>
              <a:t>Fornix</a:t>
            </a:r>
          </a:p>
          <a:p>
            <a:pPr eaLnBrk="1" hangingPunct="1">
              <a:lnSpc>
                <a:spcPct val="7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70000"/>
              </a:lnSpc>
              <a:buFont typeface="Wingdings" panose="05000000000000000000" pitchFamily="2" charset="2"/>
              <a:buNone/>
            </a:pPr>
            <a:r>
              <a:rPr lang="en-GB" altLang="en-US" sz="2000" dirty="0">
                <a:latin typeface="Arial" panose="020B0604020202020204" pitchFamily="34" charset="0"/>
              </a:rPr>
              <a:t>Later MacLean (1949) suggested amygdala and several other regions interact with circuit</a:t>
            </a:r>
          </a:p>
          <a:p>
            <a:pPr eaLnBrk="1" hangingPunct="1">
              <a:lnSpc>
                <a:spcPct val="70000"/>
              </a:lnSpc>
              <a:buFont typeface="Wingdings" panose="05000000000000000000" pitchFamily="2" charset="2"/>
              <a:buNone/>
            </a:pPr>
            <a:r>
              <a:rPr lang="en-GB" altLang="en-US" sz="2000" dirty="0">
                <a:latin typeface="Arial" panose="020B0604020202020204" pitchFamily="34" charset="0"/>
              </a:rPr>
              <a:t>	    - Limbic System.</a:t>
            </a:r>
            <a:r>
              <a:rPr lang="en-GB" altLang="en-US" sz="2000" dirty="0">
                <a:latin typeface="Comic Sans MS" panose="030F0702030302020204" pitchFamily="66" charset="0"/>
              </a:rPr>
              <a:t> </a:t>
            </a:r>
          </a:p>
        </p:txBody>
      </p:sp>
      <p:graphicFrame>
        <p:nvGraphicFramePr>
          <p:cNvPr id="31747" name="Object 2"/>
          <p:cNvGraphicFramePr>
            <a:graphicFrameLocks noChangeAspect="1"/>
          </p:cNvGraphicFramePr>
          <p:nvPr>
            <p:ph sz="half" idx="2"/>
          </p:nvPr>
        </p:nvGraphicFramePr>
        <p:xfrm>
          <a:off x="6527800" y="692150"/>
          <a:ext cx="3963988" cy="5689600"/>
        </p:xfrm>
        <a:graphic>
          <a:graphicData uri="http://schemas.openxmlformats.org/presentationml/2006/ole">
            <mc:AlternateContent xmlns:mc="http://schemas.openxmlformats.org/markup-compatibility/2006">
              <mc:Choice xmlns:v="urn:schemas-microsoft-com:vml" Requires="v">
                <p:oleObj spid="_x0000_s1027" name="Photo Editor Photo" r:id="rId3" imgW="4285714" imgH="6152381" progId="MSPhotoEd.3">
                  <p:embed/>
                </p:oleObj>
              </mc:Choice>
              <mc:Fallback>
                <p:oleObj name="Photo Editor Photo" r:id="rId3" imgW="4285714" imgH="6152381"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7800" y="692150"/>
                        <a:ext cx="3963988" cy="5689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41275404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body" idx="1"/>
          </p:nvPr>
        </p:nvSpPr>
        <p:spPr/>
        <p:txBody>
          <a:bodyPr/>
          <a:lstStyle/>
          <a:p>
            <a:pPr>
              <a:lnSpc>
                <a:spcPct val="90000"/>
              </a:lnSpc>
            </a:pPr>
            <a:r>
              <a:rPr lang="en-GB" altLang="en-US" dirty="0" err="1">
                <a:latin typeface="Helvetica" panose="020B0604020202020204" pitchFamily="34" charset="0"/>
              </a:rPr>
              <a:t>Papez</a:t>
            </a:r>
            <a:r>
              <a:rPr lang="en-GB" altLang="en-US" dirty="0">
                <a:latin typeface="Helvetica" panose="020B0604020202020204" pitchFamily="34" charset="0"/>
              </a:rPr>
              <a:t> (1937)</a:t>
            </a:r>
          </a:p>
          <a:p>
            <a:pPr>
              <a:lnSpc>
                <a:spcPct val="90000"/>
              </a:lnSpc>
            </a:pPr>
            <a:endParaRPr lang="en-GB" altLang="en-US" dirty="0">
              <a:latin typeface="Helvetica" panose="020B0604020202020204" pitchFamily="34" charset="0"/>
            </a:endParaRPr>
          </a:p>
          <a:p>
            <a:pPr>
              <a:lnSpc>
                <a:spcPct val="90000"/>
              </a:lnSpc>
            </a:pPr>
            <a:r>
              <a:rPr lang="en-GB" altLang="en-US" dirty="0"/>
              <a:t>The </a:t>
            </a:r>
            <a:r>
              <a:rPr lang="en-GB" altLang="en-US" b="1" dirty="0" err="1"/>
              <a:t>Papez</a:t>
            </a:r>
            <a:r>
              <a:rPr lang="en-GB" altLang="en-US" b="1" dirty="0"/>
              <a:t> circuit</a:t>
            </a:r>
            <a:r>
              <a:rPr lang="en-GB" altLang="en-US" dirty="0"/>
              <a:t> of the </a:t>
            </a:r>
            <a:r>
              <a:rPr lang="en-GB" altLang="en-US" dirty="0">
                <a:hlinkClick r:id="rId3" tooltip="Brain"/>
              </a:rPr>
              <a:t>brain</a:t>
            </a:r>
            <a:r>
              <a:rPr lang="en-GB" altLang="en-US" dirty="0"/>
              <a:t> is one of the major pathways of the </a:t>
            </a:r>
            <a:r>
              <a:rPr lang="en-GB" altLang="en-US" dirty="0">
                <a:hlinkClick r:id="rId4" tooltip="Limbic system"/>
              </a:rPr>
              <a:t>limbic system</a:t>
            </a:r>
            <a:r>
              <a:rPr lang="en-GB" altLang="en-US" dirty="0"/>
              <a:t> and is chiefly involved in the </a:t>
            </a:r>
            <a:r>
              <a:rPr lang="en-GB" altLang="en-US" dirty="0">
                <a:hlinkClick r:id="rId5" tooltip="Cerebral cortex"/>
              </a:rPr>
              <a:t>cortical</a:t>
            </a:r>
            <a:r>
              <a:rPr lang="en-GB" altLang="en-US" dirty="0"/>
              <a:t> control of </a:t>
            </a:r>
            <a:r>
              <a:rPr lang="en-GB" altLang="en-US" dirty="0">
                <a:hlinkClick r:id="rId6" tooltip="Emotion"/>
              </a:rPr>
              <a:t>emotion</a:t>
            </a:r>
            <a:r>
              <a:rPr lang="en-GB" altLang="en-US" dirty="0"/>
              <a:t>. </a:t>
            </a:r>
          </a:p>
          <a:p>
            <a:pPr>
              <a:lnSpc>
                <a:spcPct val="90000"/>
              </a:lnSpc>
            </a:pPr>
            <a:endParaRPr lang="en-GB" altLang="en-US" dirty="0"/>
          </a:p>
          <a:p>
            <a:pPr>
              <a:lnSpc>
                <a:spcPct val="90000"/>
              </a:lnSpc>
            </a:pPr>
            <a:r>
              <a:rPr lang="en-GB" altLang="en-US" dirty="0"/>
              <a:t>The </a:t>
            </a:r>
            <a:r>
              <a:rPr lang="en-GB" altLang="en-US" dirty="0" err="1"/>
              <a:t>Papez</a:t>
            </a:r>
            <a:r>
              <a:rPr lang="en-GB" altLang="en-US" dirty="0"/>
              <a:t> circuit plays a role in storing memory. </a:t>
            </a:r>
            <a:endParaRPr lang="en-GB" altLang="en-US" dirty="0">
              <a:latin typeface="Helvetica" panose="020B0604020202020204" pitchFamily="34" charset="0"/>
            </a:endParaRPr>
          </a:p>
        </p:txBody>
      </p:sp>
      <p:sp>
        <p:nvSpPr>
          <p:cNvPr id="51203" name="Rectangle 3"/>
          <p:cNvSpPr>
            <a:spLocks noGrp="1" noChangeArrowheads="1"/>
          </p:cNvSpPr>
          <p:nvPr>
            <p:ph type="title"/>
          </p:nvPr>
        </p:nvSpPr>
        <p:spPr/>
        <p:txBody>
          <a:bodyPr/>
          <a:lstStyle/>
          <a:p>
            <a:r>
              <a:rPr lang="en-GB" altLang="en-US"/>
              <a:t>The Papez Circuit</a:t>
            </a:r>
          </a:p>
        </p:txBody>
      </p:sp>
    </p:spTree>
    <p:extLst>
      <p:ext uri="{BB962C8B-B14F-4D97-AF65-F5344CB8AC3E}">
        <p14:creationId xmlns:p14="http://schemas.microsoft.com/office/powerpoint/2010/main" val="10505401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09650" y="498475"/>
            <a:ext cx="8229600" cy="1143000"/>
          </a:xfrm>
        </p:spPr>
        <p:txBody>
          <a:bodyPr>
            <a:normAutofit fontScale="90000"/>
          </a:bodyPr>
          <a:lstStyle/>
          <a:p>
            <a:pPr algn="l"/>
            <a:r>
              <a:rPr lang="en-GB" altLang="en-US" sz="2400" dirty="0" err="1">
                <a:latin typeface="Georgia" panose="02040502050405020303" pitchFamily="18" charset="0"/>
              </a:rPr>
              <a:t>Papez</a:t>
            </a:r>
            <a:r>
              <a:rPr lang="en-GB" altLang="en-US" sz="2400" dirty="0">
                <a:latin typeface="Georgia" panose="02040502050405020303" pitchFamily="18" charset="0"/>
              </a:rPr>
              <a:t> attempted to build an anatomical model of emotion</a:t>
            </a:r>
            <a:br>
              <a:rPr lang="en-GB" altLang="en-US" sz="2400" dirty="0">
                <a:latin typeface="Georgia" panose="02040502050405020303" pitchFamily="18" charset="0"/>
              </a:rPr>
            </a:br>
            <a:r>
              <a:rPr lang="en-GB" altLang="en-US" sz="2400" dirty="0">
                <a:latin typeface="Georgia" panose="02040502050405020303" pitchFamily="18" charset="0"/>
              </a:rPr>
              <a:t>Hypothalamus, Hippocampus, Cingulate Gyrus, Anterior Thalamus</a:t>
            </a:r>
            <a:br>
              <a:rPr lang="en-GB" altLang="en-US" sz="2400" dirty="0">
                <a:latin typeface="Georgia" panose="02040502050405020303" pitchFamily="18" charset="0"/>
              </a:rPr>
            </a:br>
            <a:endParaRPr lang="en-GB" altLang="en-US" sz="2400" dirty="0">
              <a:latin typeface="Georgia" panose="02040502050405020303" pitchFamily="18" charset="0"/>
            </a:endParaRPr>
          </a:p>
        </p:txBody>
      </p:sp>
      <p:sp>
        <p:nvSpPr>
          <p:cNvPr id="55299" name="Rectangle 3"/>
          <p:cNvSpPr>
            <a:spLocks noGrp="1" noChangeArrowheads="1"/>
          </p:cNvSpPr>
          <p:nvPr>
            <p:ph type="body" idx="1"/>
          </p:nvPr>
        </p:nvSpPr>
        <p:spPr>
          <a:xfrm>
            <a:off x="1009650" y="2136775"/>
            <a:ext cx="8229600" cy="4495800"/>
          </a:xfrm>
        </p:spPr>
        <p:txBody>
          <a:bodyPr/>
          <a:lstStyle/>
          <a:p>
            <a:pPr>
              <a:lnSpc>
                <a:spcPct val="90000"/>
              </a:lnSpc>
            </a:pPr>
            <a:r>
              <a:rPr lang="en-GB" altLang="en-US" sz="2400" dirty="0"/>
              <a:t>James </a:t>
            </a:r>
            <a:r>
              <a:rPr lang="en-GB" altLang="en-US" sz="2400" dirty="0" err="1"/>
              <a:t>Papez</a:t>
            </a:r>
            <a:r>
              <a:rPr lang="en-GB" altLang="en-US" sz="2400" dirty="0"/>
              <a:t> proposed that there is an ‘emotion system,’ lying on the medial wall of the brain, that links the cortex with the hypothalamus…</a:t>
            </a:r>
            <a:r>
              <a:rPr lang="en-GB" altLang="en-US" sz="2400" dirty="0" err="1"/>
              <a:t>Papez</a:t>
            </a:r>
            <a:r>
              <a:rPr lang="en-GB" altLang="en-US" sz="2400" dirty="0"/>
              <a:t> believed that the experience of emotion was determined by activity in the cingulate cortex and, less directly, other cortical areas. Emotional expression was thought to be governed by the hypothalamus. The cingulate cortex projects to the hippocampus, and the hippocampus projects to the hypothalamus by way of the bundle of axons called the fornix. Hypothalamic effects reach the cortex via a relay in the anterior thalamic nuclei. </a:t>
            </a:r>
          </a:p>
        </p:txBody>
      </p:sp>
    </p:spTree>
    <p:extLst>
      <p:ext uri="{BB962C8B-B14F-4D97-AF65-F5344CB8AC3E}">
        <p14:creationId xmlns:p14="http://schemas.microsoft.com/office/powerpoint/2010/main" val="349922636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type="body" idx="1"/>
          </p:nvPr>
        </p:nvSpPr>
        <p:spPr>
          <a:xfrm>
            <a:off x="762000" y="392113"/>
            <a:ext cx="8229600" cy="5721350"/>
          </a:xfrm>
        </p:spPr>
        <p:txBody>
          <a:bodyPr/>
          <a:lstStyle/>
          <a:p>
            <a:pPr eaLnBrk="1" hangingPunct="1">
              <a:lnSpc>
                <a:spcPct val="80000"/>
              </a:lnSpc>
              <a:buFont typeface="Wingdings" panose="05000000000000000000" pitchFamily="2" charset="2"/>
              <a:buNone/>
            </a:pPr>
            <a:r>
              <a:rPr lang="en-GB" altLang="en-US" sz="2000" b="1" i="1" dirty="0" err="1">
                <a:latin typeface="Arial" panose="020B0604020202020204" pitchFamily="34" charset="0"/>
              </a:rPr>
              <a:t>Kluver-Bucy</a:t>
            </a:r>
            <a:r>
              <a:rPr lang="en-GB" altLang="en-US" sz="2000" b="1" i="1" dirty="0">
                <a:latin typeface="Arial" panose="020B0604020202020204" pitchFamily="34" charset="0"/>
              </a:rPr>
              <a:t> syndrome</a:t>
            </a:r>
            <a:r>
              <a:rPr lang="en-GB" altLang="en-US" sz="2000" i="1" dirty="0">
                <a:latin typeface="Arial" panose="020B0604020202020204" pitchFamily="34" charset="0"/>
              </a:rPr>
              <a:t> (1938)</a:t>
            </a:r>
            <a:r>
              <a:rPr lang="en-GB" altLang="en-US" sz="2000" dirty="0">
                <a:latin typeface="Arial" panose="020B0604020202020204" pitchFamily="34" charset="0"/>
              </a:rPr>
              <a:t> </a:t>
            </a: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r>
              <a:rPr lang="en-GB" altLang="en-US" sz="2000" dirty="0">
                <a:latin typeface="Arial" panose="020B0604020202020204" pitchFamily="34" charset="0"/>
              </a:rPr>
              <a:t>Removal of large portions of the temporal lobes of monkeys – dramatic behaviour change</a:t>
            </a: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Tx/>
              <a:buChar char="•"/>
            </a:pPr>
            <a:r>
              <a:rPr lang="en-GB" altLang="en-US" sz="2000" dirty="0">
                <a:latin typeface="Arial" panose="020B0604020202020204" pitchFamily="34" charset="0"/>
              </a:rPr>
              <a:t>Showed neither fear nor aggression after surgery</a:t>
            </a:r>
          </a:p>
          <a:p>
            <a:pPr eaLnBrk="1" hangingPunct="1">
              <a:lnSpc>
                <a:spcPct val="80000"/>
              </a:lnSpc>
              <a:buFontTx/>
              <a:buChar char="•"/>
            </a:pPr>
            <a:r>
              <a:rPr lang="en-GB" altLang="en-US" sz="2000" dirty="0">
                <a:latin typeface="Arial" panose="020B0604020202020204" pitchFamily="34" charset="0"/>
              </a:rPr>
              <a:t>Ate more</a:t>
            </a:r>
          </a:p>
          <a:p>
            <a:pPr eaLnBrk="1" hangingPunct="1">
              <a:lnSpc>
                <a:spcPct val="80000"/>
              </a:lnSpc>
              <a:buFontTx/>
              <a:buChar char="•"/>
            </a:pPr>
            <a:r>
              <a:rPr lang="en-GB" altLang="en-US" sz="2000" dirty="0">
                <a:latin typeface="Arial" panose="020B0604020202020204" pitchFamily="34" charset="0"/>
              </a:rPr>
              <a:t>Frequent mounting behaviour – </a:t>
            </a:r>
            <a:r>
              <a:rPr lang="en-GB" altLang="en-US" sz="2000" dirty="0" err="1">
                <a:latin typeface="Arial" panose="020B0604020202020204" pitchFamily="34" charset="0"/>
              </a:rPr>
              <a:t>hypersexuality</a:t>
            </a: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r>
              <a:rPr lang="en-GB" altLang="en-US" sz="2000" dirty="0">
                <a:latin typeface="Arial" panose="020B0604020202020204" pitchFamily="34" charset="0"/>
              </a:rPr>
              <a:t>Results not from lesions in cerebral cortex only</a:t>
            </a:r>
          </a:p>
          <a:p>
            <a:pPr eaLnBrk="1" hangingPunct="1">
              <a:lnSpc>
                <a:spcPct val="8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80000"/>
              </a:lnSpc>
              <a:buFont typeface="Wingdings" panose="05000000000000000000" pitchFamily="2" charset="2"/>
              <a:buNone/>
            </a:pPr>
            <a:r>
              <a:rPr lang="en-GB" altLang="en-US" sz="2000" dirty="0">
                <a:latin typeface="Arial" panose="020B0604020202020204" pitchFamily="34" charset="0"/>
              </a:rPr>
              <a:t>Deeper regions of the temporal lobe implicated - including parts of limbic system</a:t>
            </a:r>
          </a:p>
          <a:p>
            <a:pPr eaLnBrk="1" hangingPunct="1">
              <a:lnSpc>
                <a:spcPct val="80000"/>
              </a:lnSpc>
              <a:buFont typeface="Wingdings" panose="05000000000000000000" pitchFamily="2" charset="2"/>
              <a:buNone/>
            </a:pPr>
            <a:endParaRPr lang="en-GB" altLang="en-US" sz="2000" dirty="0">
              <a:latin typeface="Comic Sans MS" panose="030F0702030302020204" pitchFamily="66" charset="0"/>
            </a:endParaRPr>
          </a:p>
        </p:txBody>
      </p:sp>
    </p:spTree>
    <p:extLst>
      <p:ext uri="{BB962C8B-B14F-4D97-AF65-F5344CB8AC3E}">
        <p14:creationId xmlns:p14="http://schemas.microsoft.com/office/powerpoint/2010/main" val="79180812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type="body" idx="1"/>
          </p:nvPr>
        </p:nvSpPr>
        <p:spPr>
          <a:xfrm>
            <a:off x="1028700" y="536575"/>
            <a:ext cx="8229600" cy="5975350"/>
          </a:xfrm>
        </p:spPr>
        <p:txBody>
          <a:bodyPr>
            <a:normAutofit lnSpcReduction="10000"/>
          </a:bodyPr>
          <a:lstStyle/>
          <a:p>
            <a:pPr eaLnBrk="1" hangingPunct="1">
              <a:lnSpc>
                <a:spcPct val="90000"/>
              </a:lnSpc>
              <a:buFont typeface="Wingdings" panose="05000000000000000000" pitchFamily="2" charset="2"/>
              <a:buNone/>
            </a:pPr>
            <a:r>
              <a:rPr lang="en-GB" altLang="en-US" sz="2000" dirty="0">
                <a:latin typeface="Arial" panose="020B0604020202020204" pitchFamily="34" charset="0"/>
              </a:rPr>
              <a:t>Further research - brain lesions in amygdala - decreased anxiety in monkeys</a:t>
            </a: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r>
              <a:rPr lang="en-GB" altLang="en-US" sz="2000" dirty="0">
                <a:latin typeface="Arial" panose="020B0604020202020204" pitchFamily="34" charset="0"/>
              </a:rPr>
              <a:t>Found that fear is mediated by circuitry than includes the amygdala </a:t>
            </a: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r>
              <a:rPr lang="en-GB" altLang="en-US" sz="2000" dirty="0">
                <a:latin typeface="Arial" panose="020B0604020202020204" pitchFamily="34" charset="0"/>
              </a:rPr>
              <a:t>The amygdala is located at the </a:t>
            </a:r>
          </a:p>
          <a:p>
            <a:pPr eaLnBrk="1" hangingPunct="1">
              <a:lnSpc>
                <a:spcPct val="90000"/>
              </a:lnSpc>
              <a:buFont typeface="Wingdings" panose="05000000000000000000" pitchFamily="2" charset="2"/>
              <a:buNone/>
            </a:pPr>
            <a:r>
              <a:rPr lang="en-GB" altLang="en-US" sz="2000" dirty="0">
                <a:latin typeface="Arial" panose="020B0604020202020204" pitchFamily="34" charset="0"/>
              </a:rPr>
              <a:t>anterior medial portion of each </a:t>
            </a:r>
          </a:p>
          <a:p>
            <a:pPr eaLnBrk="1" hangingPunct="1">
              <a:lnSpc>
                <a:spcPct val="90000"/>
              </a:lnSpc>
              <a:buFont typeface="Wingdings" panose="05000000000000000000" pitchFamily="2" charset="2"/>
              <a:buNone/>
            </a:pPr>
            <a:r>
              <a:rPr lang="en-GB" altLang="en-US" sz="2000" dirty="0">
                <a:latin typeface="Arial" panose="020B0604020202020204" pitchFamily="34" charset="0"/>
              </a:rPr>
              <a:t>temporal lobe</a:t>
            </a: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r>
              <a:rPr lang="en-GB" altLang="en-US" sz="2000" dirty="0">
                <a:latin typeface="Arial" panose="020B0604020202020204" pitchFamily="34" charset="0"/>
              </a:rPr>
              <a:t>Composed of about a dozen different nuclei </a:t>
            </a:r>
            <a:r>
              <a:rPr lang="en-GB" altLang="en-US" sz="2000" dirty="0">
                <a:latin typeface="Comic Sans MS" panose="030F0702030302020204" pitchFamily="66" charset="0"/>
              </a:rPr>
              <a:t>–</a:t>
            </a:r>
            <a:r>
              <a:rPr lang="en-GB" altLang="en-US" sz="2000" dirty="0">
                <a:latin typeface="Arial" panose="020B0604020202020204" pitchFamily="34" charset="0"/>
              </a:rPr>
              <a:t> each with a distinctive set of connections</a:t>
            </a:r>
          </a:p>
          <a:p>
            <a:pPr eaLnBrk="1" hangingPunct="1">
              <a:lnSpc>
                <a:spcPct val="90000"/>
              </a:lnSpc>
              <a:buFont typeface="Wingdings" panose="05000000000000000000" pitchFamily="2" charset="2"/>
              <a:buNone/>
            </a:pPr>
            <a:endParaRPr lang="en-GB" altLang="en-US" sz="2000" dirty="0">
              <a:latin typeface="Arial" panose="020B0604020202020204" pitchFamily="34" charset="0"/>
            </a:endParaRPr>
          </a:p>
          <a:p>
            <a:pPr eaLnBrk="1" hangingPunct="1">
              <a:lnSpc>
                <a:spcPct val="90000"/>
              </a:lnSpc>
              <a:buFont typeface="Wingdings" panose="05000000000000000000" pitchFamily="2" charset="2"/>
              <a:buNone/>
            </a:pPr>
            <a:r>
              <a:rPr lang="en-GB" altLang="en-US" sz="2000" dirty="0">
                <a:latin typeface="Arial" panose="020B0604020202020204" pitchFamily="34" charset="0"/>
              </a:rPr>
              <a:t>In </a:t>
            </a:r>
            <a:r>
              <a:rPr lang="en-GB" altLang="en-US" sz="2000" dirty="0" err="1">
                <a:latin typeface="Arial" panose="020B0604020202020204" pitchFamily="34" charset="0"/>
              </a:rPr>
              <a:t>Kluver</a:t>
            </a:r>
            <a:r>
              <a:rPr lang="en-GB" altLang="en-US" sz="2000" dirty="0">
                <a:latin typeface="Arial" panose="020B0604020202020204" pitchFamily="34" charset="0"/>
              </a:rPr>
              <a:t> </a:t>
            </a:r>
            <a:r>
              <a:rPr lang="en-GB" altLang="en-US" sz="2000" dirty="0" err="1">
                <a:latin typeface="Arial" panose="020B0604020202020204" pitchFamily="34" charset="0"/>
              </a:rPr>
              <a:t>Bucy</a:t>
            </a:r>
            <a:r>
              <a:rPr lang="en-GB" altLang="en-US" sz="2000" dirty="0">
                <a:latin typeface="Arial" panose="020B0604020202020204" pitchFamily="34" charset="0"/>
              </a:rPr>
              <a:t> syndrome the entire amygdala was lesioned </a:t>
            </a:r>
          </a:p>
          <a:p>
            <a:pPr eaLnBrk="1" hangingPunct="1">
              <a:lnSpc>
                <a:spcPct val="90000"/>
              </a:lnSpc>
              <a:buFont typeface="Wingdings" panose="05000000000000000000" pitchFamily="2" charset="2"/>
              <a:buNone/>
            </a:pPr>
            <a:r>
              <a:rPr lang="en-GB" altLang="en-US" sz="2000" dirty="0">
                <a:latin typeface="Arial" panose="020B0604020202020204" pitchFamily="34" charset="0"/>
              </a:rPr>
              <a:t>	</a:t>
            </a:r>
            <a:r>
              <a:rPr lang="en-GB" altLang="en-US" sz="2000" dirty="0">
                <a:latin typeface="Comic Sans MS" panose="030F0702030302020204" pitchFamily="66" charset="0"/>
              </a:rPr>
              <a:t>–</a:t>
            </a:r>
            <a:r>
              <a:rPr lang="en-GB" altLang="en-US" sz="2000" dirty="0">
                <a:latin typeface="Arial" panose="020B0604020202020204" pitchFamily="34" charset="0"/>
              </a:rPr>
              <a:t> but same effect </a:t>
            </a:r>
            <a:r>
              <a:rPr lang="en-GB" altLang="en-US" sz="2000" dirty="0">
                <a:latin typeface="Comic Sans MS" panose="030F0702030302020204" pitchFamily="66" charset="0"/>
              </a:rPr>
              <a:t>–</a:t>
            </a:r>
            <a:r>
              <a:rPr lang="en-GB" altLang="en-US" sz="2000" dirty="0">
                <a:latin typeface="Arial" panose="020B0604020202020204" pitchFamily="34" charset="0"/>
              </a:rPr>
              <a:t> lesions in central nucleus of the amygdala</a:t>
            </a:r>
          </a:p>
        </p:txBody>
      </p:sp>
      <p:pic>
        <p:nvPicPr>
          <p:cNvPr id="33795" name="Picture 5" descr="hdc_0000_0001_0_img004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263" y="1989138"/>
            <a:ext cx="299085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519717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idx="1"/>
          </p:nvPr>
        </p:nvSpPr>
        <p:spPr/>
        <p:txBody>
          <a:bodyPr/>
          <a:lstStyle/>
          <a:p>
            <a:r>
              <a:rPr lang="en-GB" altLang="en-US">
                <a:latin typeface="Helvetica" panose="020B0604020202020204" pitchFamily="34" charset="0"/>
              </a:rPr>
              <a:t>but what about the Amygdala?</a:t>
            </a:r>
          </a:p>
          <a:p>
            <a:endParaRPr lang="en-GB" altLang="en-US">
              <a:latin typeface="Helvetica" panose="020B0604020202020204" pitchFamily="34" charset="0"/>
            </a:endParaRPr>
          </a:p>
          <a:p>
            <a:r>
              <a:rPr lang="en-GB" altLang="en-US">
                <a:latin typeface="Helvetica" panose="020B0604020202020204" pitchFamily="34" charset="0"/>
              </a:rPr>
              <a:t>McLean (1949)</a:t>
            </a:r>
          </a:p>
          <a:p>
            <a:pPr lvl="1"/>
            <a:r>
              <a:rPr lang="en-GB" altLang="en-US">
                <a:latin typeface="Helvetica" panose="020B0604020202020204" pitchFamily="34" charset="0"/>
              </a:rPr>
              <a:t>Expanded Papez’s theory to incorporate the Amygdala.</a:t>
            </a:r>
          </a:p>
          <a:p>
            <a:pPr lvl="1"/>
            <a:r>
              <a:rPr lang="en-GB" altLang="en-US">
                <a:latin typeface="Helvetica" panose="020B0604020202020204" pitchFamily="34" charset="0"/>
              </a:rPr>
              <a:t>Papez-McLean Circuit OR</a:t>
            </a:r>
          </a:p>
          <a:p>
            <a:pPr lvl="1"/>
            <a:r>
              <a:rPr lang="en-GB" altLang="en-US">
                <a:latin typeface="Helvetica" panose="020B0604020202020204" pitchFamily="34" charset="0"/>
              </a:rPr>
              <a:t>THE LIMBIC SYSTEM</a:t>
            </a:r>
          </a:p>
        </p:txBody>
      </p:sp>
      <p:sp>
        <p:nvSpPr>
          <p:cNvPr id="57347" name="Rectangle 3"/>
          <p:cNvSpPr>
            <a:spLocks noGrp="1" noChangeArrowheads="1"/>
          </p:cNvSpPr>
          <p:nvPr>
            <p:ph type="title"/>
          </p:nvPr>
        </p:nvSpPr>
        <p:spPr/>
        <p:txBody>
          <a:bodyPr/>
          <a:lstStyle/>
          <a:p>
            <a:endParaRPr lang="en-US" altLang="en-US"/>
          </a:p>
        </p:txBody>
      </p:sp>
    </p:spTree>
    <p:extLst>
      <p:ext uri="{BB962C8B-B14F-4D97-AF65-F5344CB8AC3E}">
        <p14:creationId xmlns:p14="http://schemas.microsoft.com/office/powerpoint/2010/main" val="63471820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limb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1989138"/>
            <a:ext cx="3852863" cy="3600450"/>
          </a:xfrm>
          <a:prstGeom prst="rect">
            <a:avLst/>
          </a:prstGeom>
          <a:noFill/>
          <a:extLst>
            <a:ext uri="{909E8E84-426E-40DD-AFC4-6F175D3DCCD1}">
              <a14:hiddenFill xmlns:a14="http://schemas.microsoft.com/office/drawing/2010/main">
                <a:solidFill>
                  <a:srgbClr val="FFFFFF"/>
                </a:solidFill>
              </a14:hiddenFill>
            </a:ext>
          </a:extLst>
        </p:spPr>
      </p:pic>
      <p:sp>
        <p:nvSpPr>
          <p:cNvPr id="60419" name="Rectangle 3"/>
          <p:cNvSpPr>
            <a:spLocks noGrp="1" noChangeArrowheads="1"/>
          </p:cNvSpPr>
          <p:nvPr>
            <p:ph type="title"/>
          </p:nvPr>
        </p:nvSpPr>
        <p:spPr/>
        <p:txBody>
          <a:bodyPr/>
          <a:lstStyle/>
          <a:p>
            <a:r>
              <a:rPr lang="en-GB" altLang="en-US"/>
              <a:t>The Limbic System</a:t>
            </a:r>
          </a:p>
        </p:txBody>
      </p:sp>
      <p:sp>
        <p:nvSpPr>
          <p:cNvPr id="60420" name="Rectangle 4"/>
          <p:cNvSpPr>
            <a:spLocks noChangeArrowheads="1"/>
          </p:cNvSpPr>
          <p:nvPr/>
        </p:nvSpPr>
        <p:spPr bwMode="auto">
          <a:xfrm>
            <a:off x="1847850" y="2128839"/>
            <a:ext cx="3816350" cy="3081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GB" altLang="en-US" sz="2800">
                <a:latin typeface="Tahoma" panose="020B0604030504040204" pitchFamily="34" charset="0"/>
              </a:rPr>
              <a:t>Limbic system is a functional </a:t>
            </a:r>
          </a:p>
          <a:p>
            <a:r>
              <a:rPr lang="en-GB" altLang="en-US" sz="2800">
                <a:latin typeface="Tahoma" panose="020B0604030504040204" pitchFamily="34" charset="0"/>
              </a:rPr>
              <a:t>collection of structures that regulate higher activities such as memory and </a:t>
            </a:r>
          </a:p>
          <a:p>
            <a:r>
              <a:rPr lang="en-GB" altLang="en-US" sz="2800">
                <a:latin typeface="Tahoma" panose="020B0604030504040204" pitchFamily="34" charset="0"/>
              </a:rPr>
              <a:t>emotion.</a:t>
            </a:r>
          </a:p>
        </p:txBody>
      </p:sp>
    </p:spTree>
    <p:extLst>
      <p:ext uri="{BB962C8B-B14F-4D97-AF65-F5344CB8AC3E}">
        <p14:creationId xmlns:p14="http://schemas.microsoft.com/office/powerpoint/2010/main" val="279902626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endParaRPr lang="en-US" altLang="en-US"/>
          </a:p>
        </p:txBody>
      </p:sp>
      <p:sp>
        <p:nvSpPr>
          <p:cNvPr id="62467" name="Rectangle 3"/>
          <p:cNvSpPr>
            <a:spLocks noGrp="1" noChangeArrowheads="1"/>
          </p:cNvSpPr>
          <p:nvPr>
            <p:ph type="body" idx="1"/>
          </p:nvPr>
        </p:nvSpPr>
        <p:spPr/>
        <p:txBody>
          <a:bodyPr/>
          <a:lstStyle/>
          <a:p>
            <a:r>
              <a:rPr lang="en-GB" altLang="en-US"/>
              <a:t>The amygdala does seem to be closely associated with the feeling of </a:t>
            </a:r>
            <a:r>
              <a:rPr lang="en-GB" altLang="en-US" b="1"/>
              <a:t>fear</a:t>
            </a:r>
            <a:r>
              <a:rPr lang="en-GB" altLang="en-US"/>
              <a:t>, but removal of the amygdala seems to disinhibit feelings of </a:t>
            </a:r>
            <a:r>
              <a:rPr lang="en-GB" altLang="en-US" b="1"/>
              <a:t>lust</a:t>
            </a:r>
            <a:r>
              <a:rPr lang="en-GB" altLang="en-US"/>
              <a:t> and </a:t>
            </a:r>
            <a:r>
              <a:rPr lang="en-GB" altLang="en-US" b="1"/>
              <a:t>curiosity</a:t>
            </a:r>
            <a:r>
              <a:rPr lang="en-GB" altLang="en-US"/>
              <a:t>.</a:t>
            </a:r>
          </a:p>
          <a:p>
            <a:endParaRPr lang="en-GB" altLang="en-US"/>
          </a:p>
        </p:txBody>
      </p:sp>
    </p:spTree>
    <p:extLst>
      <p:ext uri="{BB962C8B-B14F-4D97-AF65-F5344CB8AC3E}">
        <p14:creationId xmlns:p14="http://schemas.microsoft.com/office/powerpoint/2010/main" val="75999090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smtClean="0"/>
              <a:t>Studies into Fear Response.  </a:t>
            </a:r>
            <a:endParaRPr lang="en-US" altLang="en-US" smtClean="0"/>
          </a:p>
        </p:txBody>
      </p:sp>
      <p:sp>
        <p:nvSpPr>
          <p:cNvPr id="3" name="Content Placeholder 2"/>
          <p:cNvSpPr>
            <a:spLocks noGrp="1"/>
          </p:cNvSpPr>
          <p:nvPr>
            <p:ph sz="half" idx="1"/>
          </p:nvPr>
        </p:nvSpPr>
        <p:spPr/>
        <p:txBody>
          <a:bodyPr rtlCol="0">
            <a:normAutofit lnSpcReduction="10000"/>
          </a:bodyPr>
          <a:lstStyle/>
          <a:p>
            <a:pPr>
              <a:defRPr/>
            </a:pPr>
            <a:r>
              <a:rPr lang="en-GB" dirty="0" smtClean="0"/>
              <a:t>Fear = Emotion that is relatively easy to research (</a:t>
            </a:r>
            <a:r>
              <a:rPr lang="en-GB" dirty="0" err="1" smtClean="0"/>
              <a:t>LeDoux</a:t>
            </a:r>
            <a:r>
              <a:rPr lang="en-GB" dirty="0" smtClean="0"/>
              <a:t>, 1995). </a:t>
            </a:r>
          </a:p>
          <a:p>
            <a:pPr lvl="1">
              <a:defRPr/>
            </a:pPr>
            <a:r>
              <a:rPr lang="en-GB" dirty="0" smtClean="0"/>
              <a:t>Classical Conditioning. </a:t>
            </a:r>
          </a:p>
          <a:p>
            <a:pPr>
              <a:defRPr/>
            </a:pPr>
            <a:endParaRPr lang="en-GB" dirty="0" smtClean="0"/>
          </a:p>
          <a:p>
            <a:pPr>
              <a:defRPr/>
            </a:pPr>
            <a:r>
              <a:rPr lang="en-GB" dirty="0" smtClean="0"/>
              <a:t>Learned fears are notoriously slow to extinguish. </a:t>
            </a:r>
          </a:p>
          <a:p>
            <a:pPr>
              <a:defRPr/>
            </a:pPr>
            <a:endParaRPr lang="en-GB" dirty="0" smtClean="0"/>
          </a:p>
          <a:p>
            <a:pPr>
              <a:defRPr/>
            </a:pPr>
            <a:r>
              <a:rPr lang="en-GB" dirty="0" smtClean="0"/>
              <a:t>Temporal Lobe seizure (including </a:t>
            </a:r>
            <a:r>
              <a:rPr lang="en-GB" dirty="0" err="1" smtClean="0"/>
              <a:t>Amygdala</a:t>
            </a:r>
            <a:r>
              <a:rPr lang="en-GB" dirty="0" smtClean="0"/>
              <a:t>) in Humans (Engel, 1992). </a:t>
            </a:r>
          </a:p>
          <a:p>
            <a:pPr lvl="1">
              <a:defRPr/>
            </a:pPr>
            <a:r>
              <a:rPr lang="en-GB" dirty="0" smtClean="0"/>
              <a:t>Intense fear as a warning before a seizure. </a:t>
            </a:r>
            <a:endParaRPr lang="en-US" dirty="0" smtClean="0"/>
          </a:p>
        </p:txBody>
      </p:sp>
      <p:sp>
        <p:nvSpPr>
          <p:cNvPr id="7" name="Content Placeholder 6"/>
          <p:cNvSpPr>
            <a:spLocks noGrp="1"/>
          </p:cNvSpPr>
          <p:nvPr>
            <p:ph sz="half" idx="2"/>
          </p:nvPr>
        </p:nvSpPr>
        <p:spPr/>
        <p:txBody>
          <a:bodyPr rtlCol="0">
            <a:normAutofit lnSpcReduction="10000"/>
          </a:bodyPr>
          <a:lstStyle/>
          <a:p>
            <a:pPr>
              <a:defRPr/>
            </a:pPr>
            <a:endParaRPr lang="en-US" smtClean="0"/>
          </a:p>
        </p:txBody>
      </p:sp>
      <p:pic>
        <p:nvPicPr>
          <p:cNvPr id="34821" name="Picture 7" descr="fwk-stangor-fig07_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338" y="1700214"/>
            <a:ext cx="3924300"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66943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ltLang="en-US" smtClean="0"/>
              <a:t>Studies into Fear Response. </a:t>
            </a:r>
            <a:endParaRPr lang="en-US" altLang="en-US" smtClean="0"/>
          </a:p>
        </p:txBody>
      </p:sp>
      <p:sp>
        <p:nvSpPr>
          <p:cNvPr id="35843" name="Content Placeholder 2"/>
          <p:cNvSpPr>
            <a:spLocks noGrp="1"/>
          </p:cNvSpPr>
          <p:nvPr>
            <p:ph sz="half" idx="1"/>
          </p:nvPr>
        </p:nvSpPr>
        <p:spPr/>
        <p:txBody>
          <a:bodyPr/>
          <a:lstStyle/>
          <a:p>
            <a:pPr eaLnBrk="1" hangingPunct="1"/>
            <a:r>
              <a:rPr lang="en-GB" altLang="en-US" smtClean="0"/>
              <a:t>Stimulation of temporal lobe can elicit fear in some patients. </a:t>
            </a:r>
          </a:p>
          <a:p>
            <a:pPr eaLnBrk="1" hangingPunct="1"/>
            <a:r>
              <a:rPr lang="en-GB" altLang="en-US" smtClean="0"/>
              <a:t>Pet Scans – blood flow to Amygdala increases. </a:t>
            </a:r>
          </a:p>
          <a:p>
            <a:pPr eaLnBrk="1" hangingPunct="1"/>
            <a:r>
              <a:rPr lang="en-GB" altLang="en-US" smtClean="0"/>
              <a:t>Facial expressions and damaged Amygdala. </a:t>
            </a:r>
            <a:endParaRPr lang="en-US" altLang="en-US" smtClean="0"/>
          </a:p>
        </p:txBody>
      </p:sp>
      <p:sp>
        <p:nvSpPr>
          <p:cNvPr id="35844" name="Content Placeholder 3"/>
          <p:cNvSpPr>
            <a:spLocks noGrp="1"/>
          </p:cNvSpPr>
          <p:nvPr>
            <p:ph sz="half" idx="2"/>
          </p:nvPr>
        </p:nvSpPr>
        <p:spPr/>
        <p:txBody>
          <a:bodyPr/>
          <a:lstStyle/>
          <a:p>
            <a:pPr eaLnBrk="1" hangingPunct="1"/>
            <a:endParaRPr lang="en-GB" altLang="en-US" smtClean="0"/>
          </a:p>
        </p:txBody>
      </p:sp>
      <p:pic>
        <p:nvPicPr>
          <p:cNvPr id="35845" name="Picture 7" descr="navigated_brain_stimulation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538" y="2205038"/>
            <a:ext cx="4392612"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496785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981200" y="277814"/>
            <a:ext cx="8229600" cy="630237"/>
          </a:xfrm>
        </p:spPr>
        <p:txBody>
          <a:bodyPr>
            <a:normAutofit fontScale="90000"/>
          </a:bodyPr>
          <a:lstStyle/>
          <a:p>
            <a:pPr eaLnBrk="1" hangingPunct="1">
              <a:defRPr/>
            </a:pPr>
            <a:r>
              <a:rPr lang="en-GB" sz="1800" b="1">
                <a:latin typeface="Arial" charset="0"/>
              </a:rPr>
              <a:t>Neural circuitry has been implicated regarding other emotions</a:t>
            </a:r>
            <a:r>
              <a:rPr lang="en-GB" sz="1800" u="sng">
                <a:latin typeface="Arial" charset="0"/>
              </a:rPr>
              <a:t/>
            </a:r>
            <a:br>
              <a:rPr lang="en-GB" sz="1800" u="sng">
                <a:latin typeface="Arial" charset="0"/>
              </a:rPr>
            </a:br>
            <a:endParaRPr lang="en-GB" sz="1800" u="sng">
              <a:latin typeface="Arial" charset="0"/>
            </a:endParaRPr>
          </a:p>
        </p:txBody>
      </p:sp>
      <p:sp>
        <p:nvSpPr>
          <p:cNvPr id="36867" name="Rectangle 3"/>
          <p:cNvSpPr>
            <a:spLocks noGrp="1" noChangeArrowheads="1"/>
          </p:cNvSpPr>
          <p:nvPr>
            <p:ph type="body" idx="1"/>
          </p:nvPr>
        </p:nvSpPr>
        <p:spPr>
          <a:xfrm>
            <a:off x="1992313" y="1052513"/>
            <a:ext cx="8229600" cy="5472112"/>
          </a:xfrm>
        </p:spPr>
        <p:txBody>
          <a:bodyPr>
            <a:normAutofit fontScale="92500" lnSpcReduction="20000"/>
          </a:bodyPr>
          <a:lstStyle/>
          <a:p>
            <a:pPr eaLnBrk="1" hangingPunct="1">
              <a:lnSpc>
                <a:spcPct val="80000"/>
              </a:lnSpc>
              <a:buFont typeface="Wingdings" panose="05000000000000000000" pitchFamily="2" charset="2"/>
              <a:buNone/>
            </a:pPr>
            <a:r>
              <a:rPr lang="en-GB" altLang="en-US" sz="2000" b="1" i="1">
                <a:latin typeface="Arial" panose="020B0604020202020204" pitchFamily="34" charset="0"/>
              </a:rPr>
              <a:t>Disgust</a:t>
            </a:r>
            <a:endParaRPr lang="en-GB" altLang="en-US" sz="2000">
              <a:latin typeface="Arial" panose="020B0604020202020204" pitchFamily="34" charset="0"/>
            </a:endParaRP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i="1">
                <a:latin typeface="Arial" panose="020B0604020202020204" pitchFamily="34" charset="0"/>
              </a:rPr>
              <a:t>Functional Magnetic Resonance Imaging)</a:t>
            </a:r>
            <a:endParaRPr lang="en-GB" altLang="en-US" sz="2000">
              <a:latin typeface="Arial" panose="020B0604020202020204" pitchFamily="34" charset="0"/>
            </a:endParaRP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Man with damage in </a:t>
            </a:r>
            <a:r>
              <a:rPr lang="en-GB" altLang="en-US" sz="2000" i="1" u="sng">
                <a:latin typeface="Arial" panose="020B0604020202020204" pitchFamily="34" charset="0"/>
              </a:rPr>
              <a:t>insula</a:t>
            </a:r>
            <a:r>
              <a:rPr lang="en-GB" altLang="en-US" sz="2000">
                <a:latin typeface="Arial" panose="020B0604020202020204" pitchFamily="34" charset="0"/>
              </a:rPr>
              <a:t> and </a:t>
            </a:r>
            <a:r>
              <a:rPr lang="en-GB" altLang="en-US" sz="2000" i="1" u="sng">
                <a:latin typeface="Arial" panose="020B0604020202020204" pitchFamily="34" charset="0"/>
              </a:rPr>
              <a:t>putamen </a:t>
            </a:r>
          </a:p>
          <a:p>
            <a:pPr eaLnBrk="1" hangingPunct="1">
              <a:lnSpc>
                <a:spcPct val="80000"/>
              </a:lnSpc>
              <a:buFont typeface="Wingdings" panose="05000000000000000000" pitchFamily="2" charset="2"/>
              <a:buNone/>
            </a:pPr>
            <a:r>
              <a:rPr lang="en-GB" altLang="en-US" sz="2000" i="1">
                <a:latin typeface="Arial" panose="020B0604020202020204" pitchFamily="34" charset="0"/>
              </a:rPr>
              <a:t>		- </a:t>
            </a:r>
            <a:r>
              <a:rPr lang="en-GB" altLang="en-US" sz="2000">
                <a:latin typeface="Arial" panose="020B0604020202020204" pitchFamily="34" charset="0"/>
              </a:rPr>
              <a:t>poor at recognising disgust in other people</a:t>
            </a:r>
          </a:p>
          <a:p>
            <a:pPr eaLnBrk="1" hangingPunct="1">
              <a:lnSpc>
                <a:spcPct val="80000"/>
              </a:lnSpc>
              <a:buFont typeface="Wingdings" panose="05000000000000000000" pitchFamily="2" charset="2"/>
              <a:buNone/>
            </a:pPr>
            <a:r>
              <a:rPr lang="en-GB" altLang="en-US" sz="2000">
                <a:latin typeface="Arial" panose="020B0604020202020204" pitchFamily="34" charset="0"/>
              </a:rPr>
              <a:t>		- could still recognize other emotions</a:t>
            </a:r>
          </a:p>
          <a:p>
            <a:pPr eaLnBrk="1" hangingPunct="1">
              <a:lnSpc>
                <a:spcPct val="80000"/>
              </a:lnSpc>
              <a:buFont typeface="Wingdings" panose="05000000000000000000" pitchFamily="2" charset="2"/>
              <a:buNone/>
            </a:pPr>
            <a:r>
              <a:rPr lang="en-GB" altLang="en-US" sz="2000">
                <a:latin typeface="Arial" panose="020B0604020202020204" pitchFamily="34" charset="0"/>
              </a:rPr>
              <a:t>				(</a:t>
            </a:r>
            <a:r>
              <a:rPr lang="en-GB" altLang="en-US" sz="2000" i="1">
                <a:latin typeface="Arial" panose="020B0604020202020204" pitchFamily="34" charset="0"/>
              </a:rPr>
              <a:t>Calder et al, 2000</a:t>
            </a:r>
            <a:r>
              <a:rPr lang="en-GB" altLang="en-US" sz="2000">
                <a:latin typeface="Arial" panose="020B0604020202020204" pitchFamily="34" charset="0"/>
              </a:rPr>
              <a:t>)</a:t>
            </a: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b="1" i="1">
                <a:latin typeface="Arial" panose="020B0604020202020204" pitchFamily="34" charset="0"/>
              </a:rPr>
              <a:t>Mirth leading to laughter</a:t>
            </a:r>
            <a:endParaRPr lang="en-GB" altLang="en-US" sz="2000">
              <a:latin typeface="Arial" panose="020B0604020202020204" pitchFamily="34" charset="0"/>
            </a:endParaRPr>
          </a:p>
          <a:p>
            <a:pP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Stroke damage to </a:t>
            </a:r>
            <a:r>
              <a:rPr lang="en-GB" altLang="en-US" sz="2000" i="1" u="sng">
                <a:latin typeface="Arial" panose="020B0604020202020204" pitchFamily="34" charset="0"/>
              </a:rPr>
              <a:t>right</a:t>
            </a:r>
            <a:r>
              <a:rPr lang="en-GB" altLang="en-US" sz="2000">
                <a:latin typeface="Arial" panose="020B0604020202020204" pitchFamily="34" charset="0"/>
              </a:rPr>
              <a:t> frontal lobe </a:t>
            </a:r>
          </a:p>
          <a:p>
            <a:pPr eaLnBrk="1" hangingPunct="1">
              <a:lnSpc>
                <a:spcPct val="80000"/>
              </a:lnSpc>
              <a:buFont typeface="Wingdings" panose="05000000000000000000" pitchFamily="2" charset="2"/>
              <a:buNone/>
            </a:pPr>
            <a:r>
              <a:rPr lang="en-GB" altLang="en-US" sz="2000">
                <a:latin typeface="Arial" panose="020B0604020202020204" pitchFamily="34" charset="0"/>
              </a:rPr>
              <a:t>- stop finding anything funny </a:t>
            </a:r>
          </a:p>
          <a:p>
            <a:pPr eaLnBrk="1" hangingPunct="1">
              <a:lnSpc>
                <a:spcPct val="80000"/>
              </a:lnSpc>
              <a:buFont typeface="Wingdings" panose="05000000000000000000" pitchFamily="2" charset="2"/>
              <a:buNone/>
            </a:pPr>
            <a:r>
              <a:rPr lang="en-GB" altLang="en-US" sz="2000">
                <a:latin typeface="Arial" panose="020B0604020202020204" pitchFamily="34" charset="0"/>
              </a:rPr>
              <a:t>		(</a:t>
            </a:r>
            <a:r>
              <a:rPr lang="en-GB" altLang="en-US" sz="2000" i="1">
                <a:latin typeface="Arial" panose="020B0604020202020204" pitchFamily="34" charset="0"/>
              </a:rPr>
              <a:t>Shammi and Stuss, 1999</a:t>
            </a:r>
            <a:r>
              <a:rPr lang="en-GB" altLang="en-US" sz="2000">
                <a:latin typeface="Arial" panose="020B0604020202020204" pitchFamily="34" charset="0"/>
              </a:rPr>
              <a:t>)</a:t>
            </a:r>
          </a:p>
          <a:p>
            <a:pPr algn="r" eaLnBrk="1" hangingPunct="1">
              <a:lnSpc>
                <a:spcPct val="80000"/>
              </a:lnSpc>
              <a:buFont typeface="Wingdings" panose="05000000000000000000" pitchFamily="2" charset="2"/>
              <a:buNone/>
            </a:pPr>
            <a:endParaRPr lang="en-GB" altLang="en-US" sz="2000">
              <a:latin typeface="Arial" panose="020B0604020202020204" pitchFamily="34" charset="0"/>
            </a:endParaRPr>
          </a:p>
          <a:p>
            <a:pPr eaLnBrk="1" hangingPunct="1">
              <a:lnSpc>
                <a:spcPct val="80000"/>
              </a:lnSpc>
              <a:buFont typeface="Wingdings" panose="05000000000000000000" pitchFamily="2" charset="2"/>
              <a:buNone/>
            </a:pPr>
            <a:r>
              <a:rPr lang="en-GB" altLang="en-US" sz="2000">
                <a:latin typeface="Arial" panose="020B0604020202020204" pitchFamily="34" charset="0"/>
              </a:rPr>
              <a:t>Prefrontal cortex of both hemispheres suggested to be active in humour (</a:t>
            </a:r>
            <a:r>
              <a:rPr lang="en-GB" altLang="en-US" sz="2000" i="1">
                <a:latin typeface="Arial" panose="020B0604020202020204" pitchFamily="34" charset="0"/>
              </a:rPr>
              <a:t>Goel and Dolan, 2001</a:t>
            </a:r>
            <a:r>
              <a:rPr lang="en-GB" altLang="en-US" sz="2000">
                <a:latin typeface="Arial" panose="020B0604020202020204" pitchFamily="34" charset="0"/>
              </a:rPr>
              <a:t>) </a:t>
            </a:r>
          </a:p>
        </p:txBody>
      </p:sp>
      <p:pic>
        <p:nvPicPr>
          <p:cNvPr id="36868" name="Picture 5" descr="disgu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6950" y="1125538"/>
            <a:ext cx="1530350" cy="230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Picture 7" descr="laugh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0689" y="4149726"/>
            <a:ext cx="2255837"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566820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endParaRPr lang="en-US" altLang="en-US" smtClean="0"/>
          </a:p>
        </p:txBody>
      </p:sp>
      <p:sp>
        <p:nvSpPr>
          <p:cNvPr id="37891" name="Content Placeholder 2"/>
          <p:cNvSpPr>
            <a:spLocks noGrp="1"/>
          </p:cNvSpPr>
          <p:nvPr>
            <p:ph idx="1"/>
          </p:nvPr>
        </p:nvSpPr>
        <p:spPr/>
        <p:txBody>
          <a:bodyPr/>
          <a:lstStyle/>
          <a:p>
            <a:r>
              <a:rPr lang="en-GB" altLang="en-US" smtClean="0"/>
              <a:t>Insula                                           Putamen</a:t>
            </a:r>
            <a:endParaRPr lang="en-US" altLang="en-US" smtClean="0"/>
          </a:p>
        </p:txBody>
      </p:sp>
      <p:pic>
        <p:nvPicPr>
          <p:cNvPr id="37892" name="Picture 2" descr="http://1.bp.blogspot.com/_JxAaRYDVmLw/TLY0RsTwnkI/AAAAAAAABDA/7Ogtt4DpBkg/s1600/insul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100264"/>
            <a:ext cx="3570288" cy="475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4" descr="http://www.nyctreatment.com/img/Basal-caudate,thala,puta,globu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4564" y="2492376"/>
            <a:ext cx="4459287" cy="334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60775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altLang="en-US" smtClean="0"/>
              <a:t>Emotional Syndromes. </a:t>
            </a:r>
            <a:endParaRPr lang="en-US" altLang="en-US" smtClean="0"/>
          </a:p>
        </p:txBody>
      </p:sp>
      <p:sp>
        <p:nvSpPr>
          <p:cNvPr id="3" name="Content Placeholder 2"/>
          <p:cNvSpPr>
            <a:spLocks noGrp="1"/>
          </p:cNvSpPr>
          <p:nvPr>
            <p:ph idx="1"/>
          </p:nvPr>
        </p:nvSpPr>
        <p:spPr>
          <a:xfrm>
            <a:off x="677334" y="1587501"/>
            <a:ext cx="8596668" cy="5080000"/>
          </a:xfrm>
        </p:spPr>
        <p:txBody>
          <a:bodyPr rtlCol="0">
            <a:normAutofit/>
          </a:bodyPr>
          <a:lstStyle/>
          <a:p>
            <a:pPr>
              <a:defRPr/>
            </a:pPr>
            <a:r>
              <a:rPr lang="en-GB" sz="2800" dirty="0" err="1" smtClean="0"/>
              <a:t>Starkstein</a:t>
            </a:r>
            <a:r>
              <a:rPr lang="en-GB" sz="2800" dirty="0" smtClean="0"/>
              <a:t> and Robinson (1994). </a:t>
            </a:r>
          </a:p>
          <a:p>
            <a:pPr>
              <a:defRPr/>
            </a:pPr>
            <a:endParaRPr lang="en-GB" sz="2800" dirty="0" smtClean="0"/>
          </a:p>
          <a:p>
            <a:pPr>
              <a:defRPr/>
            </a:pPr>
            <a:r>
              <a:rPr lang="en-GB" sz="2800" dirty="0" smtClean="0"/>
              <a:t>Left </a:t>
            </a:r>
            <a:r>
              <a:rPr lang="en-GB" sz="2800" dirty="0" err="1" smtClean="0"/>
              <a:t>Hemisphre</a:t>
            </a:r>
            <a:r>
              <a:rPr lang="en-GB" sz="2800" dirty="0" smtClean="0"/>
              <a:t> strokes = highest frequency of depression. </a:t>
            </a:r>
          </a:p>
          <a:p>
            <a:pPr>
              <a:defRPr/>
            </a:pPr>
            <a:endParaRPr lang="en-GB" sz="2800" dirty="0" smtClean="0"/>
          </a:p>
          <a:p>
            <a:pPr>
              <a:defRPr/>
            </a:pPr>
            <a:r>
              <a:rPr lang="en-GB" sz="2800" dirty="0" smtClean="0"/>
              <a:t>Not related to Language deficits. </a:t>
            </a:r>
          </a:p>
          <a:p>
            <a:pPr>
              <a:defRPr/>
            </a:pPr>
            <a:endParaRPr lang="en-GB" sz="2800" dirty="0" smtClean="0"/>
          </a:p>
          <a:p>
            <a:pPr>
              <a:defRPr/>
            </a:pPr>
            <a:r>
              <a:rPr lang="en-GB" sz="2800" dirty="0" smtClean="0"/>
              <a:t>Right Hemisphere Strokes = relatively the same emotionally</a:t>
            </a:r>
            <a:r>
              <a:rPr lang="en-GB" dirty="0" smtClean="0"/>
              <a:t>. </a:t>
            </a:r>
            <a:endParaRPr lang="en-US" dirty="0" smtClean="0"/>
          </a:p>
        </p:txBody>
      </p:sp>
    </p:spTree>
    <p:extLst>
      <p:ext uri="{BB962C8B-B14F-4D97-AF65-F5344CB8AC3E}">
        <p14:creationId xmlns:p14="http://schemas.microsoft.com/office/powerpoint/2010/main" val="301959960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smtClean="0"/>
              <a:t>Depicting Emotions. </a:t>
            </a:r>
            <a:endParaRPr lang="en-US" altLang="en-US" smtClean="0"/>
          </a:p>
        </p:txBody>
      </p:sp>
      <p:sp>
        <p:nvSpPr>
          <p:cNvPr id="3" name="Content Placeholder 2"/>
          <p:cNvSpPr>
            <a:spLocks noGrp="1"/>
          </p:cNvSpPr>
          <p:nvPr>
            <p:ph idx="1"/>
          </p:nvPr>
        </p:nvSpPr>
        <p:spPr>
          <a:xfrm>
            <a:off x="677334" y="2185989"/>
            <a:ext cx="8596668" cy="4189411"/>
          </a:xfrm>
        </p:spPr>
        <p:txBody>
          <a:bodyPr rtlCol="0">
            <a:normAutofit/>
          </a:bodyPr>
          <a:lstStyle/>
          <a:p>
            <a:pPr>
              <a:defRPr/>
            </a:pPr>
            <a:r>
              <a:rPr lang="en-GB" dirty="0" smtClean="0"/>
              <a:t>Split Brain Patient (Stone et al, 1996). </a:t>
            </a:r>
          </a:p>
          <a:p>
            <a:pPr lvl="1">
              <a:defRPr/>
            </a:pPr>
            <a:r>
              <a:rPr lang="en-GB" dirty="0" smtClean="0"/>
              <a:t>Right Hemisphere better than Left at recognising facial expressions. </a:t>
            </a:r>
            <a:endParaRPr lang="en-US" dirty="0" smtClean="0"/>
          </a:p>
          <a:p>
            <a:pPr>
              <a:defRPr/>
            </a:pPr>
            <a:endParaRPr lang="en-GB" dirty="0" smtClean="0"/>
          </a:p>
          <a:p>
            <a:pPr>
              <a:defRPr/>
            </a:pPr>
            <a:r>
              <a:rPr lang="en-GB" dirty="0" smtClean="0"/>
              <a:t>Babies with Cataracts (Grand et al, 2003). </a:t>
            </a:r>
          </a:p>
          <a:p>
            <a:pPr lvl="1">
              <a:defRPr/>
            </a:pPr>
            <a:r>
              <a:rPr lang="en-GB" dirty="0" smtClean="0"/>
              <a:t>Left eye (Right Hemisphere) – impaired at recognising facial expressions (even years after removal). </a:t>
            </a:r>
          </a:p>
          <a:p>
            <a:pPr lvl="1">
              <a:defRPr/>
            </a:pPr>
            <a:r>
              <a:rPr lang="en-GB" dirty="0" smtClean="0"/>
              <a:t>Right eye (Left Hemisphere) – significantly better. </a:t>
            </a:r>
          </a:p>
        </p:txBody>
      </p:sp>
    </p:spTree>
    <p:extLst>
      <p:ext uri="{BB962C8B-B14F-4D97-AF65-F5344CB8AC3E}">
        <p14:creationId xmlns:p14="http://schemas.microsoft.com/office/powerpoint/2010/main" val="118718335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79425" y="188914"/>
            <a:ext cx="8229600" cy="1139825"/>
          </a:xfrm>
        </p:spPr>
        <p:txBody>
          <a:bodyPr/>
          <a:lstStyle/>
          <a:p>
            <a:pPr algn="l" eaLnBrk="1" hangingPunct="1"/>
            <a:r>
              <a:rPr lang="en-GB" altLang="en-US" sz="2800" b="1">
                <a:solidFill>
                  <a:srgbClr val="FF9900"/>
                </a:solidFill>
                <a:latin typeface="Comic Sans MS" panose="030F0702030302020204" pitchFamily="66" charset="0"/>
              </a:rPr>
              <a:t>        </a:t>
            </a:r>
            <a:r>
              <a:rPr lang="en-GB" altLang="en-US" sz="2800" b="1">
                <a:latin typeface="Arial" panose="020B0604020202020204" pitchFamily="34" charset="0"/>
              </a:rPr>
              <a:t>Cerebral hemispheres process </a:t>
            </a:r>
            <a:br>
              <a:rPr lang="en-GB" altLang="en-US" sz="2800" b="1">
                <a:latin typeface="Arial" panose="020B0604020202020204" pitchFamily="34" charset="0"/>
              </a:rPr>
            </a:br>
            <a:r>
              <a:rPr lang="en-GB" altLang="en-US" sz="2800" b="1">
                <a:latin typeface="Arial" panose="020B0604020202020204" pitchFamily="34" charset="0"/>
              </a:rPr>
              <a:t>              emotion differently</a:t>
            </a:r>
          </a:p>
        </p:txBody>
      </p:sp>
      <p:sp>
        <p:nvSpPr>
          <p:cNvPr id="40963" name="Rectangle 3"/>
          <p:cNvSpPr>
            <a:spLocks noGrp="1" noChangeArrowheads="1"/>
          </p:cNvSpPr>
          <p:nvPr>
            <p:ph type="body" sz="half" idx="1"/>
          </p:nvPr>
        </p:nvSpPr>
        <p:spPr>
          <a:xfrm>
            <a:off x="1981200" y="1600201"/>
            <a:ext cx="6707188" cy="4525963"/>
          </a:xfrm>
        </p:spPr>
        <p:txBody>
          <a:bodyPr>
            <a:normAutofit fontScale="92500" lnSpcReduction="10000"/>
          </a:bodyPr>
          <a:lstStyle/>
          <a:p>
            <a:pPr eaLnBrk="1" hangingPunct="1">
              <a:lnSpc>
                <a:spcPct val="70000"/>
              </a:lnSpc>
              <a:buFont typeface="Wingdings" panose="05000000000000000000" pitchFamily="2" charset="2"/>
              <a:buNone/>
            </a:pPr>
            <a:r>
              <a:rPr lang="en-GB" altLang="en-US" sz="1900" i="1">
                <a:latin typeface="Arial" panose="020B0604020202020204" pitchFamily="34" charset="0"/>
              </a:rPr>
              <a:t>Right hemisphere</a:t>
            </a:r>
            <a:r>
              <a:rPr lang="en-GB" altLang="en-US" sz="1900">
                <a:latin typeface="Arial" panose="020B0604020202020204" pitchFamily="34" charset="0"/>
              </a:rPr>
              <a:t> - specialised to discern other people’s emotions</a:t>
            </a:r>
          </a:p>
          <a:p>
            <a:pPr eaLnBrk="1" hangingPunct="1">
              <a:lnSpc>
                <a:spcPct val="70000"/>
              </a:lnSpc>
              <a:buFont typeface="Wingdings" panose="05000000000000000000" pitchFamily="2" charset="2"/>
              <a:buNone/>
            </a:pPr>
            <a:endParaRPr lang="en-GB" altLang="en-US" sz="1900">
              <a:latin typeface="Arial" panose="020B0604020202020204" pitchFamily="34" charset="0"/>
            </a:endParaRPr>
          </a:p>
          <a:p>
            <a:pPr eaLnBrk="1" hangingPunct="1">
              <a:lnSpc>
                <a:spcPct val="70000"/>
              </a:lnSpc>
              <a:buFont typeface="Wingdings" panose="05000000000000000000" pitchFamily="2" charset="2"/>
              <a:buNone/>
            </a:pPr>
            <a:r>
              <a:rPr lang="en-GB" altLang="en-US" sz="1900" i="1">
                <a:latin typeface="Arial" panose="020B0604020202020204" pitchFamily="34" charset="0"/>
              </a:rPr>
              <a:t>Left side of face - </a:t>
            </a:r>
            <a:r>
              <a:rPr lang="en-GB" altLang="en-US" sz="1900">
                <a:latin typeface="Arial" panose="020B0604020202020204" pitchFamily="34" charset="0"/>
              </a:rPr>
              <a:t>more expressive than right  (Fridlund, 1988)</a:t>
            </a:r>
          </a:p>
          <a:p>
            <a:pPr eaLnBrk="1" hangingPunct="1">
              <a:lnSpc>
                <a:spcPct val="70000"/>
              </a:lnSpc>
              <a:buFont typeface="Wingdings" panose="05000000000000000000" pitchFamily="2" charset="2"/>
              <a:buNone/>
            </a:pPr>
            <a:endParaRPr lang="en-GB" altLang="en-US" sz="1900">
              <a:latin typeface="Arial" panose="020B0604020202020204" pitchFamily="34" charset="0"/>
            </a:endParaRPr>
          </a:p>
          <a:p>
            <a:pPr eaLnBrk="1" hangingPunct="1">
              <a:lnSpc>
                <a:spcPct val="70000"/>
              </a:lnSpc>
              <a:buFont typeface="Wingdings" panose="05000000000000000000" pitchFamily="2" charset="2"/>
              <a:buNone/>
            </a:pPr>
            <a:r>
              <a:rPr lang="en-GB" altLang="en-US" sz="1900">
                <a:latin typeface="Arial" panose="020B0604020202020204" pitchFamily="34" charset="0"/>
              </a:rPr>
              <a:t>Borod et al (1997) </a:t>
            </a:r>
          </a:p>
          <a:p>
            <a:pPr eaLnBrk="1" hangingPunct="1">
              <a:lnSpc>
                <a:spcPct val="70000"/>
              </a:lnSpc>
              <a:buFont typeface="Wingdings" panose="05000000000000000000" pitchFamily="2" charset="2"/>
              <a:buNone/>
            </a:pPr>
            <a:r>
              <a:rPr lang="en-GB" altLang="en-US" sz="1900">
                <a:latin typeface="Arial" panose="020B0604020202020204" pitchFamily="34" charset="0"/>
              </a:rPr>
              <a:t>meta analysis of 49 studies </a:t>
            </a:r>
          </a:p>
          <a:p>
            <a:pPr eaLnBrk="1" hangingPunct="1">
              <a:lnSpc>
                <a:spcPct val="70000"/>
              </a:lnSpc>
              <a:buFont typeface="Wingdings" panose="05000000000000000000" pitchFamily="2" charset="2"/>
              <a:buNone/>
            </a:pPr>
            <a:endParaRPr lang="en-GB" altLang="en-US" sz="1900">
              <a:latin typeface="Arial" panose="020B0604020202020204" pitchFamily="34" charset="0"/>
            </a:endParaRPr>
          </a:p>
          <a:p>
            <a:pPr eaLnBrk="1" hangingPunct="1">
              <a:lnSpc>
                <a:spcPct val="70000"/>
              </a:lnSpc>
              <a:buFont typeface="Wingdings" panose="05000000000000000000" pitchFamily="2" charset="2"/>
              <a:buNone/>
            </a:pPr>
            <a:r>
              <a:rPr lang="en-GB" altLang="en-US" sz="1900">
                <a:latin typeface="Arial" panose="020B0604020202020204" pitchFamily="34" charset="0"/>
              </a:rPr>
              <a:t>Right cerebral hemisphere is dominant for the </a:t>
            </a:r>
          </a:p>
          <a:p>
            <a:pPr eaLnBrk="1" hangingPunct="1">
              <a:lnSpc>
                <a:spcPct val="70000"/>
              </a:lnSpc>
              <a:buFont typeface="Wingdings" panose="05000000000000000000" pitchFamily="2" charset="2"/>
              <a:buNone/>
            </a:pPr>
            <a:r>
              <a:rPr lang="en-GB" altLang="en-US" sz="1900">
                <a:latin typeface="Arial" panose="020B0604020202020204" pitchFamily="34" charset="0"/>
              </a:rPr>
              <a:t>facial expression of emotion</a:t>
            </a:r>
          </a:p>
          <a:p>
            <a:pPr eaLnBrk="1" hangingPunct="1">
              <a:lnSpc>
                <a:spcPct val="70000"/>
              </a:lnSpc>
              <a:buFont typeface="Wingdings" panose="05000000000000000000" pitchFamily="2" charset="2"/>
              <a:buNone/>
            </a:pPr>
            <a:endParaRPr lang="en-GB" altLang="en-US" sz="1900">
              <a:latin typeface="Arial" panose="020B0604020202020204" pitchFamily="34" charset="0"/>
            </a:endParaRPr>
          </a:p>
          <a:p>
            <a:pPr eaLnBrk="1" hangingPunct="1">
              <a:lnSpc>
                <a:spcPct val="70000"/>
              </a:lnSpc>
              <a:buFont typeface="Wingdings" panose="05000000000000000000" pitchFamily="2" charset="2"/>
              <a:buNone/>
            </a:pPr>
            <a:r>
              <a:rPr lang="en-GB" altLang="en-US" sz="1900">
                <a:latin typeface="Arial" panose="020B0604020202020204" pitchFamily="34" charset="0"/>
              </a:rPr>
              <a:t>Regardless of:</a:t>
            </a:r>
          </a:p>
          <a:p>
            <a:pPr eaLnBrk="1" hangingPunct="1">
              <a:lnSpc>
                <a:spcPct val="70000"/>
              </a:lnSpc>
              <a:buFont typeface="Wingdings" panose="05000000000000000000" pitchFamily="2" charset="2"/>
              <a:buNone/>
            </a:pPr>
            <a:r>
              <a:rPr lang="en-GB" altLang="en-US" sz="1900">
                <a:latin typeface="Arial" panose="020B0604020202020204" pitchFamily="34" charset="0"/>
              </a:rPr>
              <a:t>	posed or spontaneous expressions</a:t>
            </a:r>
          </a:p>
          <a:p>
            <a:pPr eaLnBrk="1" hangingPunct="1">
              <a:lnSpc>
                <a:spcPct val="70000"/>
              </a:lnSpc>
              <a:buFont typeface="Wingdings" panose="05000000000000000000" pitchFamily="2" charset="2"/>
              <a:buNone/>
            </a:pPr>
            <a:r>
              <a:rPr lang="en-GB" altLang="en-US" sz="1900">
                <a:latin typeface="Arial" panose="020B0604020202020204" pitchFamily="34" charset="0"/>
              </a:rPr>
              <a:t>	pleasant and unpleasant emotions </a:t>
            </a:r>
          </a:p>
          <a:p>
            <a:pPr eaLnBrk="1" hangingPunct="1">
              <a:lnSpc>
                <a:spcPct val="70000"/>
              </a:lnSpc>
              <a:buFont typeface="Wingdings" panose="05000000000000000000" pitchFamily="2" charset="2"/>
              <a:buNone/>
            </a:pPr>
            <a:endParaRPr lang="en-GB" altLang="en-US" sz="1900">
              <a:latin typeface="Arial" panose="020B0604020202020204" pitchFamily="34" charset="0"/>
            </a:endParaRPr>
          </a:p>
          <a:p>
            <a:pPr eaLnBrk="1" hangingPunct="1">
              <a:lnSpc>
                <a:spcPct val="70000"/>
              </a:lnSpc>
              <a:buFont typeface="Wingdings" panose="05000000000000000000" pitchFamily="2" charset="2"/>
              <a:buNone/>
            </a:pPr>
            <a:r>
              <a:rPr lang="en-GB" altLang="en-US" sz="1900">
                <a:latin typeface="Arial" panose="020B0604020202020204" pitchFamily="34" charset="0"/>
              </a:rPr>
              <a:t>Applies to both sexes and all ages</a:t>
            </a:r>
          </a:p>
        </p:txBody>
      </p:sp>
      <p:pic>
        <p:nvPicPr>
          <p:cNvPr id="40964" name="Picture 6" descr="4459E56C"/>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431213" y="115888"/>
            <a:ext cx="1733550" cy="6553200"/>
          </a:xfrm>
          <a:noFill/>
        </p:spPr>
      </p:pic>
    </p:spTree>
    <p:extLst>
      <p:ext uri="{BB962C8B-B14F-4D97-AF65-F5344CB8AC3E}">
        <p14:creationId xmlns:p14="http://schemas.microsoft.com/office/powerpoint/2010/main" val="109723539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z="2800">
                <a:latin typeface="Arial" panose="020B0604020202020204" pitchFamily="34" charset="0"/>
              </a:rPr>
              <a:t>Different emotions - different regions of </a:t>
            </a:r>
            <a:br>
              <a:rPr lang="en-GB" altLang="en-US" sz="2800">
                <a:latin typeface="Arial" panose="020B0604020202020204" pitchFamily="34" charset="0"/>
              </a:rPr>
            </a:br>
            <a:r>
              <a:rPr lang="en-GB" altLang="en-US" sz="2800">
                <a:latin typeface="Arial" panose="020B0604020202020204" pitchFamily="34" charset="0"/>
              </a:rPr>
              <a:t>the brain</a:t>
            </a:r>
            <a:r>
              <a:rPr lang="en-GB" altLang="en-US" sz="4000"/>
              <a:t> </a:t>
            </a:r>
          </a:p>
        </p:txBody>
      </p:sp>
      <p:sp>
        <p:nvSpPr>
          <p:cNvPr id="41987" name="Rectangle 3"/>
          <p:cNvSpPr>
            <a:spLocks noGrp="1" noChangeArrowheads="1"/>
          </p:cNvSpPr>
          <p:nvPr>
            <p:ph type="body" idx="1"/>
          </p:nvPr>
        </p:nvSpPr>
        <p:spPr>
          <a:xfrm>
            <a:off x="860868" y="1692275"/>
            <a:ext cx="8229600" cy="5068888"/>
          </a:xfrm>
        </p:spPr>
        <p:txBody>
          <a:bodyPr>
            <a:normAutofit fontScale="92500" lnSpcReduction="10000"/>
          </a:bodyPr>
          <a:lstStyle/>
          <a:p>
            <a:pPr eaLnBrk="1" hangingPunct="1">
              <a:lnSpc>
                <a:spcPct val="80000"/>
              </a:lnSpc>
              <a:buFont typeface="Wingdings" panose="05000000000000000000" pitchFamily="2" charset="2"/>
              <a:buNone/>
            </a:pPr>
            <a:r>
              <a:rPr lang="en-GB" altLang="en-US" dirty="0">
                <a:latin typeface="Arial" panose="020B0604020202020204" pitchFamily="34" charset="0"/>
              </a:rPr>
              <a:t>Which brain regions become more or less activated during emotional experience?</a:t>
            </a:r>
          </a:p>
          <a:p>
            <a:pPr eaLnBrk="1" hangingPunct="1">
              <a:lnSpc>
                <a:spcPct val="80000"/>
              </a:lnSpc>
              <a:buFont typeface="Wingdings" panose="05000000000000000000" pitchFamily="2" charset="2"/>
              <a:buNone/>
            </a:pPr>
            <a:r>
              <a:rPr lang="en-GB" altLang="en-US" dirty="0">
                <a:latin typeface="Arial" panose="020B0604020202020204" pitchFamily="34" charset="0"/>
              </a:rPr>
              <a:t>		(e.g. </a:t>
            </a:r>
            <a:r>
              <a:rPr lang="en-GB" altLang="en-US" dirty="0" err="1">
                <a:latin typeface="Arial" panose="020B0604020202020204" pitchFamily="34" charset="0"/>
              </a:rPr>
              <a:t>Canli</a:t>
            </a:r>
            <a:r>
              <a:rPr lang="en-GB" altLang="en-US" dirty="0">
                <a:latin typeface="Arial" panose="020B0604020202020204" pitchFamily="34" charset="0"/>
              </a:rPr>
              <a:t> et al, 2001; </a:t>
            </a:r>
            <a:r>
              <a:rPr lang="en-GB" altLang="en-US" dirty="0" err="1">
                <a:latin typeface="Arial" panose="020B0604020202020204" pitchFamily="34" charset="0"/>
              </a:rPr>
              <a:t>Damasio</a:t>
            </a:r>
            <a:r>
              <a:rPr lang="en-GB" altLang="en-US" dirty="0">
                <a:latin typeface="Arial" panose="020B0604020202020204" pitchFamily="34" charset="0"/>
              </a:rPr>
              <a:t> et al, 2000; Lane et al, 1999)</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dirty="0">
                <a:latin typeface="Arial" panose="020B0604020202020204" pitchFamily="34" charset="0"/>
              </a:rPr>
              <a:t>e.g. Love  (Bartels and </a:t>
            </a:r>
            <a:r>
              <a:rPr lang="en-GB" altLang="en-US" dirty="0" err="1">
                <a:latin typeface="Arial" panose="020B0604020202020204" pitchFamily="34" charset="0"/>
              </a:rPr>
              <a:t>Zeki</a:t>
            </a:r>
            <a:r>
              <a:rPr lang="en-GB" altLang="en-US" dirty="0">
                <a:latin typeface="Arial" panose="020B0604020202020204" pitchFamily="34" charset="0"/>
              </a:rPr>
              <a:t>, 2000). </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u="sng" dirty="0">
                <a:latin typeface="Arial" panose="020B0604020202020204" pitchFamily="34" charset="0"/>
              </a:rPr>
              <a:t>Increased</a:t>
            </a:r>
            <a:r>
              <a:rPr lang="en-GB" altLang="en-US" dirty="0">
                <a:latin typeface="Arial" panose="020B0604020202020204" pitchFamily="34" charset="0"/>
              </a:rPr>
              <a:t> bilateral activity in </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i="1" dirty="0">
                <a:latin typeface="Arial" panose="020B0604020202020204" pitchFamily="34" charset="0"/>
              </a:rPr>
              <a:t>	- insula</a:t>
            </a:r>
            <a:r>
              <a:rPr lang="en-GB" altLang="en-US" dirty="0">
                <a:latin typeface="Arial" panose="020B0604020202020204" pitchFamily="34" charset="0"/>
              </a:rPr>
              <a:t> and </a:t>
            </a:r>
            <a:r>
              <a:rPr lang="en-GB" altLang="en-US" i="1" dirty="0">
                <a:latin typeface="Arial" panose="020B0604020202020204" pitchFamily="34" charset="0"/>
              </a:rPr>
              <a:t>anterior cingulate cortex</a:t>
            </a:r>
            <a:r>
              <a:rPr lang="en-GB" altLang="en-US" dirty="0">
                <a:latin typeface="Arial" panose="020B0604020202020204" pitchFamily="34" charset="0"/>
              </a:rPr>
              <a:t> </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i="1" dirty="0">
                <a:latin typeface="Arial" panose="020B0604020202020204" pitchFamily="34" charset="0"/>
              </a:rPr>
              <a:t>	- caudate</a:t>
            </a:r>
            <a:r>
              <a:rPr lang="en-GB" altLang="en-US" dirty="0">
                <a:latin typeface="Arial" panose="020B0604020202020204" pitchFamily="34" charset="0"/>
              </a:rPr>
              <a:t> and </a:t>
            </a:r>
            <a:r>
              <a:rPr lang="en-GB" altLang="en-US" i="1" dirty="0">
                <a:latin typeface="Arial" panose="020B0604020202020204" pitchFamily="34" charset="0"/>
              </a:rPr>
              <a:t>putamen</a:t>
            </a:r>
            <a:r>
              <a:rPr lang="en-GB" altLang="en-US" dirty="0">
                <a:latin typeface="Arial" panose="020B0604020202020204" pitchFamily="34" charset="0"/>
              </a:rPr>
              <a:t> (sub-cortex)</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u="sng" dirty="0">
                <a:latin typeface="Arial" panose="020B0604020202020204" pitchFamily="34" charset="0"/>
              </a:rPr>
              <a:t>Decreased</a:t>
            </a:r>
            <a:r>
              <a:rPr lang="en-GB" altLang="en-US" dirty="0">
                <a:latin typeface="Arial" panose="020B0604020202020204" pitchFamily="34" charset="0"/>
              </a:rPr>
              <a:t> activity in the </a:t>
            </a:r>
            <a:r>
              <a:rPr lang="en-GB" altLang="en-US" i="1" dirty="0">
                <a:latin typeface="Arial" panose="020B0604020202020204" pitchFamily="34" charset="0"/>
              </a:rPr>
              <a:t>posterior cingulate</a:t>
            </a:r>
            <a:r>
              <a:rPr lang="en-GB" altLang="en-US" dirty="0">
                <a:latin typeface="Arial" panose="020B0604020202020204" pitchFamily="34" charset="0"/>
              </a:rPr>
              <a:t> and the </a:t>
            </a:r>
            <a:r>
              <a:rPr lang="en-GB" altLang="en-US" i="1" dirty="0">
                <a:latin typeface="Arial" panose="020B0604020202020204" pitchFamily="34" charset="0"/>
              </a:rPr>
              <a:t>amygdala</a:t>
            </a:r>
          </a:p>
          <a:p>
            <a:pPr eaLnBrk="1" hangingPunct="1">
              <a:lnSpc>
                <a:spcPct val="80000"/>
              </a:lnSpc>
              <a:buFont typeface="Wingdings" panose="05000000000000000000" pitchFamily="2" charset="2"/>
              <a:buNone/>
            </a:pPr>
            <a:r>
              <a:rPr lang="en-GB" altLang="en-US" dirty="0">
                <a:latin typeface="Arial" panose="020B0604020202020204" pitchFamily="34" charset="0"/>
              </a:rPr>
              <a:t>And in the </a:t>
            </a:r>
            <a:r>
              <a:rPr lang="en-GB" altLang="en-US" i="1" dirty="0">
                <a:latin typeface="Arial" panose="020B0604020202020204" pitchFamily="34" charset="0"/>
              </a:rPr>
              <a:t>right prefrontal cortex</a:t>
            </a:r>
          </a:p>
          <a:p>
            <a:pPr eaLnBrk="1" hangingPunct="1">
              <a:lnSpc>
                <a:spcPct val="80000"/>
              </a:lnSpc>
              <a:buFont typeface="Wingdings" panose="05000000000000000000" pitchFamily="2" charset="2"/>
              <a:buNone/>
            </a:pPr>
            <a:endParaRPr lang="en-GB" altLang="en-US" dirty="0">
              <a:latin typeface="Arial" panose="020B0604020202020204" pitchFamily="34" charset="0"/>
            </a:endParaRPr>
          </a:p>
          <a:p>
            <a:pPr eaLnBrk="1" hangingPunct="1">
              <a:lnSpc>
                <a:spcPct val="80000"/>
              </a:lnSpc>
              <a:buFont typeface="Wingdings" panose="05000000000000000000" pitchFamily="2" charset="2"/>
              <a:buNone/>
            </a:pPr>
            <a:r>
              <a:rPr lang="en-GB" altLang="en-US" dirty="0">
                <a:latin typeface="Arial" panose="020B0604020202020204" pitchFamily="34" charset="0"/>
              </a:rPr>
              <a:t>A unique network of brain areas being responsible for the emotion of love</a:t>
            </a:r>
          </a:p>
        </p:txBody>
      </p:sp>
    </p:spTree>
    <p:extLst>
      <p:ext uri="{BB962C8B-B14F-4D97-AF65-F5344CB8AC3E}">
        <p14:creationId xmlns:p14="http://schemas.microsoft.com/office/powerpoint/2010/main" val="27763880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descr="3A7DFA1C"/>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31950" y="763588"/>
            <a:ext cx="8928100" cy="4933950"/>
          </a:xfrm>
          <a:noFill/>
        </p:spPr>
      </p:pic>
    </p:spTree>
    <p:extLst>
      <p:ext uri="{BB962C8B-B14F-4D97-AF65-F5344CB8AC3E}">
        <p14:creationId xmlns:p14="http://schemas.microsoft.com/office/powerpoint/2010/main" val="401707703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More Recently. </a:t>
            </a:r>
          </a:p>
        </p:txBody>
      </p:sp>
      <p:sp>
        <p:nvSpPr>
          <p:cNvPr id="44035" name="Rectangle 3"/>
          <p:cNvSpPr>
            <a:spLocks noGrp="1" noChangeArrowheads="1"/>
          </p:cNvSpPr>
          <p:nvPr>
            <p:ph type="body" idx="1"/>
          </p:nvPr>
        </p:nvSpPr>
        <p:spPr>
          <a:xfrm>
            <a:off x="677334" y="2109789"/>
            <a:ext cx="8596668" cy="4252911"/>
          </a:xfrm>
        </p:spPr>
        <p:txBody>
          <a:bodyPr/>
          <a:lstStyle/>
          <a:p>
            <a:pPr eaLnBrk="1" hangingPunct="1"/>
            <a:r>
              <a:rPr lang="en-GB" altLang="en-US" dirty="0" smtClean="0"/>
              <a:t>Cerebellum involved in a variety of Cognitive Processes. </a:t>
            </a:r>
          </a:p>
          <a:p>
            <a:pPr lvl="1" eaLnBrk="1" hangingPunct="1"/>
            <a:r>
              <a:rPr lang="en-GB" altLang="en-US" dirty="0" smtClean="0"/>
              <a:t>Making Plans</a:t>
            </a:r>
          </a:p>
          <a:p>
            <a:pPr lvl="1" eaLnBrk="1" hangingPunct="1"/>
            <a:r>
              <a:rPr lang="en-GB" altLang="en-US" dirty="0" smtClean="0"/>
              <a:t>Experiencing Emotion. </a:t>
            </a:r>
          </a:p>
          <a:p>
            <a:pPr eaLnBrk="1" hangingPunct="1"/>
            <a:endParaRPr lang="en-GB" altLang="en-US" dirty="0" smtClean="0"/>
          </a:p>
          <a:p>
            <a:pPr eaLnBrk="1" hangingPunct="1"/>
            <a:r>
              <a:rPr lang="en-GB" altLang="en-US" dirty="0" smtClean="0"/>
              <a:t>Empathy (Singer et al, 2004). </a:t>
            </a:r>
          </a:p>
          <a:p>
            <a:pPr lvl="1" eaLnBrk="1" hangingPunct="1"/>
            <a:r>
              <a:rPr lang="en-GB" altLang="en-US" dirty="0" smtClean="0"/>
              <a:t>Loved ones receiving pain stimulus. </a:t>
            </a:r>
          </a:p>
        </p:txBody>
      </p:sp>
    </p:spTree>
    <p:extLst>
      <p:ext uri="{BB962C8B-B14F-4D97-AF65-F5344CB8AC3E}">
        <p14:creationId xmlns:p14="http://schemas.microsoft.com/office/powerpoint/2010/main" val="212392109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Researching the Biological Basis of Emotions</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7421961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460500" y="1117600"/>
            <a:ext cx="8077200" cy="1143000"/>
          </a:xfrm>
        </p:spPr>
        <p:txBody>
          <a:bodyPr>
            <a:normAutofit fontScale="90000"/>
          </a:bodyPr>
          <a:lstStyle/>
          <a:p>
            <a:r>
              <a:rPr lang="en-US" altLang="en-US" sz="4000" dirty="0"/>
              <a:t>Evaluation of the Biological Basis of Emotion</a:t>
            </a:r>
            <a:r>
              <a:rPr lang="en-GB" altLang="en-US" dirty="0"/>
              <a:t> </a:t>
            </a:r>
          </a:p>
        </p:txBody>
      </p:sp>
      <p:sp>
        <p:nvSpPr>
          <p:cNvPr id="23555" name="Rectangle 3"/>
          <p:cNvSpPr>
            <a:spLocks noGrp="1" noChangeArrowheads="1"/>
          </p:cNvSpPr>
          <p:nvPr>
            <p:ph type="body" idx="1"/>
          </p:nvPr>
        </p:nvSpPr>
        <p:spPr>
          <a:xfrm>
            <a:off x="1168400" y="2628900"/>
            <a:ext cx="8229600" cy="3505200"/>
          </a:xfrm>
        </p:spPr>
        <p:txBody>
          <a:bodyPr/>
          <a:lstStyle/>
          <a:p>
            <a:r>
              <a:rPr lang="en-GB" altLang="en-US" sz="2800" dirty="0"/>
              <a:t>For example feeling nervous often feels similar to excitement </a:t>
            </a:r>
          </a:p>
          <a:p>
            <a:r>
              <a:rPr lang="en-GB" altLang="en-US" sz="2800" dirty="0"/>
              <a:t>One major criticism – we are not very good at detecting our levels of physiological arousal </a:t>
            </a:r>
          </a:p>
          <a:p>
            <a:r>
              <a:rPr lang="en-GB" altLang="en-US" sz="2800" dirty="0"/>
              <a:t>Cognition should play a major role in emotions too, as we appraise situations</a:t>
            </a:r>
          </a:p>
        </p:txBody>
      </p:sp>
    </p:spTree>
    <p:extLst>
      <p:ext uri="{BB962C8B-B14F-4D97-AF65-F5344CB8AC3E}">
        <p14:creationId xmlns:p14="http://schemas.microsoft.com/office/powerpoint/2010/main" val="161959942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435100" y="762000"/>
            <a:ext cx="7772400" cy="1143000"/>
          </a:xfrm>
        </p:spPr>
        <p:txBody>
          <a:bodyPr/>
          <a:lstStyle/>
          <a:p>
            <a:r>
              <a:rPr lang="en-US" altLang="en-US" sz="4000" dirty="0"/>
              <a:t>Measurement of Emotions</a:t>
            </a:r>
            <a:r>
              <a:rPr lang="en-GB" altLang="en-US" sz="4000" dirty="0"/>
              <a:t> </a:t>
            </a:r>
          </a:p>
        </p:txBody>
      </p:sp>
      <p:sp>
        <p:nvSpPr>
          <p:cNvPr id="24579" name="Rectangle 3"/>
          <p:cNvSpPr>
            <a:spLocks noGrp="1" noChangeArrowheads="1"/>
          </p:cNvSpPr>
          <p:nvPr>
            <p:ph type="body" idx="1"/>
          </p:nvPr>
        </p:nvSpPr>
        <p:spPr>
          <a:xfrm>
            <a:off x="1244600" y="2057400"/>
            <a:ext cx="7772400" cy="4343400"/>
          </a:xfrm>
        </p:spPr>
        <p:txBody>
          <a:bodyPr>
            <a:normAutofit lnSpcReduction="10000"/>
          </a:bodyPr>
          <a:lstStyle/>
          <a:p>
            <a:r>
              <a:rPr lang="en-GB" altLang="en-US" sz="2800" dirty="0"/>
              <a:t>Physiological events such as heart rate, breathing, electro-dermal activity and muscle tension, have all been used as physiological indicators of emotional arousal. Many of these are measured by a </a:t>
            </a:r>
            <a:r>
              <a:rPr lang="en-GB" altLang="en-US" sz="2800" b="1" dirty="0"/>
              <a:t>polygraph</a:t>
            </a:r>
            <a:endParaRPr lang="en-GB" altLang="en-US" sz="2800" dirty="0"/>
          </a:p>
          <a:p>
            <a:r>
              <a:rPr lang="en-GB" altLang="en-US" sz="2800" dirty="0"/>
              <a:t>The problem here is that we cannot deduce easily </a:t>
            </a:r>
            <a:r>
              <a:rPr lang="en-GB" altLang="en-US" sz="2800" i="1" dirty="0"/>
              <a:t>what</a:t>
            </a:r>
            <a:r>
              <a:rPr lang="en-GB" altLang="en-US" sz="2800" dirty="0"/>
              <a:t> the emotion is being experienced from the physiological arousal input. All we can do is look at the levels of general arousal </a:t>
            </a:r>
          </a:p>
        </p:txBody>
      </p:sp>
    </p:spTree>
    <p:extLst>
      <p:ext uri="{BB962C8B-B14F-4D97-AF65-F5344CB8AC3E}">
        <p14:creationId xmlns:p14="http://schemas.microsoft.com/office/powerpoint/2010/main" val="165440330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body" sz="half" idx="1"/>
          </p:nvPr>
        </p:nvSpPr>
        <p:spPr>
          <a:xfrm>
            <a:off x="908050" y="2060575"/>
            <a:ext cx="7570788" cy="4495800"/>
          </a:xfrm>
        </p:spPr>
        <p:txBody>
          <a:bodyPr/>
          <a:lstStyle/>
          <a:p>
            <a:pPr marL="609600" indent="-609600"/>
            <a:r>
              <a:rPr lang="en-GB" altLang="en-US" sz="2400" b="1" dirty="0"/>
              <a:t>self-report questionnaires</a:t>
            </a:r>
            <a:r>
              <a:rPr lang="en-GB" altLang="en-US" sz="2400" dirty="0"/>
              <a:t> are a more specific way to measure the nature of the emotional experience </a:t>
            </a:r>
          </a:p>
          <a:p>
            <a:pPr marL="609600" indent="-609600"/>
            <a:r>
              <a:rPr lang="en-US" altLang="en-US" sz="2400" dirty="0"/>
              <a:t>Examples of questionnaires:</a:t>
            </a:r>
          </a:p>
          <a:p>
            <a:pPr marL="990600" lvl="1" indent="-533400"/>
            <a:r>
              <a:rPr lang="en-US" altLang="en-US" sz="2400" dirty="0">
                <a:latin typeface="Times New Roman" panose="02020603050405020304" pitchFamily="18" charset="0"/>
              </a:rPr>
              <a:t>Positive and Negative Affect Schedule (PANAS</a:t>
            </a:r>
            <a:r>
              <a:rPr lang="en-GB" altLang="en-US" sz="2400" dirty="0">
                <a:latin typeface="Times New Roman" panose="02020603050405020304" pitchFamily="18" charset="0"/>
              </a:rPr>
              <a:t>)</a:t>
            </a:r>
          </a:p>
          <a:p>
            <a:pPr marL="609600" indent="-609600"/>
            <a:r>
              <a:rPr lang="en-GB" altLang="en-US" sz="2400" dirty="0"/>
              <a:t>Problem – how do we know people are:</a:t>
            </a:r>
          </a:p>
          <a:p>
            <a:pPr marL="990600" lvl="1" indent="-533400">
              <a:buFontTx/>
              <a:buAutoNum type="arabicPeriod"/>
            </a:pPr>
            <a:r>
              <a:rPr lang="en-GB" altLang="en-US" sz="2400" dirty="0">
                <a:latin typeface="Times New Roman" panose="02020603050405020304" pitchFamily="18" charset="0"/>
              </a:rPr>
              <a:t>Aware what they are feeling accurately</a:t>
            </a:r>
          </a:p>
          <a:p>
            <a:pPr marL="990600" lvl="1" indent="-533400">
              <a:buFontTx/>
              <a:buAutoNum type="arabicPeriod"/>
            </a:pPr>
            <a:r>
              <a:rPr lang="en-GB" altLang="en-US" sz="2400" dirty="0">
                <a:latin typeface="Times New Roman" panose="02020603050405020304" pitchFamily="18" charset="0"/>
              </a:rPr>
              <a:t>Being honest with their answers!</a:t>
            </a:r>
          </a:p>
          <a:p>
            <a:pPr marL="609600" indent="-609600"/>
            <a:endParaRPr lang="en-GB" altLang="en-US" sz="2400" dirty="0">
              <a:latin typeface="Times New Roman" panose="02020603050405020304" pitchFamily="18" charset="0"/>
            </a:endParaRPr>
          </a:p>
        </p:txBody>
      </p:sp>
      <p:pic>
        <p:nvPicPr>
          <p:cNvPr id="25603" name="Picture 3" descr="questionnaire">
            <a:hlinkClick r:id="rId2"/>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040563" y="260351"/>
            <a:ext cx="2235200" cy="1490663"/>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1710157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body" idx="1"/>
          </p:nvPr>
        </p:nvSpPr>
        <p:spPr/>
        <p:txBody>
          <a:bodyPr/>
          <a:lstStyle/>
          <a:p>
            <a:pPr>
              <a:buFontTx/>
              <a:buNone/>
            </a:pPr>
            <a:r>
              <a:rPr lang="en-GB" altLang="en-US">
                <a:latin typeface="Helvetica" panose="020B0604020202020204" pitchFamily="34" charset="0"/>
              </a:rPr>
              <a:t>2 Potential Problems</a:t>
            </a:r>
          </a:p>
          <a:p>
            <a:pPr>
              <a:buFontTx/>
              <a:buNone/>
            </a:pPr>
            <a:endParaRPr lang="en-GB" altLang="en-US">
              <a:latin typeface="Helvetica" panose="020B0604020202020204" pitchFamily="34" charset="0"/>
            </a:endParaRPr>
          </a:p>
          <a:p>
            <a:pPr>
              <a:buFontTx/>
              <a:buNone/>
            </a:pPr>
            <a:r>
              <a:rPr lang="en-GB" altLang="en-US">
                <a:latin typeface="Helvetica" panose="020B0604020202020204" pitchFamily="34" charset="0"/>
              </a:rPr>
              <a:t>1.	Our Language is poorly endowed with emotional terms - “love”, “anger”.</a:t>
            </a:r>
          </a:p>
          <a:p>
            <a:pPr>
              <a:buFontTx/>
              <a:buNone/>
            </a:pPr>
            <a:endParaRPr lang="en-GB" altLang="en-US">
              <a:latin typeface="Helvetica" panose="020B0604020202020204" pitchFamily="34" charset="0"/>
            </a:endParaRPr>
          </a:p>
          <a:p>
            <a:pPr>
              <a:buFontTx/>
              <a:buNone/>
            </a:pPr>
            <a:r>
              <a:rPr lang="en-GB" altLang="en-US">
                <a:latin typeface="Helvetica" panose="020B0604020202020204" pitchFamily="34" charset="0"/>
              </a:rPr>
              <a:t>2.	People are notorious at presenting themselves in a favourable light (L-	Scale on EPQ).</a:t>
            </a:r>
          </a:p>
        </p:txBody>
      </p:sp>
      <p:sp>
        <p:nvSpPr>
          <p:cNvPr id="26627" name="Rectangle 3"/>
          <p:cNvSpPr>
            <a:spLocks noGrp="1" noChangeArrowheads="1"/>
          </p:cNvSpPr>
          <p:nvPr>
            <p:ph type="title"/>
          </p:nvPr>
        </p:nvSpPr>
        <p:spPr>
          <a:xfrm>
            <a:off x="2351088" y="549275"/>
            <a:ext cx="7924800" cy="1143000"/>
          </a:xfrm>
        </p:spPr>
        <p:txBody>
          <a:bodyPr/>
          <a:lstStyle/>
          <a:p>
            <a:r>
              <a:rPr lang="en-GB" altLang="en-US"/>
              <a:t>Reporting Emotions</a:t>
            </a:r>
          </a:p>
        </p:txBody>
      </p:sp>
    </p:spTree>
    <p:extLst>
      <p:ext uri="{BB962C8B-B14F-4D97-AF65-F5344CB8AC3E}">
        <p14:creationId xmlns:p14="http://schemas.microsoft.com/office/powerpoint/2010/main" val="307354194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Neuroimaging</a:t>
            </a:r>
            <a:endParaRPr lang="en-GB" dirty="0"/>
          </a:p>
        </p:txBody>
      </p:sp>
      <p:sp>
        <p:nvSpPr>
          <p:cNvPr id="5" name="Content Placeholder 4"/>
          <p:cNvSpPr>
            <a:spLocks noGrp="1"/>
          </p:cNvSpPr>
          <p:nvPr>
            <p:ph sz="half" idx="1"/>
          </p:nvPr>
        </p:nvSpPr>
        <p:spPr/>
        <p:txBody>
          <a:bodyPr/>
          <a:lstStyle/>
          <a:p>
            <a:r>
              <a:rPr lang="en-GB" dirty="0" smtClean="0"/>
              <a:t>So is neuroimaging the future when it comes to emotional research? </a:t>
            </a:r>
            <a:endParaRPr lang="en-GB" dirty="0"/>
          </a:p>
        </p:txBody>
      </p:sp>
      <p:sp>
        <p:nvSpPr>
          <p:cNvPr id="6" name="Content Placeholder 5"/>
          <p:cNvSpPr>
            <a:spLocks noGrp="1"/>
          </p:cNvSpPr>
          <p:nvPr>
            <p:ph sz="half" idx="2"/>
          </p:nvPr>
        </p:nvSpPr>
        <p:spPr/>
        <p:txBody>
          <a:bodyPr/>
          <a:lstStyle/>
          <a:p>
            <a:endParaRPr lang="en-GB"/>
          </a:p>
        </p:txBody>
      </p:sp>
      <p:pic>
        <p:nvPicPr>
          <p:cNvPr id="7" name="Picture 6"/>
          <p:cNvPicPr>
            <a:picLocks noChangeAspect="1"/>
          </p:cNvPicPr>
          <p:nvPr/>
        </p:nvPicPr>
        <p:blipFill>
          <a:blip r:embed="rId2"/>
          <a:stretch>
            <a:fillRect/>
          </a:stretch>
        </p:blipFill>
        <p:spPr>
          <a:xfrm>
            <a:off x="5276850" y="2160589"/>
            <a:ext cx="4762500" cy="3571875"/>
          </a:xfrm>
          <a:prstGeom prst="rect">
            <a:avLst/>
          </a:prstGeom>
        </p:spPr>
      </p:pic>
    </p:spTree>
    <p:extLst>
      <p:ext uri="{BB962C8B-B14F-4D97-AF65-F5344CB8AC3E}">
        <p14:creationId xmlns:p14="http://schemas.microsoft.com/office/powerpoint/2010/main" val="377697797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p:cNvSpPr>
          <p:nvPr>
            <p:ph type="body" sz="half" idx="1"/>
          </p:nvPr>
        </p:nvSpPr>
        <p:spPr>
          <a:xfrm>
            <a:off x="1981201" y="620713"/>
            <a:ext cx="4691063" cy="5505450"/>
          </a:xfrm>
        </p:spPr>
        <p:txBody>
          <a:bodyPr>
            <a:normAutofit fontScale="92500" lnSpcReduction="10000"/>
          </a:bodyPr>
          <a:lstStyle/>
          <a:p>
            <a:pPr eaLnBrk="1" hangingPunct="1">
              <a:lnSpc>
                <a:spcPct val="90000"/>
              </a:lnSpc>
              <a:buFont typeface="Arial" panose="020B0604020202020204" pitchFamily="34" charset="0"/>
              <a:buNone/>
            </a:pPr>
            <a:r>
              <a:rPr lang="en-GB" altLang="en-US" sz="2000">
                <a:solidFill>
                  <a:srgbClr val="FF9900"/>
                </a:solidFill>
                <a:latin typeface="Arial" panose="020B0604020202020204" pitchFamily="34" charset="0"/>
              </a:rPr>
              <a:t>Damasio et al (2000)</a:t>
            </a:r>
            <a:r>
              <a:rPr lang="en-GB" altLang="en-US" sz="2000">
                <a:latin typeface="Arial" panose="020B0604020202020204" pitchFamily="34" charset="0"/>
              </a:rPr>
              <a:t> - brain activation during four different kinds of emotion</a:t>
            </a:r>
          </a:p>
          <a:p>
            <a:pPr eaLnBrk="1" hangingPunct="1">
              <a:lnSpc>
                <a:spcPct val="90000"/>
              </a:lnSpc>
              <a:buFont typeface="Arial" panose="020B0604020202020204" pitchFamily="34" charset="0"/>
              <a:buNone/>
            </a:pPr>
            <a:endParaRPr lang="en-GB" altLang="en-US" sz="2000">
              <a:latin typeface="Arial" panose="020B0604020202020204" pitchFamily="34" charset="0"/>
            </a:endParaRPr>
          </a:p>
          <a:p>
            <a:pPr eaLnBrk="1" hangingPunct="1">
              <a:lnSpc>
                <a:spcPct val="90000"/>
              </a:lnSpc>
              <a:buFont typeface="Arial" panose="020B0604020202020204" pitchFamily="34" charset="0"/>
              <a:buNone/>
            </a:pPr>
            <a:r>
              <a:rPr lang="en-GB" altLang="en-US" sz="2000">
                <a:latin typeface="Arial" panose="020B0604020202020204" pitchFamily="34" charset="0"/>
              </a:rPr>
              <a:t>Insula, prefrontal cortex and cingulated cortex implicated</a:t>
            </a:r>
          </a:p>
          <a:p>
            <a:pPr eaLnBrk="1" hangingPunct="1">
              <a:lnSpc>
                <a:spcPct val="90000"/>
              </a:lnSpc>
              <a:buFont typeface="Arial" panose="020B0604020202020204" pitchFamily="34" charset="0"/>
              <a:buNone/>
            </a:pPr>
            <a:endParaRPr lang="en-GB" altLang="en-US" sz="2000" i="1" u="sng">
              <a:latin typeface="Arial" panose="020B0604020202020204" pitchFamily="34" charset="0"/>
            </a:endParaRPr>
          </a:p>
          <a:p>
            <a:pPr eaLnBrk="1" hangingPunct="1">
              <a:lnSpc>
                <a:spcPct val="90000"/>
              </a:lnSpc>
              <a:buFont typeface="Arial" panose="020B0604020202020204" pitchFamily="34" charset="0"/>
              <a:buNone/>
            </a:pPr>
            <a:r>
              <a:rPr lang="en-GB" altLang="en-US" sz="2000" i="1">
                <a:latin typeface="Arial" panose="020B0604020202020204" pitchFamily="34" charset="0"/>
              </a:rPr>
              <a:t>Sadness, happiness, anger</a:t>
            </a:r>
            <a:r>
              <a:rPr lang="en-GB" altLang="en-US" sz="2000">
                <a:latin typeface="Arial" panose="020B0604020202020204" pitchFamily="34" charset="0"/>
              </a:rPr>
              <a:t> or </a:t>
            </a:r>
            <a:r>
              <a:rPr lang="en-GB" altLang="en-US" sz="2000" i="1">
                <a:latin typeface="Arial" panose="020B0604020202020204" pitchFamily="34" charset="0"/>
              </a:rPr>
              <a:t>fear</a:t>
            </a:r>
            <a:r>
              <a:rPr lang="en-GB" altLang="en-US" sz="2000">
                <a:latin typeface="Arial" panose="020B0604020202020204" pitchFamily="34" charset="0"/>
              </a:rPr>
              <a:t> – also emotionally </a:t>
            </a:r>
            <a:r>
              <a:rPr lang="en-GB" altLang="en-US" sz="2000" i="1">
                <a:latin typeface="Arial" panose="020B0604020202020204" pitchFamily="34" charset="0"/>
              </a:rPr>
              <a:t>neutral</a:t>
            </a:r>
            <a:r>
              <a:rPr lang="en-GB" altLang="en-US" sz="2000">
                <a:latin typeface="Arial" panose="020B0604020202020204" pitchFamily="34" charset="0"/>
              </a:rPr>
              <a:t> episode</a:t>
            </a:r>
          </a:p>
          <a:p>
            <a:pPr eaLnBrk="1" hangingPunct="1">
              <a:lnSpc>
                <a:spcPct val="90000"/>
              </a:lnSpc>
              <a:buFont typeface="Arial" panose="020B0604020202020204" pitchFamily="34" charset="0"/>
              <a:buNone/>
            </a:pPr>
            <a:endParaRPr lang="en-GB" altLang="en-US" sz="2000">
              <a:latin typeface="Arial" panose="020B0604020202020204" pitchFamily="34" charset="0"/>
            </a:endParaRPr>
          </a:p>
          <a:p>
            <a:pPr eaLnBrk="1" hangingPunct="1">
              <a:lnSpc>
                <a:spcPct val="90000"/>
              </a:lnSpc>
              <a:buFont typeface="Arial" panose="020B0604020202020204" pitchFamily="34" charset="0"/>
              <a:buNone/>
            </a:pPr>
            <a:r>
              <a:rPr lang="en-GB" altLang="en-US" sz="2000">
                <a:latin typeface="Arial" panose="020B0604020202020204" pitchFamily="34" charset="0"/>
              </a:rPr>
              <a:t>Measures of skin conductance and heart rate</a:t>
            </a:r>
          </a:p>
          <a:p>
            <a:pPr eaLnBrk="1" hangingPunct="1">
              <a:lnSpc>
                <a:spcPct val="90000"/>
              </a:lnSpc>
              <a:buFont typeface="Arial" panose="020B0604020202020204" pitchFamily="34" charset="0"/>
              <a:buNone/>
            </a:pPr>
            <a:endParaRPr lang="en-GB" altLang="en-US" sz="2000">
              <a:latin typeface="Arial" panose="020B0604020202020204" pitchFamily="34" charset="0"/>
            </a:endParaRPr>
          </a:p>
          <a:p>
            <a:pPr eaLnBrk="1" hangingPunct="1">
              <a:lnSpc>
                <a:spcPct val="90000"/>
              </a:lnSpc>
              <a:buFont typeface="Arial" panose="020B0604020202020204" pitchFamily="34" charset="0"/>
              <a:buNone/>
            </a:pPr>
            <a:r>
              <a:rPr lang="en-GB" altLang="en-US" sz="2000">
                <a:latin typeface="Arial" panose="020B0604020202020204" pitchFamily="34" charset="0"/>
              </a:rPr>
              <a:t>Subjects rated intensity on a scale of 0 – 4</a:t>
            </a:r>
          </a:p>
          <a:p>
            <a:pPr eaLnBrk="1" hangingPunct="1">
              <a:lnSpc>
                <a:spcPct val="90000"/>
              </a:lnSpc>
              <a:buFont typeface="Arial" panose="020B0604020202020204" pitchFamily="34" charset="0"/>
              <a:buNone/>
            </a:pPr>
            <a:endParaRPr lang="en-GB" altLang="en-US" sz="2000">
              <a:latin typeface="Arial" panose="020B0604020202020204" pitchFamily="34" charset="0"/>
            </a:endParaRPr>
          </a:p>
          <a:p>
            <a:pPr eaLnBrk="1" hangingPunct="1">
              <a:lnSpc>
                <a:spcPct val="90000"/>
              </a:lnSpc>
              <a:buFont typeface="Arial" panose="020B0604020202020204" pitchFamily="34" charset="0"/>
              <a:buNone/>
            </a:pPr>
            <a:r>
              <a:rPr lang="en-GB" altLang="en-US" sz="2000">
                <a:latin typeface="Arial" panose="020B0604020202020204" pitchFamily="34" charset="0"/>
              </a:rPr>
              <a:t>Participant would signal as soon as he/she experienced the emotion</a:t>
            </a:r>
          </a:p>
          <a:p>
            <a:pPr eaLnBrk="1" hangingPunct="1">
              <a:lnSpc>
                <a:spcPct val="90000"/>
              </a:lnSpc>
              <a:buFont typeface="Arial" panose="020B0604020202020204" pitchFamily="34" charset="0"/>
              <a:buNone/>
            </a:pPr>
            <a:endParaRPr lang="en-GB" altLang="en-US" sz="2000">
              <a:latin typeface="Comic Sans MS" panose="030F0702030302020204" pitchFamily="66" charset="0"/>
            </a:endParaRPr>
          </a:p>
        </p:txBody>
      </p:sp>
      <p:pic>
        <p:nvPicPr>
          <p:cNvPr id="45059" name="Picture 3" descr="Sadness,%20depression,%20sad%20man"/>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956425" y="1052514"/>
            <a:ext cx="3130550" cy="4638675"/>
          </a:xfrm>
          <a:noFill/>
        </p:spPr>
      </p:pic>
    </p:spTree>
    <p:extLst>
      <p:ext uri="{BB962C8B-B14F-4D97-AF65-F5344CB8AC3E}">
        <p14:creationId xmlns:p14="http://schemas.microsoft.com/office/powerpoint/2010/main" val="114432562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p:cNvSpPr>
          <p:nvPr>
            <p:ph type="body" idx="1"/>
          </p:nvPr>
        </p:nvSpPr>
        <p:spPr>
          <a:xfrm>
            <a:off x="1016000" y="638175"/>
            <a:ext cx="8229600" cy="5576888"/>
          </a:xfrm>
        </p:spPr>
        <p:txBody>
          <a:bodyPr>
            <a:normAutofit fontScale="92500" lnSpcReduction="10000"/>
          </a:bodyPr>
          <a:lstStyle/>
          <a:p>
            <a:pPr eaLnBrk="1" hangingPunct="1">
              <a:lnSpc>
                <a:spcPct val="90000"/>
              </a:lnSpc>
              <a:buFont typeface="Arial" panose="020B0604020202020204" pitchFamily="34" charset="0"/>
              <a:buNone/>
            </a:pPr>
            <a:r>
              <a:rPr lang="en-GB" altLang="en-US" sz="2400" dirty="0">
                <a:latin typeface="Arial" panose="020B0604020202020204" pitchFamily="34" charset="0"/>
              </a:rPr>
              <a:t>Findings </a:t>
            </a:r>
          </a:p>
          <a:p>
            <a:pPr eaLnBrk="1" hangingPunct="1">
              <a:lnSpc>
                <a:spcPct val="90000"/>
              </a:lnSpc>
              <a:buFont typeface="Arial" panose="020B0604020202020204" pitchFamily="34" charset="0"/>
              <a:buNone/>
            </a:pPr>
            <a:endParaRPr lang="en-GB" altLang="en-US" sz="2400" dirty="0">
              <a:latin typeface="Arial" panose="020B0604020202020204" pitchFamily="34" charset="0"/>
            </a:endParaRPr>
          </a:p>
          <a:p>
            <a:pPr eaLnBrk="1" hangingPunct="1">
              <a:lnSpc>
                <a:spcPct val="90000"/>
              </a:lnSpc>
              <a:buFont typeface="Arial" panose="020B0604020202020204" pitchFamily="34" charset="0"/>
              <a:buNone/>
            </a:pPr>
            <a:endParaRPr lang="en-GB" altLang="en-US" sz="2400" dirty="0">
              <a:latin typeface="Arial" panose="020B0604020202020204" pitchFamily="34" charset="0"/>
            </a:endParaRPr>
          </a:p>
          <a:p>
            <a:pPr eaLnBrk="1" hangingPunct="1">
              <a:lnSpc>
                <a:spcPct val="90000"/>
              </a:lnSpc>
              <a:buFont typeface="Arial" panose="020B0604020202020204" pitchFamily="34" charset="0"/>
              <a:buNone/>
            </a:pPr>
            <a:r>
              <a:rPr lang="en-GB" altLang="en-US" sz="2400" dirty="0">
                <a:latin typeface="Arial" panose="020B0604020202020204" pitchFamily="34" charset="0"/>
              </a:rPr>
              <a:t>In each case physiological responses </a:t>
            </a:r>
            <a:r>
              <a:rPr lang="en-GB" altLang="en-US" sz="2400" u="sng" dirty="0">
                <a:solidFill>
                  <a:srgbClr val="FF9900"/>
                </a:solidFill>
                <a:latin typeface="Arial" panose="020B0604020202020204" pitchFamily="34" charset="0"/>
              </a:rPr>
              <a:t>preceded</a:t>
            </a:r>
            <a:r>
              <a:rPr lang="en-GB" altLang="en-US" sz="2400" dirty="0">
                <a:latin typeface="Arial" panose="020B0604020202020204" pitchFamily="34" charset="0"/>
              </a:rPr>
              <a:t> signal</a:t>
            </a:r>
          </a:p>
          <a:p>
            <a:pPr eaLnBrk="1" hangingPunct="1">
              <a:lnSpc>
                <a:spcPct val="90000"/>
              </a:lnSpc>
              <a:buFont typeface="Arial" panose="020B0604020202020204" pitchFamily="34" charset="0"/>
              <a:buNone/>
            </a:pPr>
            <a:endParaRPr lang="en-GB" altLang="en-US" sz="2400" dirty="0">
              <a:latin typeface="Arial" panose="020B0604020202020204" pitchFamily="34" charset="0"/>
            </a:endParaRPr>
          </a:p>
          <a:p>
            <a:pPr eaLnBrk="1" hangingPunct="1">
              <a:lnSpc>
                <a:spcPct val="90000"/>
              </a:lnSpc>
              <a:buFont typeface="Arial" panose="020B0604020202020204" pitchFamily="34" charset="0"/>
              <a:buNone/>
            </a:pPr>
            <a:r>
              <a:rPr lang="en-GB" altLang="en-US" sz="2400" dirty="0">
                <a:latin typeface="Arial" panose="020B0604020202020204" pitchFamily="34" charset="0"/>
              </a:rPr>
              <a:t>Support for the James-Lange theory - some physiological responses precede the feeling of emotion</a:t>
            </a:r>
          </a:p>
          <a:p>
            <a:pPr eaLnBrk="1" hangingPunct="1">
              <a:lnSpc>
                <a:spcPct val="90000"/>
              </a:lnSpc>
              <a:buFont typeface="Arial" panose="020B0604020202020204" pitchFamily="34" charset="0"/>
              <a:buNone/>
            </a:pPr>
            <a:endParaRPr lang="en-GB" altLang="en-US" sz="2400" dirty="0">
              <a:latin typeface="Arial" panose="020B0604020202020204" pitchFamily="34" charset="0"/>
            </a:endParaRPr>
          </a:p>
          <a:p>
            <a:pPr eaLnBrk="1" hangingPunct="1">
              <a:lnSpc>
                <a:spcPct val="90000"/>
              </a:lnSpc>
              <a:buFont typeface="Arial" panose="020B0604020202020204" pitchFamily="34" charset="0"/>
              <a:buNone/>
            </a:pPr>
            <a:r>
              <a:rPr lang="en-GB" altLang="en-US" sz="2400" dirty="0">
                <a:latin typeface="Arial" panose="020B0604020202020204" pitchFamily="34" charset="0"/>
              </a:rPr>
              <a:t>Also –significantly different patterns of brain activity accompanied the different emotions</a:t>
            </a:r>
          </a:p>
          <a:p>
            <a:pPr eaLnBrk="1" hangingPunct="1">
              <a:lnSpc>
                <a:spcPct val="90000"/>
              </a:lnSpc>
              <a:buFont typeface="Arial" panose="020B0604020202020204" pitchFamily="34" charset="0"/>
              <a:buNone/>
            </a:pPr>
            <a:endParaRPr lang="en-GB" altLang="en-US" sz="2400" dirty="0">
              <a:latin typeface="Arial" panose="020B0604020202020204" pitchFamily="34" charset="0"/>
            </a:endParaRPr>
          </a:p>
          <a:p>
            <a:pPr eaLnBrk="1" hangingPunct="1">
              <a:lnSpc>
                <a:spcPct val="90000"/>
              </a:lnSpc>
              <a:buFont typeface="Arial" panose="020B0604020202020204" pitchFamily="34" charset="0"/>
              <a:buNone/>
            </a:pPr>
            <a:r>
              <a:rPr lang="en-GB" altLang="en-US" sz="2400" dirty="0">
                <a:latin typeface="Arial" panose="020B0604020202020204" pitchFamily="34" charset="0"/>
              </a:rPr>
              <a:t>And they show that there is no ‘happy brain region’ or ‘sad brain region’</a:t>
            </a:r>
          </a:p>
          <a:p>
            <a:pPr eaLnBrk="1" hangingPunct="1">
              <a:lnSpc>
                <a:spcPct val="90000"/>
              </a:lnSpc>
              <a:buFont typeface="Arial" panose="020B0604020202020204" pitchFamily="34" charset="0"/>
              <a:buNone/>
            </a:pPr>
            <a:r>
              <a:rPr lang="en-GB" altLang="en-US" sz="2400" dirty="0">
                <a:latin typeface="Arial" panose="020B0604020202020204" pitchFamily="34" charset="0"/>
              </a:rPr>
              <a:t>		- Cingulate Cortex activated in sadness, happiness and anger. </a:t>
            </a:r>
          </a:p>
          <a:p>
            <a:pPr eaLnBrk="1" hangingPunct="1">
              <a:lnSpc>
                <a:spcPct val="90000"/>
              </a:lnSpc>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370221100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Aggression</a:t>
            </a:r>
            <a:endParaRPr lang="en-GB" dirty="0"/>
          </a:p>
        </p:txBody>
      </p:sp>
      <p:sp>
        <p:nvSpPr>
          <p:cNvPr id="5" name="Subtitle 4"/>
          <p:cNvSpPr>
            <a:spLocks noGrp="1"/>
          </p:cNvSpPr>
          <p:nvPr>
            <p:ph type="subTitle" idx="1"/>
          </p:nvPr>
        </p:nvSpPr>
        <p:spPr/>
        <p:txBody>
          <a:bodyPr/>
          <a:lstStyle/>
          <a:p>
            <a:r>
              <a:rPr lang="en-GB" dirty="0" smtClean="0"/>
              <a:t>SSAP4006</a:t>
            </a:r>
            <a:endParaRPr lang="en-GB" dirty="0"/>
          </a:p>
        </p:txBody>
      </p:sp>
    </p:spTree>
    <p:extLst>
      <p:ext uri="{BB962C8B-B14F-4D97-AF65-F5344CB8AC3E}">
        <p14:creationId xmlns:p14="http://schemas.microsoft.com/office/powerpoint/2010/main" val="353908173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smtClean="0"/>
              <a:t>Aggression</a:t>
            </a:r>
            <a:endParaRPr lang="en-US" altLang="en-US" smtClean="0"/>
          </a:p>
        </p:txBody>
      </p:sp>
      <p:sp>
        <p:nvSpPr>
          <p:cNvPr id="47107" name="Content Placeholder 7"/>
          <p:cNvSpPr>
            <a:spLocks noGrp="1"/>
          </p:cNvSpPr>
          <p:nvPr>
            <p:ph sz="half" idx="1"/>
          </p:nvPr>
        </p:nvSpPr>
        <p:spPr/>
        <p:txBody>
          <a:bodyPr/>
          <a:lstStyle/>
          <a:p>
            <a:pPr eaLnBrk="1" hangingPunct="1"/>
            <a:r>
              <a:rPr lang="en-GB" altLang="en-US" smtClean="0"/>
              <a:t>What is aggression?</a:t>
            </a:r>
          </a:p>
          <a:p>
            <a:pPr eaLnBrk="1" hangingPunct="1"/>
            <a:endParaRPr lang="en-GB" altLang="en-US" smtClean="0"/>
          </a:p>
          <a:p>
            <a:pPr eaLnBrk="1" hangingPunct="1"/>
            <a:r>
              <a:rPr lang="en-GB" altLang="en-US" smtClean="0"/>
              <a:t>Does the picture represent an aggressive act?</a:t>
            </a:r>
          </a:p>
          <a:p>
            <a:pPr eaLnBrk="1" hangingPunct="1"/>
            <a:endParaRPr lang="en-GB" altLang="en-US" smtClean="0"/>
          </a:p>
          <a:p>
            <a:pPr eaLnBrk="1" hangingPunct="1"/>
            <a:r>
              <a:rPr lang="en-GB" altLang="en-US" smtClean="0"/>
              <a:t>Males 5 times more likely to be arrested for Murder in the US. </a:t>
            </a:r>
            <a:endParaRPr lang="en-US" altLang="en-US" smtClean="0"/>
          </a:p>
        </p:txBody>
      </p:sp>
      <p:sp>
        <p:nvSpPr>
          <p:cNvPr id="47108" name="Content Placeholder 8"/>
          <p:cNvSpPr>
            <a:spLocks noGrp="1"/>
          </p:cNvSpPr>
          <p:nvPr>
            <p:ph sz="half" idx="2"/>
          </p:nvPr>
        </p:nvSpPr>
        <p:spPr/>
        <p:txBody>
          <a:bodyPr/>
          <a:lstStyle/>
          <a:p>
            <a:pPr eaLnBrk="1" hangingPunct="1"/>
            <a:endParaRPr lang="en-GB" altLang="en-US" smtClean="0"/>
          </a:p>
        </p:txBody>
      </p:sp>
      <p:pic>
        <p:nvPicPr>
          <p:cNvPr id="47109" name="Picture 2" descr="http://www.wallpaperweb.org/wallpaper/animals/1280x960/The_Attack_Lioness_and_Zebra_1280x96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40464" y="1989138"/>
            <a:ext cx="3959225"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603973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p:cNvSpPr>
            <a:spLocks noGrp="1"/>
          </p:cNvSpPr>
          <p:nvPr>
            <p:ph type="title"/>
          </p:nvPr>
        </p:nvSpPr>
        <p:spPr/>
        <p:txBody>
          <a:bodyPr/>
          <a:lstStyle/>
          <a:p>
            <a:pPr eaLnBrk="1" hangingPunct="1"/>
            <a:r>
              <a:rPr lang="en-GB" altLang="en-US" smtClean="0"/>
              <a:t>Androgens and Aggression. </a:t>
            </a:r>
            <a:endParaRPr lang="en-US" altLang="en-US" smtClean="0"/>
          </a:p>
        </p:txBody>
      </p:sp>
      <p:sp>
        <p:nvSpPr>
          <p:cNvPr id="48131" name="Content Placeholder 5"/>
          <p:cNvSpPr>
            <a:spLocks noGrp="1"/>
          </p:cNvSpPr>
          <p:nvPr>
            <p:ph idx="1"/>
          </p:nvPr>
        </p:nvSpPr>
        <p:spPr/>
        <p:txBody>
          <a:bodyPr/>
          <a:lstStyle/>
          <a:p>
            <a:pPr eaLnBrk="1" hangingPunct="1"/>
            <a:r>
              <a:rPr lang="en-GB" altLang="en-US" smtClean="0"/>
              <a:t>Aggressive behaviour is adaptive for gaining food and mates. </a:t>
            </a:r>
          </a:p>
          <a:p>
            <a:pPr eaLnBrk="1" hangingPunct="1"/>
            <a:endParaRPr lang="en-GB" altLang="en-US" smtClean="0"/>
          </a:p>
          <a:p>
            <a:pPr eaLnBrk="1" hangingPunct="1"/>
            <a:r>
              <a:rPr lang="en-GB" altLang="en-US" smtClean="0"/>
              <a:t>Aggression markedly increases at sexual maturity (McKinney and Desjardins). </a:t>
            </a:r>
          </a:p>
          <a:p>
            <a:pPr eaLnBrk="1" hangingPunct="1"/>
            <a:endParaRPr lang="en-GB" altLang="en-US" smtClean="0"/>
          </a:p>
          <a:p>
            <a:pPr eaLnBrk="1" hangingPunct="1"/>
            <a:r>
              <a:rPr lang="en-GB" altLang="en-US" smtClean="0"/>
              <a:t>Breeding seasons. </a:t>
            </a:r>
            <a:endParaRPr lang="en-US" altLang="en-US" smtClean="0"/>
          </a:p>
        </p:txBody>
      </p:sp>
    </p:spTree>
    <p:extLst>
      <p:ext uri="{BB962C8B-B14F-4D97-AF65-F5344CB8AC3E}">
        <p14:creationId xmlns:p14="http://schemas.microsoft.com/office/powerpoint/2010/main" val="1517035988"/>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t>Studies in Humans. </a:t>
            </a:r>
            <a:endParaRPr lang="en-US" altLang="en-US" smtClean="0"/>
          </a:p>
        </p:txBody>
      </p:sp>
      <p:sp>
        <p:nvSpPr>
          <p:cNvPr id="3" name="Content Placeholder 2"/>
          <p:cNvSpPr>
            <a:spLocks noGrp="1"/>
          </p:cNvSpPr>
          <p:nvPr>
            <p:ph idx="1"/>
          </p:nvPr>
        </p:nvSpPr>
        <p:spPr/>
        <p:txBody>
          <a:bodyPr rtlCol="0">
            <a:normAutofit/>
          </a:bodyPr>
          <a:lstStyle/>
          <a:p>
            <a:pPr>
              <a:defRPr/>
            </a:pPr>
            <a:r>
              <a:rPr lang="en-GB" dirty="0" smtClean="0"/>
              <a:t>Military veterans – testosterone related to antisocial behaviour (</a:t>
            </a:r>
            <a:r>
              <a:rPr lang="en-GB" dirty="0" err="1" smtClean="0"/>
              <a:t>Dabbs</a:t>
            </a:r>
            <a:r>
              <a:rPr lang="en-GB" dirty="0" smtClean="0"/>
              <a:t> and Morris, 1990). </a:t>
            </a:r>
          </a:p>
          <a:p>
            <a:pPr>
              <a:defRPr/>
            </a:pPr>
            <a:endParaRPr lang="en-GB" dirty="0" smtClean="0"/>
          </a:p>
          <a:p>
            <a:pPr>
              <a:defRPr/>
            </a:pPr>
            <a:r>
              <a:rPr lang="en-GB" dirty="0" smtClean="0"/>
              <a:t>Satisfaction with family functioning and non-aggressive functioning – low levels of testosterone (</a:t>
            </a:r>
            <a:r>
              <a:rPr lang="en-GB" dirty="0" err="1" smtClean="0"/>
              <a:t>Juliand</a:t>
            </a:r>
            <a:r>
              <a:rPr lang="en-GB" dirty="0" smtClean="0"/>
              <a:t> and </a:t>
            </a:r>
            <a:r>
              <a:rPr lang="en-GB" dirty="0" err="1" smtClean="0"/>
              <a:t>McKerny</a:t>
            </a:r>
            <a:r>
              <a:rPr lang="en-GB" dirty="0" smtClean="0"/>
              <a:t>, 1979). </a:t>
            </a:r>
          </a:p>
          <a:p>
            <a:pPr>
              <a:defRPr/>
            </a:pPr>
            <a:endParaRPr lang="en-GB" dirty="0" smtClean="0"/>
          </a:p>
          <a:p>
            <a:pPr>
              <a:defRPr/>
            </a:pPr>
            <a:r>
              <a:rPr lang="en-GB" dirty="0" smtClean="0"/>
              <a:t>Female convicts – testosterone linked to unprovoked </a:t>
            </a:r>
            <a:r>
              <a:rPr lang="en-GB" dirty="0" err="1" smtClean="0"/>
              <a:t>violvence</a:t>
            </a:r>
            <a:r>
              <a:rPr lang="en-GB" dirty="0" smtClean="0"/>
              <a:t> (</a:t>
            </a:r>
            <a:r>
              <a:rPr lang="en-GB" dirty="0" err="1" smtClean="0"/>
              <a:t>Dabbs</a:t>
            </a:r>
            <a:r>
              <a:rPr lang="en-GB" dirty="0" smtClean="0"/>
              <a:t> and </a:t>
            </a:r>
            <a:r>
              <a:rPr lang="en-GB" dirty="0" err="1" smtClean="0"/>
              <a:t>Hargove</a:t>
            </a:r>
            <a:r>
              <a:rPr lang="en-GB" dirty="0" smtClean="0"/>
              <a:t>, 1997). </a:t>
            </a:r>
            <a:endParaRPr lang="en-US" dirty="0" smtClean="0"/>
          </a:p>
        </p:txBody>
      </p:sp>
    </p:spTree>
    <p:extLst>
      <p:ext uri="{BB962C8B-B14F-4D97-AF65-F5344CB8AC3E}">
        <p14:creationId xmlns:p14="http://schemas.microsoft.com/office/powerpoint/2010/main" val="382517941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r>
              <a:rPr lang="en-GB" altLang="en-US" smtClean="0"/>
              <a:t>But wait…… </a:t>
            </a:r>
            <a:endParaRPr lang="en-US" altLang="en-US" smtClean="0"/>
          </a:p>
        </p:txBody>
      </p:sp>
      <p:sp>
        <p:nvSpPr>
          <p:cNvPr id="50179" name="Content Placeholder 2"/>
          <p:cNvSpPr>
            <a:spLocks noGrp="1"/>
          </p:cNvSpPr>
          <p:nvPr>
            <p:ph idx="1"/>
          </p:nvPr>
        </p:nvSpPr>
        <p:spPr/>
        <p:txBody>
          <a:bodyPr/>
          <a:lstStyle/>
          <a:p>
            <a:pPr eaLnBrk="1" hangingPunct="1"/>
            <a:r>
              <a:rPr lang="en-GB" altLang="en-US" dirty="0" smtClean="0"/>
              <a:t>EXPERIENCE can alter hormone levels…….</a:t>
            </a:r>
          </a:p>
          <a:p>
            <a:pPr eaLnBrk="1" hangingPunct="1"/>
            <a:r>
              <a:rPr lang="en-GB" altLang="en-US" dirty="0" smtClean="0"/>
              <a:t>Alpha </a:t>
            </a:r>
            <a:r>
              <a:rPr lang="en-GB" altLang="en-US" dirty="0" smtClean="0"/>
              <a:t>male contests (Bernstein and Gordon, 1974). </a:t>
            </a:r>
          </a:p>
          <a:p>
            <a:pPr eaLnBrk="1" hangingPunct="1"/>
            <a:r>
              <a:rPr lang="en-GB" altLang="en-US" dirty="0" smtClean="0"/>
              <a:t>Maybe a RESULT rather than a course of behaviour. </a:t>
            </a:r>
          </a:p>
          <a:p>
            <a:pPr eaLnBrk="1" hangingPunct="1"/>
            <a:endParaRPr lang="en-GB" altLang="en-US" dirty="0" smtClean="0"/>
          </a:p>
          <a:p>
            <a:pPr eaLnBrk="1" hangingPunct="1"/>
            <a:r>
              <a:rPr lang="en-GB" altLang="en-US" dirty="0" smtClean="0"/>
              <a:t>Chess matches (Bernhardt, 1997). </a:t>
            </a:r>
            <a:endParaRPr lang="en-US" altLang="en-US" dirty="0" smtClean="0"/>
          </a:p>
        </p:txBody>
      </p:sp>
    </p:spTree>
    <p:extLst>
      <p:ext uri="{BB962C8B-B14F-4D97-AF65-F5344CB8AC3E}">
        <p14:creationId xmlns:p14="http://schemas.microsoft.com/office/powerpoint/2010/main" val="241021688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smtClean="0"/>
              <a:t>Another confounding variable. </a:t>
            </a:r>
            <a:endParaRPr lang="en-US" altLang="en-US" smtClean="0"/>
          </a:p>
        </p:txBody>
      </p:sp>
      <p:sp>
        <p:nvSpPr>
          <p:cNvPr id="51203" name="Content Placeholder 2"/>
          <p:cNvSpPr>
            <a:spLocks noGrp="1"/>
          </p:cNvSpPr>
          <p:nvPr>
            <p:ph sz="half" idx="1"/>
          </p:nvPr>
        </p:nvSpPr>
        <p:spPr/>
        <p:txBody>
          <a:bodyPr/>
          <a:lstStyle/>
          <a:p>
            <a:pPr eaLnBrk="1" hangingPunct="1"/>
            <a:r>
              <a:rPr lang="en-GB" altLang="en-US" smtClean="0"/>
              <a:t>Dominance. </a:t>
            </a:r>
          </a:p>
          <a:p>
            <a:pPr eaLnBrk="1" hangingPunct="1"/>
            <a:endParaRPr lang="en-GB" altLang="en-US" smtClean="0"/>
          </a:p>
          <a:p>
            <a:pPr eaLnBrk="1" hangingPunct="1"/>
            <a:r>
              <a:rPr lang="en-GB" altLang="en-US" smtClean="0"/>
              <a:t>Chess players and aggression, really??</a:t>
            </a:r>
          </a:p>
          <a:p>
            <a:pPr eaLnBrk="1" hangingPunct="1"/>
            <a:endParaRPr lang="en-GB" altLang="en-US" smtClean="0"/>
          </a:p>
          <a:p>
            <a:pPr eaLnBrk="1" hangingPunct="1"/>
            <a:r>
              <a:rPr lang="en-GB" altLang="en-US" smtClean="0"/>
              <a:t>Castration Studies. </a:t>
            </a:r>
          </a:p>
          <a:p>
            <a:pPr lvl="1" eaLnBrk="1" hangingPunct="1"/>
            <a:r>
              <a:rPr lang="en-GB" altLang="en-US" smtClean="0"/>
              <a:t>Is it against assaults or is it a lack of sexual drive. </a:t>
            </a:r>
            <a:endParaRPr lang="en-US" altLang="en-US" smtClean="0"/>
          </a:p>
        </p:txBody>
      </p:sp>
      <p:sp>
        <p:nvSpPr>
          <p:cNvPr id="51204" name="Content Placeholder 3"/>
          <p:cNvSpPr>
            <a:spLocks noGrp="1"/>
          </p:cNvSpPr>
          <p:nvPr>
            <p:ph sz="half" idx="2"/>
          </p:nvPr>
        </p:nvSpPr>
        <p:spPr/>
        <p:txBody>
          <a:bodyPr/>
          <a:lstStyle/>
          <a:p>
            <a:pPr eaLnBrk="1" hangingPunct="1"/>
            <a:endParaRPr lang="en-GB" altLang="en-US" smtClean="0"/>
          </a:p>
        </p:txBody>
      </p:sp>
      <p:pic>
        <p:nvPicPr>
          <p:cNvPr id="51205" name="Picture 6" descr="http://www.chessmastery.com/images/anand-kramnik-chess-matc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01" y="1557338"/>
            <a:ext cx="3478213" cy="249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8" descr="http://farm1.static.flickr.com/116/313961627_05001dfca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800" y="4308476"/>
            <a:ext cx="3132138"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041600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4"/>
          <p:cNvSpPr>
            <a:spLocks noGrp="1"/>
          </p:cNvSpPr>
          <p:nvPr>
            <p:ph type="title"/>
          </p:nvPr>
        </p:nvSpPr>
        <p:spPr/>
        <p:txBody>
          <a:bodyPr/>
          <a:lstStyle/>
          <a:p>
            <a:pPr eaLnBrk="1" hangingPunct="1"/>
            <a:r>
              <a:rPr lang="en-GB" altLang="en-US" smtClean="0"/>
              <a:t>Serotonin and Aggression. </a:t>
            </a:r>
            <a:endParaRPr lang="en-US" altLang="en-US" smtClean="0"/>
          </a:p>
        </p:txBody>
      </p:sp>
      <p:sp>
        <p:nvSpPr>
          <p:cNvPr id="6" name="Content Placeholder 5"/>
          <p:cNvSpPr>
            <a:spLocks noGrp="1"/>
          </p:cNvSpPr>
          <p:nvPr>
            <p:ph idx="1"/>
          </p:nvPr>
        </p:nvSpPr>
        <p:spPr/>
        <p:txBody>
          <a:bodyPr rtlCol="0">
            <a:normAutofit/>
          </a:bodyPr>
          <a:lstStyle/>
          <a:p>
            <a:pPr>
              <a:defRPr/>
            </a:pPr>
            <a:r>
              <a:rPr lang="en-GB" dirty="0" err="1" smtClean="0"/>
              <a:t>Higley</a:t>
            </a:r>
            <a:r>
              <a:rPr lang="en-GB" dirty="0" smtClean="0"/>
              <a:t> et al (1992). </a:t>
            </a:r>
          </a:p>
          <a:p>
            <a:pPr>
              <a:defRPr/>
            </a:pPr>
            <a:r>
              <a:rPr lang="en-GB" dirty="0" smtClean="0"/>
              <a:t>28 monkeys (not in captivity). </a:t>
            </a:r>
          </a:p>
          <a:p>
            <a:pPr>
              <a:defRPr/>
            </a:pPr>
            <a:r>
              <a:rPr lang="en-GB" dirty="0" smtClean="0"/>
              <a:t>Rated aggressiveness based on observations and wounds. </a:t>
            </a:r>
          </a:p>
          <a:p>
            <a:pPr>
              <a:defRPr/>
            </a:pPr>
            <a:r>
              <a:rPr lang="en-GB" dirty="0" smtClean="0"/>
              <a:t>Most aggressive had lowest levels of serotonin. </a:t>
            </a:r>
          </a:p>
          <a:p>
            <a:pPr>
              <a:defRPr/>
            </a:pPr>
            <a:endParaRPr lang="en-GB" dirty="0" smtClean="0"/>
          </a:p>
          <a:p>
            <a:pPr>
              <a:defRPr/>
            </a:pPr>
            <a:r>
              <a:rPr lang="en-GB" dirty="0" smtClean="0"/>
              <a:t>Mice</a:t>
            </a:r>
          </a:p>
          <a:p>
            <a:pPr lvl="1">
              <a:defRPr/>
            </a:pPr>
            <a:r>
              <a:rPr lang="en-GB" dirty="0" smtClean="0"/>
              <a:t>Minus serotonin receptor genes – less aggressive (</a:t>
            </a:r>
            <a:r>
              <a:rPr lang="en-GB" dirty="0" err="1" smtClean="0"/>
              <a:t>Bouwknecht</a:t>
            </a:r>
            <a:r>
              <a:rPr lang="en-GB" dirty="0" smtClean="0"/>
              <a:t> et al, 2001). </a:t>
            </a:r>
            <a:endParaRPr lang="en-US" dirty="0" smtClean="0"/>
          </a:p>
        </p:txBody>
      </p:sp>
    </p:spTree>
    <p:extLst>
      <p:ext uri="{BB962C8B-B14F-4D97-AF65-F5344CB8AC3E}">
        <p14:creationId xmlns:p14="http://schemas.microsoft.com/office/powerpoint/2010/main" val="70882212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p:cNvSpPr>
          <p:nvPr>
            <p:ph type="title"/>
          </p:nvPr>
        </p:nvSpPr>
        <p:spPr/>
        <p:txBody>
          <a:bodyPr/>
          <a:lstStyle/>
          <a:p>
            <a:pPr eaLnBrk="1" hangingPunct="1"/>
            <a:r>
              <a:rPr lang="en-GB" altLang="en-US" smtClean="0"/>
              <a:t>Serotonin and Alcohol</a:t>
            </a:r>
          </a:p>
        </p:txBody>
      </p:sp>
      <p:sp>
        <p:nvSpPr>
          <p:cNvPr id="53251" name="Rectangle 3"/>
          <p:cNvSpPr>
            <a:spLocks noGrp="1"/>
          </p:cNvSpPr>
          <p:nvPr>
            <p:ph type="body" idx="1"/>
          </p:nvPr>
        </p:nvSpPr>
        <p:spPr/>
        <p:txBody>
          <a:bodyPr/>
          <a:lstStyle/>
          <a:p>
            <a:pPr eaLnBrk="1" hangingPunct="1"/>
            <a:r>
              <a:rPr lang="en-GB" altLang="en-US" smtClean="0"/>
              <a:t>More recent studies have highlighted how Alcohol can cause an initial increase in Serotonin levels. </a:t>
            </a:r>
          </a:p>
          <a:p>
            <a:pPr eaLnBrk="1" hangingPunct="1"/>
            <a:endParaRPr lang="en-GB" altLang="en-US" smtClean="0"/>
          </a:p>
          <a:p>
            <a:pPr eaLnBrk="1" hangingPunct="1"/>
            <a:r>
              <a:rPr lang="en-GB" altLang="en-US" smtClean="0"/>
              <a:t>However excessive drinking causes Alcohol to interfere with tryptophan the Amino Acid needed to produce Serotonin</a:t>
            </a:r>
          </a:p>
        </p:txBody>
      </p:sp>
    </p:spTree>
    <p:extLst>
      <p:ext uri="{BB962C8B-B14F-4D97-AF65-F5344CB8AC3E}">
        <p14:creationId xmlns:p14="http://schemas.microsoft.com/office/powerpoint/2010/main" val="365513227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8"/>
          <p:cNvSpPr>
            <a:spLocks noGrp="1"/>
          </p:cNvSpPr>
          <p:nvPr>
            <p:ph type="title"/>
          </p:nvPr>
        </p:nvSpPr>
        <p:spPr/>
        <p:txBody>
          <a:bodyPr/>
          <a:lstStyle/>
          <a:p>
            <a:pPr eaLnBrk="1" hangingPunct="1"/>
            <a:r>
              <a:rPr lang="en-GB" altLang="en-US" smtClean="0"/>
              <a:t>The Depressed Drunk</a:t>
            </a:r>
          </a:p>
        </p:txBody>
      </p:sp>
      <p:sp>
        <p:nvSpPr>
          <p:cNvPr id="54275" name="Rectangle 9"/>
          <p:cNvSpPr>
            <a:spLocks noGrp="1"/>
          </p:cNvSpPr>
          <p:nvPr>
            <p:ph type="body" sz="half" idx="1"/>
          </p:nvPr>
        </p:nvSpPr>
        <p:spPr/>
        <p:txBody>
          <a:bodyPr/>
          <a:lstStyle/>
          <a:p>
            <a:pPr eaLnBrk="1" hangingPunct="1">
              <a:lnSpc>
                <a:spcPct val="90000"/>
              </a:lnSpc>
            </a:pPr>
            <a:r>
              <a:rPr lang="en-GB" altLang="en-US" smtClean="0"/>
              <a:t>A common symptom for some people at the end of a night of binge drinking. </a:t>
            </a:r>
          </a:p>
          <a:p>
            <a:pPr eaLnBrk="1" hangingPunct="1">
              <a:lnSpc>
                <a:spcPct val="90000"/>
              </a:lnSpc>
            </a:pPr>
            <a:endParaRPr lang="en-GB" altLang="en-US" smtClean="0"/>
          </a:p>
          <a:p>
            <a:pPr eaLnBrk="1" hangingPunct="1">
              <a:lnSpc>
                <a:spcPct val="90000"/>
              </a:lnSpc>
            </a:pPr>
            <a:r>
              <a:rPr lang="en-GB" altLang="en-US" smtClean="0"/>
              <a:t>Suicide rates and drinking habits. </a:t>
            </a:r>
          </a:p>
          <a:p>
            <a:pPr eaLnBrk="1" hangingPunct="1">
              <a:lnSpc>
                <a:spcPct val="90000"/>
              </a:lnSpc>
            </a:pPr>
            <a:endParaRPr lang="en-GB" altLang="en-US" smtClean="0"/>
          </a:p>
          <a:p>
            <a:pPr eaLnBrk="1" hangingPunct="1">
              <a:lnSpc>
                <a:spcPct val="90000"/>
              </a:lnSpc>
            </a:pPr>
            <a:r>
              <a:rPr lang="en-GB" altLang="en-US" smtClean="0"/>
              <a:t>Does everyone experience this?</a:t>
            </a:r>
          </a:p>
        </p:txBody>
      </p:sp>
      <p:sp>
        <p:nvSpPr>
          <p:cNvPr id="54276" name="Rectangle 10"/>
          <p:cNvSpPr>
            <a:spLocks noGrp="1"/>
          </p:cNvSpPr>
          <p:nvPr>
            <p:ph type="body" sz="half" idx="2"/>
          </p:nvPr>
        </p:nvSpPr>
        <p:spPr/>
        <p:txBody>
          <a:bodyPr/>
          <a:lstStyle/>
          <a:p>
            <a:pPr eaLnBrk="1" hangingPunct="1">
              <a:lnSpc>
                <a:spcPct val="90000"/>
              </a:lnSpc>
            </a:pPr>
            <a:endParaRPr lang="en-GB" altLang="en-US" smtClean="0"/>
          </a:p>
        </p:txBody>
      </p:sp>
      <p:pic>
        <p:nvPicPr>
          <p:cNvPr id="54277" name="Picture 5" descr="bigstockphoto_Drunk_Man_2306342-resized-600"/>
          <p:cNvPicPr>
            <a:picLocks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6527800" y="1700213"/>
            <a:ext cx="3017838" cy="4525962"/>
          </a:xfrm>
        </p:spPr>
      </p:pic>
    </p:spTree>
    <p:extLst>
      <p:ext uri="{BB962C8B-B14F-4D97-AF65-F5344CB8AC3E}">
        <p14:creationId xmlns:p14="http://schemas.microsoft.com/office/powerpoint/2010/main" val="241748655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r>
              <a:rPr lang="en-GB" altLang="en-US" smtClean="0"/>
              <a:t>In humans. </a:t>
            </a:r>
            <a:endParaRPr lang="en-US" altLang="en-US" smtClean="0"/>
          </a:p>
        </p:txBody>
      </p:sp>
      <p:sp>
        <p:nvSpPr>
          <p:cNvPr id="3" name="Content Placeholder 2"/>
          <p:cNvSpPr>
            <a:spLocks noGrp="1"/>
          </p:cNvSpPr>
          <p:nvPr>
            <p:ph sz="half" idx="1"/>
          </p:nvPr>
        </p:nvSpPr>
        <p:spPr/>
        <p:txBody>
          <a:bodyPr rtlCol="0">
            <a:normAutofit/>
          </a:bodyPr>
          <a:lstStyle/>
          <a:p>
            <a:pPr>
              <a:defRPr/>
            </a:pPr>
            <a:r>
              <a:rPr lang="en-GB" dirty="0" smtClean="0"/>
              <a:t>Diminished Serotonin activity is seen in humans who become violent with Alcohol (</a:t>
            </a:r>
            <a:r>
              <a:rPr lang="en-GB" dirty="0" err="1" smtClean="0"/>
              <a:t>Virkkunen</a:t>
            </a:r>
            <a:r>
              <a:rPr lang="en-GB" dirty="0" smtClean="0"/>
              <a:t> and </a:t>
            </a:r>
            <a:r>
              <a:rPr lang="en-GB" dirty="0" err="1" smtClean="0"/>
              <a:t>Linnoila</a:t>
            </a:r>
            <a:r>
              <a:rPr lang="en-GB" dirty="0" smtClean="0"/>
              <a:t>, 1993). </a:t>
            </a:r>
          </a:p>
          <a:p>
            <a:pPr>
              <a:defRPr/>
            </a:pPr>
            <a:endParaRPr lang="en-GB" dirty="0" smtClean="0"/>
          </a:p>
          <a:p>
            <a:pPr>
              <a:defRPr/>
            </a:pPr>
            <a:r>
              <a:rPr lang="en-GB" dirty="0" smtClean="0"/>
              <a:t>US marines expelled for violence (Brown et al, 1979). </a:t>
            </a:r>
          </a:p>
          <a:p>
            <a:pPr>
              <a:defRPr/>
            </a:pPr>
            <a:endParaRPr lang="en-GB" dirty="0" smtClean="0"/>
          </a:p>
          <a:p>
            <a:pPr>
              <a:defRPr/>
            </a:pPr>
            <a:r>
              <a:rPr lang="en-GB" dirty="0" smtClean="0"/>
              <a:t>Children who torture animals (</a:t>
            </a:r>
            <a:r>
              <a:rPr lang="en-GB" dirty="0" err="1" smtClean="0"/>
              <a:t>Kruesi</a:t>
            </a:r>
            <a:r>
              <a:rPr lang="en-GB" dirty="0" smtClean="0"/>
              <a:t>, 1979). </a:t>
            </a:r>
            <a:endParaRPr lang="en-US" dirty="0" smtClean="0"/>
          </a:p>
        </p:txBody>
      </p:sp>
      <p:sp>
        <p:nvSpPr>
          <p:cNvPr id="4" name="Content Placeholder 3"/>
          <p:cNvSpPr>
            <a:spLocks noGrp="1"/>
          </p:cNvSpPr>
          <p:nvPr>
            <p:ph sz="half" idx="2"/>
          </p:nvPr>
        </p:nvSpPr>
        <p:spPr/>
        <p:txBody>
          <a:bodyPr rtlCol="0">
            <a:normAutofit/>
          </a:bodyPr>
          <a:lstStyle/>
          <a:p>
            <a:pPr>
              <a:defRPr/>
            </a:pPr>
            <a:endParaRPr lang="en-US" smtClean="0"/>
          </a:p>
        </p:txBody>
      </p:sp>
      <p:pic>
        <p:nvPicPr>
          <p:cNvPr id="55301" name="Picture 2" descr="http://image28.webshots.com/28/3/72/12/225537212qGwaXj_f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80101" y="2781300"/>
            <a:ext cx="4524375"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592950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4"/>
          <p:cNvSpPr>
            <a:spLocks noGrp="1"/>
          </p:cNvSpPr>
          <p:nvPr>
            <p:ph type="title"/>
          </p:nvPr>
        </p:nvSpPr>
        <p:spPr/>
        <p:txBody>
          <a:bodyPr/>
          <a:lstStyle/>
          <a:p>
            <a:pPr eaLnBrk="1" hangingPunct="1"/>
            <a:endParaRPr lang="en-GB" altLang="en-US" smtClean="0"/>
          </a:p>
        </p:txBody>
      </p:sp>
      <p:sp>
        <p:nvSpPr>
          <p:cNvPr id="6" name="Content Placeholder 5"/>
          <p:cNvSpPr>
            <a:spLocks noGrp="1"/>
          </p:cNvSpPr>
          <p:nvPr>
            <p:ph idx="1"/>
          </p:nvPr>
        </p:nvSpPr>
        <p:spPr/>
        <p:txBody>
          <a:bodyPr rtlCol="0">
            <a:normAutofit/>
          </a:bodyPr>
          <a:lstStyle/>
          <a:p>
            <a:pPr>
              <a:defRPr/>
            </a:pPr>
            <a:r>
              <a:rPr lang="en-GB" dirty="0" smtClean="0"/>
              <a:t>Mark and Ervin (1970). </a:t>
            </a:r>
          </a:p>
          <a:p>
            <a:pPr lvl="1">
              <a:defRPr/>
            </a:pPr>
            <a:r>
              <a:rPr lang="en-GB" dirty="0" smtClean="0"/>
              <a:t>Temporal lobe seizure. </a:t>
            </a:r>
          </a:p>
          <a:p>
            <a:pPr lvl="1">
              <a:defRPr/>
            </a:pPr>
            <a:r>
              <a:rPr lang="en-GB" dirty="0" smtClean="0"/>
              <a:t>Habitually aggressive criminals have abnormal EEG’s. </a:t>
            </a:r>
          </a:p>
          <a:p>
            <a:pPr lvl="1">
              <a:defRPr/>
            </a:pPr>
            <a:r>
              <a:rPr lang="en-GB" dirty="0" err="1" smtClean="0"/>
              <a:t>Dyscontrol</a:t>
            </a:r>
            <a:r>
              <a:rPr lang="en-GB" dirty="0" smtClean="0"/>
              <a:t> Syndrome. </a:t>
            </a:r>
          </a:p>
          <a:p>
            <a:pPr>
              <a:defRPr/>
            </a:pPr>
            <a:r>
              <a:rPr lang="en-GB" dirty="0" err="1" smtClean="0"/>
              <a:t>Devinsky</a:t>
            </a:r>
            <a:r>
              <a:rPr lang="en-GB" dirty="0" smtClean="0"/>
              <a:t> and Bear (1984). </a:t>
            </a:r>
          </a:p>
          <a:p>
            <a:pPr lvl="1">
              <a:defRPr/>
            </a:pPr>
            <a:r>
              <a:rPr lang="en-GB" dirty="0" smtClean="0"/>
              <a:t>Limbic system seizures. </a:t>
            </a:r>
          </a:p>
          <a:p>
            <a:pPr lvl="1">
              <a:defRPr/>
            </a:pPr>
            <a:r>
              <a:rPr lang="en-GB" dirty="0" smtClean="0"/>
              <a:t>Aggression after. </a:t>
            </a:r>
          </a:p>
          <a:p>
            <a:pPr lvl="1">
              <a:defRPr/>
            </a:pPr>
            <a:r>
              <a:rPr lang="en-GB" dirty="0" smtClean="0"/>
              <a:t>No sociological factors linked to aggression. </a:t>
            </a:r>
          </a:p>
        </p:txBody>
      </p:sp>
    </p:spTree>
    <p:extLst>
      <p:ext uri="{BB962C8B-B14F-4D97-AF65-F5344CB8AC3E}">
        <p14:creationId xmlns:p14="http://schemas.microsoft.com/office/powerpoint/2010/main" val="3588334690"/>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pPr eaLnBrk="1" hangingPunct="1"/>
            <a:r>
              <a:rPr lang="en-GB" altLang="en-US" smtClean="0"/>
              <a:t>Psychopaths. </a:t>
            </a:r>
            <a:endParaRPr lang="en-US" altLang="en-US" smtClean="0"/>
          </a:p>
        </p:txBody>
      </p:sp>
      <p:sp>
        <p:nvSpPr>
          <p:cNvPr id="57347" name="Content Placeholder 2"/>
          <p:cNvSpPr>
            <a:spLocks noGrp="1"/>
          </p:cNvSpPr>
          <p:nvPr>
            <p:ph idx="1"/>
          </p:nvPr>
        </p:nvSpPr>
        <p:spPr/>
        <p:txBody>
          <a:bodyPr/>
          <a:lstStyle/>
          <a:p>
            <a:pPr eaLnBrk="1" hangingPunct="1"/>
            <a:r>
              <a:rPr lang="en-GB" altLang="en-US" smtClean="0"/>
              <a:t>Pet Studies (Raine et al, 1998). </a:t>
            </a:r>
          </a:p>
          <a:p>
            <a:pPr lvl="1" eaLnBrk="1" hangingPunct="1"/>
            <a:r>
              <a:rPr lang="en-GB" altLang="en-US" smtClean="0"/>
              <a:t>Reduced activity of prefrontal cortex (reasoned judgment). </a:t>
            </a:r>
          </a:p>
          <a:p>
            <a:pPr lvl="1" eaLnBrk="1" hangingPunct="1"/>
            <a:r>
              <a:rPr lang="en-GB" altLang="en-US" smtClean="0"/>
              <a:t>May impair the ability to resist impulses. </a:t>
            </a:r>
          </a:p>
          <a:p>
            <a:pPr lvl="1" eaLnBrk="1" hangingPunct="1"/>
            <a:endParaRPr lang="en-GB" altLang="en-US" smtClean="0"/>
          </a:p>
          <a:p>
            <a:pPr eaLnBrk="1" hangingPunct="1"/>
            <a:r>
              <a:rPr lang="en-GB" altLang="en-US" smtClean="0"/>
              <a:t>Follow up study (Raine et al, 2000). </a:t>
            </a:r>
          </a:p>
          <a:p>
            <a:pPr lvl="1" eaLnBrk="1" hangingPunct="1"/>
            <a:r>
              <a:rPr lang="en-GB" altLang="en-US" smtClean="0"/>
              <a:t>Physically smaller prefrontal cortex</a:t>
            </a:r>
            <a:endParaRPr lang="en-US" altLang="en-US" smtClean="0"/>
          </a:p>
        </p:txBody>
      </p:sp>
    </p:spTree>
    <p:extLst>
      <p:ext uri="{BB962C8B-B14F-4D97-AF65-F5344CB8AC3E}">
        <p14:creationId xmlns:p14="http://schemas.microsoft.com/office/powerpoint/2010/main" val="475300708"/>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GB" altLang="en-US" smtClean="0"/>
              <a:t>Discussion point. </a:t>
            </a:r>
            <a:endParaRPr lang="en-US" altLang="en-US" smtClean="0"/>
          </a:p>
        </p:txBody>
      </p:sp>
      <p:sp>
        <p:nvSpPr>
          <p:cNvPr id="58371" name="Content Placeholder 2"/>
          <p:cNvSpPr>
            <a:spLocks noGrp="1"/>
          </p:cNvSpPr>
          <p:nvPr>
            <p:ph idx="1"/>
          </p:nvPr>
        </p:nvSpPr>
        <p:spPr/>
        <p:txBody>
          <a:bodyPr/>
          <a:lstStyle/>
          <a:p>
            <a:pPr eaLnBrk="1" hangingPunct="1"/>
            <a:r>
              <a:rPr lang="en-GB" altLang="en-US" smtClean="0"/>
              <a:t>How much do you think Aggression and Violence is due to Biological implications?</a:t>
            </a:r>
          </a:p>
          <a:p>
            <a:pPr eaLnBrk="1" hangingPunct="1"/>
            <a:endParaRPr lang="en-GB" altLang="en-US" smtClean="0"/>
          </a:p>
          <a:p>
            <a:pPr eaLnBrk="1" hangingPunct="1"/>
            <a:r>
              <a:rPr lang="en-GB" altLang="en-US" smtClean="0"/>
              <a:t>How much of role to social implications play. </a:t>
            </a:r>
          </a:p>
          <a:p>
            <a:pPr eaLnBrk="1" hangingPunct="1"/>
            <a:endParaRPr lang="en-GB" altLang="en-US" smtClean="0"/>
          </a:p>
          <a:p>
            <a:pPr eaLnBrk="1" hangingPunct="1"/>
            <a:r>
              <a:rPr lang="en-GB" altLang="en-US" smtClean="0"/>
              <a:t>Could an serotonin enhancement programme play an important role in an intervention? (Hollander, 1999). </a:t>
            </a:r>
            <a:endParaRPr lang="en-US" altLang="en-US" smtClean="0"/>
          </a:p>
        </p:txBody>
      </p:sp>
    </p:spTree>
    <p:extLst>
      <p:ext uri="{BB962C8B-B14F-4D97-AF65-F5344CB8AC3E}">
        <p14:creationId xmlns:p14="http://schemas.microsoft.com/office/powerpoint/2010/main" val="158192149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146</TotalTime>
  <Words>3255</Words>
  <Application>Microsoft Office PowerPoint</Application>
  <PresentationFormat>Widescreen</PresentationFormat>
  <Paragraphs>543</Paragraphs>
  <Slides>74</Slides>
  <Notes>4</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74</vt:i4>
      </vt:variant>
    </vt:vector>
  </HeadingPairs>
  <TitlesOfParts>
    <vt:vector size="86" baseType="lpstr">
      <vt:lpstr>Arial</vt:lpstr>
      <vt:lpstr>Calibri</vt:lpstr>
      <vt:lpstr>Comic Sans MS</vt:lpstr>
      <vt:lpstr>Georgia</vt:lpstr>
      <vt:lpstr>Helvetica</vt:lpstr>
      <vt:lpstr>Tahoma</vt:lpstr>
      <vt:lpstr>Times New Roman</vt:lpstr>
      <vt:lpstr>Trebuchet MS</vt:lpstr>
      <vt:lpstr>Wingdings</vt:lpstr>
      <vt:lpstr>Wingdings 3</vt:lpstr>
      <vt:lpstr>Facet</vt:lpstr>
      <vt:lpstr>Microsoft Photo Editor 3.0 Photo</vt:lpstr>
      <vt:lpstr>Emotions and Aggression</vt:lpstr>
      <vt:lpstr>Aim of the Lecture</vt:lpstr>
      <vt:lpstr>Just how many emotions are there?</vt:lpstr>
      <vt:lpstr>What is Emotion</vt:lpstr>
      <vt:lpstr>At least four different aspects to emotions </vt:lpstr>
      <vt:lpstr>What Exactly are Emotions? </vt:lpstr>
      <vt:lpstr>PowerPoint Presentation</vt:lpstr>
      <vt:lpstr>PowerPoint Presentation</vt:lpstr>
      <vt:lpstr>What are the Functions  of Emotions? </vt:lpstr>
      <vt:lpstr>Basis of Emotional Experience: Physiology or Cognition?</vt:lpstr>
      <vt:lpstr>James-Lange Theory of emotion </vt:lpstr>
      <vt:lpstr>James-Lange Theory. </vt:lpstr>
      <vt:lpstr>PowerPoint Presentation</vt:lpstr>
      <vt:lpstr>James-Lange Theory</vt:lpstr>
      <vt:lpstr>Evidence for the Physiological Basis of Emotion </vt:lpstr>
      <vt:lpstr>Facial Feedback Hypothesis</vt:lpstr>
      <vt:lpstr>Facial Feedback Hypothesis </vt:lpstr>
      <vt:lpstr>Cannon-Bard theory of emotion</vt:lpstr>
      <vt:lpstr>Cannon-Bard Theory</vt:lpstr>
      <vt:lpstr> Schachter and Singer (1962) </vt:lpstr>
      <vt:lpstr> Schachter and Singer (1962) </vt:lpstr>
      <vt:lpstr>Findings – Part 1. </vt:lpstr>
      <vt:lpstr>Part 2</vt:lpstr>
      <vt:lpstr>Criticism of Schacter’s theory. </vt:lpstr>
      <vt:lpstr>Autonomic Involvement in Emotion. </vt:lpstr>
      <vt:lpstr>Autonomic Involvement in Emotion. </vt:lpstr>
      <vt:lpstr>Muscular Involvement in Emotions. </vt:lpstr>
      <vt:lpstr>Emotions. </vt:lpstr>
      <vt:lpstr>Keltner and Ekman (2000). </vt:lpstr>
      <vt:lpstr>Do distinct brain circuits mediate emotions? </vt:lpstr>
      <vt:lpstr>PowerPoint Presentation</vt:lpstr>
      <vt:lpstr>PowerPoint Presentation</vt:lpstr>
      <vt:lpstr>PowerPoint Presentation</vt:lpstr>
      <vt:lpstr> </vt:lpstr>
      <vt:lpstr>Frontal Lobotomy (Removal of the Frontal Lobe). </vt:lpstr>
      <vt:lpstr>PowerPoint Presentation</vt:lpstr>
      <vt:lpstr>The Papez Circuit</vt:lpstr>
      <vt:lpstr>Papez attempted to build an anatomical model of emotion Hypothalamus, Hippocampus, Cingulate Gyrus, Anterior Thalamus </vt:lpstr>
      <vt:lpstr>PowerPoint Presentation</vt:lpstr>
      <vt:lpstr>PowerPoint Presentation</vt:lpstr>
      <vt:lpstr>PowerPoint Presentation</vt:lpstr>
      <vt:lpstr>The Limbic System</vt:lpstr>
      <vt:lpstr>PowerPoint Presentation</vt:lpstr>
      <vt:lpstr>Studies into Fear Response.  </vt:lpstr>
      <vt:lpstr>Studies into Fear Response. </vt:lpstr>
      <vt:lpstr>Neural circuitry has been implicated regarding other emotions </vt:lpstr>
      <vt:lpstr>PowerPoint Presentation</vt:lpstr>
      <vt:lpstr>Emotional Syndromes. </vt:lpstr>
      <vt:lpstr>Depicting Emotions. </vt:lpstr>
      <vt:lpstr>        Cerebral hemispheres process                emotion differently</vt:lpstr>
      <vt:lpstr>Different emotions - different regions of  the brain </vt:lpstr>
      <vt:lpstr>PowerPoint Presentation</vt:lpstr>
      <vt:lpstr>More Recently. </vt:lpstr>
      <vt:lpstr>Researching the Biological Basis of Emotions</vt:lpstr>
      <vt:lpstr>Evaluation of the Biological Basis of Emotion </vt:lpstr>
      <vt:lpstr>Measurement of Emotions </vt:lpstr>
      <vt:lpstr>PowerPoint Presentation</vt:lpstr>
      <vt:lpstr>Reporting Emotions</vt:lpstr>
      <vt:lpstr>Neuroimaging</vt:lpstr>
      <vt:lpstr>PowerPoint Presentation</vt:lpstr>
      <vt:lpstr>PowerPoint Presentation</vt:lpstr>
      <vt:lpstr>Aggression</vt:lpstr>
      <vt:lpstr>Aggression</vt:lpstr>
      <vt:lpstr>Androgens and Aggression. </vt:lpstr>
      <vt:lpstr>Studies in Humans. </vt:lpstr>
      <vt:lpstr>But wait…… </vt:lpstr>
      <vt:lpstr>Another confounding variable. </vt:lpstr>
      <vt:lpstr>Serotonin and Aggression. </vt:lpstr>
      <vt:lpstr>Serotonin and Alcohol</vt:lpstr>
      <vt:lpstr>The Depressed Drunk</vt:lpstr>
      <vt:lpstr>In humans. </vt:lpstr>
      <vt:lpstr>PowerPoint Presentation</vt:lpstr>
      <vt:lpstr>Psychopaths. </vt:lpstr>
      <vt:lpstr>Discussion point.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Emotions and Aggression</dc:title>
  <dc:creator>Stuart Jones</dc:creator>
  <cp:lastModifiedBy>Stuart Jones</cp:lastModifiedBy>
  <cp:revision>2</cp:revision>
  <cp:lastPrinted>2017-12-01T12:23:51Z</cp:lastPrinted>
  <dcterms:created xsi:type="dcterms:W3CDTF">2017-12-01T10:06:55Z</dcterms:created>
  <dcterms:modified xsi:type="dcterms:W3CDTF">2017-12-01T12:33:43Z</dcterms:modified>
</cp:coreProperties>
</file>