
<file path=[Content_Types].xml><?xml version="1.0" encoding="utf-8"?>
<Types xmlns="http://schemas.openxmlformats.org/package/2006/content-types">
  <Default Extension="jpeg" ContentType="image/jpeg"/>
  <Default Extension="jp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4" r:id="rId5"/>
    <p:sldId id="270" r:id="rId6"/>
    <p:sldId id="257" r:id="rId7"/>
    <p:sldId id="258" r:id="rId8"/>
    <p:sldId id="259" r:id="rId9"/>
    <p:sldId id="260" r:id="rId10"/>
    <p:sldId id="261" r:id="rId11"/>
    <p:sldId id="262" r:id="rId12"/>
    <p:sldId id="263" r:id="rId13"/>
    <p:sldId id="264" r:id="rId14"/>
    <p:sldId id="269" r:id="rId15"/>
    <p:sldId id="265" r:id="rId16"/>
    <p:sldId id="279" r:id="rId17"/>
    <p:sldId id="272" r:id="rId18"/>
    <p:sldId id="271" r:id="rId19"/>
    <p:sldId id="266" r:id="rId20"/>
    <p:sldId id="267" r:id="rId21"/>
    <p:sldId id="273" r:id="rId22"/>
    <p:sldId id="276"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FB5AB2-7EB6-473E-ACBF-82E92C7DF74A}" v="4" dt="2025-07-09T16:54:58.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49" autoAdjust="0"/>
    <p:restoredTop sz="94660"/>
  </p:normalViewPr>
  <p:slideViewPr>
    <p:cSldViewPr snapToGrid="0">
      <p:cViewPr varScale="1">
        <p:scale>
          <a:sx n="105" d="100"/>
          <a:sy n="105" d="100"/>
        </p:scale>
        <p:origin x="6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Jones Davies (2317427)" userId="S::2317427@student.uwtsd.ac.uk::80f5f80a-82d3-410d-be66-3e253bbe1065" providerId="AD" clId="Web-{5819DDB2-F802-DBB2-8AC5-8358C244F501}"/>
    <pc:docChg chg="modSld">
      <pc:chgData name="Catherine Jones Davies (2317427)" userId="S::2317427@student.uwtsd.ac.uk::80f5f80a-82d3-410d-be66-3e253bbe1065" providerId="AD" clId="Web-{5819DDB2-F802-DBB2-8AC5-8358C244F501}" dt="2025-07-07T12:41:32.531" v="4"/>
      <pc:docMkLst>
        <pc:docMk/>
      </pc:docMkLst>
      <pc:sldChg chg="addSp delSp modSp mod setBg">
        <pc:chgData name="Catherine Jones Davies (2317427)" userId="S::2317427@student.uwtsd.ac.uk::80f5f80a-82d3-410d-be66-3e253bbe1065" providerId="AD" clId="Web-{5819DDB2-F802-DBB2-8AC5-8358C244F501}" dt="2025-07-07T12:41:32.531" v="4"/>
        <pc:sldMkLst>
          <pc:docMk/>
          <pc:sldMk cId="3837778115" sldId="279"/>
        </pc:sldMkLst>
        <pc:spChg chg="add">
          <ac:chgData name="Catherine Jones Davies (2317427)" userId="S::2317427@student.uwtsd.ac.uk::80f5f80a-82d3-410d-be66-3e253bbe1065" providerId="AD" clId="Web-{5819DDB2-F802-DBB2-8AC5-8358C244F501}" dt="2025-07-07T12:41:22.561" v="2"/>
          <ac:spMkLst>
            <pc:docMk/>
            <pc:sldMk cId="3837778115" sldId="279"/>
            <ac:spMk id="15" creationId="{9E90EB45-EEE9-4563-8179-65EF62AE0978}"/>
          </ac:spMkLst>
        </pc:spChg>
        <pc:spChg chg="add">
          <ac:chgData name="Catherine Jones Davies (2317427)" userId="S::2317427@student.uwtsd.ac.uk::80f5f80a-82d3-410d-be66-3e253bbe1065" providerId="AD" clId="Web-{5819DDB2-F802-DBB2-8AC5-8358C244F501}" dt="2025-07-07T12:41:22.561" v="2"/>
          <ac:spMkLst>
            <pc:docMk/>
            <pc:sldMk cId="3837778115" sldId="279"/>
            <ac:spMk id="16" creationId="{23D0EF74-AD1E-4FD9-914D-8EC9058EBBA3}"/>
          </ac:spMkLst>
        </pc:spChg>
        <pc:picChg chg="mod ord">
          <ac:chgData name="Catherine Jones Davies (2317427)" userId="S::2317427@student.uwtsd.ac.uk::80f5f80a-82d3-410d-be66-3e253bbe1065" providerId="AD" clId="Web-{5819DDB2-F802-DBB2-8AC5-8358C244F501}" dt="2025-07-07T12:41:22.561" v="2"/>
          <ac:picMkLst>
            <pc:docMk/>
            <pc:sldMk cId="3837778115" sldId="279"/>
            <ac:picMk id="2" creationId="{D841DFC6-0326-F036-A43B-943A57B871E8}"/>
          </ac:picMkLst>
        </pc:picChg>
        <pc:picChg chg="mod">
          <ac:chgData name="Catherine Jones Davies (2317427)" userId="S::2317427@student.uwtsd.ac.uk::80f5f80a-82d3-410d-be66-3e253bbe1065" providerId="AD" clId="Web-{5819DDB2-F802-DBB2-8AC5-8358C244F501}" dt="2025-07-07T12:41:22.561" v="2"/>
          <ac:picMkLst>
            <pc:docMk/>
            <pc:sldMk cId="3837778115" sldId="279"/>
            <ac:picMk id="4" creationId="{5A67417E-AD83-6183-CC44-77277F648A7B}"/>
          </ac:picMkLst>
        </pc:picChg>
      </pc:sldChg>
    </pc:docChg>
  </pc:docChgLst>
  <pc:docChgLst>
    <pc:chgData name="Catherine Jones Davies (2317427)" userId="80f5f80a-82d3-410d-be66-3e253bbe1065" providerId="ADAL" clId="{1CFB5AB2-7EB6-473E-ACBF-82E92C7DF74A}"/>
    <pc:docChg chg="custSel modSld">
      <pc:chgData name="Catherine Jones Davies (2317427)" userId="80f5f80a-82d3-410d-be66-3e253bbe1065" providerId="ADAL" clId="{1CFB5AB2-7EB6-473E-ACBF-82E92C7DF74A}" dt="2025-07-09T16:54:58.563" v="8" actId="21"/>
      <pc:docMkLst>
        <pc:docMk/>
      </pc:docMkLst>
      <pc:sldChg chg="delSp mod">
        <pc:chgData name="Catherine Jones Davies (2317427)" userId="80f5f80a-82d3-410d-be66-3e253bbe1065" providerId="ADAL" clId="{1CFB5AB2-7EB6-473E-ACBF-82E92C7DF74A}" dt="2025-07-09T16:33:23.303" v="0" actId="478"/>
        <pc:sldMkLst>
          <pc:docMk/>
          <pc:sldMk cId="3089376691" sldId="265"/>
        </pc:sldMkLst>
        <pc:picChg chg="del">
          <ac:chgData name="Catherine Jones Davies (2317427)" userId="80f5f80a-82d3-410d-be66-3e253bbe1065" providerId="ADAL" clId="{1CFB5AB2-7EB6-473E-ACBF-82E92C7DF74A}" dt="2025-07-09T16:33:23.303" v="0" actId="478"/>
          <ac:picMkLst>
            <pc:docMk/>
            <pc:sldMk cId="3089376691" sldId="265"/>
            <ac:picMk id="9" creationId="{B8A6E82C-FA60-1E2E-F24B-47CA4684CCF5}"/>
          </ac:picMkLst>
        </pc:picChg>
      </pc:sldChg>
      <pc:sldChg chg="modSp mod">
        <pc:chgData name="Catherine Jones Davies (2317427)" userId="80f5f80a-82d3-410d-be66-3e253bbe1065" providerId="ADAL" clId="{1CFB5AB2-7EB6-473E-ACBF-82E92C7DF74A}" dt="2025-07-09T16:38:14.920" v="4" actId="20577"/>
        <pc:sldMkLst>
          <pc:docMk/>
          <pc:sldMk cId="3554267761" sldId="274"/>
        </pc:sldMkLst>
        <pc:spChg chg="mod">
          <ac:chgData name="Catherine Jones Davies (2317427)" userId="80f5f80a-82d3-410d-be66-3e253bbe1065" providerId="ADAL" clId="{1CFB5AB2-7EB6-473E-ACBF-82E92C7DF74A}" dt="2025-07-09T16:38:14.920" v="4" actId="20577"/>
          <ac:spMkLst>
            <pc:docMk/>
            <pc:sldMk cId="3554267761" sldId="274"/>
            <ac:spMk id="6" creationId="{F5976F83-4414-50F6-6C33-862B31F18E61}"/>
          </ac:spMkLst>
        </pc:spChg>
      </pc:sldChg>
      <pc:sldChg chg="addSp delSp modSp">
        <pc:chgData name="Catherine Jones Davies (2317427)" userId="80f5f80a-82d3-410d-be66-3e253bbe1065" providerId="ADAL" clId="{1CFB5AB2-7EB6-473E-ACBF-82E92C7DF74A}" dt="2025-07-09T16:54:58.563" v="8" actId="21"/>
        <pc:sldMkLst>
          <pc:docMk/>
          <pc:sldMk cId="414696546" sldId="275"/>
        </pc:sldMkLst>
        <pc:spChg chg="add mod">
          <ac:chgData name="Catherine Jones Davies (2317427)" userId="80f5f80a-82d3-410d-be66-3e253bbe1065" providerId="ADAL" clId="{1CFB5AB2-7EB6-473E-ACBF-82E92C7DF74A}" dt="2025-07-09T16:54:48.434" v="7" actId="1076"/>
          <ac:spMkLst>
            <pc:docMk/>
            <pc:sldMk cId="414696546" sldId="275"/>
            <ac:spMk id="5" creationId="{AA2C43D9-75EF-9CFB-1C9D-39CF20AF6463}"/>
          </ac:spMkLst>
        </pc:spChg>
        <pc:spChg chg="add del mod">
          <ac:chgData name="Catherine Jones Davies (2317427)" userId="80f5f80a-82d3-410d-be66-3e253bbe1065" providerId="ADAL" clId="{1CFB5AB2-7EB6-473E-ACBF-82E92C7DF74A}" dt="2025-07-09T16:54:58.563" v="8" actId="21"/>
          <ac:spMkLst>
            <pc:docMk/>
            <pc:sldMk cId="414696546" sldId="275"/>
            <ac:spMk id="7" creationId="{5B0FD049-9AAE-586F-C894-29A17E681CB6}"/>
          </ac:spMkLst>
        </pc:spChg>
      </pc:sldChg>
      <pc:sldChg chg="modSp mod">
        <pc:chgData name="Catherine Jones Davies (2317427)" userId="80f5f80a-82d3-410d-be66-3e253bbe1065" providerId="ADAL" clId="{1CFB5AB2-7EB6-473E-ACBF-82E92C7DF74A}" dt="2025-07-09T16:33:43.261" v="2" actId="20577"/>
        <pc:sldMkLst>
          <pc:docMk/>
          <pc:sldMk cId="3837778115" sldId="279"/>
        </pc:sldMkLst>
        <pc:spChg chg="mod">
          <ac:chgData name="Catherine Jones Davies (2317427)" userId="80f5f80a-82d3-410d-be66-3e253bbe1065" providerId="ADAL" clId="{1CFB5AB2-7EB6-473E-ACBF-82E92C7DF74A}" dt="2025-07-09T16:33:43.261" v="2" actId="20577"/>
          <ac:spMkLst>
            <pc:docMk/>
            <pc:sldMk cId="3837778115" sldId="279"/>
            <ac:spMk id="5" creationId="{0F4E1576-965E-A402-0595-CEA771B8C221}"/>
          </ac:spMkLst>
        </pc:spChg>
      </pc:sldChg>
    </pc:docChg>
  </pc:docChgLst>
  <pc:docChgLst>
    <pc:chgData name="Catherine Jones Davies (2317427)" userId="S::2317427@student.uwtsd.ac.uk::80f5f80a-82d3-410d-be66-3e253bbe1065" providerId="AD" clId="Web-{8C86534B-5F10-AEDD-AA28-C8150D8C728C}"/>
    <pc:docChg chg="modSld">
      <pc:chgData name="Catherine Jones Davies (2317427)" userId="S::2317427@student.uwtsd.ac.uk::80f5f80a-82d3-410d-be66-3e253bbe1065" providerId="AD" clId="Web-{8C86534B-5F10-AEDD-AA28-C8150D8C728C}" dt="2025-07-08T16:27:07.277" v="109" actId="20577"/>
      <pc:docMkLst>
        <pc:docMk/>
      </pc:docMkLst>
      <pc:sldChg chg="modSp">
        <pc:chgData name="Catherine Jones Davies (2317427)" userId="S::2317427@student.uwtsd.ac.uk::80f5f80a-82d3-410d-be66-3e253bbe1065" providerId="AD" clId="Web-{8C86534B-5F10-AEDD-AA28-C8150D8C728C}" dt="2025-07-08T16:27:07.277" v="109" actId="20577"/>
        <pc:sldMkLst>
          <pc:docMk/>
          <pc:sldMk cId="414696546" sldId="275"/>
        </pc:sldMkLst>
        <pc:spChg chg="mod">
          <ac:chgData name="Catherine Jones Davies (2317427)" userId="S::2317427@student.uwtsd.ac.uk::80f5f80a-82d3-410d-be66-3e253bbe1065" providerId="AD" clId="Web-{8C86534B-5F10-AEDD-AA28-C8150D8C728C}" dt="2025-07-08T16:27:07.277" v="109" actId="20577"/>
          <ac:spMkLst>
            <pc:docMk/>
            <pc:sldMk cId="414696546" sldId="275"/>
            <ac:spMk id="4" creationId="{218E380F-3DDF-3ABF-49F3-E6E7FD055E77}"/>
          </ac:spMkLst>
        </pc:spChg>
      </pc:sldChg>
      <pc:sldChg chg="addSp delSp modSp">
        <pc:chgData name="Catherine Jones Davies (2317427)" userId="S::2317427@student.uwtsd.ac.uk::80f5f80a-82d3-410d-be66-3e253bbe1065" providerId="AD" clId="Web-{8C86534B-5F10-AEDD-AA28-C8150D8C728C}" dt="2025-07-08T16:23:55.061" v="100" actId="1076"/>
        <pc:sldMkLst>
          <pc:docMk/>
          <pc:sldMk cId="3837778115" sldId="279"/>
        </pc:sldMkLst>
        <pc:spChg chg="add del">
          <ac:chgData name="Catherine Jones Davies (2317427)" userId="S::2317427@student.uwtsd.ac.uk::80f5f80a-82d3-410d-be66-3e253bbe1065" providerId="AD" clId="Web-{8C86534B-5F10-AEDD-AA28-C8150D8C728C}" dt="2025-07-08T16:20:20.405" v="1"/>
          <ac:spMkLst>
            <pc:docMk/>
            <pc:sldMk cId="3837778115" sldId="279"/>
            <ac:spMk id="3" creationId="{4758DC76-0535-8D48-FD08-636C8E7CE0CE}"/>
          </ac:spMkLst>
        </pc:spChg>
        <pc:spChg chg="add mod">
          <ac:chgData name="Catherine Jones Davies (2317427)" userId="S::2317427@student.uwtsd.ac.uk::80f5f80a-82d3-410d-be66-3e253bbe1065" providerId="AD" clId="Web-{8C86534B-5F10-AEDD-AA28-C8150D8C728C}" dt="2025-07-08T16:23:40.419" v="99" actId="1076"/>
          <ac:spMkLst>
            <pc:docMk/>
            <pc:sldMk cId="3837778115" sldId="279"/>
            <ac:spMk id="5" creationId="{0F4E1576-965E-A402-0595-CEA771B8C221}"/>
          </ac:spMkLst>
        </pc:spChg>
        <pc:picChg chg="mod">
          <ac:chgData name="Catherine Jones Davies (2317427)" userId="S::2317427@student.uwtsd.ac.uk::80f5f80a-82d3-410d-be66-3e253bbe1065" providerId="AD" clId="Web-{8C86534B-5F10-AEDD-AA28-C8150D8C728C}" dt="2025-07-08T16:23:55.061" v="100" actId="1076"/>
          <ac:picMkLst>
            <pc:docMk/>
            <pc:sldMk cId="3837778115" sldId="279"/>
            <ac:picMk id="2" creationId="{D841DFC6-0326-F036-A43B-943A57B871E8}"/>
          </ac:picMkLst>
        </pc:picChg>
        <pc:picChg chg="mod">
          <ac:chgData name="Catherine Jones Davies (2317427)" userId="S::2317427@student.uwtsd.ac.uk::80f5f80a-82d3-410d-be66-3e253bbe1065" providerId="AD" clId="Web-{8C86534B-5F10-AEDD-AA28-C8150D8C728C}" dt="2025-07-08T16:23:36.856" v="98" actId="1076"/>
          <ac:picMkLst>
            <pc:docMk/>
            <pc:sldMk cId="3837778115" sldId="279"/>
            <ac:picMk id="4" creationId="{5A67417E-AD83-6183-CC44-77277F648A7B}"/>
          </ac:picMkLst>
        </pc:picChg>
      </pc:sldChg>
    </pc:docChg>
  </pc:docChgLst>
  <pc:docChgLst>
    <pc:chgData name="Catherine Jones Davies (2317427)" userId="S::2317427@student.uwtsd.ac.uk::80f5f80a-82d3-410d-be66-3e253bbe1065" providerId="AD" clId="Web-{FBB8338C-9BA3-68F1-42B1-84508E7C2D43}"/>
    <pc:docChg chg="addSld delSld modSld">
      <pc:chgData name="Catherine Jones Davies (2317427)" userId="S::2317427@student.uwtsd.ac.uk::80f5f80a-82d3-410d-be66-3e253bbe1065" providerId="AD" clId="Web-{FBB8338C-9BA3-68F1-42B1-84508E7C2D43}" dt="2025-07-07T12:30:04.828" v="19"/>
      <pc:docMkLst>
        <pc:docMk/>
      </pc:docMkLst>
      <pc:sldChg chg="modSp">
        <pc:chgData name="Catherine Jones Davies (2317427)" userId="S::2317427@student.uwtsd.ac.uk::80f5f80a-82d3-410d-be66-3e253bbe1065" providerId="AD" clId="Web-{FBB8338C-9BA3-68F1-42B1-84508E7C2D43}" dt="2025-07-07T12:21:11.211" v="0" actId="1076"/>
        <pc:sldMkLst>
          <pc:docMk/>
          <pc:sldMk cId="3089376691" sldId="265"/>
        </pc:sldMkLst>
      </pc:sldChg>
      <pc:sldChg chg="new del">
        <pc:chgData name="Catherine Jones Davies (2317427)" userId="S::2317427@student.uwtsd.ac.uk::80f5f80a-82d3-410d-be66-3e253bbe1065" providerId="AD" clId="Web-{FBB8338C-9BA3-68F1-42B1-84508E7C2D43}" dt="2025-07-07T12:28:18.183" v="4"/>
        <pc:sldMkLst>
          <pc:docMk/>
          <pc:sldMk cId="2044858926" sldId="277"/>
        </pc:sldMkLst>
      </pc:sldChg>
      <pc:sldChg chg="add del replId">
        <pc:chgData name="Catherine Jones Davies (2317427)" userId="S::2317427@student.uwtsd.ac.uk::80f5f80a-82d3-410d-be66-3e253bbe1065" providerId="AD" clId="Web-{FBB8338C-9BA3-68F1-42B1-84508E7C2D43}" dt="2025-07-07T12:28:22.370" v="5"/>
        <pc:sldMkLst>
          <pc:docMk/>
          <pc:sldMk cId="1917341649" sldId="278"/>
        </pc:sldMkLst>
      </pc:sldChg>
      <pc:sldChg chg="addSp delSp modSp add replId addAnim">
        <pc:chgData name="Catherine Jones Davies (2317427)" userId="S::2317427@student.uwtsd.ac.uk::80f5f80a-82d3-410d-be66-3e253bbe1065" providerId="AD" clId="Web-{FBB8338C-9BA3-68F1-42B1-84508E7C2D43}" dt="2025-07-07T12:30:04.828" v="19"/>
        <pc:sldMkLst>
          <pc:docMk/>
          <pc:sldMk cId="3837778115" sldId="279"/>
        </pc:sldMkLst>
        <pc:picChg chg="add mod">
          <ac:chgData name="Catherine Jones Davies (2317427)" userId="S::2317427@student.uwtsd.ac.uk::80f5f80a-82d3-410d-be66-3e253bbe1065" providerId="AD" clId="Web-{FBB8338C-9BA3-68F1-42B1-84508E7C2D43}" dt="2025-07-07T12:28:56.950" v="8" actId="1076"/>
          <ac:picMkLst>
            <pc:docMk/>
            <pc:sldMk cId="3837778115" sldId="279"/>
            <ac:picMk id="2" creationId="{D841DFC6-0326-F036-A43B-943A57B871E8}"/>
          </ac:picMkLst>
        </pc:picChg>
        <pc:picChg chg="add mod">
          <ac:chgData name="Catherine Jones Davies (2317427)" userId="S::2317427@student.uwtsd.ac.uk::80f5f80a-82d3-410d-be66-3e253bbe1065" providerId="AD" clId="Web-{FBB8338C-9BA3-68F1-42B1-84508E7C2D43}" dt="2025-07-07T12:29:03.419" v="11" actId="14100"/>
          <ac:picMkLst>
            <pc:docMk/>
            <pc:sldMk cId="3837778115" sldId="279"/>
            <ac:picMk id="4" creationId="{5A67417E-AD83-6183-CC44-77277F648A7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2FAB-0211-EFAC-FD13-96B4B70913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065023-7A7F-6E5D-3012-27058C609E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6CE578-57F4-58E6-10DC-DD269258E31E}"/>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F9319024-BA16-EB94-2040-44CECCE4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5B74E8-B4AD-C4D8-2206-E495E70710E6}"/>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673860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34244-F4E7-2C82-EA38-F04387105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E9B8E3-E49C-AEBB-796A-14297B9732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DDA679-D6EB-1660-9AB7-AC519C769748}"/>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49A20772-ED3A-9FD7-6F67-58CDC43B2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5A763-47D8-A9E5-CDBC-C08145B5AD30}"/>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2598016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4B8C-6535-47D2-0E96-48A60DBB6C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58F5E4-B76E-23C0-8149-960DAC93B1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7E1EA5-1285-440D-6BC6-22B00D5A1EE3}"/>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84811904-90C2-4803-8480-25E9731744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EEA1D-C31D-237C-3876-EE9A56AAFE43}"/>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266114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49AA3-A498-3F93-DF6B-8A724C5A07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87C898-07C2-3997-BE88-D6B9C47108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96DF2F-17B0-37B9-6079-D68D47356D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6C5CE5-0D54-12B3-D153-0132054E53CA}"/>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6" name="Footer Placeholder 5">
            <a:extLst>
              <a:ext uri="{FF2B5EF4-FFF2-40B4-BE49-F238E27FC236}">
                <a16:creationId xmlns:a16="http://schemas.microsoft.com/office/drawing/2014/main" id="{D5143D64-D30A-56DD-E4FA-4974F0732A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CB33F-B37C-1656-AE77-EB6AB3BF20BE}"/>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002048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8400B-204E-D479-CC9F-6E3E6B16D8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512ABA-0C03-D193-FEB5-4D3B9EB4CD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EB3703-D419-8667-0F6B-C7A14AB0EB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79A691-57E7-DF4B-9023-27F302B48F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E0E5E8-A5C9-E41A-DF40-CF51B9E2A5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F13C39-8BEC-7C36-6605-EB455F05C438}"/>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8" name="Footer Placeholder 7">
            <a:extLst>
              <a:ext uri="{FF2B5EF4-FFF2-40B4-BE49-F238E27FC236}">
                <a16:creationId xmlns:a16="http://schemas.microsoft.com/office/drawing/2014/main" id="{748BC31F-4E23-DE5F-7E90-3554C94B04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CB094A-7B27-D5E3-9DFC-0C1D62485BCF}"/>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696409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8A6D-04DE-7820-4F2F-EFFE2B94B4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C4B4E2-8172-40B6-332B-B69E34D1E814}"/>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4" name="Footer Placeholder 3">
            <a:extLst>
              <a:ext uri="{FF2B5EF4-FFF2-40B4-BE49-F238E27FC236}">
                <a16:creationId xmlns:a16="http://schemas.microsoft.com/office/drawing/2014/main" id="{8A49102A-05B4-6895-5F12-3190BA7A83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78ECA3-ABCD-C2AB-80BB-7D7C2BA6A602}"/>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10249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5DA1A5-002E-F45A-9BEA-C63DF694B95D}"/>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3" name="Footer Placeholder 2">
            <a:extLst>
              <a:ext uri="{FF2B5EF4-FFF2-40B4-BE49-F238E27FC236}">
                <a16:creationId xmlns:a16="http://schemas.microsoft.com/office/drawing/2014/main" id="{7D14E084-0C9E-7D99-741C-E72D73DEEE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4B4B7C-6A00-E77B-6AC8-464201535525}"/>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411601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8B7B-F3DA-1E72-C94B-43E34D4117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AC0383-662A-0D14-5863-052AB65D4B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7B753C-F88F-9CD0-8E7B-83E80989A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031BD9-B957-D88D-333F-D924CCE60924}"/>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6" name="Footer Placeholder 5">
            <a:extLst>
              <a:ext uri="{FF2B5EF4-FFF2-40B4-BE49-F238E27FC236}">
                <a16:creationId xmlns:a16="http://schemas.microsoft.com/office/drawing/2014/main" id="{AE90FC34-FF2A-8A24-CED9-6BD85652C1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1514B-5E10-F7DD-0022-BE87AAFF7396}"/>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3648568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0C19-2EDF-1E28-5247-277CC3FB8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3CBF4E-A50A-E108-3F9A-E878CA59E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D03222-D501-4A01-9EDA-B32BB9F25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A3FFB-23E9-6738-5624-C1285501F1FF}"/>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6" name="Footer Placeholder 5">
            <a:extLst>
              <a:ext uri="{FF2B5EF4-FFF2-40B4-BE49-F238E27FC236}">
                <a16:creationId xmlns:a16="http://schemas.microsoft.com/office/drawing/2014/main" id="{AE29FB78-C21B-A0AD-1045-54342C6DB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33EF99-8AC8-7C66-4ABC-D31D16335A0C}"/>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174430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7AD7-DB15-1790-0D22-6D9CB8E5FA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6EB255-381F-FA21-8AC8-DC8E119632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C9A3D9-5E99-C916-AB5F-EDCDC715D5D0}"/>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F5827975-2953-D72E-9581-BF2FEB1E3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70EF8-4031-C6B7-6C36-CD96026F8788}"/>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4160762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4DFFFE-BCC5-86CA-F883-0A365462AF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652B4B-3AA7-045E-39FE-CEBB2E518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EB0FDD-2A88-074E-10AD-B91DF2D75B21}"/>
              </a:ext>
            </a:extLst>
          </p:cNvPr>
          <p:cNvSpPr>
            <a:spLocks noGrp="1"/>
          </p:cNvSpPr>
          <p:nvPr>
            <p:ph type="dt" sz="half" idx="10"/>
          </p:nvPr>
        </p:nvSpPr>
        <p:spPr/>
        <p:txBody>
          <a:body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9C27C13B-E179-242A-7B0F-D8EB00E057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3D8462-04C3-8759-0B87-40656B215B34}"/>
              </a:ext>
            </a:extLst>
          </p:cNvPr>
          <p:cNvSpPr>
            <a:spLocks noGrp="1"/>
          </p:cNvSpPr>
          <p:nvPr>
            <p:ph type="sldNum" sz="quarter" idx="12"/>
          </p:nvPr>
        </p:nvSpPr>
        <p:spPr/>
        <p:txBody>
          <a:bodyPr/>
          <a:lstStyle/>
          <a:p>
            <a:fld id="{308E3104-AEA0-4212-8A40-29BC17585916}" type="slidenum">
              <a:rPr lang="en-GB" smtClean="0"/>
              <a:t>‹#›</a:t>
            </a:fld>
            <a:endParaRPr lang="en-GB"/>
          </a:p>
        </p:txBody>
      </p:sp>
    </p:spTree>
    <p:extLst>
      <p:ext uri="{BB962C8B-B14F-4D97-AF65-F5344CB8AC3E}">
        <p14:creationId xmlns:p14="http://schemas.microsoft.com/office/powerpoint/2010/main" val="244807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DDC388-5159-B76D-565B-C9202A7E81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B9AC4-62F5-A55B-A85E-DDBA5AA9E6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BA5ED8-A301-8A47-E12E-309056D9AE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3648EA-2ACA-474B-BE30-098C1A5BC96B}" type="datetimeFigureOut">
              <a:rPr lang="en-GB" smtClean="0"/>
              <a:t>09/07/2025</a:t>
            </a:fld>
            <a:endParaRPr lang="en-GB"/>
          </a:p>
        </p:txBody>
      </p:sp>
      <p:sp>
        <p:nvSpPr>
          <p:cNvPr id="5" name="Footer Placeholder 4">
            <a:extLst>
              <a:ext uri="{FF2B5EF4-FFF2-40B4-BE49-F238E27FC236}">
                <a16:creationId xmlns:a16="http://schemas.microsoft.com/office/drawing/2014/main" id="{4CB96BFB-2CED-CC67-F137-8C3AEC2E96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FCBDBCB-6A2F-33CE-6D5C-D3CB0F3294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8E3104-AEA0-4212-8A40-29BC17585916}" type="slidenum">
              <a:rPr lang="en-GB" smtClean="0"/>
              <a:t>‹#›</a:t>
            </a:fld>
            <a:endParaRPr lang="en-GB"/>
          </a:p>
        </p:txBody>
      </p:sp>
    </p:spTree>
    <p:extLst>
      <p:ext uri="{BB962C8B-B14F-4D97-AF65-F5344CB8AC3E}">
        <p14:creationId xmlns:p14="http://schemas.microsoft.com/office/powerpoint/2010/main" val="1786769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facebook.com/Thetubbytrust/posts/295452343142942/" TargetMode="External"/><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komoot.com/highlight/30102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image" Target="../media/image12.jpeg"/><Relationship Id="rId16"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jpeg"/><Relationship Id="rId15" Type="http://schemas.openxmlformats.org/officeDocument/2006/relationships/image" Target="../media/image25.png"/><Relationship Id="rId10" Type="http://schemas.openxmlformats.org/officeDocument/2006/relationships/image" Target="../media/image20.png"/><Relationship Id="rId4" Type="http://schemas.openxmlformats.org/officeDocument/2006/relationships/image" Target="../media/image14.jpeg"/><Relationship Id="rId9" Type="http://schemas.openxmlformats.org/officeDocument/2006/relationships/image" Target="../media/image19.png"/><Relationship Id="rId1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png"/><Relationship Id="rId4" Type="http://schemas.openxmlformats.org/officeDocument/2006/relationships/image" Target="../media/image4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44.png"/><Relationship Id="rId4" Type="http://schemas.openxmlformats.org/officeDocument/2006/relationships/image" Target="../media/image43.png"/></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1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7.xml"/><Relationship Id="rId5" Type="http://schemas.openxmlformats.org/officeDocument/2006/relationships/image" Target="../media/image51.jpeg"/><Relationship Id="rId4" Type="http://schemas.openxmlformats.org/officeDocument/2006/relationships/image" Target="../media/image42.jpe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52.png"/><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54.png"/><Relationship Id="rId4" Type="http://schemas.openxmlformats.org/officeDocument/2006/relationships/image" Target="../media/image53.png"/></Relationships>
</file>

<file path=ppt/slides/_rels/slide1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3" Type="http://schemas.openxmlformats.org/officeDocument/2006/relationships/image" Target="../media/image58.jpeg"/><Relationship Id="rId7" Type="http://schemas.openxmlformats.org/officeDocument/2006/relationships/image" Target="../media/image62.jpeg"/><Relationship Id="rId2" Type="http://schemas.openxmlformats.org/officeDocument/2006/relationships/image" Target="../media/image57.jpeg"/><Relationship Id="rId1" Type="http://schemas.openxmlformats.org/officeDocument/2006/relationships/slideLayout" Target="../slideLayouts/slideLayout7.xml"/><Relationship Id="rId6" Type="http://schemas.openxmlformats.org/officeDocument/2006/relationships/image" Target="../media/image61.jpeg"/><Relationship Id="rId5" Type="http://schemas.openxmlformats.org/officeDocument/2006/relationships/image" Target="../media/image60.jpeg"/><Relationship Id="rId4" Type="http://schemas.openxmlformats.org/officeDocument/2006/relationships/image" Target="../media/image59.jpeg"/></Relationships>
</file>

<file path=ppt/slides/_rels/slide1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g"/><Relationship Id="rId1" Type="http://schemas.openxmlformats.org/officeDocument/2006/relationships/slideLayout" Target="../slideLayouts/slideLayout7.xml"/><Relationship Id="rId5" Type="http://schemas.openxmlformats.org/officeDocument/2006/relationships/hyperlink" Target="https://uowtsd-my.sharepoint.com/:v:/r/personal/2317427_student_uwtsd_ac_uk/Documents/IMG_5445.mov?csf=1&amp;web=1&amp;e=Aunnjv&amp;nav=eyJwbGF5YmFja09wdGlvbnMiOnt9LCJyZWZlcnJhbEluZm8iOnsicmVmZXJyYWxBcHAiOiJTdHJlYW1XZWJBcHAiLCJyZWZlcnJhbE1vZGUiOiJtaXMiLCJyZWZlcnJhbFZpZXciOiJwb3N0cm9sbC1jb3B5bGluayIsInJlZmVycmFsUGxheWJhY2tTZXNzaW9uSWQiOiJjZDI1ZWIyZC04ZDI1LTRiOGUtYWI4Mi0zMGFmYTNjZGU1ODcifX0%3D" TargetMode="External"/><Relationship Id="rId4" Type="http://schemas.openxmlformats.org/officeDocument/2006/relationships/image" Target="../media/image6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3C43008-77F6-DF41-7829-4325C2EBA955}"/>
              </a:ext>
            </a:extLst>
          </p:cNvPr>
          <p:cNvSpPr txBox="1"/>
          <p:nvPr/>
        </p:nvSpPr>
        <p:spPr>
          <a:xfrm>
            <a:off x="1295400" y="2288833"/>
            <a:ext cx="4800600" cy="3711571"/>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700" dirty="0">
                <a:solidFill>
                  <a:schemeClr val="bg1"/>
                </a:solidFill>
              </a:rPr>
              <a:t>The </a:t>
            </a:r>
            <a:r>
              <a:rPr lang="en-US" sz="1700" b="1" dirty="0">
                <a:solidFill>
                  <a:schemeClr val="bg1"/>
                </a:solidFill>
              </a:rPr>
              <a:t>John Muir Award</a:t>
            </a:r>
            <a:r>
              <a:rPr lang="en-US" sz="1700" dirty="0">
                <a:solidFill>
                  <a:schemeClr val="bg1"/>
                </a:solidFill>
              </a:rPr>
              <a:t> is a UK-based environmental award scheme that encourages people of all ages and backgrounds to connect with, enjoy, and care for wild places. It’s named after John Muir, the Scottish-born naturalist and conservationist who inspired the modern conservation movement.</a:t>
            </a:r>
          </a:p>
          <a:p>
            <a:pPr indent="-228600">
              <a:lnSpc>
                <a:spcPct val="90000"/>
              </a:lnSpc>
              <a:spcAft>
                <a:spcPts val="600"/>
              </a:spcAft>
              <a:buFont typeface="Arial" panose="020B0604020202020204" pitchFamily="34" charset="0"/>
              <a:buChar char="•"/>
            </a:pPr>
            <a:r>
              <a:rPr lang="en-US" sz="1700" dirty="0">
                <a:solidFill>
                  <a:schemeClr val="bg1"/>
                </a:solidFill>
              </a:rPr>
              <a:t>The Award is structured around </a:t>
            </a:r>
            <a:r>
              <a:rPr lang="en-US" sz="1700" b="1" dirty="0">
                <a:solidFill>
                  <a:schemeClr val="bg1"/>
                </a:solidFill>
              </a:rPr>
              <a:t>four key challenges</a:t>
            </a:r>
            <a:r>
              <a:rPr lang="en-US" sz="1700" dirty="0">
                <a:solidFill>
                  <a:schemeClr val="bg1"/>
                </a:solidFill>
              </a:rPr>
              <a:t>:</a:t>
            </a:r>
          </a:p>
          <a:p>
            <a:pPr indent="-228600">
              <a:lnSpc>
                <a:spcPct val="90000"/>
              </a:lnSpc>
              <a:spcAft>
                <a:spcPts val="600"/>
              </a:spcAft>
              <a:buFont typeface="Arial" panose="020B0604020202020204" pitchFamily="34" charset="0"/>
              <a:buChar char="•"/>
            </a:pPr>
            <a:r>
              <a:rPr lang="en-US" sz="1700" b="1" dirty="0">
                <a:solidFill>
                  <a:schemeClr val="bg1"/>
                </a:solidFill>
              </a:rPr>
              <a:t>Discover</a:t>
            </a:r>
            <a:r>
              <a:rPr lang="en-US" sz="1700" dirty="0">
                <a:solidFill>
                  <a:schemeClr val="bg1"/>
                </a:solidFill>
              </a:rPr>
              <a:t> a wild place</a:t>
            </a:r>
          </a:p>
          <a:p>
            <a:pPr indent="-228600">
              <a:lnSpc>
                <a:spcPct val="90000"/>
              </a:lnSpc>
              <a:spcAft>
                <a:spcPts val="600"/>
              </a:spcAft>
              <a:buFont typeface="Arial" panose="020B0604020202020204" pitchFamily="34" charset="0"/>
              <a:buChar char="•"/>
            </a:pPr>
            <a:r>
              <a:rPr lang="en-US" sz="1700" b="1" dirty="0">
                <a:solidFill>
                  <a:schemeClr val="bg1"/>
                </a:solidFill>
              </a:rPr>
              <a:t>Explore</a:t>
            </a:r>
            <a:r>
              <a:rPr lang="en-US" sz="1700" dirty="0">
                <a:solidFill>
                  <a:schemeClr val="bg1"/>
                </a:solidFill>
              </a:rPr>
              <a:t> its wildness</a:t>
            </a:r>
          </a:p>
          <a:p>
            <a:pPr indent="-228600">
              <a:lnSpc>
                <a:spcPct val="90000"/>
              </a:lnSpc>
              <a:spcAft>
                <a:spcPts val="600"/>
              </a:spcAft>
              <a:buFont typeface="Arial" panose="020B0604020202020204" pitchFamily="34" charset="0"/>
              <a:buChar char="•"/>
            </a:pPr>
            <a:r>
              <a:rPr lang="en-US" sz="1700" b="1" dirty="0">
                <a:solidFill>
                  <a:schemeClr val="bg1"/>
                </a:solidFill>
              </a:rPr>
              <a:t>Conserve</a:t>
            </a:r>
            <a:r>
              <a:rPr lang="en-US" sz="1700" dirty="0">
                <a:solidFill>
                  <a:schemeClr val="bg1"/>
                </a:solidFill>
              </a:rPr>
              <a:t> it—through practical action</a:t>
            </a:r>
          </a:p>
          <a:p>
            <a:pPr indent="-228600">
              <a:lnSpc>
                <a:spcPct val="90000"/>
              </a:lnSpc>
              <a:spcAft>
                <a:spcPts val="600"/>
              </a:spcAft>
              <a:buFont typeface="Arial" panose="020B0604020202020204" pitchFamily="34" charset="0"/>
              <a:buChar char="•"/>
            </a:pPr>
            <a:r>
              <a:rPr lang="en-US" sz="1700" b="1" dirty="0">
                <a:solidFill>
                  <a:schemeClr val="bg1"/>
                </a:solidFill>
              </a:rPr>
              <a:t>Share</a:t>
            </a:r>
            <a:r>
              <a:rPr lang="en-US" sz="1700" dirty="0">
                <a:solidFill>
                  <a:schemeClr val="bg1"/>
                </a:solidFill>
              </a:rPr>
              <a:t> your experiences with others</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I hope you will enjoy and connect with nature !</a:t>
            </a:r>
          </a:p>
        </p:txBody>
      </p:sp>
      <p:pic>
        <p:nvPicPr>
          <p:cNvPr id="4" name="Picture 3">
            <a:extLst>
              <a:ext uri="{FF2B5EF4-FFF2-40B4-BE49-F238E27FC236}">
                <a16:creationId xmlns:a16="http://schemas.microsoft.com/office/drawing/2014/main" id="{4429A6A5-6E01-CB29-D4E2-428532EE82C5}"/>
              </a:ext>
            </a:extLst>
          </p:cNvPr>
          <p:cNvPicPr>
            <a:picLocks noChangeAspect="1"/>
          </p:cNvPicPr>
          <p:nvPr/>
        </p:nvPicPr>
        <p:blipFill>
          <a:blip r:embed="rId2"/>
          <a:stretch>
            <a:fillRect/>
          </a:stretch>
        </p:blipFill>
        <p:spPr>
          <a:xfrm>
            <a:off x="7047247" y="369913"/>
            <a:ext cx="2784532"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5CC440-B6BF-7CAF-7463-F29F3A0254DC}"/>
              </a:ext>
            </a:extLst>
          </p:cNvPr>
          <p:cNvPicPr>
            <a:picLocks noChangeAspect="1"/>
          </p:cNvPicPr>
          <p:nvPr/>
        </p:nvPicPr>
        <p:blipFill>
          <a:blip r:embed="rId3"/>
          <a:stretch>
            <a:fillRect/>
          </a:stretch>
        </p:blipFill>
        <p:spPr>
          <a:xfrm>
            <a:off x="8038661" y="3924824"/>
            <a:ext cx="3588640" cy="2395417"/>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5976F83-4414-50F6-6C33-862B31F18E61}"/>
              </a:ext>
            </a:extLst>
          </p:cNvPr>
          <p:cNvSpPr txBox="1"/>
          <p:nvPr/>
        </p:nvSpPr>
        <p:spPr>
          <a:xfrm>
            <a:off x="270682" y="182859"/>
            <a:ext cx="4630502" cy="369332"/>
          </a:xfrm>
          <a:prstGeom prst="rect">
            <a:avLst/>
          </a:prstGeom>
          <a:solidFill>
            <a:schemeClr val="accent2"/>
          </a:solidFill>
        </p:spPr>
        <p:txBody>
          <a:bodyPr wrap="square" rtlCol="0">
            <a:spAutoFit/>
          </a:bodyPr>
          <a:lstStyle/>
          <a:p>
            <a:r>
              <a:rPr lang="en-GB" dirty="0"/>
              <a:t>ECEY6005       Student  number- 2317427</a:t>
            </a:r>
          </a:p>
        </p:txBody>
      </p:sp>
    </p:spTree>
    <p:extLst>
      <p:ext uri="{BB962C8B-B14F-4D97-AF65-F5344CB8AC3E}">
        <p14:creationId xmlns:p14="http://schemas.microsoft.com/office/powerpoint/2010/main" val="3554267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18555-A9B4-3E57-71E1-C8D5354C45E2}"/>
              </a:ext>
            </a:extLst>
          </p:cNvPr>
          <p:cNvSpPr>
            <a:spLocks noGrp="1"/>
          </p:cNvSpPr>
          <p:nvPr>
            <p:ph type="title"/>
          </p:nvPr>
        </p:nvSpPr>
        <p:spPr>
          <a:xfrm>
            <a:off x="4323402" y="2197644"/>
            <a:ext cx="4438370" cy="2522929"/>
          </a:xfrm>
        </p:spPr>
        <p:txBody>
          <a:bodyPr>
            <a:normAutofit/>
          </a:bodyPr>
          <a:lstStyle/>
          <a:p>
            <a:r>
              <a:rPr lang="en-US" sz="1100" u="sng" dirty="0" err="1">
                <a:latin typeface="Arial" panose="020B0604020202020204" pitchFamily="34" charset="0"/>
                <a:cs typeface="Arial" panose="020B0604020202020204" pitchFamily="34" charset="0"/>
              </a:rPr>
              <a:t>Sgwd</a:t>
            </a:r>
            <a:r>
              <a:rPr lang="en-US" sz="1100" u="sng" dirty="0">
                <a:latin typeface="Arial" panose="020B0604020202020204" pitchFamily="34" charset="0"/>
                <a:cs typeface="Arial" panose="020B0604020202020204" pitchFamily="34" charset="0"/>
              </a:rPr>
              <a:t> Yr Eira is the star attraction of the Brecon Beacons' much-loved 'Waterfall Country' walk. Meaning 'fall of snow' in Welsh. This is one of my </a:t>
            </a:r>
            <a:r>
              <a:rPr lang="en-US" sz="1100" u="sng" dirty="0" err="1">
                <a:latin typeface="Arial" panose="020B0604020202020204" pitchFamily="34" charset="0"/>
                <a:cs typeface="Arial" panose="020B0604020202020204" pitchFamily="34" charset="0"/>
              </a:rPr>
              <a:t>favourites</a:t>
            </a:r>
            <a:r>
              <a:rPr lang="en-US" sz="1100" u="sng" dirty="0">
                <a:latin typeface="Arial" panose="020B0604020202020204" pitchFamily="34" charset="0"/>
                <a:cs typeface="Arial" panose="020B0604020202020204" pitchFamily="34" charset="0"/>
              </a:rPr>
              <a:t> to visit and walking behind it is a breath-taking experience.</a:t>
            </a:r>
            <a:endParaRPr lang="en-GB" u="sng" dirty="0"/>
          </a:p>
        </p:txBody>
      </p:sp>
      <p:pic>
        <p:nvPicPr>
          <p:cNvPr id="4" name="Content Placeholder 3">
            <a:extLst>
              <a:ext uri="{FF2B5EF4-FFF2-40B4-BE49-F238E27FC236}">
                <a16:creationId xmlns:a16="http://schemas.microsoft.com/office/drawing/2014/main" id="{136FA4F9-8B2F-E02C-D475-AA0FB4A7DC24}"/>
              </a:ext>
            </a:extLst>
          </p:cNvPr>
          <p:cNvPicPr>
            <a:picLocks noGrp="1" noChangeAspect="1"/>
          </p:cNvPicPr>
          <p:nvPr>
            <p:ph idx="1"/>
          </p:nvPr>
        </p:nvPicPr>
        <p:blipFill>
          <a:blip r:embed="rId2"/>
          <a:stretch>
            <a:fillRect/>
          </a:stretch>
        </p:blipFill>
        <p:spPr>
          <a:xfrm>
            <a:off x="4739084" y="475759"/>
            <a:ext cx="3434719" cy="2576039"/>
          </a:xfrm>
          <a:prstGeom prst="rect">
            <a:avLst/>
          </a:prstGeom>
        </p:spPr>
      </p:pic>
      <p:pic>
        <p:nvPicPr>
          <p:cNvPr id="5" name="Picture 4">
            <a:extLst>
              <a:ext uri="{FF2B5EF4-FFF2-40B4-BE49-F238E27FC236}">
                <a16:creationId xmlns:a16="http://schemas.microsoft.com/office/drawing/2014/main" id="{1B0F5905-87C9-4C28-4A98-F6CA1FF3E46A}"/>
              </a:ext>
            </a:extLst>
          </p:cNvPr>
          <p:cNvPicPr>
            <a:picLocks noChangeAspect="1"/>
          </p:cNvPicPr>
          <p:nvPr/>
        </p:nvPicPr>
        <p:blipFill>
          <a:blip r:embed="rId3"/>
          <a:stretch>
            <a:fillRect/>
          </a:stretch>
        </p:blipFill>
        <p:spPr>
          <a:xfrm>
            <a:off x="442543" y="4078224"/>
            <a:ext cx="3519584" cy="1979766"/>
          </a:xfrm>
          <a:prstGeom prst="rect">
            <a:avLst/>
          </a:prstGeom>
        </p:spPr>
      </p:pic>
      <p:sp>
        <p:nvSpPr>
          <p:cNvPr id="6" name="TextBox 5">
            <a:extLst>
              <a:ext uri="{FF2B5EF4-FFF2-40B4-BE49-F238E27FC236}">
                <a16:creationId xmlns:a16="http://schemas.microsoft.com/office/drawing/2014/main" id="{F47D41C7-4D07-945E-7DFA-DCF4F836A174}"/>
              </a:ext>
            </a:extLst>
          </p:cNvPr>
          <p:cNvSpPr txBox="1"/>
          <p:nvPr/>
        </p:nvSpPr>
        <p:spPr>
          <a:xfrm>
            <a:off x="455214" y="6231853"/>
            <a:ext cx="6217743" cy="430887"/>
          </a:xfrm>
          <a:prstGeom prst="rect">
            <a:avLst/>
          </a:prstGeom>
          <a:noFill/>
        </p:spPr>
        <p:txBody>
          <a:bodyPr wrap="square" rtlCol="0">
            <a:spAutoFit/>
          </a:bodyPr>
          <a:lstStyle/>
          <a:p>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Another popular </a:t>
            </a:r>
            <a:r>
              <a:rPr lang="en-GB" sz="1100" u="sng" dirty="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attaction</a:t>
            </a:r>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is the </a:t>
            </a:r>
            <a:r>
              <a:rPr lang="en-GB" sz="1100" u="sng" dirty="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Sgwd</a:t>
            </a:r>
            <a:r>
              <a:rPr lang="en-GB" sz="11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Gwladus Waterfall</a:t>
            </a:r>
            <a:r>
              <a:rPr lang="en-GB" sz="1100" u="sng" dirty="0">
                <a:latin typeface="Arial" panose="020B0604020202020204" pitchFamily="34" charset="0"/>
                <a:cs typeface="Arial" panose="020B0604020202020204" pitchFamily="34" charset="0"/>
              </a:rPr>
              <a:t>, when I was </a:t>
            </a:r>
            <a:r>
              <a:rPr lang="en-GB" sz="1100" u="sng" dirty="0" err="1">
                <a:latin typeface="Arial" panose="020B0604020202020204" pitchFamily="34" charset="0"/>
                <a:cs typeface="Arial" panose="020B0604020202020204" pitchFamily="34" charset="0"/>
              </a:rPr>
              <a:t>achild</a:t>
            </a:r>
            <a:r>
              <a:rPr lang="en-GB" sz="1100" u="sng" dirty="0">
                <a:latin typeface="Arial" panose="020B0604020202020204" pitchFamily="34" charset="0"/>
                <a:cs typeface="Arial" panose="020B0604020202020204" pitchFamily="34" charset="0"/>
              </a:rPr>
              <a:t> I was lucky enough to see this frozen which was amazing </a:t>
            </a:r>
            <a:r>
              <a:rPr lang="en-GB" sz="1100" b="1" u="sng" dirty="0">
                <a:latin typeface="Arial" panose="020B0604020202020204" pitchFamily="34" charset="0"/>
                <a:cs typeface="Arial" panose="020B0604020202020204" pitchFamily="34" charset="0"/>
              </a:rPr>
              <a:t>.</a:t>
            </a:r>
          </a:p>
        </p:txBody>
      </p:sp>
      <p:pic>
        <p:nvPicPr>
          <p:cNvPr id="7" name="Picture 6">
            <a:extLst>
              <a:ext uri="{FF2B5EF4-FFF2-40B4-BE49-F238E27FC236}">
                <a16:creationId xmlns:a16="http://schemas.microsoft.com/office/drawing/2014/main" id="{96B080AD-285C-983F-E85F-555B6F0DB677}"/>
              </a:ext>
            </a:extLst>
          </p:cNvPr>
          <p:cNvPicPr>
            <a:picLocks noChangeAspect="1"/>
          </p:cNvPicPr>
          <p:nvPr/>
        </p:nvPicPr>
        <p:blipFill>
          <a:blip r:embed="rId5"/>
          <a:stretch>
            <a:fillRect/>
          </a:stretch>
        </p:blipFill>
        <p:spPr>
          <a:xfrm>
            <a:off x="8829318" y="222808"/>
            <a:ext cx="2903963" cy="1935975"/>
          </a:xfrm>
          <a:prstGeom prst="rect">
            <a:avLst/>
          </a:prstGeom>
        </p:spPr>
      </p:pic>
      <p:sp>
        <p:nvSpPr>
          <p:cNvPr id="8" name="TextBox 7">
            <a:extLst>
              <a:ext uri="{FF2B5EF4-FFF2-40B4-BE49-F238E27FC236}">
                <a16:creationId xmlns:a16="http://schemas.microsoft.com/office/drawing/2014/main" id="{BF5D7065-FCE1-A38A-02EB-85B89BF0FDA7}"/>
              </a:ext>
            </a:extLst>
          </p:cNvPr>
          <p:cNvSpPr txBox="1"/>
          <p:nvPr/>
        </p:nvSpPr>
        <p:spPr>
          <a:xfrm>
            <a:off x="8737609" y="2154358"/>
            <a:ext cx="3087379" cy="1446550"/>
          </a:xfrm>
          <a:prstGeom prst="rect">
            <a:avLst/>
          </a:prstGeom>
          <a:noFill/>
        </p:spPr>
        <p:txBody>
          <a:bodyPr wrap="square" lIns="91440" tIns="45720" rIns="91440" bIns="45720" rtlCol="0" anchor="t">
            <a:spAutoFit/>
          </a:bodyPr>
          <a:lstStyle/>
          <a:p>
            <a:r>
              <a:rPr lang="en-US" sz="1100" u="sng" dirty="0">
                <a:latin typeface="Arial"/>
                <a:cs typeface="Arial"/>
              </a:rPr>
              <a:t>Maxwell Boyce, MBE (born 27 September 1943) is a Welsh comedian, singer and entertainer from </a:t>
            </a:r>
            <a:r>
              <a:rPr lang="en-US" sz="1100" u="sng" dirty="0" err="1">
                <a:latin typeface="Arial"/>
                <a:cs typeface="Arial"/>
              </a:rPr>
              <a:t>Glynneath</a:t>
            </a:r>
            <a:r>
              <a:rPr lang="en-US" sz="1100" u="sng" dirty="0">
                <a:latin typeface="Arial"/>
                <a:cs typeface="Arial"/>
              </a:rPr>
              <a:t>. He is a family friend, and I went through primary and comprehensive school with his daughter. Going around for tea after school with Max was something of normality during my childhood.</a:t>
            </a:r>
            <a:endParaRPr lang="en-GB" sz="1100" u="sng" dirty="0">
              <a:latin typeface="Arial"/>
              <a:cs typeface="Arial"/>
            </a:endParaRPr>
          </a:p>
        </p:txBody>
      </p:sp>
      <p:sp>
        <p:nvSpPr>
          <p:cNvPr id="10" name="TextBox 9">
            <a:extLst>
              <a:ext uri="{FF2B5EF4-FFF2-40B4-BE49-F238E27FC236}">
                <a16:creationId xmlns:a16="http://schemas.microsoft.com/office/drawing/2014/main" id="{E3FB0B53-8C89-2756-2A43-49003B552B7B}"/>
              </a:ext>
            </a:extLst>
          </p:cNvPr>
          <p:cNvSpPr txBox="1"/>
          <p:nvPr/>
        </p:nvSpPr>
        <p:spPr>
          <a:xfrm>
            <a:off x="229392" y="84141"/>
            <a:ext cx="3945886" cy="2677656"/>
          </a:xfrm>
          <a:prstGeom prst="rect">
            <a:avLst/>
          </a:prstGeom>
          <a:solidFill>
            <a:schemeClr val="accent2"/>
          </a:solidFill>
        </p:spPr>
        <p:txBody>
          <a:bodyPr wrap="square" rtlCol="0">
            <a:spAutoFit/>
          </a:bodyPr>
          <a:lstStyle/>
          <a:p>
            <a:r>
              <a:rPr lang="en-GB" sz="1200" dirty="0">
                <a:latin typeface="Arial" panose="020B0604020202020204" pitchFamily="34" charset="0"/>
                <a:cs typeface="Arial" panose="020B0604020202020204" pitchFamily="34" charset="0"/>
              </a:rPr>
              <a:t>All about me!</a:t>
            </a:r>
          </a:p>
          <a:p>
            <a:r>
              <a:rPr lang="en-GB" sz="1200" dirty="0">
                <a:latin typeface="Arial" panose="020B0604020202020204" pitchFamily="34" charset="0"/>
                <a:cs typeface="Arial" panose="020B0604020202020204" pitchFamily="34" charset="0"/>
              </a:rPr>
              <a:t>My name is Catherine; I am 45 years old and live in </a:t>
            </a:r>
            <a:r>
              <a:rPr lang="en-GB" sz="1200" dirty="0" err="1">
                <a:latin typeface="Arial" panose="020B0604020202020204" pitchFamily="34" charset="0"/>
                <a:cs typeface="Arial" panose="020B0604020202020204" pitchFamily="34" charset="0"/>
              </a:rPr>
              <a:t>Glynneath</a:t>
            </a:r>
            <a:r>
              <a:rPr lang="en-GB"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Glynneath</a:t>
            </a:r>
            <a:r>
              <a:rPr lang="en-US" sz="1200" dirty="0">
                <a:latin typeface="Arial" panose="020B0604020202020204" pitchFamily="34" charset="0"/>
                <a:cs typeface="Arial" panose="020B0604020202020204" pitchFamily="34" charset="0"/>
              </a:rPr>
              <a:t> is becoming known as the ‘Gateway to Welsh Waterfall Country’  and I'm lucky enough to call this place home. It is also the home of Max Boyce whom I know very well. I work in </a:t>
            </a:r>
            <a:r>
              <a:rPr lang="en-US" sz="1200" dirty="0" err="1">
                <a:latin typeface="Arial" panose="020B0604020202020204" pitchFamily="34" charset="0"/>
                <a:cs typeface="Arial" panose="020B0604020202020204" pitchFamily="34" charset="0"/>
              </a:rPr>
              <a:t>Glynneath</a:t>
            </a:r>
            <a:r>
              <a:rPr lang="en-US" sz="1200" dirty="0">
                <a:latin typeface="Arial" panose="020B0604020202020204" pitchFamily="34" charset="0"/>
                <a:cs typeface="Arial" panose="020B0604020202020204" pitchFamily="34" charset="0"/>
              </a:rPr>
              <a:t> Welsh primary school which I attended myself as a child. I have worked here 20 years. I have 3 children, and I became a grandmother this year which I absolutely love. Finding a work/life balance on times is difficult but taking on the John Muir award as part of my assignment has given me the incentive to slow down, take a step back and appreciate my surroundings that I've taken for granted for so many years.</a:t>
            </a:r>
            <a:endParaRPr lang="en-GB" sz="12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C311132C-52D3-6EBE-CDED-E51916E8B004}"/>
              </a:ext>
            </a:extLst>
          </p:cNvPr>
          <p:cNvPicPr>
            <a:picLocks noChangeAspect="1"/>
          </p:cNvPicPr>
          <p:nvPr/>
        </p:nvPicPr>
        <p:blipFill>
          <a:blip r:embed="rId6"/>
          <a:stretch>
            <a:fillRect/>
          </a:stretch>
        </p:blipFill>
        <p:spPr>
          <a:xfrm>
            <a:off x="4013940" y="4135965"/>
            <a:ext cx="2659018" cy="1979767"/>
          </a:xfrm>
          <a:prstGeom prst="rect">
            <a:avLst/>
          </a:prstGeom>
        </p:spPr>
      </p:pic>
      <p:sp>
        <p:nvSpPr>
          <p:cNvPr id="12" name="TextBox 11">
            <a:extLst>
              <a:ext uri="{FF2B5EF4-FFF2-40B4-BE49-F238E27FC236}">
                <a16:creationId xmlns:a16="http://schemas.microsoft.com/office/drawing/2014/main" id="{0D291D18-E746-0A27-3B9A-7C54973C63B4}"/>
              </a:ext>
            </a:extLst>
          </p:cNvPr>
          <p:cNvSpPr txBox="1"/>
          <p:nvPr/>
        </p:nvSpPr>
        <p:spPr>
          <a:xfrm>
            <a:off x="6724770" y="3683112"/>
            <a:ext cx="2977013" cy="2769989"/>
          </a:xfrm>
          <a:prstGeom prst="rect">
            <a:avLst/>
          </a:prstGeom>
          <a:solidFill>
            <a:schemeClr val="accent2"/>
          </a:solidFill>
        </p:spPr>
        <p:txBody>
          <a:bodyPr wrap="square" rtlCol="0">
            <a:spAutoFit/>
          </a:bodyPr>
          <a:lstStyle/>
          <a:p>
            <a:r>
              <a:rPr lang="en-GB" b="1" dirty="0"/>
              <a:t> </a:t>
            </a:r>
            <a:r>
              <a:rPr lang="en-GB" b="1" dirty="0">
                <a:latin typeface="Arial" panose="020B0604020202020204" pitchFamily="34" charset="0"/>
                <a:cs typeface="Arial" panose="020B0604020202020204" pitchFamily="34" charset="0"/>
              </a:rPr>
              <a:t>Decisions</a:t>
            </a:r>
          </a:p>
          <a:p>
            <a:r>
              <a:rPr lang="en-GB" sz="1200" dirty="0">
                <a:latin typeface="Arial" panose="020B0604020202020204" pitchFamily="34" charset="0"/>
                <a:cs typeface="Arial" panose="020B0604020202020204" pitchFamily="34" charset="0"/>
              </a:rPr>
              <a:t>My decision to create a bee haven has come after walking to the waterfalls with my dogs and on the way back remembering I needed to pick up Honey that I buy from a local family business in </a:t>
            </a:r>
            <a:r>
              <a:rPr lang="en-GB" sz="1200" dirty="0" err="1">
                <a:latin typeface="Arial" panose="020B0604020202020204" pitchFamily="34" charset="0"/>
                <a:cs typeface="Arial" panose="020B0604020202020204" pitchFamily="34" charset="0"/>
              </a:rPr>
              <a:t>Glynneath</a:t>
            </a:r>
            <a:r>
              <a:rPr lang="en-GB" sz="1200" dirty="0">
                <a:latin typeface="Arial" panose="020B0604020202020204" pitchFamily="34" charset="0"/>
                <a:cs typeface="Arial" panose="020B0604020202020204" pitchFamily="34" charset="0"/>
              </a:rPr>
              <a:t> known as </a:t>
            </a:r>
            <a:r>
              <a:rPr lang="en-GB" sz="1200" dirty="0" err="1">
                <a:latin typeface="Arial" panose="020B0604020202020204" pitchFamily="34" charset="0"/>
                <a:cs typeface="Arial" panose="020B0604020202020204" pitchFamily="34" charset="0"/>
              </a:rPr>
              <a:t>Tubbys</a:t>
            </a:r>
            <a:r>
              <a:rPr lang="en-GB" sz="1200" dirty="0">
                <a:latin typeface="Arial" panose="020B0604020202020204" pitchFamily="34" charset="0"/>
                <a:cs typeface="Arial" panose="020B0604020202020204" pitchFamily="34" charset="0"/>
              </a:rPr>
              <a:t> honey.   Max along with our community hold a special place in our hearts in memory of a special man, our beekeeper who initially started making this honey who passed away to MND at very young age. His son has taken over in honour of his Dad.</a:t>
            </a:r>
          </a:p>
        </p:txBody>
      </p:sp>
      <p:pic>
        <p:nvPicPr>
          <p:cNvPr id="13" name="Picture 12">
            <a:extLst>
              <a:ext uri="{FF2B5EF4-FFF2-40B4-BE49-F238E27FC236}">
                <a16:creationId xmlns:a16="http://schemas.microsoft.com/office/drawing/2014/main" id="{45384DFD-5C78-55F3-E51D-DCC71CB31221}"/>
              </a:ext>
            </a:extLst>
          </p:cNvPr>
          <p:cNvPicPr>
            <a:picLocks noChangeAspect="1"/>
          </p:cNvPicPr>
          <p:nvPr/>
        </p:nvPicPr>
        <p:blipFill>
          <a:blip r:embed="rId7"/>
          <a:stretch>
            <a:fillRect/>
          </a:stretch>
        </p:blipFill>
        <p:spPr>
          <a:xfrm>
            <a:off x="9841134" y="3611373"/>
            <a:ext cx="2180952" cy="2218399"/>
          </a:xfrm>
          <a:prstGeom prst="rect">
            <a:avLst/>
          </a:prstGeom>
        </p:spPr>
      </p:pic>
      <p:sp>
        <p:nvSpPr>
          <p:cNvPr id="15" name="TextBox 14">
            <a:extLst>
              <a:ext uri="{FF2B5EF4-FFF2-40B4-BE49-F238E27FC236}">
                <a16:creationId xmlns:a16="http://schemas.microsoft.com/office/drawing/2014/main" id="{CAC8F1E6-1B7E-C01F-4037-0FCF7E5D5C21}"/>
              </a:ext>
            </a:extLst>
          </p:cNvPr>
          <p:cNvSpPr txBox="1"/>
          <p:nvPr/>
        </p:nvSpPr>
        <p:spPr>
          <a:xfrm>
            <a:off x="7462551" y="6212139"/>
            <a:ext cx="4617816" cy="646331"/>
          </a:xfrm>
          <a:prstGeom prst="rect">
            <a:avLst/>
          </a:prstGeom>
          <a:noFill/>
        </p:spPr>
        <p:txBody>
          <a:bodyPr wrap="square">
            <a:spAutoFit/>
          </a:bodyPr>
          <a:lstStyle/>
          <a:p>
            <a:r>
              <a:rPr lang="en-US" dirty="0">
                <a:hlinkClick r:id="rId8"/>
              </a:rPr>
              <a:t>The Tubby Trust - Thank you Max, always the voice for Mike... | Facebook</a:t>
            </a:r>
            <a:r>
              <a:rPr lang="en-US" dirty="0"/>
              <a:t> </a:t>
            </a:r>
            <a:endParaRPr lang="en-GB" dirty="0"/>
          </a:p>
        </p:txBody>
      </p:sp>
    </p:spTree>
    <p:extLst>
      <p:ext uri="{BB962C8B-B14F-4D97-AF65-F5344CB8AC3E}">
        <p14:creationId xmlns:p14="http://schemas.microsoft.com/office/powerpoint/2010/main" val="2694771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ACBFC-8196-1719-4214-B319AF858FB4}"/>
              </a:ext>
            </a:extLst>
          </p:cNvPr>
          <p:cNvSpPr>
            <a:spLocks noGrp="1"/>
          </p:cNvSpPr>
          <p:nvPr>
            <p:ph type="ctrTitle"/>
          </p:nvPr>
        </p:nvSpPr>
        <p:spPr>
          <a:xfrm>
            <a:off x="640080" y="325369"/>
            <a:ext cx="4368602" cy="1956841"/>
          </a:xfrm>
        </p:spPr>
        <p:txBody>
          <a:bodyPr vert="horz" lIns="91440" tIns="45720" rIns="91440" bIns="45720" rtlCol="0" anchor="b">
            <a:normAutofit/>
          </a:bodyPr>
          <a:lstStyle/>
          <a:p>
            <a:r>
              <a:rPr lang="en-US" sz="5400" dirty="0"/>
              <a:t>The chosen area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33071DA-8E31-EB3D-0899-A8F27DD63933}"/>
              </a:ext>
            </a:extLst>
          </p:cNvPr>
          <p:cNvSpPr>
            <a:spLocks noGrp="1"/>
          </p:cNvSpPr>
          <p:nvPr>
            <p:ph type="subTitle" idx="1"/>
          </p:nvPr>
        </p:nvSpPr>
        <p:spPr>
          <a:xfrm>
            <a:off x="640080" y="2872899"/>
            <a:ext cx="4243589" cy="3320668"/>
          </a:xfrm>
        </p:spPr>
        <p:txBody>
          <a:bodyPr vert="horz" lIns="91440" tIns="45720" rIns="91440" bIns="45720" rtlCol="0">
            <a:normAutofit fontScale="92500" lnSpcReduction="10000"/>
          </a:bodyPr>
          <a:lstStyle/>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I have decided to use this area, which is a little corner of my nursery class outdoor area. It is only small, but I will use the floor area, the fence and the shed panels to develop my little bee haven. Currently it contains nothing and is not used, but the potential for a bee haven is my plan of action.</a:t>
            </a:r>
          </a:p>
        </p:txBody>
      </p:sp>
      <p:pic>
        <p:nvPicPr>
          <p:cNvPr id="4" name="Picture 3">
            <a:extLst>
              <a:ext uri="{FF2B5EF4-FFF2-40B4-BE49-F238E27FC236}">
                <a16:creationId xmlns:a16="http://schemas.microsoft.com/office/drawing/2014/main" id="{FDF34633-B365-B68C-95B9-FD60E82A5BAC}"/>
              </a:ext>
            </a:extLst>
          </p:cNvPr>
          <p:cNvPicPr>
            <a:picLocks noChangeAspect="1"/>
          </p:cNvPicPr>
          <p:nvPr/>
        </p:nvPicPr>
        <p:blipFill>
          <a:blip r:embed="rId2"/>
          <a:srcRect l="3395" r="2137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527CECA4-F013-335C-1AA3-A4C06B6CBBEC}"/>
              </a:ext>
            </a:extLst>
          </p:cNvPr>
          <p:cNvPicPr>
            <a:picLocks noChangeAspect="1"/>
          </p:cNvPicPr>
          <p:nvPr/>
        </p:nvPicPr>
        <p:blipFill>
          <a:blip r:embed="rId3"/>
          <a:stretch>
            <a:fillRect/>
          </a:stretch>
        </p:blipFill>
        <p:spPr>
          <a:xfrm>
            <a:off x="6094476" y="5560784"/>
            <a:ext cx="5560712" cy="1105192"/>
          </a:xfrm>
          <a:prstGeom prst="rect">
            <a:avLst/>
          </a:prstGeom>
        </p:spPr>
      </p:pic>
      <p:sp>
        <p:nvSpPr>
          <p:cNvPr id="6" name="TextBox 5">
            <a:extLst>
              <a:ext uri="{FF2B5EF4-FFF2-40B4-BE49-F238E27FC236}">
                <a16:creationId xmlns:a16="http://schemas.microsoft.com/office/drawing/2014/main" id="{F1E65B59-E109-1A3E-7CB7-84C7A86F4BED}"/>
              </a:ext>
            </a:extLst>
          </p:cNvPr>
          <p:cNvSpPr txBox="1"/>
          <p:nvPr/>
        </p:nvSpPr>
        <p:spPr>
          <a:xfrm>
            <a:off x="7988664" y="443090"/>
            <a:ext cx="2060592" cy="584775"/>
          </a:xfrm>
          <a:prstGeom prst="rect">
            <a:avLst/>
          </a:prstGeom>
          <a:solidFill>
            <a:schemeClr val="accent2"/>
          </a:solidFill>
        </p:spPr>
        <p:txBody>
          <a:bodyPr wrap="square" rtlCol="0">
            <a:spAutoFit/>
          </a:bodyPr>
          <a:lstStyle/>
          <a:p>
            <a:r>
              <a:rPr lang="en-GB" sz="3200" dirty="0">
                <a:latin typeface="Arial" panose="020B0604020202020204" pitchFamily="34" charset="0"/>
                <a:cs typeface="Arial" panose="020B0604020202020204" pitchFamily="34" charset="0"/>
              </a:rPr>
              <a:t>Discover</a:t>
            </a:r>
          </a:p>
        </p:txBody>
      </p:sp>
    </p:spTree>
    <p:extLst>
      <p:ext uri="{BB962C8B-B14F-4D97-AF65-F5344CB8AC3E}">
        <p14:creationId xmlns:p14="http://schemas.microsoft.com/office/powerpoint/2010/main" val="3619113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9D37F-6039-4063-7015-25B0D4EE4732}"/>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3000" b="1"/>
              <a:t>Why have I chosen a bee haven ? </a:t>
            </a:r>
            <a:r>
              <a:rPr lang="en-US" sz="3000"/>
              <a:t>I wanted to create an environment that provides a safe and nurturing space for bees and other pollinators to thrive.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F75E908-091D-A817-86EA-EDADB411C056}"/>
              </a:ext>
            </a:extLst>
          </p:cNvPr>
          <p:cNvPicPr>
            <a:picLocks noGrp="1" noChangeAspect="1"/>
          </p:cNvPicPr>
          <p:nvPr>
            <p:ph idx="1"/>
          </p:nvPr>
        </p:nvPicPr>
        <p:blipFill>
          <a:blip r:embed="rId2"/>
          <a:srcRect t="302"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99476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8" name="Picture 17" descr="Bees working on a honeycomb">
            <a:extLst>
              <a:ext uri="{FF2B5EF4-FFF2-40B4-BE49-F238E27FC236}">
                <a16:creationId xmlns:a16="http://schemas.microsoft.com/office/drawing/2014/main" id="{01B3DF83-7B5C-1D91-FA18-7D618CC2C85A}"/>
              </a:ext>
            </a:extLst>
          </p:cNvPr>
          <p:cNvPicPr>
            <a:picLocks noChangeAspect="1"/>
          </p:cNvPicPr>
          <p:nvPr/>
        </p:nvPicPr>
        <p:blipFill>
          <a:blip r:embed="rId2"/>
          <a:srcRect b="2511"/>
          <a:stretch>
            <a:fillRect/>
          </a:stretch>
        </p:blipFill>
        <p:spPr>
          <a:xfrm>
            <a:off x="1" y="10"/>
            <a:ext cx="9669642"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6">
            <a:extLst>
              <a:ext uri="{FF2B5EF4-FFF2-40B4-BE49-F238E27FC236}">
                <a16:creationId xmlns:a16="http://schemas.microsoft.com/office/drawing/2014/main" id="{4A86396D-9EC7-FD4D-65F9-29853F769482}"/>
              </a:ext>
            </a:extLst>
          </p:cNvPr>
          <p:cNvSpPr txBox="1"/>
          <p:nvPr/>
        </p:nvSpPr>
        <p:spPr>
          <a:xfrm>
            <a:off x="6510528" y="167148"/>
            <a:ext cx="5474995" cy="600981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GB" sz="1400" noProof="0" dirty="0">
                <a:latin typeface="Arial"/>
                <a:cs typeface="Arial"/>
              </a:rPr>
              <a:t>🐝 </a:t>
            </a:r>
            <a:r>
              <a:rPr lang="en-GB" sz="1400" b="1" noProof="0" dirty="0">
                <a:latin typeface="Arial"/>
                <a:cs typeface="Arial"/>
              </a:rPr>
              <a:t>Fascinating Facts About Honey Bees</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are master pollinators</a:t>
            </a:r>
            <a:r>
              <a:rPr lang="en-GB" sz="1000" noProof="0" dirty="0">
                <a:latin typeface="Arial" panose="020B0604020202020204" pitchFamily="34" charset="0"/>
                <a:cs typeface="Arial" panose="020B0604020202020204" pitchFamily="34" charset="0"/>
              </a:rPr>
              <a:t> – they help flowers, fruits, and vegetables grow by transferring pollen.</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live in hives</a:t>
            </a:r>
            <a:r>
              <a:rPr lang="en-GB" sz="1000" noProof="0" dirty="0">
                <a:latin typeface="Arial" panose="020B0604020202020204" pitchFamily="34" charset="0"/>
                <a:cs typeface="Arial" panose="020B0604020202020204" pitchFamily="34" charset="0"/>
              </a:rPr>
              <a:t> with three roles:</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Queen</a:t>
            </a:r>
            <a:r>
              <a:rPr lang="en-GB" sz="1000" noProof="0" dirty="0">
                <a:latin typeface="Arial" panose="020B0604020202020204" pitchFamily="34" charset="0"/>
                <a:cs typeface="Arial" panose="020B0604020202020204" pitchFamily="34" charset="0"/>
              </a:rPr>
              <a:t> – lays eggs and guides the hive with special chemicals.</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Workers</a:t>
            </a:r>
            <a:r>
              <a:rPr lang="en-GB" sz="1000" noProof="0" dirty="0">
                <a:latin typeface="Arial" panose="020B0604020202020204" pitchFamily="34" charset="0"/>
                <a:cs typeface="Arial" panose="020B0604020202020204" pitchFamily="34" charset="0"/>
              </a:rPr>
              <a:t> – all female; collect nectar, build the hive, and keep it  clean.</a:t>
            </a:r>
          </a:p>
          <a:p>
            <a:pPr marL="742950" lvl="1"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Drones</a:t>
            </a:r>
            <a:r>
              <a:rPr lang="en-GB" sz="1000" noProof="0" dirty="0">
                <a:latin typeface="Arial" panose="020B0604020202020204" pitchFamily="34" charset="0"/>
                <a:cs typeface="Arial" panose="020B0604020202020204" pitchFamily="34" charset="0"/>
              </a:rPr>
              <a:t> – male bees; their main job is to mate with the queen.</a:t>
            </a:r>
          </a:p>
          <a:p>
            <a:pPr marL="742950" lvl="1"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make honey</a:t>
            </a:r>
            <a:r>
              <a:rPr lang="en-GB" sz="1000" noProof="0" dirty="0">
                <a:latin typeface="Arial" panose="020B0604020202020204" pitchFamily="34" charset="0"/>
                <a:cs typeface="Arial" panose="020B0604020202020204" pitchFamily="34" charset="0"/>
              </a:rPr>
              <a:t> as a winter food store – and lucky for us, they make extra!</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If the </a:t>
            </a:r>
            <a:r>
              <a:rPr lang="en-GB" sz="1000" b="1" noProof="0" dirty="0">
                <a:latin typeface="Arial" panose="020B0604020202020204" pitchFamily="34" charset="0"/>
                <a:cs typeface="Arial" panose="020B0604020202020204" pitchFamily="34" charset="0"/>
              </a:rPr>
              <a:t>queen dies</a:t>
            </a:r>
            <a:r>
              <a:rPr lang="en-GB" sz="1000" noProof="0" dirty="0">
                <a:latin typeface="Arial" panose="020B0604020202020204" pitchFamily="34" charset="0"/>
                <a:cs typeface="Arial" panose="020B0604020202020204" pitchFamily="34" charset="0"/>
              </a:rPr>
              <a:t>, workers feed a young larva royal jelly to create a new queen.</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b="1" noProof="0" dirty="0">
                <a:latin typeface="Arial" panose="020B0604020202020204" pitchFamily="34" charset="0"/>
                <a:cs typeface="Arial" panose="020B0604020202020204" pitchFamily="34" charset="0"/>
              </a:rPr>
              <a:t>Bees are amazing flyers</a:t>
            </a:r>
            <a:r>
              <a:rPr lang="en-GB" sz="1000" noProof="0" dirty="0">
                <a:latin typeface="Arial" panose="020B0604020202020204" pitchFamily="34" charset="0"/>
                <a:cs typeface="Arial" panose="020B0604020202020204" pitchFamily="34" charset="0"/>
              </a:rPr>
              <a:t> – they can fly at 25km/h and flap wings 200 times per second!</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Each bee has </a:t>
            </a:r>
            <a:r>
              <a:rPr lang="en-GB" sz="1000" b="1" noProof="0" dirty="0">
                <a:latin typeface="Arial" panose="020B0604020202020204" pitchFamily="34" charset="0"/>
                <a:cs typeface="Arial" panose="020B0604020202020204" pitchFamily="34" charset="0"/>
              </a:rPr>
              <a:t>170 smell sensors</a:t>
            </a:r>
            <a:r>
              <a:rPr lang="en-GB" sz="1000" noProof="0" dirty="0">
                <a:latin typeface="Arial" panose="020B0604020202020204" pitchFamily="34" charset="0"/>
                <a:cs typeface="Arial" panose="020B0604020202020204" pitchFamily="34" charset="0"/>
              </a:rPr>
              <a:t> to help find flowers and communicate.</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A worker bee lives </a:t>
            </a:r>
            <a:r>
              <a:rPr lang="en-GB" sz="1000" b="1" noProof="0" dirty="0">
                <a:latin typeface="Arial" panose="020B0604020202020204" pitchFamily="34" charset="0"/>
                <a:cs typeface="Arial" panose="020B0604020202020204" pitchFamily="34" charset="0"/>
              </a:rPr>
              <a:t>about 5–6 weeks</a:t>
            </a:r>
            <a:r>
              <a:rPr lang="en-GB" sz="1000" noProof="0" dirty="0">
                <a:latin typeface="Arial" panose="020B0604020202020204" pitchFamily="34" charset="0"/>
                <a:cs typeface="Arial" panose="020B0604020202020204" pitchFamily="34" charset="0"/>
              </a:rPr>
              <a:t>, producing just 1/12 of a teaspoon of honey!</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A queen bee can live </a:t>
            </a:r>
            <a:r>
              <a:rPr lang="en-GB" sz="1000" b="1" noProof="0" dirty="0">
                <a:latin typeface="Arial" panose="020B0604020202020204" pitchFamily="34" charset="0"/>
                <a:cs typeface="Arial" panose="020B0604020202020204" pitchFamily="34" charset="0"/>
              </a:rPr>
              <a:t>up to 5 years</a:t>
            </a:r>
            <a:r>
              <a:rPr lang="en-GB" sz="1000" noProof="0" dirty="0">
                <a:latin typeface="Arial" panose="020B0604020202020204" pitchFamily="34" charset="0"/>
                <a:cs typeface="Arial" panose="020B0604020202020204" pitchFamily="34" charset="0"/>
              </a:rPr>
              <a:t> and lay 2,500 eggs a day in summer.</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Bees perform a </a:t>
            </a:r>
            <a:r>
              <a:rPr lang="en-GB" sz="1000" b="1" noProof="0" dirty="0">
                <a:latin typeface="Arial" panose="020B0604020202020204" pitchFamily="34" charset="0"/>
                <a:cs typeface="Arial" panose="020B0604020202020204" pitchFamily="34" charset="0"/>
              </a:rPr>
              <a:t>“waggle dance”</a:t>
            </a:r>
            <a:r>
              <a:rPr lang="en-GB" sz="1000" noProof="0" dirty="0">
                <a:latin typeface="Arial" panose="020B0604020202020204" pitchFamily="34" charset="0"/>
                <a:cs typeface="Arial" panose="020B0604020202020204" pitchFamily="34" charset="0"/>
              </a:rPr>
              <a:t> to tell others where the best flowers are.</a:t>
            </a:r>
          </a:p>
          <a:p>
            <a:pPr indent="-228600">
              <a:lnSpc>
                <a:spcPct val="90000"/>
              </a:lnSpc>
              <a:spcAft>
                <a:spcPts val="600"/>
              </a:spcAft>
              <a:buFont typeface="Arial" panose="020B0604020202020204" pitchFamily="34" charset="0"/>
              <a:buChar char="•"/>
            </a:pPr>
            <a:endParaRPr lang="en-GB" sz="1000" noProof="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sz="1000" noProof="0" dirty="0">
                <a:latin typeface="Arial" panose="020B0604020202020204" pitchFamily="34" charset="0"/>
                <a:cs typeface="Arial" panose="020B0604020202020204" pitchFamily="34" charset="0"/>
              </a:rPr>
              <a:t>Bees are disappearing due to </a:t>
            </a:r>
            <a:r>
              <a:rPr lang="en-GB" sz="1000" b="1" noProof="0" dirty="0">
                <a:latin typeface="Arial" panose="020B0604020202020204" pitchFamily="34" charset="0"/>
                <a:cs typeface="Arial" panose="020B0604020202020204" pitchFamily="34" charset="0"/>
              </a:rPr>
              <a:t>colony collapse disorder</a:t>
            </a:r>
            <a:r>
              <a:rPr lang="en-GB" sz="1000" noProof="0" dirty="0">
                <a:latin typeface="Arial" panose="020B0604020202020204" pitchFamily="34" charset="0"/>
                <a:cs typeface="Arial" panose="020B0604020202020204" pitchFamily="34" charset="0"/>
              </a:rPr>
              <a:t> – up to 90% lost in some areas.</a:t>
            </a:r>
          </a:p>
        </p:txBody>
      </p:sp>
    </p:spTree>
    <p:extLst>
      <p:ext uri="{BB962C8B-B14F-4D97-AF65-F5344CB8AC3E}">
        <p14:creationId xmlns:p14="http://schemas.microsoft.com/office/powerpoint/2010/main" val="1767636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2CCB-B0DA-E38B-46B8-39C91EF873DB}"/>
              </a:ext>
            </a:extLst>
          </p:cNvPr>
          <p:cNvSpPr>
            <a:spLocks noGrp="1"/>
          </p:cNvSpPr>
          <p:nvPr>
            <p:ph type="title"/>
          </p:nvPr>
        </p:nvSpPr>
        <p:spPr>
          <a:xfrm>
            <a:off x="210312" y="365125"/>
            <a:ext cx="11143488" cy="1325563"/>
          </a:xfrm>
        </p:spPr>
        <p:txBody>
          <a:bodyPr>
            <a:noAutofit/>
          </a:bodyPr>
          <a:lstStyle/>
          <a:p>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Bees are drawn to flowers that provide nectar and pollen, especially those with open, easily accessible blooms. Some of their </a:t>
            </a:r>
            <a:r>
              <a:rPr lang="en-GB" sz="2000" dirty="0" err="1">
                <a:latin typeface="Arial" panose="020B0604020202020204" pitchFamily="34" charset="0"/>
                <a:cs typeface="Arial" panose="020B0604020202020204" pitchFamily="34" charset="0"/>
              </a:rPr>
              <a:t>favorites</a:t>
            </a:r>
            <a:r>
              <a:rPr lang="en-GB" sz="2000" dirty="0">
                <a:latin typeface="Arial" panose="020B0604020202020204" pitchFamily="34" charset="0"/>
                <a:cs typeface="Arial" panose="020B0604020202020204" pitchFamily="34" charset="0"/>
              </a:rPr>
              <a:t> include: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Lavender</a:t>
            </a:r>
            <a:r>
              <a:rPr lang="en-GB" sz="2000" dirty="0">
                <a:latin typeface="Arial" panose="020B0604020202020204" pitchFamily="34" charset="0"/>
                <a:cs typeface="Arial" panose="020B0604020202020204" pitchFamily="34" charset="0"/>
              </a:rPr>
              <a:t> – Rich in nectar and loved by bumblebees.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Sunflowers</a:t>
            </a:r>
            <a:r>
              <a:rPr lang="en-GB" sz="2000" dirty="0">
                <a:latin typeface="Arial" panose="020B0604020202020204" pitchFamily="34" charset="0"/>
                <a:cs typeface="Arial" panose="020B0604020202020204" pitchFamily="34" charset="0"/>
              </a:rPr>
              <a:t> – Provide both pollen and nectar, attracting various bee species.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Borage</a:t>
            </a:r>
            <a:r>
              <a:rPr lang="en-GB" sz="2000" dirty="0">
                <a:latin typeface="Arial" panose="020B0604020202020204" pitchFamily="34" charset="0"/>
                <a:cs typeface="Arial" panose="020B0604020202020204" pitchFamily="34" charset="0"/>
              </a:rPr>
              <a:t> – A top choice for honeybees due to its continuous blooming.</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Foxgloves</a:t>
            </a:r>
            <a:r>
              <a:rPr lang="en-GB" sz="2000" dirty="0">
                <a:latin typeface="Arial" panose="020B0604020202020204" pitchFamily="34" charset="0"/>
                <a:cs typeface="Arial" panose="020B0604020202020204" pitchFamily="34" charset="0"/>
              </a:rPr>
              <a:t> – Ideal for long-tongued bees like garden bumblebees.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Clover</a:t>
            </a:r>
            <a:r>
              <a:rPr lang="en-GB" sz="2000" dirty="0">
                <a:latin typeface="Arial" panose="020B0604020202020204" pitchFamily="34" charset="0"/>
                <a:cs typeface="Arial" panose="020B0604020202020204" pitchFamily="34" charset="0"/>
              </a:rPr>
              <a:t> – White and red clover are excellent nectar sources.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Thyme &amp; Rosemary</a:t>
            </a:r>
            <a:r>
              <a:rPr lang="en-GB" sz="2000" dirty="0">
                <a:latin typeface="Arial" panose="020B0604020202020204" pitchFamily="34" charset="0"/>
                <a:cs typeface="Arial" panose="020B0604020202020204" pitchFamily="34" charset="0"/>
              </a:rPr>
              <a:t> – Aromatic herbs that support pollinators.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Cornflowers</a:t>
            </a:r>
            <a:r>
              <a:rPr lang="en-GB" sz="2000" dirty="0">
                <a:latin typeface="Arial" panose="020B0604020202020204" pitchFamily="34" charset="0"/>
                <a:cs typeface="Arial" panose="020B0604020202020204" pitchFamily="34" charset="0"/>
              </a:rPr>
              <a:t> – High in nectar and easy for bees to access.</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Honeysuckle</a:t>
            </a:r>
            <a:r>
              <a:rPr lang="en-GB" sz="2000" dirty="0">
                <a:latin typeface="Arial" panose="020B0604020202020204" pitchFamily="34" charset="0"/>
                <a:cs typeface="Arial" panose="020B0604020202020204" pitchFamily="34" charset="0"/>
              </a:rPr>
              <a:t> – A </a:t>
            </a:r>
            <a:r>
              <a:rPr lang="en-GB" sz="2000" dirty="0" err="1">
                <a:latin typeface="Arial" panose="020B0604020202020204" pitchFamily="34" charset="0"/>
                <a:cs typeface="Arial" panose="020B0604020202020204" pitchFamily="34" charset="0"/>
              </a:rPr>
              <a:t>favorite</a:t>
            </a:r>
            <a:r>
              <a:rPr lang="en-GB" sz="2000" dirty="0">
                <a:latin typeface="Arial" panose="020B0604020202020204" pitchFamily="34" charset="0"/>
                <a:cs typeface="Arial" panose="020B0604020202020204" pitchFamily="34" charset="0"/>
              </a:rPr>
              <a:t> for bees and butterflies alike.</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Echinacea (Coneflower)</a:t>
            </a:r>
            <a:r>
              <a:rPr lang="en-GB" sz="2000" dirty="0">
                <a:latin typeface="Arial" panose="020B0604020202020204" pitchFamily="34" charset="0"/>
                <a:cs typeface="Arial" panose="020B0604020202020204" pitchFamily="34" charset="0"/>
              </a:rPr>
              <a:t> – Provides abundant pollen.</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Bee Balm</a:t>
            </a:r>
            <a:r>
              <a:rPr lang="en-GB" sz="2000" dirty="0">
                <a:latin typeface="Arial" panose="020B0604020202020204" pitchFamily="34" charset="0"/>
                <a:cs typeface="Arial" panose="020B0604020202020204" pitchFamily="34" charset="0"/>
              </a:rPr>
              <a:t> – As the name suggests, it’s a magnet for pollinators.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Planting a mix of these flowers ensures a </a:t>
            </a:r>
            <a:r>
              <a:rPr lang="en-GB" sz="2000" b="1" dirty="0">
                <a:latin typeface="Arial" panose="020B0604020202020204" pitchFamily="34" charset="0"/>
                <a:cs typeface="Arial" panose="020B0604020202020204" pitchFamily="34" charset="0"/>
              </a:rPr>
              <a:t>year-round food source</a:t>
            </a:r>
            <a:r>
              <a:rPr lang="en-GB" sz="2000" dirty="0">
                <a:latin typeface="Arial" panose="020B0604020202020204" pitchFamily="34" charset="0"/>
                <a:cs typeface="Arial" panose="020B0604020202020204" pitchFamily="34" charset="0"/>
              </a:rPr>
              <a:t> for bees, supporting biodiversity and conservation efforts.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033" name="Picture 9" descr="black eyed susan blooming">
            <a:extLst>
              <a:ext uri="{FF2B5EF4-FFF2-40B4-BE49-F238E27FC236}">
                <a16:creationId xmlns:a16="http://schemas.microsoft.com/office/drawing/2014/main" id="{201F777B-EF75-286E-163E-988E2C67A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5963" y="4512074"/>
            <a:ext cx="1063973" cy="114780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ee balm in bloom">
            <a:extLst>
              <a:ext uri="{FF2B5EF4-FFF2-40B4-BE49-F238E27FC236}">
                <a16:creationId xmlns:a16="http://schemas.microsoft.com/office/drawing/2014/main" id="{D0EC0264-40F4-E9DE-C4D0-57E74791C9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906" y="4512074"/>
            <a:ext cx="799124" cy="856661"/>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atmint blooming">
            <a:extLst>
              <a:ext uri="{FF2B5EF4-FFF2-40B4-BE49-F238E27FC236}">
                <a16:creationId xmlns:a16="http://schemas.microsoft.com/office/drawing/2014/main" id="{2217EB24-E5ED-3FFA-D3F0-F9DB1A0314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955" y="5736001"/>
            <a:ext cx="927008" cy="94178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yarrow flowers blooming">
            <a:extLst>
              <a:ext uri="{FF2B5EF4-FFF2-40B4-BE49-F238E27FC236}">
                <a16:creationId xmlns:a16="http://schemas.microsoft.com/office/drawing/2014/main" id="{CA4B4747-86D5-595E-911C-DA04FF93BA9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7803" y="24118475"/>
            <a:ext cx="1303460" cy="13734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8B7C07B-5E8E-99E6-A7F6-A2FF0CE2F65A}"/>
              </a:ext>
            </a:extLst>
          </p:cNvPr>
          <p:cNvPicPr>
            <a:picLocks noChangeAspect="1"/>
          </p:cNvPicPr>
          <p:nvPr/>
        </p:nvPicPr>
        <p:blipFill>
          <a:blip r:embed="rId6"/>
          <a:stretch>
            <a:fillRect/>
          </a:stretch>
        </p:blipFill>
        <p:spPr>
          <a:xfrm>
            <a:off x="2497869" y="5368735"/>
            <a:ext cx="1127858" cy="1231499"/>
          </a:xfrm>
          <a:prstGeom prst="rect">
            <a:avLst/>
          </a:prstGeom>
        </p:spPr>
      </p:pic>
      <p:pic>
        <p:nvPicPr>
          <p:cNvPr id="6" name="Picture 5">
            <a:extLst>
              <a:ext uri="{FF2B5EF4-FFF2-40B4-BE49-F238E27FC236}">
                <a16:creationId xmlns:a16="http://schemas.microsoft.com/office/drawing/2014/main" id="{6C67E6CC-BA9C-8D61-34C7-3FA1D4D7FE8F}"/>
              </a:ext>
            </a:extLst>
          </p:cNvPr>
          <p:cNvPicPr>
            <a:picLocks noChangeAspect="1"/>
          </p:cNvPicPr>
          <p:nvPr/>
        </p:nvPicPr>
        <p:blipFill>
          <a:blip r:embed="rId7"/>
          <a:stretch>
            <a:fillRect/>
          </a:stretch>
        </p:blipFill>
        <p:spPr>
          <a:xfrm>
            <a:off x="3793660" y="4777704"/>
            <a:ext cx="1218909" cy="1325563"/>
          </a:xfrm>
          <a:prstGeom prst="rect">
            <a:avLst/>
          </a:prstGeom>
        </p:spPr>
      </p:pic>
      <p:pic>
        <p:nvPicPr>
          <p:cNvPr id="7" name="Picture 6">
            <a:extLst>
              <a:ext uri="{FF2B5EF4-FFF2-40B4-BE49-F238E27FC236}">
                <a16:creationId xmlns:a16="http://schemas.microsoft.com/office/drawing/2014/main" id="{62ABE556-A9D5-A1B5-A007-9364E462A837}"/>
              </a:ext>
            </a:extLst>
          </p:cNvPr>
          <p:cNvPicPr>
            <a:picLocks noChangeAspect="1"/>
          </p:cNvPicPr>
          <p:nvPr/>
        </p:nvPicPr>
        <p:blipFill>
          <a:blip r:embed="rId8"/>
          <a:stretch>
            <a:fillRect/>
          </a:stretch>
        </p:blipFill>
        <p:spPr>
          <a:xfrm>
            <a:off x="9698195" y="1959143"/>
            <a:ext cx="922187" cy="999623"/>
          </a:xfrm>
          <a:prstGeom prst="rect">
            <a:avLst/>
          </a:prstGeom>
        </p:spPr>
      </p:pic>
      <p:pic>
        <p:nvPicPr>
          <p:cNvPr id="8" name="Picture 7">
            <a:extLst>
              <a:ext uri="{FF2B5EF4-FFF2-40B4-BE49-F238E27FC236}">
                <a16:creationId xmlns:a16="http://schemas.microsoft.com/office/drawing/2014/main" id="{60857F0B-DFD1-A945-3652-F1E69B8CB487}"/>
              </a:ext>
            </a:extLst>
          </p:cNvPr>
          <p:cNvPicPr>
            <a:picLocks noChangeAspect="1"/>
          </p:cNvPicPr>
          <p:nvPr/>
        </p:nvPicPr>
        <p:blipFill>
          <a:blip r:embed="rId9"/>
          <a:stretch>
            <a:fillRect/>
          </a:stretch>
        </p:blipFill>
        <p:spPr>
          <a:xfrm>
            <a:off x="9698195" y="640524"/>
            <a:ext cx="859611" cy="938865"/>
          </a:xfrm>
          <a:prstGeom prst="rect">
            <a:avLst/>
          </a:prstGeom>
        </p:spPr>
      </p:pic>
      <p:pic>
        <p:nvPicPr>
          <p:cNvPr id="9" name="Picture 8">
            <a:extLst>
              <a:ext uri="{FF2B5EF4-FFF2-40B4-BE49-F238E27FC236}">
                <a16:creationId xmlns:a16="http://schemas.microsoft.com/office/drawing/2014/main" id="{2232C22A-EDD6-2264-2142-67E5FE5BF788}"/>
              </a:ext>
            </a:extLst>
          </p:cNvPr>
          <p:cNvPicPr>
            <a:picLocks noChangeAspect="1"/>
          </p:cNvPicPr>
          <p:nvPr/>
        </p:nvPicPr>
        <p:blipFill>
          <a:blip r:embed="rId10"/>
          <a:stretch>
            <a:fillRect/>
          </a:stretch>
        </p:blipFill>
        <p:spPr>
          <a:xfrm>
            <a:off x="8388920" y="1690688"/>
            <a:ext cx="1158340" cy="1268078"/>
          </a:xfrm>
          <a:prstGeom prst="rect">
            <a:avLst/>
          </a:prstGeom>
        </p:spPr>
      </p:pic>
      <p:pic>
        <p:nvPicPr>
          <p:cNvPr id="10" name="Picture 9">
            <a:extLst>
              <a:ext uri="{FF2B5EF4-FFF2-40B4-BE49-F238E27FC236}">
                <a16:creationId xmlns:a16="http://schemas.microsoft.com/office/drawing/2014/main" id="{0E84A366-2F16-AC6C-FF6E-AB0F18752B2C}"/>
              </a:ext>
            </a:extLst>
          </p:cNvPr>
          <p:cNvPicPr>
            <a:picLocks noChangeAspect="1"/>
          </p:cNvPicPr>
          <p:nvPr/>
        </p:nvPicPr>
        <p:blipFill>
          <a:blip r:embed="rId11"/>
          <a:stretch>
            <a:fillRect/>
          </a:stretch>
        </p:blipFill>
        <p:spPr>
          <a:xfrm>
            <a:off x="10732605" y="1351038"/>
            <a:ext cx="1242390" cy="1325563"/>
          </a:xfrm>
          <a:prstGeom prst="rect">
            <a:avLst/>
          </a:prstGeom>
        </p:spPr>
      </p:pic>
      <p:pic>
        <p:nvPicPr>
          <p:cNvPr id="11" name="Picture 10">
            <a:extLst>
              <a:ext uri="{FF2B5EF4-FFF2-40B4-BE49-F238E27FC236}">
                <a16:creationId xmlns:a16="http://schemas.microsoft.com/office/drawing/2014/main" id="{8246F1C2-864B-21A7-7CBA-11204EC593B5}"/>
              </a:ext>
            </a:extLst>
          </p:cNvPr>
          <p:cNvPicPr>
            <a:picLocks noChangeAspect="1"/>
          </p:cNvPicPr>
          <p:nvPr/>
        </p:nvPicPr>
        <p:blipFill>
          <a:blip r:embed="rId12"/>
          <a:stretch>
            <a:fillRect/>
          </a:stretch>
        </p:blipFill>
        <p:spPr>
          <a:xfrm>
            <a:off x="11081974" y="111131"/>
            <a:ext cx="1001931" cy="1102966"/>
          </a:xfrm>
          <a:prstGeom prst="rect">
            <a:avLst/>
          </a:prstGeom>
        </p:spPr>
      </p:pic>
      <p:pic>
        <p:nvPicPr>
          <p:cNvPr id="13" name="Picture 12">
            <a:extLst>
              <a:ext uri="{FF2B5EF4-FFF2-40B4-BE49-F238E27FC236}">
                <a16:creationId xmlns:a16="http://schemas.microsoft.com/office/drawing/2014/main" id="{B47B44C1-2084-7659-DD34-847EF2611EB0}"/>
              </a:ext>
            </a:extLst>
          </p:cNvPr>
          <p:cNvPicPr>
            <a:picLocks noChangeAspect="1"/>
          </p:cNvPicPr>
          <p:nvPr/>
        </p:nvPicPr>
        <p:blipFill>
          <a:blip r:embed="rId13"/>
          <a:stretch>
            <a:fillRect/>
          </a:stretch>
        </p:blipFill>
        <p:spPr>
          <a:xfrm>
            <a:off x="5199811" y="4231616"/>
            <a:ext cx="1365090" cy="1504385"/>
          </a:xfrm>
          <a:prstGeom prst="rect">
            <a:avLst/>
          </a:prstGeom>
        </p:spPr>
      </p:pic>
      <p:pic>
        <p:nvPicPr>
          <p:cNvPr id="15" name="Picture 14">
            <a:extLst>
              <a:ext uri="{FF2B5EF4-FFF2-40B4-BE49-F238E27FC236}">
                <a16:creationId xmlns:a16="http://schemas.microsoft.com/office/drawing/2014/main" id="{67836939-5635-E0DC-E787-4DD4C4083544}"/>
              </a:ext>
            </a:extLst>
          </p:cNvPr>
          <p:cNvPicPr>
            <a:picLocks noChangeAspect="1"/>
          </p:cNvPicPr>
          <p:nvPr/>
        </p:nvPicPr>
        <p:blipFill>
          <a:blip r:embed="rId14"/>
          <a:stretch>
            <a:fillRect/>
          </a:stretch>
        </p:blipFill>
        <p:spPr>
          <a:xfrm>
            <a:off x="6834305" y="4231616"/>
            <a:ext cx="1218909" cy="1328850"/>
          </a:xfrm>
          <a:prstGeom prst="rect">
            <a:avLst/>
          </a:prstGeom>
        </p:spPr>
      </p:pic>
      <p:pic>
        <p:nvPicPr>
          <p:cNvPr id="16" name="Picture 15">
            <a:extLst>
              <a:ext uri="{FF2B5EF4-FFF2-40B4-BE49-F238E27FC236}">
                <a16:creationId xmlns:a16="http://schemas.microsoft.com/office/drawing/2014/main" id="{262A7A2B-41A4-2C2C-D64C-264CF99BEC68}"/>
              </a:ext>
            </a:extLst>
          </p:cNvPr>
          <p:cNvPicPr>
            <a:picLocks noChangeAspect="1"/>
          </p:cNvPicPr>
          <p:nvPr/>
        </p:nvPicPr>
        <p:blipFill>
          <a:blip r:embed="rId15"/>
          <a:stretch>
            <a:fillRect/>
          </a:stretch>
        </p:blipFill>
        <p:spPr>
          <a:xfrm>
            <a:off x="10460128" y="3024437"/>
            <a:ext cx="1243692" cy="1377815"/>
          </a:xfrm>
          <a:prstGeom prst="rect">
            <a:avLst/>
          </a:prstGeom>
        </p:spPr>
      </p:pic>
      <p:pic>
        <p:nvPicPr>
          <p:cNvPr id="17" name="Picture 16">
            <a:extLst>
              <a:ext uri="{FF2B5EF4-FFF2-40B4-BE49-F238E27FC236}">
                <a16:creationId xmlns:a16="http://schemas.microsoft.com/office/drawing/2014/main" id="{6318EC39-8329-99F7-D1F4-5BC4346221C1}"/>
              </a:ext>
            </a:extLst>
          </p:cNvPr>
          <p:cNvPicPr>
            <a:picLocks noChangeAspect="1"/>
          </p:cNvPicPr>
          <p:nvPr/>
        </p:nvPicPr>
        <p:blipFill>
          <a:blip r:embed="rId16"/>
          <a:stretch>
            <a:fillRect/>
          </a:stretch>
        </p:blipFill>
        <p:spPr>
          <a:xfrm>
            <a:off x="8568710" y="4458859"/>
            <a:ext cx="1091279" cy="1201016"/>
          </a:xfrm>
          <a:prstGeom prst="rect">
            <a:avLst/>
          </a:prstGeom>
        </p:spPr>
      </p:pic>
      <p:pic>
        <p:nvPicPr>
          <p:cNvPr id="18" name="Picture 17">
            <a:extLst>
              <a:ext uri="{FF2B5EF4-FFF2-40B4-BE49-F238E27FC236}">
                <a16:creationId xmlns:a16="http://schemas.microsoft.com/office/drawing/2014/main" id="{EE07D416-74E9-E452-445B-1FC9DF9CF5B6}"/>
              </a:ext>
            </a:extLst>
          </p:cNvPr>
          <p:cNvPicPr>
            <a:picLocks noChangeAspect="1"/>
          </p:cNvPicPr>
          <p:nvPr/>
        </p:nvPicPr>
        <p:blipFill>
          <a:blip r:embed="rId17"/>
          <a:stretch>
            <a:fillRect/>
          </a:stretch>
        </p:blipFill>
        <p:spPr>
          <a:xfrm>
            <a:off x="10015010" y="4777704"/>
            <a:ext cx="1822053" cy="1655680"/>
          </a:xfrm>
          <a:prstGeom prst="rect">
            <a:avLst/>
          </a:prstGeom>
        </p:spPr>
      </p:pic>
    </p:spTree>
    <p:extLst>
      <p:ext uri="{BB962C8B-B14F-4D97-AF65-F5344CB8AC3E}">
        <p14:creationId xmlns:p14="http://schemas.microsoft.com/office/powerpoint/2010/main" val="1012523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C1364A-3E3D-4F0D-8776-78AF3A270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74A4B11-DCE9-05A8-BF1D-17F7BC29DA43}"/>
              </a:ext>
            </a:extLst>
          </p:cNvPr>
          <p:cNvPicPr>
            <a:picLocks noChangeAspect="1"/>
          </p:cNvPicPr>
          <p:nvPr/>
        </p:nvPicPr>
        <p:blipFill>
          <a:blip r:embed="rId2"/>
          <a:stretch>
            <a:fillRect/>
          </a:stretch>
        </p:blipFill>
        <p:spPr>
          <a:xfrm>
            <a:off x="1023008" y="0"/>
            <a:ext cx="2608280" cy="3907536"/>
          </a:xfrm>
          <a:prstGeom prst="rect">
            <a:avLst/>
          </a:prstGeom>
        </p:spPr>
      </p:pic>
      <p:sp>
        <p:nvSpPr>
          <p:cNvPr id="29"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494"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BD83E23-F5BE-FE04-6D19-5AA4B6C98BEE}"/>
              </a:ext>
            </a:extLst>
          </p:cNvPr>
          <p:cNvPicPr>
            <a:picLocks noChangeAspect="1"/>
          </p:cNvPicPr>
          <p:nvPr/>
        </p:nvPicPr>
        <p:blipFill>
          <a:blip r:embed="rId3"/>
          <a:stretch>
            <a:fillRect/>
          </a:stretch>
        </p:blipFill>
        <p:spPr>
          <a:xfrm>
            <a:off x="745868" y="4149598"/>
            <a:ext cx="3144272" cy="2098802"/>
          </a:xfrm>
          <a:prstGeom prst="rect">
            <a:avLst/>
          </a:prstGeom>
        </p:spPr>
      </p:pic>
      <p:sp>
        <p:nvSpPr>
          <p:cNvPr id="3" name="TextBox 2">
            <a:extLst>
              <a:ext uri="{FF2B5EF4-FFF2-40B4-BE49-F238E27FC236}">
                <a16:creationId xmlns:a16="http://schemas.microsoft.com/office/drawing/2014/main" id="{3F9ABA8D-8D94-FFCA-D22A-A9B37EB7F5A8}"/>
              </a:ext>
            </a:extLst>
          </p:cNvPr>
          <p:cNvSpPr txBox="1"/>
          <p:nvPr/>
        </p:nvSpPr>
        <p:spPr>
          <a:xfrm>
            <a:off x="4012728" y="117987"/>
            <a:ext cx="7433404" cy="5787365"/>
          </a:xfrm>
          <a:prstGeom prst="rect">
            <a:avLst/>
          </a:prstGeom>
        </p:spPr>
        <p:txBody>
          <a:bodyPr vert="horz" lIns="91440" tIns="45720" rIns="91440" bIns="45720" rtlCol="0">
            <a:noAutofit/>
          </a:bodyPr>
          <a:lstStyle/>
          <a:p>
            <a:pPr marL="228600" lvl="1"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Protecting bees is vital because they’re not just cute little buzzers—they’re the unsung heroes of our ecosystems and food systems.  </a:t>
            </a:r>
            <a:r>
              <a:rPr lang="en-US" sz="1200" dirty="0">
                <a:latin typeface="Arial" panose="020B0604020202020204" pitchFamily="34" charset="0"/>
                <a:cs typeface="Arial" panose="020B0604020202020204" pitchFamily="34" charset="0"/>
              </a:rPr>
              <a:t>Here’s why they matter so much:</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Pollination Powerhouses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pollinate around </a:t>
            </a:r>
            <a:r>
              <a:rPr lang="en-US" sz="1200" b="1" dirty="0">
                <a:latin typeface="Arial" panose="020B0604020202020204" pitchFamily="34" charset="0"/>
                <a:cs typeface="Arial" panose="020B0604020202020204" pitchFamily="34" charset="0"/>
              </a:rPr>
              <a:t>75% of the world’s flowering plants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one-third of our food crops</a:t>
            </a:r>
            <a:r>
              <a:rPr lang="en-US" sz="1200" dirty="0">
                <a:latin typeface="Arial" panose="020B0604020202020204" pitchFamily="34" charset="0"/>
                <a:cs typeface="Arial" panose="020B0604020202020204" pitchFamily="34" charset="0"/>
              </a:rPr>
              <a:t>, including apples, tomatoes, and almonds. Without them, many fruits and vegetables would become scarce and expensive.</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Ecosystem Builders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support biodiversity by helping wild plants reproduce. These plants, in turn, provide food and shelter for birds, mammals, and other insects. Without bees, entire ecosystems could unravel.</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Economic Impact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 the UK alone, bees contribute an estimated </a:t>
            </a:r>
            <a:r>
              <a:rPr lang="en-US" sz="1200" b="1" dirty="0">
                <a:latin typeface="Arial" panose="020B0604020202020204" pitchFamily="34" charset="0"/>
                <a:cs typeface="Arial" panose="020B0604020202020204" pitchFamily="34" charset="0"/>
              </a:rPr>
              <a:t>£1.8 billion annually</a:t>
            </a:r>
            <a:r>
              <a:rPr lang="en-US" sz="1200" dirty="0">
                <a:latin typeface="Arial" panose="020B0604020202020204" pitchFamily="34" charset="0"/>
                <a:cs typeface="Arial" panose="020B0604020202020204" pitchFamily="34" charset="0"/>
              </a:rPr>
              <a:t> to agriculture through pollination. Replacing their work with manual pollination would be costly and inefficient.</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Wildlife Support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also pollinate crops used for </a:t>
            </a:r>
            <a:r>
              <a:rPr lang="en-US" sz="1200" b="1" dirty="0">
                <a:latin typeface="Arial" panose="020B0604020202020204" pitchFamily="34" charset="0"/>
                <a:cs typeface="Arial" panose="020B0604020202020204" pitchFamily="34" charset="0"/>
              </a:rPr>
              <a:t>livestock feed</a:t>
            </a:r>
            <a:r>
              <a:rPr lang="en-US" sz="1200" dirty="0">
                <a:latin typeface="Arial" panose="020B0604020202020204" pitchFamily="34" charset="0"/>
                <a:cs typeface="Arial" panose="020B0604020202020204" pitchFamily="34" charset="0"/>
              </a:rPr>
              <a:t>, meaning they indirectly support meat, dairy, and egg production.</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Under Threat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Bees face serious challenges: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Habitat loss</a:t>
            </a:r>
            <a:r>
              <a:rPr lang="en-US" sz="1200" dirty="0">
                <a:latin typeface="Arial" panose="020B0604020202020204" pitchFamily="34" charset="0"/>
                <a:cs typeface="Arial" panose="020B0604020202020204" pitchFamily="34" charset="0"/>
              </a:rPr>
              <a:t> (97% of UK wildflower meadows have vanished since the 1930s)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Pesticides and pollution</a:t>
            </a: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Climate change</a:t>
            </a:r>
            <a:r>
              <a:rPr lang="en-US" sz="1200" dirty="0">
                <a:latin typeface="Arial" panose="020B0604020202020204" pitchFamily="34" charset="0"/>
                <a:cs typeface="Arial" panose="020B0604020202020204" pitchFamily="34" charset="0"/>
              </a:rPr>
              <a:t> disrupting flowering times</a:t>
            </a:r>
          </a:p>
          <a:p>
            <a:pPr indent="-228600">
              <a:lnSpc>
                <a:spcPct val="9000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Diseases and invasive species</a:t>
            </a:r>
            <a:r>
              <a:rPr lang="en-US" sz="1200" dirty="0">
                <a:latin typeface="Arial" panose="020B0604020202020204" pitchFamily="34" charset="0"/>
                <a:cs typeface="Arial" panose="020B0604020202020204" pitchFamily="34" charset="0"/>
              </a:rPr>
              <a:t>                </a:t>
            </a:r>
          </a:p>
          <a:p>
            <a:pPr>
              <a:lnSpc>
                <a:spcPct val="90000"/>
              </a:lnSpc>
              <a:spcAft>
                <a:spcPts val="600"/>
              </a:spcAft>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 short, no bees = no biodiversity = no balanced planet.</a:t>
            </a:r>
          </a:p>
        </p:txBody>
      </p:sp>
    </p:spTree>
    <p:extLst>
      <p:ext uri="{BB962C8B-B14F-4D97-AF65-F5344CB8AC3E}">
        <p14:creationId xmlns:p14="http://schemas.microsoft.com/office/powerpoint/2010/main" val="392999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8CBAC7C-8115-6CB1-046C-9B225845B5CC}"/>
              </a:ext>
            </a:extLst>
          </p:cNvPr>
          <p:cNvSpPr txBox="1"/>
          <p:nvPr/>
        </p:nvSpPr>
        <p:spPr>
          <a:xfrm>
            <a:off x="838201" y="1825625"/>
            <a:ext cx="5092194" cy="4351338"/>
          </a:xfrm>
          <a:prstGeom prst="rect">
            <a:avLst/>
          </a:prstGeom>
        </p:spPr>
        <p:txBody>
          <a:bodyPr vert="horz" lIns="91440" tIns="45720" rIns="91440" bIns="45720" rtlCol="0">
            <a:normAutofit lnSpcReduction="10000"/>
          </a:bodyPr>
          <a:lstStyle/>
          <a:p>
            <a:pPr>
              <a:lnSpc>
                <a:spcPct val="90000"/>
              </a:lnSpc>
              <a:spcAft>
                <a:spcPts val="600"/>
              </a:spcAft>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The Honey-Making Process</a:t>
            </a:r>
            <a:r>
              <a:rPr lang="en-US" sz="1400"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1. Bees Collect Nectar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Worker bees fly from flower to flower, using their long tongues to sip sweet nectar. They store it in a special “honey stomach.”</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2. Back to the Hive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Once full, the bee returns to the hive and passes the nectar to another bee by mouth!</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3. Nectar Becomes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chew the nectar and mix it with enzymes. Then they spread it into honeycomb cells.</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4. Drying the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fan their wings to dry the nectar. This removes water and makes it thick and sticky—just like honey!</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5. Sealing the Honey</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When its ready, bees seal the honeycomb with wax to keep it fresh—like putting a lid on a jar.</a:t>
            </a:r>
          </a:p>
          <a:p>
            <a:pPr indent="-228600">
              <a:lnSpc>
                <a:spcPct val="90000"/>
              </a:lnSpc>
              <a:spcAft>
                <a:spcPts val="600"/>
              </a:spcAft>
              <a:buFont typeface="Arial" panose="020B0604020202020204" pitchFamily="34" charset="0"/>
              <a:buChar char="•"/>
            </a:pPr>
            <a:r>
              <a:rPr lang="en-US" sz="1400" b="1" dirty="0">
                <a:latin typeface="Arial" panose="020B0604020202020204" pitchFamily="34" charset="0"/>
                <a:cs typeface="Arial" panose="020B0604020202020204" pitchFamily="34" charset="0"/>
              </a:rPr>
              <a:t>6. Honey for the Hive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Bees eat the honey in winter when flowers are gone. Lucky for us, they make more than they need!</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b="1" dirty="0">
                <a:latin typeface="Arial" panose="020B0604020202020204" pitchFamily="34" charset="0"/>
                <a:cs typeface="Arial" panose="020B0604020202020204" pitchFamily="34" charset="0"/>
              </a:rPr>
              <a:t>These images are from local Tubby’s Honey production</a:t>
            </a:r>
            <a:r>
              <a:rPr lang="en-US" sz="1400" dirty="0">
                <a:latin typeface="Arial" panose="020B0604020202020204" pitchFamily="34" charset="0"/>
                <a:cs typeface="Arial" panose="020B0604020202020204" pitchFamily="34" charset="0"/>
              </a:rPr>
              <a:t>.</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460E943-FDF8-D95D-BDAE-7C3FE3A16D5C}"/>
              </a:ext>
            </a:extLst>
          </p:cNvPr>
          <p:cNvPicPr>
            <a:picLocks noChangeAspect="1"/>
          </p:cNvPicPr>
          <p:nvPr/>
        </p:nvPicPr>
        <p:blipFill>
          <a:blip r:embed="rId2"/>
          <a:srcRect l="22150" r="9565"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772982-2732-E0EF-C735-D7D46879E196}"/>
              </a:ext>
            </a:extLst>
          </p:cNvPr>
          <p:cNvPicPr>
            <a:picLocks noChangeAspect="1"/>
          </p:cNvPicPr>
          <p:nvPr/>
        </p:nvPicPr>
        <p:blipFill>
          <a:blip r:embed="rId3"/>
          <a:srcRect t="15596" r="1" b="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045419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C20AA2B-2E27-CD84-D99B-3E56ABCBED1A}"/>
              </a:ext>
            </a:extLst>
          </p:cNvPr>
          <p:cNvPicPr>
            <a:picLocks noChangeAspect="1"/>
          </p:cNvPicPr>
          <p:nvPr/>
        </p:nvPicPr>
        <p:blipFill>
          <a:blip r:embed="rId2"/>
          <a:srcRect t="15992" r="-2" b="-2"/>
          <a:stretch>
            <a:fillRect/>
          </a:stretch>
        </p:blipFill>
        <p:spPr>
          <a:xfrm>
            <a:off x="1" y="10"/>
            <a:ext cx="8539930"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5AA1D995-B5ED-97D1-9DBB-0377D53CD026}"/>
              </a:ext>
            </a:extLst>
          </p:cNvPr>
          <p:cNvSpPr>
            <a:spLocks noChangeArrowheads="1"/>
          </p:cNvSpPr>
          <p:nvPr/>
        </p:nvSpPr>
        <p:spPr bwMode="auto">
          <a:xfrm>
            <a:off x="7760072" y="678426"/>
            <a:ext cx="3822189" cy="47119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Some people believe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that eating local honey can help your body build up tolerance to local pollen, easing hay fever symptoms.</a:t>
            </a:r>
          </a:p>
          <a:p>
            <a:pPr marR="0" lvl="0" fontAlgn="base">
              <a:lnSpc>
                <a:spcPct val="90000"/>
              </a:lnSpc>
              <a:spcBef>
                <a:spcPct val="0"/>
              </a:spcBef>
              <a:spcAft>
                <a:spcPts val="600"/>
              </a:spcAft>
              <a:buClrTx/>
              <a:buSzTx/>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Honey may soothe symptoms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like sore throats, thanks to its natural anti-inflammatory and antioxidant properties.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Scientific evidence is mixed</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—a few small studies suggest possible benefits, but others found no clear effect.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Local raw honey</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may retain trace amounts of local pollen and enzymes, offering more potential benefits than store-bought honey.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It’s </a:t>
            </a: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not a cure</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but it might be helpful alongside traditional allergy treatments.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200" b="1" i="0" u="none" strike="noStrike" cap="none" normalizeH="0" baseline="0" dirty="0">
                <a:ln>
                  <a:noFill/>
                </a:ln>
                <a:effectLst/>
                <a:latin typeface="Arial" panose="020B0604020202020204" pitchFamily="34" charset="0"/>
                <a:cs typeface="Arial" panose="020B0604020202020204" pitchFamily="34" charset="0"/>
              </a:rPr>
              <a:t>Important notes</a:t>
            </a: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Don’t give honey to children under 1, and people with severe allergies should consult a GP first.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lang="en-US" altLang="en-US" sz="1200" b="1" dirty="0">
                <a:latin typeface="Arial"/>
                <a:cs typeface="Arial"/>
              </a:rPr>
              <a:t>As a hay fever sufferer myself. I have tried this. This is my local honey that is on sale in all my local pubs and small shops supporting a local family business. I take a spoonful daily and it has reduced my hay fever symptoms.</a:t>
            </a:r>
            <a:endParaRPr lang="en-US" altLang="en-US" sz="1200" b="1" i="0" u="none" strike="noStrike" cap="none" normalizeH="0" baseline="0" dirty="0">
              <a:ln>
                <a:noFill/>
              </a:ln>
              <a:effectLst/>
              <a:latin typeface="Arial"/>
              <a:cs typeface="Arial"/>
            </a:endParaRPr>
          </a:p>
        </p:txBody>
      </p:sp>
    </p:spTree>
    <p:extLst>
      <p:ext uri="{BB962C8B-B14F-4D97-AF65-F5344CB8AC3E}">
        <p14:creationId xmlns:p14="http://schemas.microsoft.com/office/powerpoint/2010/main" val="2232903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22D1C5-45EE-6D6B-5A80-88B94BAA945B}"/>
              </a:ext>
            </a:extLst>
          </p:cNvPr>
          <p:cNvPicPr>
            <a:picLocks noChangeAspect="1"/>
          </p:cNvPicPr>
          <p:nvPr/>
        </p:nvPicPr>
        <p:blipFill>
          <a:blip r:embed="rId2"/>
          <a:stretch>
            <a:fillRect/>
          </a:stretch>
        </p:blipFill>
        <p:spPr>
          <a:xfrm>
            <a:off x="569976" y="2346833"/>
            <a:ext cx="4273753" cy="2403986"/>
          </a:xfrm>
          <a:prstGeom prst="rect">
            <a:avLst/>
          </a:prstGeom>
        </p:spPr>
      </p:pic>
      <p:pic>
        <p:nvPicPr>
          <p:cNvPr id="4" name="Picture 3">
            <a:extLst>
              <a:ext uri="{FF2B5EF4-FFF2-40B4-BE49-F238E27FC236}">
                <a16:creationId xmlns:a16="http://schemas.microsoft.com/office/drawing/2014/main" id="{DEA5EC45-7FE3-574A-D12C-F69E6648CE64}"/>
              </a:ext>
            </a:extLst>
          </p:cNvPr>
          <p:cNvPicPr>
            <a:picLocks noChangeAspect="1"/>
          </p:cNvPicPr>
          <p:nvPr/>
        </p:nvPicPr>
        <p:blipFill>
          <a:blip r:embed="rId3"/>
          <a:stretch>
            <a:fillRect/>
          </a:stretch>
        </p:blipFill>
        <p:spPr>
          <a:xfrm>
            <a:off x="497820" y="382204"/>
            <a:ext cx="2562225" cy="1714500"/>
          </a:xfrm>
          <a:prstGeom prst="rect">
            <a:avLst/>
          </a:prstGeom>
        </p:spPr>
      </p:pic>
      <p:pic>
        <p:nvPicPr>
          <p:cNvPr id="5" name="Picture 4">
            <a:extLst>
              <a:ext uri="{FF2B5EF4-FFF2-40B4-BE49-F238E27FC236}">
                <a16:creationId xmlns:a16="http://schemas.microsoft.com/office/drawing/2014/main" id="{2ADD6E2B-2A08-83FD-BFFB-388A79C0A829}"/>
              </a:ext>
            </a:extLst>
          </p:cNvPr>
          <p:cNvPicPr>
            <a:picLocks noChangeAspect="1"/>
          </p:cNvPicPr>
          <p:nvPr/>
        </p:nvPicPr>
        <p:blipFill>
          <a:blip r:embed="rId4"/>
          <a:stretch>
            <a:fillRect/>
          </a:stretch>
        </p:blipFill>
        <p:spPr>
          <a:xfrm>
            <a:off x="3794760" y="3985803"/>
            <a:ext cx="4699819" cy="2475925"/>
          </a:xfrm>
          <a:prstGeom prst="rect">
            <a:avLst/>
          </a:prstGeom>
        </p:spPr>
      </p:pic>
      <p:sp>
        <p:nvSpPr>
          <p:cNvPr id="7" name="TextBox 6">
            <a:extLst>
              <a:ext uri="{FF2B5EF4-FFF2-40B4-BE49-F238E27FC236}">
                <a16:creationId xmlns:a16="http://schemas.microsoft.com/office/drawing/2014/main" id="{E689CB8A-48A9-91B7-18D0-F8E778D0A9BE}"/>
              </a:ext>
            </a:extLst>
          </p:cNvPr>
          <p:cNvSpPr txBox="1"/>
          <p:nvPr/>
        </p:nvSpPr>
        <p:spPr>
          <a:xfrm>
            <a:off x="4266708" y="514957"/>
            <a:ext cx="392277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Getting the children involved</a:t>
            </a:r>
          </a:p>
        </p:txBody>
      </p:sp>
      <p:sp>
        <p:nvSpPr>
          <p:cNvPr id="8" name="TextBox 7">
            <a:extLst>
              <a:ext uri="{FF2B5EF4-FFF2-40B4-BE49-F238E27FC236}">
                <a16:creationId xmlns:a16="http://schemas.microsoft.com/office/drawing/2014/main" id="{27ECD2A1-9D21-17FD-417E-28E6CB7C6C78}"/>
              </a:ext>
            </a:extLst>
          </p:cNvPr>
          <p:cNvSpPr txBox="1"/>
          <p:nvPr/>
        </p:nvSpPr>
        <p:spPr>
          <a:xfrm>
            <a:off x="8493536" y="376195"/>
            <a:ext cx="3520071" cy="5632311"/>
          </a:xfrm>
          <a:prstGeom prst="rect">
            <a:avLst/>
          </a:prstGeom>
          <a:noFill/>
        </p:spPr>
        <p:txBody>
          <a:bodyPr wrap="square" lIns="91440" tIns="45720" rIns="91440" bIns="45720" rtlCol="0" anchor="t">
            <a:spAutoFit/>
          </a:bodyPr>
          <a:lstStyle/>
          <a:p>
            <a:r>
              <a:rPr lang="en-US" sz="1200" dirty="0">
                <a:latin typeface="Arial"/>
                <a:cs typeface="Arial"/>
              </a:rPr>
              <a:t>Growing sunflowers with young children offers a burst of joy </a:t>
            </a:r>
            <a:r>
              <a:rPr lang="en-US" sz="1200" i="1" dirty="0">
                <a:latin typeface="Arial"/>
                <a:cs typeface="Arial"/>
              </a:rPr>
              <a:t>and</a:t>
            </a:r>
            <a:r>
              <a:rPr lang="en-US" sz="1200" dirty="0">
                <a:latin typeface="Arial"/>
                <a:cs typeface="Arial"/>
              </a:rPr>
              <a:t> learning. Here are the key benefits:</a:t>
            </a:r>
          </a:p>
          <a:p>
            <a:r>
              <a:rPr lang="en-US" sz="1200" dirty="0">
                <a:latin typeface="Arial"/>
                <a:cs typeface="Arial"/>
              </a:rPr>
              <a:t>🌻 </a:t>
            </a:r>
            <a:r>
              <a:rPr lang="en-US" sz="1200" b="1" dirty="0">
                <a:latin typeface="Arial"/>
                <a:cs typeface="Arial"/>
              </a:rPr>
              <a:t>Hands-On Learning</a:t>
            </a:r>
            <a:br>
              <a:rPr lang="en-US" sz="1200" dirty="0">
                <a:latin typeface="Arial" panose="020B0604020202020204" pitchFamily="34" charset="0"/>
                <a:cs typeface="Arial" panose="020B0604020202020204" pitchFamily="34" charset="0"/>
              </a:rPr>
            </a:br>
            <a:r>
              <a:rPr lang="en-US" sz="1200" dirty="0">
                <a:latin typeface="Arial"/>
                <a:cs typeface="Arial"/>
              </a:rPr>
              <a:t>Planting and caring for sunflowers teaches children about life cycles, plant growth, and basic biology in a fun, tactile way.</a:t>
            </a:r>
          </a:p>
          <a:p>
            <a:r>
              <a:rPr lang="en-US" sz="1200" dirty="0">
                <a:latin typeface="Arial"/>
                <a:cs typeface="Arial"/>
              </a:rPr>
              <a:t>🎨 </a:t>
            </a:r>
            <a:r>
              <a:rPr lang="en-US" sz="1200" b="1" dirty="0">
                <a:latin typeface="Arial"/>
                <a:cs typeface="Arial"/>
              </a:rPr>
              <a:t>Creativity and Curiosity</a:t>
            </a:r>
            <a:br>
              <a:rPr lang="en-US" sz="1200" dirty="0">
                <a:latin typeface="Arial" panose="020B0604020202020204" pitchFamily="34" charset="0"/>
                <a:cs typeface="Arial" panose="020B0604020202020204" pitchFamily="34" charset="0"/>
              </a:rPr>
            </a:br>
            <a:r>
              <a:rPr lang="en-US" sz="1200" dirty="0">
                <a:latin typeface="Arial"/>
                <a:cs typeface="Arial"/>
              </a:rPr>
              <a:t>The bright colors and towering stems inspire art, storytelling, and questions about nature and pollinators.</a:t>
            </a:r>
          </a:p>
          <a:p>
            <a:r>
              <a:rPr lang="en-US" sz="1200" dirty="0">
                <a:latin typeface="Arial"/>
                <a:cs typeface="Arial"/>
              </a:rPr>
              <a:t>🧠 </a:t>
            </a:r>
            <a:r>
              <a:rPr lang="en-US" sz="1200" b="1" dirty="0">
                <a:latin typeface="Arial"/>
                <a:cs typeface="Arial"/>
              </a:rPr>
              <a:t>Cognitive Development</a:t>
            </a:r>
            <a:br>
              <a:rPr lang="en-US" sz="1200" dirty="0">
                <a:latin typeface="Arial" panose="020B0604020202020204" pitchFamily="34" charset="0"/>
                <a:cs typeface="Arial" panose="020B0604020202020204" pitchFamily="34" charset="0"/>
              </a:rPr>
            </a:br>
            <a:r>
              <a:rPr lang="en-US" sz="1200" dirty="0">
                <a:latin typeface="Arial"/>
                <a:cs typeface="Arial"/>
              </a:rPr>
              <a:t>Through measuring, counting seeds, observing changes, and predicting outcomes, children develop math and science skills.</a:t>
            </a:r>
          </a:p>
          <a:p>
            <a:r>
              <a:rPr lang="en-US" sz="1200" dirty="0">
                <a:latin typeface="Arial"/>
                <a:cs typeface="Arial"/>
              </a:rPr>
              <a:t>🌿 </a:t>
            </a:r>
            <a:r>
              <a:rPr lang="en-US" sz="1200" b="1" dirty="0">
                <a:latin typeface="Arial"/>
                <a:cs typeface="Arial"/>
              </a:rPr>
              <a:t>Responsibility and Routine</a:t>
            </a:r>
            <a:br>
              <a:rPr lang="en-US" sz="1200" dirty="0">
                <a:latin typeface="Arial" panose="020B0604020202020204" pitchFamily="34" charset="0"/>
                <a:cs typeface="Arial" panose="020B0604020202020204" pitchFamily="34" charset="0"/>
              </a:rPr>
            </a:br>
            <a:r>
              <a:rPr lang="en-US" sz="1200" dirty="0">
                <a:latin typeface="Arial"/>
                <a:cs typeface="Arial"/>
              </a:rPr>
              <a:t>Tending to a plant daily helps build routines, patience, and a sense of responsibility.</a:t>
            </a:r>
          </a:p>
          <a:p>
            <a:r>
              <a:rPr lang="en-US" sz="1200" dirty="0">
                <a:latin typeface="Arial"/>
                <a:cs typeface="Arial"/>
              </a:rPr>
              <a:t>💛 </a:t>
            </a:r>
            <a:r>
              <a:rPr lang="en-US" sz="1200" b="1" dirty="0">
                <a:latin typeface="Arial"/>
                <a:cs typeface="Arial"/>
              </a:rPr>
              <a:t>Social &amp; Emotional Growth</a:t>
            </a:r>
            <a:br>
              <a:rPr lang="en-US" sz="1200" dirty="0">
                <a:latin typeface="Arial" panose="020B0604020202020204" pitchFamily="34" charset="0"/>
                <a:cs typeface="Arial" panose="020B0604020202020204" pitchFamily="34" charset="0"/>
              </a:rPr>
            </a:br>
            <a:r>
              <a:rPr lang="en-US" sz="1200" dirty="0">
                <a:latin typeface="Arial"/>
                <a:cs typeface="Arial"/>
              </a:rPr>
              <a:t>Working together to grow sunflowers fosters cooperation, care, and a sense of pride and accomplishment.</a:t>
            </a:r>
          </a:p>
          <a:p>
            <a:r>
              <a:rPr lang="en-US" sz="1200" dirty="0">
                <a:latin typeface="Arial"/>
                <a:cs typeface="Arial"/>
              </a:rPr>
              <a:t>🐝 </a:t>
            </a:r>
            <a:r>
              <a:rPr lang="en-US" sz="1200" b="1" dirty="0">
                <a:latin typeface="Arial"/>
                <a:cs typeface="Arial"/>
              </a:rPr>
              <a:t>Support for Biodiversity</a:t>
            </a:r>
            <a:br>
              <a:rPr lang="en-US" sz="1200" dirty="0">
                <a:latin typeface="Arial" panose="020B0604020202020204" pitchFamily="34" charset="0"/>
                <a:cs typeface="Arial" panose="020B0604020202020204" pitchFamily="34" charset="0"/>
              </a:rPr>
            </a:br>
            <a:r>
              <a:rPr lang="en-US" sz="1200" dirty="0">
                <a:latin typeface="Arial"/>
                <a:cs typeface="Arial"/>
              </a:rPr>
              <a:t>Sunflowers attract bees and birds—great for teaching about ecosystems, pollination, and environmental stewardship.</a:t>
            </a:r>
          </a:p>
          <a:p>
            <a:r>
              <a:rPr lang="en-US" sz="1200" dirty="0">
                <a:latin typeface="Arial"/>
                <a:cs typeface="Arial"/>
              </a:rPr>
              <a:t>🌞 </a:t>
            </a:r>
            <a:r>
              <a:rPr lang="en-US" sz="1200" b="1" dirty="0">
                <a:latin typeface="Arial"/>
                <a:cs typeface="Arial"/>
              </a:rPr>
              <a:t>Connection with Nature</a:t>
            </a:r>
            <a:br>
              <a:rPr lang="en-US" sz="1200" dirty="0">
                <a:latin typeface="Arial" panose="020B0604020202020204" pitchFamily="34" charset="0"/>
                <a:cs typeface="Arial" panose="020B0604020202020204" pitchFamily="34" charset="0"/>
              </a:rPr>
            </a:br>
            <a:r>
              <a:rPr lang="en-US" sz="1200" dirty="0">
                <a:latin typeface="Arial"/>
                <a:cs typeface="Arial"/>
              </a:rPr>
              <a:t>Sunflowers are hardy and fast-growing, giving children visible results and a deeper connection to the natural world.</a:t>
            </a:r>
          </a:p>
        </p:txBody>
      </p:sp>
      <p:sp>
        <p:nvSpPr>
          <p:cNvPr id="10" name="TextBox 9">
            <a:extLst>
              <a:ext uri="{FF2B5EF4-FFF2-40B4-BE49-F238E27FC236}">
                <a16:creationId xmlns:a16="http://schemas.microsoft.com/office/drawing/2014/main" id="{9B46C6D9-8379-731A-42D5-995225E321D1}"/>
              </a:ext>
            </a:extLst>
          </p:cNvPr>
          <p:cNvSpPr txBox="1"/>
          <p:nvPr/>
        </p:nvSpPr>
        <p:spPr>
          <a:xfrm>
            <a:off x="448056" y="5696712"/>
            <a:ext cx="3904488" cy="276999"/>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2340808-42A0-75B1-4C04-FDB9D32875F2}"/>
              </a:ext>
            </a:extLst>
          </p:cNvPr>
          <p:cNvSpPr txBox="1"/>
          <p:nvPr/>
        </p:nvSpPr>
        <p:spPr>
          <a:xfrm>
            <a:off x="201168" y="5696712"/>
            <a:ext cx="2039112" cy="646331"/>
          </a:xfrm>
          <a:prstGeom prst="rect">
            <a:avLst/>
          </a:prstGeom>
          <a:solidFill>
            <a:schemeClr val="accent2"/>
          </a:solidFill>
        </p:spPr>
        <p:txBody>
          <a:bodyPr wrap="square" rtlCol="0">
            <a:spAutoFit/>
          </a:bodyPr>
          <a:lstStyle/>
          <a:p>
            <a:r>
              <a:rPr lang="en-GB" sz="3600" dirty="0">
                <a:latin typeface="Arial" panose="020B0604020202020204" pitchFamily="34" charset="0"/>
                <a:cs typeface="Arial" panose="020B0604020202020204" pitchFamily="34" charset="0"/>
              </a:rPr>
              <a:t>Explore</a:t>
            </a:r>
          </a:p>
        </p:txBody>
      </p:sp>
    </p:spTree>
    <p:extLst>
      <p:ext uri="{BB962C8B-B14F-4D97-AF65-F5344CB8AC3E}">
        <p14:creationId xmlns:p14="http://schemas.microsoft.com/office/powerpoint/2010/main" val="3046252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2B6F92F4-0C02-117E-4695-DEB890FF158E}"/>
              </a:ext>
            </a:extLst>
          </p:cNvPr>
          <p:cNvPicPr>
            <a:picLocks noChangeAspect="1"/>
          </p:cNvPicPr>
          <p:nvPr/>
        </p:nvPicPr>
        <p:blipFill>
          <a:blip r:embed="rId2"/>
          <a:stretch>
            <a:fillRect/>
          </a:stretch>
        </p:blipFill>
        <p:spPr>
          <a:xfrm>
            <a:off x="637376" y="1274739"/>
            <a:ext cx="3343202" cy="3411430"/>
          </a:xfrm>
          <a:prstGeom prst="rect">
            <a:avLst/>
          </a:prstGeom>
        </p:spPr>
      </p:pic>
      <p:sp>
        <p:nvSpPr>
          <p:cNvPr id="16" name="Freeform: Shape 15">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BABFA56F-8FAB-6BE8-5A2B-139771CC31D6}"/>
              </a:ext>
            </a:extLst>
          </p:cNvPr>
          <p:cNvPicPr>
            <a:picLocks noChangeAspect="1"/>
          </p:cNvPicPr>
          <p:nvPr/>
        </p:nvPicPr>
        <p:blipFill>
          <a:blip r:embed="rId3"/>
          <a:stretch>
            <a:fillRect/>
          </a:stretch>
        </p:blipFill>
        <p:spPr>
          <a:xfrm>
            <a:off x="6206083" y="1715030"/>
            <a:ext cx="4699052" cy="3967112"/>
          </a:xfrm>
          <a:prstGeom prst="rect">
            <a:avLst/>
          </a:prstGeom>
        </p:spPr>
      </p:pic>
      <p:sp>
        <p:nvSpPr>
          <p:cNvPr id="4" name="TextBox 3">
            <a:extLst>
              <a:ext uri="{FF2B5EF4-FFF2-40B4-BE49-F238E27FC236}">
                <a16:creationId xmlns:a16="http://schemas.microsoft.com/office/drawing/2014/main" id="{5010B4AB-81F8-7AEA-A989-6421FC37EB27}"/>
              </a:ext>
            </a:extLst>
          </p:cNvPr>
          <p:cNvSpPr txBox="1"/>
          <p:nvPr/>
        </p:nvSpPr>
        <p:spPr>
          <a:xfrm>
            <a:off x="5260258" y="340424"/>
            <a:ext cx="6105832" cy="954107"/>
          </a:xfrm>
          <a:prstGeom prst="rect">
            <a:avLst/>
          </a:prstGeom>
          <a:solidFill>
            <a:schemeClr val="accent2"/>
          </a:solidFill>
        </p:spPr>
        <p:txBody>
          <a:bodyPr wrap="square" rtlCol="0">
            <a:spAutoFit/>
          </a:bodyPr>
          <a:lstStyle/>
          <a:p>
            <a:r>
              <a:rPr lang="en-GB" sz="1400" dirty="0">
                <a:latin typeface="Arial" panose="020B0604020202020204" pitchFamily="34" charset="0"/>
                <a:cs typeface="Arial" panose="020B0604020202020204" pitchFamily="34" charset="0"/>
              </a:rPr>
              <a:t>This book was perfect to read to my nursery class to  gain their curiosity and get them involved in helping me develop our little bee haven together, I feel if the children are involved, they appreciate and respect the area and feel a sense of belonging, involvement and achievement. </a:t>
            </a:r>
          </a:p>
        </p:txBody>
      </p:sp>
    </p:spTree>
    <p:extLst>
      <p:ext uri="{BB962C8B-B14F-4D97-AF65-F5344CB8AC3E}">
        <p14:creationId xmlns:p14="http://schemas.microsoft.com/office/powerpoint/2010/main" val="2844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864556D-FF1E-D7D4-855E-F092A8BB36AA}"/>
              </a:ext>
            </a:extLst>
          </p:cNvPr>
          <p:cNvPicPr>
            <a:picLocks noChangeAspect="1"/>
          </p:cNvPicPr>
          <p:nvPr/>
        </p:nvPicPr>
        <p:blipFill>
          <a:blip r:embed="rId2"/>
          <a:srcRect t="5246"/>
          <a:stretch>
            <a:fillRect/>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2" name="Picture 1">
            <a:extLst>
              <a:ext uri="{FF2B5EF4-FFF2-40B4-BE49-F238E27FC236}">
                <a16:creationId xmlns:a16="http://schemas.microsoft.com/office/drawing/2014/main" id="{20CB3CC3-4BB2-BB7D-8CED-2C412407A04E}"/>
              </a:ext>
            </a:extLst>
          </p:cNvPr>
          <p:cNvPicPr>
            <a:picLocks noChangeAspect="1"/>
          </p:cNvPicPr>
          <p:nvPr/>
        </p:nvPicPr>
        <p:blipFill>
          <a:blip r:embed="rId3"/>
          <a:srcRect t="19014" b="18802"/>
          <a:stretch>
            <a:fillRect/>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7" name="Picture 6">
            <a:extLst>
              <a:ext uri="{FF2B5EF4-FFF2-40B4-BE49-F238E27FC236}">
                <a16:creationId xmlns:a16="http://schemas.microsoft.com/office/drawing/2014/main" id="{B02E749E-7590-8861-FA20-FA6873F6FD56}"/>
              </a:ext>
            </a:extLst>
          </p:cNvPr>
          <p:cNvPicPr>
            <a:picLocks noChangeAspect="1"/>
          </p:cNvPicPr>
          <p:nvPr/>
        </p:nvPicPr>
        <p:blipFill>
          <a:blip r:embed="rId4"/>
          <a:srcRect l="14310" r="-2" b="-2"/>
          <a:stretch>
            <a:fillRect/>
          </a:stretch>
        </p:blipFill>
        <p:spPr>
          <a:xfrm>
            <a:off x="6238876" y="-29196"/>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8" name="Picture 7">
            <a:extLst>
              <a:ext uri="{FF2B5EF4-FFF2-40B4-BE49-F238E27FC236}">
                <a16:creationId xmlns:a16="http://schemas.microsoft.com/office/drawing/2014/main" id="{33D11247-7B51-DEE9-171D-30961A7DEA84}"/>
              </a:ext>
            </a:extLst>
          </p:cNvPr>
          <p:cNvPicPr>
            <a:picLocks noChangeAspect="1"/>
          </p:cNvPicPr>
          <p:nvPr/>
        </p:nvPicPr>
        <p:blipFill>
          <a:blip r:embed="rId5"/>
          <a:srcRect t="7356" r="-1" b="28985"/>
          <a:stretch>
            <a:fillRect/>
          </a:stretch>
        </p:blipFill>
        <p:spPr>
          <a:xfrm>
            <a:off x="9143997" y="-363784"/>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42" name="Group 41">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6" name="Freeform: Shape 35">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B46968F7-090D-99FF-0C41-8FCC0C103923}"/>
              </a:ext>
            </a:extLst>
          </p:cNvPr>
          <p:cNvSpPr txBox="1"/>
          <p:nvPr/>
        </p:nvSpPr>
        <p:spPr>
          <a:xfrm>
            <a:off x="5369942" y="4446495"/>
            <a:ext cx="5692774" cy="1905637"/>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900" dirty="0">
                <a:solidFill>
                  <a:schemeClr val="bg1"/>
                </a:solidFill>
                <a:latin typeface="Arial" panose="020B0604020202020204" pitchFamily="34" charset="0"/>
                <a:cs typeface="Arial" panose="020B0604020202020204" pitchFamily="34" charset="0"/>
              </a:rPr>
              <a:t>🌍 </a:t>
            </a:r>
            <a:r>
              <a:rPr lang="en-US" sz="1900" b="1" dirty="0">
                <a:solidFill>
                  <a:schemeClr val="bg1"/>
                </a:solidFill>
                <a:latin typeface="Arial" panose="020B0604020202020204" pitchFamily="34" charset="0"/>
                <a:cs typeface="Arial" panose="020B0604020202020204" pitchFamily="34" charset="0"/>
              </a:rPr>
              <a:t>Sustainability Tie-In</a:t>
            </a:r>
            <a:r>
              <a:rPr lang="en-US" sz="1900" dirty="0">
                <a:solidFill>
                  <a:schemeClr val="bg1"/>
                </a:solidFill>
                <a:latin typeface="Arial" panose="020B0604020202020204" pitchFamily="34" charset="0"/>
                <a:cs typeface="Arial" panose="020B0604020202020204" pitchFamily="34" charset="0"/>
              </a:rPr>
              <a:t> – Discuss why bees are disappearing and how small actions like planting seeds can make a big difference.</a:t>
            </a:r>
          </a:p>
          <a:p>
            <a:pPr indent="-228600">
              <a:lnSpc>
                <a:spcPct val="90000"/>
              </a:lnSpc>
              <a:spcAft>
                <a:spcPts val="600"/>
              </a:spcAft>
              <a:buFont typeface="Arial" panose="020B0604020202020204" pitchFamily="34" charset="0"/>
              <a:buChar char="•"/>
            </a:pPr>
            <a:endParaRPr lang="en-US" sz="1900" dirty="0">
              <a:solidFill>
                <a:schemeClr val="bg1"/>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900" dirty="0">
                <a:solidFill>
                  <a:schemeClr val="bg1"/>
                </a:solidFill>
                <a:latin typeface="Arial" panose="020B0604020202020204" pitchFamily="34" charset="0"/>
                <a:cs typeface="Arial" panose="020B0604020202020204" pitchFamily="34" charset="0"/>
              </a:rPr>
              <a:t>We are using recycled milk bottles to grow our sunflowers, this  is a fun, eco-conscious way to combine </a:t>
            </a:r>
            <a:r>
              <a:rPr lang="en-US" sz="1900" b="1" dirty="0">
                <a:solidFill>
                  <a:schemeClr val="bg1"/>
                </a:solidFill>
                <a:latin typeface="Arial" panose="020B0604020202020204" pitchFamily="34" charset="0"/>
                <a:cs typeface="Arial" panose="020B0604020202020204" pitchFamily="34" charset="0"/>
              </a:rPr>
              <a:t>gardening with sustainability education</a:t>
            </a:r>
            <a:r>
              <a:rPr lang="en-US" sz="1900" b="1" dirty="0">
                <a:solidFill>
                  <a:schemeClr val="bg1">
                    <a:alpha val="80000"/>
                  </a:schemeClr>
                </a:solidFill>
              </a:rPr>
              <a:t>.</a:t>
            </a:r>
            <a:endParaRPr lang="en-US" sz="1900" dirty="0">
              <a:solidFill>
                <a:schemeClr val="bg1">
                  <a:alpha val="80000"/>
                </a:schemeClr>
              </a:solidFill>
            </a:endParaRPr>
          </a:p>
        </p:txBody>
      </p:sp>
      <p:sp>
        <p:nvSpPr>
          <p:cNvPr id="10" name="TextBox 9">
            <a:extLst>
              <a:ext uri="{FF2B5EF4-FFF2-40B4-BE49-F238E27FC236}">
                <a16:creationId xmlns:a16="http://schemas.microsoft.com/office/drawing/2014/main" id="{7423EACE-3666-10D1-C84F-55370955B0DE}"/>
              </a:ext>
            </a:extLst>
          </p:cNvPr>
          <p:cNvSpPr txBox="1"/>
          <p:nvPr/>
        </p:nvSpPr>
        <p:spPr>
          <a:xfrm>
            <a:off x="516251" y="2828515"/>
            <a:ext cx="1920240" cy="707886"/>
          </a:xfrm>
          <a:prstGeom prst="rect">
            <a:avLst/>
          </a:prstGeom>
          <a:solidFill>
            <a:schemeClr val="accent2"/>
          </a:solidFill>
        </p:spPr>
        <p:txBody>
          <a:bodyPr wrap="square" rtlCol="0">
            <a:spAutoFit/>
          </a:bodyPr>
          <a:lstStyle/>
          <a:p>
            <a:r>
              <a:rPr lang="en-GB" sz="4000" dirty="0">
                <a:latin typeface="Arial" panose="020B0604020202020204" pitchFamily="34" charset="0"/>
                <a:cs typeface="Arial" panose="020B0604020202020204" pitchFamily="34" charset="0"/>
              </a:rPr>
              <a:t>Explore</a:t>
            </a:r>
          </a:p>
        </p:txBody>
      </p:sp>
    </p:spTree>
    <p:extLst>
      <p:ext uri="{BB962C8B-B14F-4D97-AF65-F5344CB8AC3E}">
        <p14:creationId xmlns:p14="http://schemas.microsoft.com/office/powerpoint/2010/main" val="3089376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3CA7C8-2B18-48D9-E9CB-C0D30AA093B0}"/>
            </a:ext>
          </a:extLst>
        </p:cNvPr>
        <p:cNvGrpSpPr/>
        <p:nvPr/>
      </p:nvGrpSpPr>
      <p:grpSpPr>
        <a:xfrm>
          <a:off x="0" y="0"/>
          <a:ext cx="0" cy="0"/>
          <a:chOff x="0" y="0"/>
          <a:chExt cx="0" cy="0"/>
        </a:xfrm>
      </p:grpSpPr>
      <p:sp>
        <p:nvSpPr>
          <p:cNvPr id="15" name="Rectangle 14">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w of small plastic containers with flowers&#10;&#10;AI-generated content may be incorrect.">
            <a:extLst>
              <a:ext uri="{FF2B5EF4-FFF2-40B4-BE49-F238E27FC236}">
                <a16:creationId xmlns:a16="http://schemas.microsoft.com/office/drawing/2014/main" id="{5A67417E-AD83-6183-CC44-77277F648A7B}"/>
              </a:ext>
            </a:extLst>
          </p:cNvPr>
          <p:cNvPicPr>
            <a:picLocks noChangeAspect="1"/>
          </p:cNvPicPr>
          <p:nvPr/>
        </p:nvPicPr>
        <p:blipFill>
          <a:blip r:embed="rId4"/>
          <a:stretch>
            <a:fillRect/>
          </a:stretch>
        </p:blipFill>
        <p:spPr>
          <a:xfrm>
            <a:off x="5530850" y="639788"/>
            <a:ext cx="5372100" cy="4033258"/>
          </a:xfrm>
          <a:prstGeom prst="rect">
            <a:avLst/>
          </a:prstGeom>
        </p:spPr>
      </p:pic>
      <p:sp>
        <p:nvSpPr>
          <p:cNvPr id="16" name="Rectangle 15">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453923DB-2EAD-48F0-A5E6-1EB01E75F952">
            <a:hlinkClick r:id="" action="ppaction://media"/>
            <a:extLst>
              <a:ext uri="{FF2B5EF4-FFF2-40B4-BE49-F238E27FC236}">
                <a16:creationId xmlns:a16="http://schemas.microsoft.com/office/drawing/2014/main" id="{D841DFC6-0326-F036-A43B-943A57B871E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52486" y="537634"/>
            <a:ext cx="3133724" cy="5571066"/>
          </a:xfrm>
          <a:prstGeom prst="rect">
            <a:avLst/>
          </a:prstGeom>
        </p:spPr>
      </p:pic>
      <p:sp>
        <p:nvSpPr>
          <p:cNvPr id="5" name="TextBox 4">
            <a:extLst>
              <a:ext uri="{FF2B5EF4-FFF2-40B4-BE49-F238E27FC236}">
                <a16:creationId xmlns:a16="http://schemas.microsoft.com/office/drawing/2014/main" id="{0F4E1576-965E-A402-0595-CEA771B8C221}"/>
              </a:ext>
            </a:extLst>
          </p:cNvPr>
          <p:cNvSpPr txBox="1"/>
          <p:nvPr/>
        </p:nvSpPr>
        <p:spPr>
          <a:xfrm>
            <a:off x="5035965" y="4906992"/>
            <a:ext cx="63562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2"/>
                </a:solidFill>
              </a:rPr>
              <a:t>The children took home some sunflowers to grow at home, building relationships with parents and having a home school link in the early years is  important. I have loved receiving updates on the children's sunflower progress.</a:t>
            </a:r>
          </a:p>
        </p:txBody>
      </p:sp>
    </p:spTree>
    <p:extLst>
      <p:ext uri="{BB962C8B-B14F-4D97-AF65-F5344CB8AC3E}">
        <p14:creationId xmlns:p14="http://schemas.microsoft.com/office/powerpoint/2010/main" val="3837778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4" name="Rectangle 4113">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Rectangle 4119">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2" name="Group 4121">
            <a:extLst>
              <a:ext uri="{FF2B5EF4-FFF2-40B4-BE49-F238E27FC236}">
                <a16:creationId xmlns:a16="http://schemas.microsoft.com/office/drawing/2014/main" id="{7F277EAE-FC73-4AE5-9BDB-0BE814F954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108" name="Oval 4107">
              <a:extLst>
                <a:ext uri="{FF2B5EF4-FFF2-40B4-BE49-F238E27FC236}">
                  <a16:creationId xmlns:a16="http://schemas.microsoft.com/office/drawing/2014/main" id="{66CC8DCE-8D82-400F-A315-4CD008FDA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Oval 4108">
              <a:extLst>
                <a:ext uri="{FF2B5EF4-FFF2-40B4-BE49-F238E27FC236}">
                  <a16:creationId xmlns:a16="http://schemas.microsoft.com/office/drawing/2014/main" id="{339B13E9-2F1D-489D-842D-20AC7313D1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Oval 4109">
              <a:extLst>
                <a:ext uri="{FF2B5EF4-FFF2-40B4-BE49-F238E27FC236}">
                  <a16:creationId xmlns:a16="http://schemas.microsoft.com/office/drawing/2014/main" id="{1E7447BD-F39C-4290-8A87-E61FD98A2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Oval 4110">
              <a:extLst>
                <a:ext uri="{FF2B5EF4-FFF2-40B4-BE49-F238E27FC236}">
                  <a16:creationId xmlns:a16="http://schemas.microsoft.com/office/drawing/2014/main" id="{AEB36854-40EE-40C4-A488-60EAA83B2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2" name="Oval 4111">
              <a:extLst>
                <a:ext uri="{FF2B5EF4-FFF2-40B4-BE49-F238E27FC236}">
                  <a16:creationId xmlns:a16="http://schemas.microsoft.com/office/drawing/2014/main" id="{77165098-3853-4969-9EAF-796B9751F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Oval 4112">
              <a:extLst>
                <a:ext uri="{FF2B5EF4-FFF2-40B4-BE49-F238E27FC236}">
                  <a16:creationId xmlns:a16="http://schemas.microsoft.com/office/drawing/2014/main" id="{A7EF9153-D515-4DA2-A63C-58C0298309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A69E76C0-8AF3-987F-848F-4054CD543D0E}"/>
              </a:ext>
            </a:extLst>
          </p:cNvPr>
          <p:cNvPicPr>
            <a:picLocks noChangeAspect="1"/>
          </p:cNvPicPr>
          <p:nvPr/>
        </p:nvPicPr>
        <p:blipFill>
          <a:blip r:embed="rId2"/>
          <a:srcRect r="-2" b="44745"/>
          <a:stretch>
            <a:fillRect/>
          </a:stretch>
        </p:blipFill>
        <p:spPr>
          <a:xfrm>
            <a:off x="600456" y="412377"/>
            <a:ext cx="2647399" cy="3162778"/>
          </a:xfrm>
          <a:prstGeom prst="rect">
            <a:avLst/>
          </a:prstGeom>
        </p:spPr>
      </p:pic>
      <p:grpSp>
        <p:nvGrpSpPr>
          <p:cNvPr id="4115" name="Group 411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0585" y="561296"/>
            <a:ext cx="304800" cy="429768"/>
            <a:chOff x="215328" y="-46937"/>
            <a:chExt cx="304800" cy="2773841"/>
          </a:xfrm>
        </p:grpSpPr>
        <p:cxnSp>
          <p:nvCxnSpPr>
            <p:cNvPr id="4116" name="Straight Connector 411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7" name="Straight Connector 411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8" name="Straight Connector 411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19" name="Straight Connector 411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4098" name="12E0D20B-7CB2-4556-A430-380C905B5C33" descr="IMG_5252.jpg">
            <a:extLst>
              <a:ext uri="{FF2B5EF4-FFF2-40B4-BE49-F238E27FC236}">
                <a16:creationId xmlns:a16="http://schemas.microsoft.com/office/drawing/2014/main" id="{3FCB3170-7DF7-DEE4-558B-983B89F25A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597" r="-3" b="3279"/>
          <a:stretch>
            <a:fillRect/>
          </a:stretch>
        </p:blipFill>
        <p:spPr bwMode="auto">
          <a:xfrm>
            <a:off x="3343738" y="412377"/>
            <a:ext cx="2647399" cy="31627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1CD6B429-5D54-04C4-3B84-D35CD964307B}"/>
              </a:ext>
            </a:extLst>
          </p:cNvPr>
          <p:cNvPicPr>
            <a:picLocks noChangeAspect="1"/>
          </p:cNvPicPr>
          <p:nvPr/>
        </p:nvPicPr>
        <p:blipFill>
          <a:blip r:embed="rId4"/>
          <a:srcRect t="10332" r="-2" b="34414"/>
          <a:stretch>
            <a:fillRect/>
          </a:stretch>
        </p:blipFill>
        <p:spPr>
          <a:xfrm>
            <a:off x="6087020" y="412377"/>
            <a:ext cx="2647399" cy="3162778"/>
          </a:xfrm>
          <a:prstGeom prst="rect">
            <a:avLst/>
          </a:prstGeom>
        </p:spPr>
      </p:pic>
      <p:sp>
        <p:nvSpPr>
          <p:cNvPr id="4121" name="Rectangle 41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3" name="Group 41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24" name="Straight Connector 41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5" name="Straight Connector 41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27" name="Straight Connector 41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3" name="Picture 2">
            <a:extLst>
              <a:ext uri="{FF2B5EF4-FFF2-40B4-BE49-F238E27FC236}">
                <a16:creationId xmlns:a16="http://schemas.microsoft.com/office/drawing/2014/main" id="{14435FAE-6BD7-6F17-63FE-B3F3CD3A84B0}"/>
              </a:ext>
            </a:extLst>
          </p:cNvPr>
          <p:cNvPicPr>
            <a:picLocks noChangeAspect="1"/>
          </p:cNvPicPr>
          <p:nvPr/>
        </p:nvPicPr>
        <p:blipFill>
          <a:blip r:embed="rId5"/>
          <a:srcRect t="9202" r="-1" b="1104"/>
          <a:stretch>
            <a:fillRect/>
          </a:stretch>
        </p:blipFill>
        <p:spPr>
          <a:xfrm>
            <a:off x="8830303" y="412377"/>
            <a:ext cx="2647399" cy="3162778"/>
          </a:xfrm>
          <a:prstGeom prst="rect">
            <a:avLst/>
          </a:prstGeom>
        </p:spPr>
      </p:pic>
      <p:sp>
        <p:nvSpPr>
          <p:cNvPr id="4129" name="Rectangle 4128">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31" name="Group 4130">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132" name="Straight Connector 4131">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3" name="Straight Connector 4132">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4" name="Straight Connector 4133">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35" name="Straight Connector 4134">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CBD9D0B-64B3-837E-DF6D-F9EF4DC5D5E4}"/>
              </a:ext>
            </a:extLst>
          </p:cNvPr>
          <p:cNvSpPr txBox="1"/>
          <p:nvPr/>
        </p:nvSpPr>
        <p:spPr>
          <a:xfrm>
            <a:off x="5486080" y="4018143"/>
            <a:ext cx="5994666" cy="2129599"/>
          </a:xfrm>
          <a:prstGeom prst="rect">
            <a:avLst/>
          </a:prstGeom>
          <a:noFill/>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1500" dirty="0">
                <a:solidFill>
                  <a:schemeClr val="bg1"/>
                </a:solidFill>
              </a:rPr>
              <a:t>We added an old car </a:t>
            </a:r>
            <a:r>
              <a:rPr lang="en-US" sz="1500" dirty="0" err="1">
                <a:solidFill>
                  <a:schemeClr val="bg1"/>
                </a:solidFill>
              </a:rPr>
              <a:t>tyre</a:t>
            </a:r>
            <a:r>
              <a:rPr lang="en-US" sz="1500" dirty="0">
                <a:solidFill>
                  <a:schemeClr val="bg1"/>
                </a:solidFill>
              </a:rPr>
              <a:t> filled it with soil and then added some flowers. I wanted to use the fence area, so we used some hanging baskets and filled them with soil and flowers too, I cable tied them to the fence so that they were secure.</a:t>
            </a:r>
          </a:p>
          <a:p>
            <a:pPr indent="-228600">
              <a:lnSpc>
                <a:spcPct val="90000"/>
              </a:lnSpc>
              <a:spcAft>
                <a:spcPts val="600"/>
              </a:spcAft>
              <a:buFont typeface="Arial" panose="020B0604020202020204" pitchFamily="34" charset="0"/>
              <a:buChar char="•"/>
            </a:pPr>
            <a:endParaRPr lang="en-US" sz="1500" dirty="0">
              <a:solidFill>
                <a:schemeClr val="bg1"/>
              </a:solidFill>
            </a:endParaRPr>
          </a:p>
          <a:p>
            <a:pPr>
              <a:lnSpc>
                <a:spcPct val="90000"/>
              </a:lnSpc>
              <a:spcAft>
                <a:spcPts val="600"/>
              </a:spcAft>
            </a:pPr>
            <a:r>
              <a:rPr lang="en-GB" b="1" dirty="0">
                <a:solidFill>
                  <a:schemeClr val="bg1"/>
                </a:solidFill>
              </a:rPr>
              <a:t>Children’s Voices</a:t>
            </a:r>
            <a:endParaRPr lang="en-GB" dirty="0">
              <a:solidFill>
                <a:schemeClr val="bg1"/>
              </a:solidFill>
            </a:endParaRPr>
          </a:p>
          <a:p>
            <a:pPr indent="-228600">
              <a:lnSpc>
                <a:spcPct val="90000"/>
              </a:lnSpc>
              <a:spcAft>
                <a:spcPts val="600"/>
              </a:spcAft>
              <a:buFont typeface="Arial" panose="020B0604020202020204" pitchFamily="34" charset="0"/>
              <a:buChar char="•"/>
            </a:pPr>
            <a:r>
              <a:rPr lang="en-US" sz="1500" dirty="0">
                <a:solidFill>
                  <a:schemeClr val="bg1"/>
                </a:solidFill>
              </a:rPr>
              <a:t>We planted some sunflower seeds to the pots and the children wanted to add some </a:t>
            </a:r>
            <a:r>
              <a:rPr lang="en-US" sz="1500" dirty="0" err="1">
                <a:solidFill>
                  <a:schemeClr val="bg1"/>
                </a:solidFill>
              </a:rPr>
              <a:t>colour</a:t>
            </a:r>
            <a:r>
              <a:rPr lang="en-US" sz="1500" dirty="0">
                <a:solidFill>
                  <a:schemeClr val="bg1"/>
                </a:solidFill>
              </a:rPr>
              <a:t>, so it was their idea to draw and paint to decorate the area. They thought the bees would like to see their drawings </a:t>
            </a:r>
            <a:r>
              <a:rPr lang="en-US" sz="1500" dirty="0">
                <a:solidFill>
                  <a:schemeClr val="bg1"/>
                </a:solidFill>
                <a:sym typeface="Wingdings" panose="05000000000000000000" pitchFamily="2" charset="2"/>
              </a:rPr>
              <a:t> </a:t>
            </a:r>
            <a:r>
              <a:rPr lang="en-GB" sz="1600" dirty="0"/>
              <a:t>😊 </a:t>
            </a:r>
            <a:r>
              <a:rPr lang="en-US" sz="1500" dirty="0">
                <a:solidFill>
                  <a:schemeClr val="bg1"/>
                </a:solidFill>
                <a:sym typeface="Wingdings" panose="05000000000000000000" pitchFamily="2" charset="2"/>
              </a:rPr>
              <a:t>I agreed it was a perfect idea. </a:t>
            </a:r>
            <a:endParaRPr lang="en-US" sz="1500" dirty="0">
              <a:solidFill>
                <a:schemeClr val="bg1"/>
              </a:solidFill>
            </a:endParaRPr>
          </a:p>
        </p:txBody>
      </p:sp>
      <p:sp>
        <p:nvSpPr>
          <p:cNvPr id="6" name="TextBox 5">
            <a:extLst>
              <a:ext uri="{FF2B5EF4-FFF2-40B4-BE49-F238E27FC236}">
                <a16:creationId xmlns:a16="http://schemas.microsoft.com/office/drawing/2014/main" id="{DE9E1E31-5BB6-9186-E814-52C43941A9BE}"/>
              </a:ext>
            </a:extLst>
          </p:cNvPr>
          <p:cNvSpPr txBox="1"/>
          <p:nvPr/>
        </p:nvSpPr>
        <p:spPr>
          <a:xfrm>
            <a:off x="1313990" y="3751138"/>
            <a:ext cx="3276090" cy="646331"/>
          </a:xfrm>
          <a:prstGeom prst="rect">
            <a:avLst/>
          </a:prstGeom>
          <a:noFill/>
        </p:spPr>
        <p:txBody>
          <a:bodyPr wrap="square" rtlCol="0">
            <a:spAutoFit/>
          </a:bodyPr>
          <a:lstStyle/>
          <a:p>
            <a:r>
              <a:rPr lang="en-GB" i="1" dirty="0">
                <a:solidFill>
                  <a:schemeClr val="bg1"/>
                </a:solidFill>
              </a:rPr>
              <a:t>“Planting with Purpose – Growing a Pollinator Haven”</a:t>
            </a:r>
            <a:endParaRPr lang="en-GB" dirty="0">
              <a:solidFill>
                <a:schemeClr val="bg1"/>
              </a:solidFill>
            </a:endParaRPr>
          </a:p>
        </p:txBody>
      </p:sp>
    </p:spTree>
    <p:extLst>
      <p:ext uri="{BB962C8B-B14F-4D97-AF65-F5344CB8AC3E}">
        <p14:creationId xmlns:p14="http://schemas.microsoft.com/office/powerpoint/2010/main" val="2244780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0" name="Rectangle 3079">
            <a:extLst>
              <a:ext uri="{FF2B5EF4-FFF2-40B4-BE49-F238E27FC236}">
                <a16:creationId xmlns:a16="http://schemas.microsoft.com/office/drawing/2014/main" id="{C9044227-071D-4831-94D0-C92D4840B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F60AD07-AC23-69E2-5EA7-7346EB7C4013}"/>
              </a:ext>
            </a:extLst>
          </p:cNvPr>
          <p:cNvSpPr txBox="1"/>
          <p:nvPr/>
        </p:nvSpPr>
        <p:spPr>
          <a:xfrm>
            <a:off x="4354513" y="841375"/>
            <a:ext cx="3505200" cy="311469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600" kern="1200">
                <a:solidFill>
                  <a:schemeClr val="bg1"/>
                </a:solidFill>
                <a:latin typeface="+mj-lt"/>
                <a:ea typeface="+mj-ea"/>
                <a:cs typeface="+mj-cs"/>
              </a:rPr>
              <a:t>Our first visitors</a:t>
            </a:r>
          </a:p>
        </p:txBody>
      </p:sp>
      <p:pic>
        <p:nvPicPr>
          <p:cNvPr id="3" name="Picture 2">
            <a:extLst>
              <a:ext uri="{FF2B5EF4-FFF2-40B4-BE49-F238E27FC236}">
                <a16:creationId xmlns:a16="http://schemas.microsoft.com/office/drawing/2014/main" id="{CAC171C0-78D7-18A3-2EB4-E80EE3120D15}"/>
              </a:ext>
            </a:extLst>
          </p:cNvPr>
          <p:cNvPicPr>
            <a:picLocks noChangeAspect="1"/>
          </p:cNvPicPr>
          <p:nvPr/>
        </p:nvPicPr>
        <p:blipFill>
          <a:blip r:embed="rId2"/>
          <a:srcRect t="9867" r="-3" b="24861"/>
          <a:stretch>
            <a:fillRect/>
          </a:stretch>
        </p:blipFill>
        <p:spPr>
          <a:xfrm>
            <a:off x="20" y="2"/>
            <a:ext cx="3834650" cy="3333747"/>
          </a:xfrm>
          <a:custGeom>
            <a:avLst/>
            <a:gdLst/>
            <a:ahLst/>
            <a:cxnLst/>
            <a:rect l="l" t="t" r="r" b="b"/>
            <a:pathLst>
              <a:path w="3834670" h="3333747">
                <a:moveTo>
                  <a:pt x="0" y="0"/>
                </a:moveTo>
                <a:lnTo>
                  <a:pt x="3066495" y="0"/>
                </a:lnTo>
                <a:lnTo>
                  <a:pt x="3427241" y="1211943"/>
                </a:lnTo>
                <a:lnTo>
                  <a:pt x="3834670" y="3333747"/>
                </a:lnTo>
                <a:lnTo>
                  <a:pt x="0" y="3333747"/>
                </a:lnTo>
                <a:close/>
              </a:path>
            </a:pathLst>
          </a:custGeom>
        </p:spPr>
      </p:pic>
      <p:pic>
        <p:nvPicPr>
          <p:cNvPr id="3074" name="E6100D06-3675-4F2B-9CF5-014DD381E8BB" descr="IMG_5254.jpg">
            <a:extLst>
              <a:ext uri="{FF2B5EF4-FFF2-40B4-BE49-F238E27FC236}">
                <a16:creationId xmlns:a16="http://schemas.microsoft.com/office/drawing/2014/main" id="{D95EBB1E-DA88-C472-9119-F5E38E3196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9289" b="1"/>
          <a:stretch>
            <a:fillRect/>
          </a:stretch>
        </p:blipFill>
        <p:spPr bwMode="auto">
          <a:xfrm>
            <a:off x="1" y="3562350"/>
            <a:ext cx="3986041" cy="3295650"/>
          </a:xfrm>
          <a:custGeom>
            <a:avLst/>
            <a:gdLst/>
            <a:ahLst/>
            <a:cxnLst/>
            <a:rect l="l" t="t" r="r" b="b"/>
            <a:pathLst>
              <a:path w="3986041" h="3295650">
                <a:moveTo>
                  <a:pt x="3878566" y="0"/>
                </a:moveTo>
                <a:lnTo>
                  <a:pt x="3986041" y="559707"/>
                </a:lnTo>
                <a:lnTo>
                  <a:pt x="3751724" y="3295650"/>
                </a:lnTo>
                <a:lnTo>
                  <a:pt x="0" y="3295650"/>
                </a:lnTo>
                <a:lnTo>
                  <a:pt x="0" y="1"/>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82" name="Group 3081">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a:effectLst>
            <a:outerShdw blurRad="381000" dist="152400" algn="ctr" rotWithShape="0">
              <a:srgbClr val="000000">
                <a:alpha val="10000"/>
              </a:srgbClr>
            </a:outerShdw>
          </a:effectLst>
        </p:grpSpPr>
        <p:sp>
          <p:nvSpPr>
            <p:cNvPr id="3083" name="Freeform: Shape 3082">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4" name="Freeform: Shape 3083">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75" name="B15119AC-56CC-48D5-82E5-1F77DE43D51F" descr="IMG_5256.jpg">
            <a:extLst>
              <a:ext uri="{FF2B5EF4-FFF2-40B4-BE49-F238E27FC236}">
                <a16:creationId xmlns:a16="http://schemas.microsoft.com/office/drawing/2014/main" id="{93938849-F070-B617-BB57-49853B2453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3167" r="-1" b="-1"/>
          <a:stretch>
            <a:fillRect/>
          </a:stretch>
        </p:blipFill>
        <p:spPr bwMode="auto">
          <a:xfrm>
            <a:off x="8240079" y="-1"/>
            <a:ext cx="3951921" cy="6858000"/>
          </a:xfrm>
          <a:custGeom>
            <a:avLst/>
            <a:gdLst/>
            <a:ahLst/>
            <a:cxnLst/>
            <a:rect l="l" t="t" r="r" b="b"/>
            <a:pathLst>
              <a:path w="3951921" h="6858000">
                <a:moveTo>
                  <a:pt x="224707" y="0"/>
                </a:moveTo>
                <a:lnTo>
                  <a:pt x="3951921" y="0"/>
                </a:lnTo>
                <a:lnTo>
                  <a:pt x="3951921" y="6858000"/>
                </a:lnTo>
                <a:lnTo>
                  <a:pt x="886146" y="6858000"/>
                </a:lnTo>
                <a:lnTo>
                  <a:pt x="558800" y="5721062"/>
                </a:lnTo>
                <a:lnTo>
                  <a:pt x="0" y="2712496"/>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086" name="Group 3085">
            <a:extLst>
              <a:ext uri="{FF2B5EF4-FFF2-40B4-BE49-F238E27FC236}">
                <a16:creationId xmlns:a16="http://schemas.microsoft.com/office/drawing/2014/main" id="{57B65906-47BE-4CEA-9E50-301890FFE4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1339053" cy="6858000"/>
            <a:chOff x="2748588" y="0"/>
            <a:chExt cx="1339053" cy="6858000"/>
          </a:xfrm>
          <a:effectLst>
            <a:outerShdw blurRad="381000" dist="152400" dir="10800000" algn="ctr" rotWithShape="0">
              <a:srgbClr val="000000">
                <a:alpha val="10000"/>
              </a:srgbClr>
            </a:outerShdw>
          </a:effectLst>
        </p:grpSpPr>
        <p:sp>
          <p:nvSpPr>
            <p:cNvPr id="3087" name="Freeform: Shape 3086">
              <a:extLst>
                <a:ext uri="{FF2B5EF4-FFF2-40B4-BE49-F238E27FC236}">
                  <a16:creationId xmlns:a16="http://schemas.microsoft.com/office/drawing/2014/main" id="{E9C1A977-5AC1-49DC-B315-CAB53CF6F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8" name="Freeform: Shape 3087">
              <a:extLst>
                <a:ext uri="{FF2B5EF4-FFF2-40B4-BE49-F238E27FC236}">
                  <a16:creationId xmlns:a16="http://schemas.microsoft.com/office/drawing/2014/main" id="{2AEEAD2A-AA94-4108-8639-95E861AED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2904280A-0B26-DEC9-04F8-BA1B0F17C99E}"/>
              </a:ext>
            </a:extLst>
          </p:cNvPr>
          <p:cNvSpPr txBox="1"/>
          <p:nvPr/>
        </p:nvSpPr>
        <p:spPr>
          <a:xfrm>
            <a:off x="4544568" y="4581832"/>
            <a:ext cx="3044951" cy="2308324"/>
          </a:xfrm>
          <a:prstGeom prst="rect">
            <a:avLst/>
          </a:prstGeom>
          <a:solidFill>
            <a:schemeClr val="bg1"/>
          </a:solidFill>
        </p:spPr>
        <p:txBody>
          <a:bodyPr wrap="square" rtlCol="0">
            <a:spAutoFit/>
          </a:bodyPr>
          <a:lstStyle/>
          <a:p>
            <a:r>
              <a:rPr lang="en-GB" dirty="0"/>
              <a:t>How excited we were this morning, after just one week we had a family of snails come to visit, the children were ecstatic </a:t>
            </a:r>
            <a:r>
              <a:rPr lang="en-US" dirty="0"/>
              <a:t>🐌They said it was Mammy, Daddy and the twin baby snails.</a:t>
            </a:r>
          </a:p>
          <a:p>
            <a:endParaRPr lang="en-GB" dirty="0"/>
          </a:p>
        </p:txBody>
      </p:sp>
    </p:spTree>
    <p:extLst>
      <p:ext uri="{BB962C8B-B14F-4D97-AF65-F5344CB8AC3E}">
        <p14:creationId xmlns:p14="http://schemas.microsoft.com/office/powerpoint/2010/main" val="378949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0F46E95-9681-58D6-C95B-82F2E4036FE3}"/>
              </a:ext>
            </a:extLst>
          </p:cNvPr>
          <p:cNvPicPr>
            <a:picLocks noChangeAspect="1"/>
          </p:cNvPicPr>
          <p:nvPr/>
        </p:nvPicPr>
        <p:blipFill>
          <a:blip r:embed="rId2"/>
          <a:srcRect l="14359" r="10714" b="5"/>
          <a:stretch>
            <a:fillRect/>
          </a:stretch>
        </p:blipFill>
        <p:spPr>
          <a:xfrm>
            <a:off x="-4" y="10"/>
            <a:ext cx="2952750" cy="3940619"/>
          </a:xfrm>
          <a:custGeom>
            <a:avLst/>
            <a:gdLst/>
            <a:ahLst/>
            <a:cxnLst/>
            <a:rect l="l" t="t" r="r" b="b"/>
            <a:pathLst>
              <a:path w="2952750" h="3940629">
                <a:moveTo>
                  <a:pt x="0" y="0"/>
                </a:moveTo>
                <a:lnTo>
                  <a:pt x="2952750" y="0"/>
                </a:lnTo>
                <a:lnTo>
                  <a:pt x="2952749" y="3847994"/>
                </a:lnTo>
                <a:lnTo>
                  <a:pt x="0" y="3940629"/>
                </a:lnTo>
                <a:close/>
              </a:path>
            </a:pathLst>
          </a:custGeom>
        </p:spPr>
      </p:pic>
      <p:pic>
        <p:nvPicPr>
          <p:cNvPr id="7" name="Picture 6">
            <a:extLst>
              <a:ext uri="{FF2B5EF4-FFF2-40B4-BE49-F238E27FC236}">
                <a16:creationId xmlns:a16="http://schemas.microsoft.com/office/drawing/2014/main" id="{988BECAE-AF50-4045-67FB-ABBB400EC857}"/>
              </a:ext>
            </a:extLst>
          </p:cNvPr>
          <p:cNvPicPr>
            <a:picLocks noChangeAspect="1"/>
          </p:cNvPicPr>
          <p:nvPr/>
        </p:nvPicPr>
        <p:blipFill>
          <a:blip r:embed="rId3"/>
          <a:srcRect l="10847" r="13259"/>
          <a:stretch>
            <a:fillRect/>
          </a:stretch>
        </p:blipFill>
        <p:spPr>
          <a:xfrm>
            <a:off x="3143253" y="10"/>
            <a:ext cx="2857499" cy="3842008"/>
          </a:xfrm>
          <a:custGeom>
            <a:avLst/>
            <a:gdLst/>
            <a:ahLst/>
            <a:cxnLst/>
            <a:rect l="l" t="t" r="r" b="b"/>
            <a:pathLst>
              <a:path w="2857499" h="3842018">
                <a:moveTo>
                  <a:pt x="0" y="0"/>
                </a:moveTo>
                <a:lnTo>
                  <a:pt x="2857499" y="0"/>
                </a:lnTo>
                <a:lnTo>
                  <a:pt x="2857499" y="3799815"/>
                </a:lnTo>
                <a:lnTo>
                  <a:pt x="2408465" y="3766458"/>
                </a:lnTo>
                <a:lnTo>
                  <a:pt x="0" y="3842018"/>
                </a:lnTo>
                <a:close/>
              </a:path>
            </a:pathLst>
          </a:custGeom>
        </p:spPr>
      </p:pic>
      <p:pic>
        <p:nvPicPr>
          <p:cNvPr id="5" name="Picture 4">
            <a:extLst>
              <a:ext uri="{FF2B5EF4-FFF2-40B4-BE49-F238E27FC236}">
                <a16:creationId xmlns:a16="http://schemas.microsoft.com/office/drawing/2014/main" id="{7E75AB46-CD37-DAA4-C7F9-817D74898A3A}"/>
              </a:ext>
            </a:extLst>
          </p:cNvPr>
          <p:cNvPicPr>
            <a:picLocks noChangeAspect="1"/>
          </p:cNvPicPr>
          <p:nvPr/>
        </p:nvPicPr>
        <p:blipFill>
          <a:blip r:embed="rId4"/>
          <a:srcRect l="32603" r="28685"/>
          <a:stretch>
            <a:fillRect/>
          </a:stretch>
        </p:blipFill>
        <p:spPr>
          <a:xfrm>
            <a:off x="6191251" y="10"/>
            <a:ext cx="2857499" cy="4026227"/>
          </a:xfrm>
          <a:custGeom>
            <a:avLst/>
            <a:gdLst/>
            <a:ahLst/>
            <a:cxnLst/>
            <a:rect l="l" t="t" r="r" b="b"/>
            <a:pathLst>
              <a:path w="2857499" h="4026237">
                <a:moveTo>
                  <a:pt x="0" y="0"/>
                </a:moveTo>
                <a:lnTo>
                  <a:pt x="2857499" y="0"/>
                </a:lnTo>
                <a:lnTo>
                  <a:pt x="2857499" y="4026237"/>
                </a:lnTo>
                <a:lnTo>
                  <a:pt x="0" y="3813966"/>
                </a:lnTo>
                <a:close/>
              </a:path>
            </a:pathLst>
          </a:custGeom>
        </p:spPr>
      </p:pic>
      <p:pic>
        <p:nvPicPr>
          <p:cNvPr id="4" name="Picture 3">
            <a:extLst>
              <a:ext uri="{FF2B5EF4-FFF2-40B4-BE49-F238E27FC236}">
                <a16:creationId xmlns:a16="http://schemas.microsoft.com/office/drawing/2014/main" id="{226EA41E-79EF-0E64-B09A-80D0160ACF31}"/>
              </a:ext>
            </a:extLst>
          </p:cNvPr>
          <p:cNvPicPr>
            <a:picLocks noChangeAspect="1"/>
          </p:cNvPicPr>
          <p:nvPr/>
        </p:nvPicPr>
        <p:blipFill>
          <a:blip r:embed="rId5"/>
          <a:srcRect l="4774" r="4079"/>
          <a:stretch>
            <a:fillRect/>
          </a:stretch>
        </p:blipFill>
        <p:spPr>
          <a:xfrm>
            <a:off x="9239249" y="10"/>
            <a:ext cx="2952751" cy="4049475"/>
          </a:xfrm>
          <a:custGeom>
            <a:avLst/>
            <a:gdLst/>
            <a:ahLst/>
            <a:cxnLst/>
            <a:rect l="l" t="t" r="r" b="b"/>
            <a:pathLst>
              <a:path w="2952751" h="4049485">
                <a:moveTo>
                  <a:pt x="0" y="0"/>
                </a:moveTo>
                <a:lnTo>
                  <a:pt x="2952751" y="0"/>
                </a:lnTo>
                <a:lnTo>
                  <a:pt x="2952750" y="3940629"/>
                </a:lnTo>
                <a:lnTo>
                  <a:pt x="122465" y="4049485"/>
                </a:lnTo>
                <a:lnTo>
                  <a:pt x="0" y="4040388"/>
                </a:lnTo>
                <a:close/>
              </a:path>
            </a:pathLst>
          </a:custGeom>
        </p:spPr>
      </p:pic>
      <p:grpSp>
        <p:nvGrpSpPr>
          <p:cNvPr id="55" name="Group 54">
            <a:extLst>
              <a:ext uri="{FF2B5EF4-FFF2-40B4-BE49-F238E27FC236}">
                <a16:creationId xmlns:a16="http://schemas.microsoft.com/office/drawing/2014/main" id="{31655B4F-4050-4B1F-82A8-180E74CF9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2" name="Freeform: Shape 21">
              <a:extLst>
                <a:ext uri="{FF2B5EF4-FFF2-40B4-BE49-F238E27FC236}">
                  <a16:creationId xmlns:a16="http://schemas.microsoft.com/office/drawing/2014/main" id="{2EA4C97B-84C4-4658-A6D6-600CB62B4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24FE591E-19B9-480D-9B26-EB96D70C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C376AFBB-1AB3-D958-F8D7-80554E8778B0}"/>
              </a:ext>
            </a:extLst>
          </p:cNvPr>
          <p:cNvSpPr txBox="1"/>
          <p:nvPr/>
        </p:nvSpPr>
        <p:spPr>
          <a:xfrm>
            <a:off x="1668026" y="4049485"/>
            <a:ext cx="10128739" cy="1080000"/>
          </a:xfrm>
          <a:prstGeom prst="rect">
            <a:avLst/>
          </a:prstGeom>
        </p:spPr>
        <p:txBody>
          <a:bodyPr vert="horz" lIns="91440" tIns="45720" rIns="91440" bIns="45720" rtlCol="0">
            <a:normAutofit fontScale="25000" lnSpcReduction="20000"/>
          </a:bodyPr>
          <a:lstStyle/>
          <a:p>
            <a:pPr indent="-228600">
              <a:lnSpc>
                <a:spcPct val="90000"/>
              </a:lnSpc>
              <a:spcAft>
                <a:spcPts val="600"/>
              </a:spcAft>
              <a:buFont typeface="Arial" panose="020B0604020202020204" pitchFamily="34" charset="0"/>
              <a:buChar char="•"/>
            </a:pPr>
            <a:endParaRPr lang="en-US" sz="4800" b="1"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b="1" dirty="0">
                <a:solidFill>
                  <a:schemeClr val="bg1">
                    <a:alpha val="80000"/>
                  </a:schemeClr>
                </a:solidFill>
                <a:latin typeface="Arial" panose="020B0604020202020204" pitchFamily="34" charset="0"/>
                <a:cs typeface="Arial" panose="020B0604020202020204" pitchFamily="34" charset="0"/>
              </a:rPr>
              <a:t>I am really enjoying this project, so I’ve began to dig a little deeper and branch out my planning in nursery  class making    </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links to our bee haven . The children are so engaged it is a perfect opportunity for child led learning.</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a:t>
            </a:r>
          </a:p>
          <a:p>
            <a:pPr>
              <a:lnSpc>
                <a:spcPct val="90000"/>
              </a:lnSpc>
              <a:spcAft>
                <a:spcPts val="600"/>
              </a:spcAft>
            </a:pPr>
            <a:r>
              <a:rPr lang="en-US" sz="4800" b="1" dirty="0">
                <a:solidFill>
                  <a:schemeClr val="bg1">
                    <a:alpha val="80000"/>
                  </a:schemeClr>
                </a:solidFill>
                <a:latin typeface="Arial" panose="020B0604020202020204" pitchFamily="34" charset="0"/>
                <a:cs typeface="Arial" panose="020B0604020202020204" pitchFamily="34" charset="0"/>
              </a:rPr>
              <a:t>         other ideas to consider might be  </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Pollination Role Play</a:t>
            </a:r>
            <a:r>
              <a:rPr lang="en-US" sz="4800" dirty="0">
                <a:solidFill>
                  <a:schemeClr val="bg1">
                    <a:alpha val="80000"/>
                  </a:schemeClr>
                </a:solidFill>
                <a:latin typeface="Arial" panose="020B0604020202020204" pitchFamily="34" charset="0"/>
                <a:cs typeface="Arial" panose="020B0604020202020204" pitchFamily="34" charset="0"/>
              </a:rPr>
              <a:t> – Use props (flowers, pollen as pom-poms) to act out how bees help plants grow.</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Meet the Hive</a:t>
            </a:r>
            <a:r>
              <a:rPr lang="en-US" sz="4800" dirty="0">
                <a:solidFill>
                  <a:schemeClr val="bg1">
                    <a:alpha val="80000"/>
                  </a:schemeClr>
                </a:solidFill>
                <a:latin typeface="Arial" panose="020B0604020202020204" pitchFamily="34" charset="0"/>
                <a:cs typeface="Arial" panose="020B0604020202020204" pitchFamily="34" charset="0"/>
              </a:rPr>
              <a:t> – Create a storytelling session where each child takes on the role of queen, worker, or drone to learn about hive roles.</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Honey Math</a:t>
            </a:r>
            <a:r>
              <a:rPr lang="en-US" sz="4800" dirty="0">
                <a:solidFill>
                  <a:schemeClr val="bg1">
                    <a:alpha val="80000"/>
                  </a:schemeClr>
                </a:solidFill>
                <a:latin typeface="Arial" panose="020B0604020202020204" pitchFamily="34" charset="0"/>
                <a:cs typeface="Arial" panose="020B0604020202020204" pitchFamily="34" charset="0"/>
              </a:rPr>
              <a:t> – Show children a teaspoon and explain how many bees it takes to make just one (about 12 bees!). Great for numeracy.</a:t>
            </a:r>
          </a:p>
          <a:p>
            <a:pPr indent="-228600">
              <a:lnSpc>
                <a:spcPct val="90000"/>
              </a:lnSpc>
              <a:spcAft>
                <a:spcPts val="600"/>
              </a:spcAft>
              <a:buFont typeface="Arial" panose="020B0604020202020204" pitchFamily="34" charset="0"/>
              <a:buChar char="•"/>
            </a:pPr>
            <a:endParaRPr lang="en-US" sz="4800" dirty="0">
              <a:solidFill>
                <a:schemeClr val="bg1">
                  <a:alpha val="80000"/>
                </a:schemeClr>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4800" dirty="0">
                <a:solidFill>
                  <a:schemeClr val="bg1">
                    <a:alpha val="80000"/>
                  </a:schemeClr>
                </a:solidFill>
                <a:latin typeface="Arial" panose="020B0604020202020204" pitchFamily="34" charset="0"/>
                <a:cs typeface="Arial" panose="020B0604020202020204" pitchFamily="34" charset="0"/>
              </a:rPr>
              <a:t>💃 </a:t>
            </a:r>
            <a:r>
              <a:rPr lang="en-US" sz="4800" b="1" dirty="0">
                <a:solidFill>
                  <a:schemeClr val="bg1">
                    <a:alpha val="80000"/>
                  </a:schemeClr>
                </a:solidFill>
                <a:latin typeface="Arial" panose="020B0604020202020204" pitchFamily="34" charset="0"/>
                <a:cs typeface="Arial" panose="020B0604020202020204" pitchFamily="34" charset="0"/>
              </a:rPr>
              <a:t>Dance Like a Bee</a:t>
            </a:r>
            <a:r>
              <a:rPr lang="en-US" sz="4800" dirty="0">
                <a:solidFill>
                  <a:schemeClr val="bg1">
                    <a:alpha val="80000"/>
                  </a:schemeClr>
                </a:solidFill>
                <a:latin typeface="Arial" panose="020B0604020202020204" pitchFamily="34" charset="0"/>
                <a:cs typeface="Arial" panose="020B0604020202020204" pitchFamily="34" charset="0"/>
              </a:rPr>
              <a:t> – Re-enact the ‘waggle dance’ to teach directional movement and communication.</a:t>
            </a:r>
          </a:p>
          <a:p>
            <a:pPr indent="-228600">
              <a:lnSpc>
                <a:spcPct val="90000"/>
              </a:lnSpc>
              <a:spcAft>
                <a:spcPts val="600"/>
              </a:spcAft>
              <a:buFont typeface="Arial" panose="020B0604020202020204" pitchFamily="34" charset="0"/>
              <a:buChar char="•"/>
            </a:pPr>
            <a:endParaRPr lang="en-US" sz="600" dirty="0">
              <a:solidFill>
                <a:schemeClr val="bg1">
                  <a:alpha val="80000"/>
                </a:schemeClr>
              </a:solidFill>
            </a:endParaRPr>
          </a:p>
        </p:txBody>
      </p:sp>
    </p:spTree>
    <p:extLst>
      <p:ext uri="{BB962C8B-B14F-4D97-AF65-F5344CB8AC3E}">
        <p14:creationId xmlns:p14="http://schemas.microsoft.com/office/powerpoint/2010/main" val="4252560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DBA11FB-88DE-D15C-DC7E-BD263DF01C60}"/>
              </a:ext>
            </a:extLst>
          </p:cNvPr>
          <p:cNvPicPr>
            <a:picLocks noChangeAspect="1"/>
          </p:cNvPicPr>
          <p:nvPr/>
        </p:nvPicPr>
        <p:blipFill>
          <a:blip r:embed="rId2"/>
          <a:srcRect r="1" b="5865"/>
          <a:stretch>
            <a:fillRect/>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3" name="Picture 2">
            <a:extLst>
              <a:ext uri="{FF2B5EF4-FFF2-40B4-BE49-F238E27FC236}">
                <a16:creationId xmlns:a16="http://schemas.microsoft.com/office/drawing/2014/main" id="{C56A23B4-9DB6-DE6A-95C0-F4C04EF94B62}"/>
              </a:ext>
            </a:extLst>
          </p:cNvPr>
          <p:cNvPicPr>
            <a:picLocks noChangeAspect="1"/>
          </p:cNvPicPr>
          <p:nvPr/>
        </p:nvPicPr>
        <p:blipFill>
          <a:blip r:embed="rId3"/>
          <a:srcRect t="9396" b="39181"/>
          <a:stretch>
            <a:fillRect/>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1" name="Group 10">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2" name="Freeform: Shape 11">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364B9834-CDEA-085E-5D9E-115CACA5C615}"/>
              </a:ext>
            </a:extLst>
          </p:cNvPr>
          <p:cNvSpPr txBox="1"/>
          <p:nvPr/>
        </p:nvSpPr>
        <p:spPr>
          <a:xfrm>
            <a:off x="5664201" y="4766267"/>
            <a:ext cx="5692774" cy="107741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solidFill>
                  <a:schemeClr val="bg1">
                    <a:alpha val="80000"/>
                  </a:schemeClr>
                </a:solidFill>
              </a:rPr>
              <a:t>And we love learning new songs</a:t>
            </a:r>
          </a:p>
        </p:txBody>
      </p:sp>
    </p:spTree>
    <p:extLst>
      <p:ext uri="{BB962C8B-B14F-4D97-AF65-F5344CB8AC3E}">
        <p14:creationId xmlns:p14="http://schemas.microsoft.com/office/powerpoint/2010/main" val="24287018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147A14EA-87D2-ECAE-F7EB-DACAFFB10E65}"/>
              </a:ext>
            </a:extLst>
          </p:cNvPr>
          <p:cNvSpPr txBox="1"/>
          <p:nvPr/>
        </p:nvSpPr>
        <p:spPr>
          <a:xfrm>
            <a:off x="4603468" y="4741948"/>
            <a:ext cx="6829520" cy="86203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rgbClr val="FFFFFF"/>
                </a:solidFill>
                <a:latin typeface="+mj-lt"/>
                <a:ea typeface="+mj-ea"/>
                <a:cs typeface="+mj-cs"/>
              </a:rPr>
              <a:t>     Working progress</a:t>
            </a:r>
          </a:p>
        </p:txBody>
      </p:sp>
      <p:pic>
        <p:nvPicPr>
          <p:cNvPr id="3" name="Picture 2" descr="A plant in a tire&#10;&#10;AI-generated content may be incorrect.">
            <a:extLst>
              <a:ext uri="{FF2B5EF4-FFF2-40B4-BE49-F238E27FC236}">
                <a16:creationId xmlns:a16="http://schemas.microsoft.com/office/drawing/2014/main" id="{6DFFA7F0-65C7-C03A-B271-02334525424F}"/>
              </a:ext>
            </a:extLst>
          </p:cNvPr>
          <p:cNvPicPr>
            <a:picLocks noChangeAspect="1"/>
          </p:cNvPicPr>
          <p:nvPr/>
        </p:nvPicPr>
        <p:blipFill>
          <a:blip r:embed="rId2"/>
          <a:srcRect t="11893" r="-1" b="48399"/>
          <a:stretch>
            <a:fillRect/>
          </a:stretch>
        </p:blipFill>
        <p:spPr>
          <a:xfrm>
            <a:off x="176959" y="321731"/>
            <a:ext cx="3797570" cy="2010551"/>
          </a:xfrm>
          <a:prstGeom prst="rect">
            <a:avLst/>
          </a:prstGeom>
        </p:spPr>
      </p:pic>
      <p:pic>
        <p:nvPicPr>
          <p:cNvPr id="5" name="Picture 4">
            <a:extLst>
              <a:ext uri="{FF2B5EF4-FFF2-40B4-BE49-F238E27FC236}">
                <a16:creationId xmlns:a16="http://schemas.microsoft.com/office/drawing/2014/main" id="{1875815B-D939-50DF-38C5-2FE93F3B0FA9}"/>
              </a:ext>
            </a:extLst>
          </p:cNvPr>
          <p:cNvPicPr>
            <a:picLocks noChangeAspect="1"/>
          </p:cNvPicPr>
          <p:nvPr/>
        </p:nvPicPr>
        <p:blipFill>
          <a:blip r:embed="rId3"/>
          <a:srcRect t="18397" r="-1" b="318"/>
          <a:stretch>
            <a:fillRect/>
          </a:stretch>
        </p:blipFill>
        <p:spPr>
          <a:xfrm>
            <a:off x="4202549" y="321732"/>
            <a:ext cx="3793472" cy="4111323"/>
          </a:xfrm>
          <a:prstGeom prst="rect">
            <a:avLst/>
          </a:prstGeom>
        </p:spPr>
      </p:pic>
      <p:pic>
        <p:nvPicPr>
          <p:cNvPr id="4" name="Picture 3" descr="A plant in a pot&#10;&#10;AI-generated content may be incorrect.">
            <a:extLst>
              <a:ext uri="{FF2B5EF4-FFF2-40B4-BE49-F238E27FC236}">
                <a16:creationId xmlns:a16="http://schemas.microsoft.com/office/drawing/2014/main" id="{0D0B1F73-01D2-5711-B6D3-E7B9BE745D00}"/>
              </a:ext>
            </a:extLst>
          </p:cNvPr>
          <p:cNvPicPr>
            <a:picLocks noChangeAspect="1"/>
          </p:cNvPicPr>
          <p:nvPr/>
        </p:nvPicPr>
        <p:blipFill>
          <a:blip r:embed="rId4"/>
          <a:srcRect t="20976" b="39321"/>
          <a:stretch>
            <a:fillRect/>
          </a:stretch>
        </p:blipFill>
        <p:spPr>
          <a:xfrm>
            <a:off x="8086176" y="321733"/>
            <a:ext cx="3797984" cy="2010552"/>
          </a:xfrm>
          <a:prstGeom prst="rect">
            <a:avLst/>
          </a:prstGeom>
        </p:spPr>
      </p:pic>
      <p:pic>
        <p:nvPicPr>
          <p:cNvPr id="8" name="Picture 7">
            <a:extLst>
              <a:ext uri="{FF2B5EF4-FFF2-40B4-BE49-F238E27FC236}">
                <a16:creationId xmlns:a16="http://schemas.microsoft.com/office/drawing/2014/main" id="{09D3DBD5-0DE0-E6FA-3063-1B97227E61D5}"/>
              </a:ext>
            </a:extLst>
          </p:cNvPr>
          <p:cNvPicPr>
            <a:picLocks noChangeAspect="1"/>
          </p:cNvPicPr>
          <p:nvPr/>
        </p:nvPicPr>
        <p:blipFill>
          <a:blip r:embed="rId5"/>
          <a:srcRect t="34202" r="3" b="25998"/>
          <a:stretch>
            <a:fillRect/>
          </a:stretch>
        </p:blipFill>
        <p:spPr>
          <a:xfrm>
            <a:off x="683287" y="2071857"/>
            <a:ext cx="2658195" cy="2361198"/>
          </a:xfrm>
          <a:prstGeom prst="rect">
            <a:avLst/>
          </a:prstGeom>
        </p:spPr>
      </p:pic>
      <p:pic>
        <p:nvPicPr>
          <p:cNvPr id="2" name="Picture 1" descr="A plant in a pot&#10;&#10;AI-generated content may be incorrect.">
            <a:extLst>
              <a:ext uri="{FF2B5EF4-FFF2-40B4-BE49-F238E27FC236}">
                <a16:creationId xmlns:a16="http://schemas.microsoft.com/office/drawing/2014/main" id="{8D3ED02D-4542-6E96-FF9F-D4364D51E8C0}"/>
              </a:ext>
            </a:extLst>
          </p:cNvPr>
          <p:cNvPicPr>
            <a:picLocks noChangeAspect="1"/>
          </p:cNvPicPr>
          <p:nvPr/>
        </p:nvPicPr>
        <p:blipFill>
          <a:blip r:embed="rId6"/>
          <a:srcRect l="12316" r="48171"/>
          <a:stretch>
            <a:fillRect/>
          </a:stretch>
        </p:blipFill>
        <p:spPr>
          <a:xfrm rot="5400000">
            <a:off x="8981470" y="1533187"/>
            <a:ext cx="2000947" cy="3797983"/>
          </a:xfrm>
          <a:prstGeom prst="rect">
            <a:avLst/>
          </a:prstGeom>
        </p:spPr>
      </p:pic>
      <p:pic>
        <p:nvPicPr>
          <p:cNvPr id="7" name="Picture 6" descr="A group of plants in pots&#10;&#10;AI-generated content may be incorrect.">
            <a:extLst>
              <a:ext uri="{FF2B5EF4-FFF2-40B4-BE49-F238E27FC236}">
                <a16:creationId xmlns:a16="http://schemas.microsoft.com/office/drawing/2014/main" id="{522504BB-2C93-9FB3-9A4B-B7D8E0F39872}"/>
              </a:ext>
            </a:extLst>
          </p:cNvPr>
          <p:cNvPicPr>
            <a:picLocks noChangeAspect="1"/>
          </p:cNvPicPr>
          <p:nvPr/>
        </p:nvPicPr>
        <p:blipFill>
          <a:blip r:embed="rId7"/>
          <a:srcRect t="36903" r="3" b="23361"/>
          <a:stretch>
            <a:fillRect/>
          </a:stretch>
        </p:blipFill>
        <p:spPr>
          <a:xfrm>
            <a:off x="317634" y="4525716"/>
            <a:ext cx="3794760" cy="2010551"/>
          </a:xfrm>
          <a:prstGeom prst="rect">
            <a:avLst/>
          </a:prstGeom>
        </p:spPr>
      </p:pic>
      <p:cxnSp>
        <p:nvCxnSpPr>
          <p:cNvPr id="36" name="Straight Connector 3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839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A7C5F937-FDA4-49FD-A135-03738460F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F515E37C-522A-423F-B958-36BF66141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F23D84-3D9D-3F5A-269D-06F2EB71DC31}"/>
              </a:ext>
            </a:extLst>
          </p:cNvPr>
          <p:cNvPicPr>
            <a:picLocks noChangeAspect="1"/>
          </p:cNvPicPr>
          <p:nvPr/>
        </p:nvPicPr>
        <p:blipFill>
          <a:blip r:embed="rId2"/>
          <a:srcRect t="1256" b="29735"/>
          <a:stretch>
            <a:fillRect/>
          </a:stretch>
        </p:blipFill>
        <p:spPr>
          <a:xfrm>
            <a:off x="-278147" y="77461"/>
            <a:ext cx="5624466" cy="5404197"/>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p:spPr>
      </p:pic>
      <p:pic>
        <p:nvPicPr>
          <p:cNvPr id="6" name="Picture 5">
            <a:extLst>
              <a:ext uri="{FF2B5EF4-FFF2-40B4-BE49-F238E27FC236}">
                <a16:creationId xmlns:a16="http://schemas.microsoft.com/office/drawing/2014/main" id="{0CEDEDFA-031B-EDB2-DF0D-C1B50154C6EC}"/>
              </a:ext>
            </a:extLst>
          </p:cNvPr>
          <p:cNvPicPr>
            <a:picLocks noChangeAspect="1"/>
          </p:cNvPicPr>
          <p:nvPr/>
        </p:nvPicPr>
        <p:blipFill>
          <a:blip r:embed="rId3"/>
          <a:srcRect t="5064" r="-3" b="2937"/>
          <a:stretch>
            <a:fillRect/>
          </a:stretch>
        </p:blipFill>
        <p:spPr>
          <a:xfrm>
            <a:off x="4771902" y="-1"/>
            <a:ext cx="7420091" cy="5034338"/>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55" name="sketch line">
            <a:extLst>
              <a:ext uri="{FF2B5EF4-FFF2-40B4-BE49-F238E27FC236}">
                <a16:creationId xmlns:a16="http://schemas.microsoft.com/office/drawing/2014/main" id="{C125E75E-F290-415E-9397-4DAC206C5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57015" y="533095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36FA17C-3F58-30CA-1CE8-05B6048547C2}"/>
              </a:ext>
            </a:extLst>
          </p:cNvPr>
          <p:cNvSpPr txBox="1"/>
          <p:nvPr/>
        </p:nvSpPr>
        <p:spPr>
          <a:xfrm>
            <a:off x="4654294" y="4562856"/>
            <a:ext cx="6894576" cy="160020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endParaRPr lang="en-US" sz="2200" dirty="0">
              <a:solidFill>
                <a:srgbClr val="FFFFFF"/>
              </a:solidFill>
            </a:endParaRPr>
          </a:p>
        </p:txBody>
      </p:sp>
      <p:sp>
        <p:nvSpPr>
          <p:cNvPr id="8" name="TextBox 7">
            <a:extLst>
              <a:ext uri="{FF2B5EF4-FFF2-40B4-BE49-F238E27FC236}">
                <a16:creationId xmlns:a16="http://schemas.microsoft.com/office/drawing/2014/main" id="{30C0EC6A-B820-17F3-7BA4-D21B9A714316}"/>
              </a:ext>
            </a:extLst>
          </p:cNvPr>
          <p:cNvSpPr txBox="1"/>
          <p:nvPr/>
        </p:nvSpPr>
        <p:spPr>
          <a:xfrm>
            <a:off x="5752794" y="5819821"/>
            <a:ext cx="6298058" cy="646331"/>
          </a:xfrm>
          <a:prstGeom prst="rect">
            <a:avLst/>
          </a:prstGeom>
          <a:noFill/>
        </p:spPr>
        <p:txBody>
          <a:bodyPr wrap="square">
            <a:spAutoFit/>
          </a:bodyPr>
          <a:lstStyle/>
          <a:p>
            <a:pPr indent="-228600">
              <a:lnSpc>
                <a:spcPct val="90000"/>
              </a:lnSpc>
              <a:spcBef>
                <a:spcPct val="0"/>
              </a:spcBef>
              <a:spcAft>
                <a:spcPts val="600"/>
              </a:spcAft>
              <a:buFont typeface="Arial" panose="020B0604020202020204" pitchFamily="34" charset="0"/>
              <a:buChar char="•"/>
            </a:pPr>
            <a:r>
              <a:rPr lang="en-US" sz="4000" dirty="0">
                <a:solidFill>
                  <a:srgbClr val="FFFFFF"/>
                </a:solidFill>
                <a:latin typeface="Arial" panose="020B0604020202020204" pitchFamily="34" charset="0"/>
                <a:cs typeface="Arial" panose="020B0604020202020204" pitchFamily="34" charset="0"/>
              </a:rPr>
              <a:t>Before and After</a:t>
            </a:r>
          </a:p>
        </p:txBody>
      </p:sp>
    </p:spTree>
    <p:extLst>
      <p:ext uri="{BB962C8B-B14F-4D97-AF65-F5344CB8AC3E}">
        <p14:creationId xmlns:p14="http://schemas.microsoft.com/office/powerpoint/2010/main" val="4122221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7F85096F-E650-46D6-834C-4054E37702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1" name="Oval 60">
              <a:extLst>
                <a:ext uri="{FF2B5EF4-FFF2-40B4-BE49-F238E27FC236}">
                  <a16:creationId xmlns:a16="http://schemas.microsoft.com/office/drawing/2014/main" id="{5061BE38-1DAF-49A1-AA3A-7BEB3399C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F8EFFF24-FCC8-4379-9678-AB3311535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1492E8F9-AD41-4334-B292-1AB0F238D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74B130F-6E67-4737-BE99-2E32DED07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Oval 64">
              <a:extLst>
                <a:ext uri="{FF2B5EF4-FFF2-40B4-BE49-F238E27FC236}">
                  <a16:creationId xmlns:a16="http://schemas.microsoft.com/office/drawing/2014/main" id="{3139C3CB-D4E4-4316-81BE-6D82DB67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B156963E-8E83-4807-8E22-2CB7D45F1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bee on a flower&#10;&#10;AI-generated content may be incorrect.">
            <a:extLst>
              <a:ext uri="{FF2B5EF4-FFF2-40B4-BE49-F238E27FC236}">
                <a16:creationId xmlns:a16="http://schemas.microsoft.com/office/drawing/2014/main" id="{4BF5B32A-1798-CA9E-4603-FD645E389F32}"/>
              </a:ext>
            </a:extLst>
          </p:cNvPr>
          <p:cNvPicPr>
            <a:picLocks noChangeAspect="1"/>
          </p:cNvPicPr>
          <p:nvPr/>
        </p:nvPicPr>
        <p:blipFill>
          <a:blip r:embed="rId2">
            <a:extLst>
              <a:ext uri="{28A0092B-C50C-407E-A947-70E740481C1C}">
                <a14:useLocalDpi xmlns:a14="http://schemas.microsoft.com/office/drawing/2010/main" val="0"/>
              </a:ext>
            </a:extLst>
          </a:blip>
          <a:srcRect r="-3" b="14162"/>
          <a:stretch>
            <a:fillRect/>
          </a:stretch>
        </p:blipFill>
        <p:spPr>
          <a:xfrm>
            <a:off x="616765" y="440815"/>
            <a:ext cx="3139990" cy="3218180"/>
          </a:xfrm>
          <a:prstGeom prst="rect">
            <a:avLst/>
          </a:prstGeom>
        </p:spPr>
      </p:pic>
      <p:grpSp>
        <p:nvGrpSpPr>
          <p:cNvPr id="68" name="Group 67">
            <a:extLst>
              <a:ext uri="{FF2B5EF4-FFF2-40B4-BE49-F238E27FC236}">
                <a16:creationId xmlns:a16="http://schemas.microsoft.com/office/drawing/2014/main" id="{975C268C-D419-4123-9FAD-0E2B7F9EE7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584794"/>
            <a:ext cx="304800" cy="429768"/>
            <a:chOff x="215328" y="-46937"/>
            <a:chExt cx="304800" cy="2773841"/>
          </a:xfrm>
        </p:grpSpPr>
        <p:cxnSp>
          <p:nvCxnSpPr>
            <p:cNvPr id="69" name="Straight Connector 68">
              <a:extLst>
                <a:ext uri="{FF2B5EF4-FFF2-40B4-BE49-F238E27FC236}">
                  <a16:creationId xmlns:a16="http://schemas.microsoft.com/office/drawing/2014/main" id="{3A7E309C-A3BD-432E-8CB5-F0B6425281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F1F621C-4533-4835-ADE2-372F2763A0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EFC8245-5168-4DAF-930D-09A7BDDA6C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192ED34-5046-4043-AEF8-2DF7C4806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3" name="Picture 2">
            <a:extLst>
              <a:ext uri="{FF2B5EF4-FFF2-40B4-BE49-F238E27FC236}">
                <a16:creationId xmlns:a16="http://schemas.microsoft.com/office/drawing/2014/main" id="{0B30EC1A-0146-67BA-6BF4-6FAF5A3C1B04}"/>
              </a:ext>
            </a:extLst>
          </p:cNvPr>
          <p:cNvPicPr>
            <a:picLocks noChangeAspect="1"/>
          </p:cNvPicPr>
          <p:nvPr/>
        </p:nvPicPr>
        <p:blipFill>
          <a:blip r:embed="rId3"/>
          <a:srcRect l="6045" r="17117" b="-2"/>
          <a:stretch>
            <a:fillRect/>
          </a:stretch>
        </p:blipFill>
        <p:spPr>
          <a:xfrm>
            <a:off x="4284167" y="440815"/>
            <a:ext cx="3296982" cy="3218180"/>
          </a:xfrm>
          <a:prstGeom prst="rect">
            <a:avLst/>
          </a:prstGeom>
        </p:spPr>
      </p:pic>
      <p:sp>
        <p:nvSpPr>
          <p:cNvPr id="74" name="Rectangle 7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7" name="Straight Connector 7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 name="Picture 1" descr="A group of plants on a fence&#10;&#10;AI-generated content may be incorrect.">
            <a:extLst>
              <a:ext uri="{FF2B5EF4-FFF2-40B4-BE49-F238E27FC236}">
                <a16:creationId xmlns:a16="http://schemas.microsoft.com/office/drawing/2014/main" id="{65320693-610E-8A0F-B09B-87F7D37E08D8}"/>
              </a:ext>
            </a:extLst>
          </p:cNvPr>
          <p:cNvPicPr>
            <a:picLocks noChangeAspect="1"/>
          </p:cNvPicPr>
          <p:nvPr/>
        </p:nvPicPr>
        <p:blipFill>
          <a:blip r:embed="rId4"/>
          <a:srcRect l="1414" r="23735" b="2"/>
          <a:stretch>
            <a:fillRect/>
          </a:stretch>
        </p:blipFill>
        <p:spPr>
          <a:xfrm>
            <a:off x="7951569" y="440815"/>
            <a:ext cx="3211853" cy="3218180"/>
          </a:xfrm>
          <a:prstGeom prst="rect">
            <a:avLst/>
          </a:prstGeom>
        </p:spPr>
      </p:pic>
      <p:sp>
        <p:nvSpPr>
          <p:cNvPr id="82" name="Rectangle 8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4" name="Group 8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85" name="Straight Connector 8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218E380F-3DDF-3ABF-49F3-E6E7FD055E77}"/>
              </a:ext>
            </a:extLst>
          </p:cNvPr>
          <p:cNvSpPr txBox="1"/>
          <p:nvPr/>
        </p:nvSpPr>
        <p:spPr>
          <a:xfrm>
            <a:off x="5486080" y="4036966"/>
            <a:ext cx="5994666" cy="2110776"/>
          </a:xfrm>
          <a:prstGeom prst="rect">
            <a:avLst/>
          </a:prstGeom>
          <a:noFill/>
        </p:spPr>
        <p:txBody>
          <a:bodyPr vert="horz" lIns="91440" tIns="45720" rIns="91440" bIns="45720" rtlCol="0" anchor="t">
            <a:normAutofit fontScale="77500" lnSpcReduction="20000"/>
          </a:bodyPr>
          <a:lstStyle/>
          <a:p>
            <a:pPr>
              <a:lnSpc>
                <a:spcPct val="90000"/>
              </a:lnSpc>
              <a:spcAft>
                <a:spcPts val="600"/>
              </a:spcAft>
            </a:pPr>
            <a:r>
              <a:rPr lang="en-US" dirty="0">
                <a:solidFill>
                  <a:schemeClr val="bg1"/>
                </a:solidFill>
              </a:rPr>
              <a:t> </a:t>
            </a:r>
            <a:r>
              <a:rPr lang="en-US" sz="2000" dirty="0">
                <a:solidFill>
                  <a:schemeClr val="bg1"/>
                </a:solidFill>
              </a:rPr>
              <a:t>                           </a:t>
            </a:r>
            <a:r>
              <a:rPr lang="en-US" sz="2000" dirty="0">
                <a:solidFill>
                  <a:schemeClr val="bg1"/>
                </a:solidFill>
                <a:latin typeface="Arial"/>
                <a:cs typeface="Arial"/>
              </a:rPr>
              <a:t>                             </a:t>
            </a:r>
            <a:r>
              <a:rPr lang="en-US" sz="2000" dirty="0">
                <a:solidFill>
                  <a:schemeClr val="accent2"/>
                </a:solidFill>
                <a:latin typeface="Arial"/>
                <a:cs typeface="Arial"/>
              </a:rPr>
              <a:t>CONSERVE </a:t>
            </a:r>
          </a:p>
          <a:p>
            <a:pPr>
              <a:lnSpc>
                <a:spcPct val="90000"/>
              </a:lnSpc>
              <a:spcAft>
                <a:spcPts val="600"/>
              </a:spcAft>
            </a:pPr>
            <a:r>
              <a:rPr lang="en-US" sz="1400" dirty="0">
                <a:solidFill>
                  <a:schemeClr val="accent2"/>
                </a:solidFill>
                <a:latin typeface="Arial"/>
                <a:cs typeface="Arial"/>
              </a:rPr>
              <a:t>As part of my John Muir Award journey, we explored the importance of conserving pollinator habitats by creating and maintaining a dedicated Bee Haven. This space was designed to support local biodiversity, particularly wild bees, whose populations are under threat due to habitat loss, pesticide use, and climate change. Through hands-on activities such as planting native wildflowers, building bee hotels from recycled materials, and observing pollinator behavior, we deepened our understanding of the ecological role bees play in sustaining ecosystems. The project highlighted the interconnectedness of all living things and reinforced our commitment to environmental stewardship. By conserving the Bee Haven, we not only provided a sanctuary for pollinators but also created a living classroom that inspires others to value and protect the natural world.</a:t>
            </a:r>
          </a:p>
          <a:p>
            <a:pPr>
              <a:lnSpc>
                <a:spcPct val="90000"/>
              </a:lnSpc>
              <a:spcAft>
                <a:spcPts val="600"/>
              </a:spcAft>
            </a:pPr>
            <a:endParaRPr lang="en-US" sz="1400" dirty="0">
              <a:solidFill>
                <a:schemeClr val="accent2"/>
              </a:solidFill>
              <a:latin typeface="Arial" panose="020B0604020202020204" pitchFamily="34" charset="0"/>
              <a:cs typeface="Arial" panose="020B0604020202020204" pitchFamily="34" charset="0"/>
            </a:endParaRPr>
          </a:p>
          <a:p>
            <a:pPr>
              <a:lnSpc>
                <a:spcPct val="90000"/>
              </a:lnSpc>
              <a:spcAft>
                <a:spcPts val="600"/>
              </a:spcAft>
            </a:pPr>
            <a:r>
              <a:rPr lang="en-US" sz="1200" dirty="0">
                <a:solidFill>
                  <a:schemeClr val="accent2"/>
                </a:solidFill>
                <a:latin typeface="Arial"/>
                <a:cs typeface="Arial"/>
              </a:rPr>
              <a:t>Thank you for reading, I hope you have enjoyed and learnt something new you can share with others. </a:t>
            </a:r>
          </a:p>
        </p:txBody>
      </p:sp>
      <p:sp>
        <p:nvSpPr>
          <p:cNvPr id="5" name="Rectangle 1">
            <a:extLst>
              <a:ext uri="{FF2B5EF4-FFF2-40B4-BE49-F238E27FC236}">
                <a16:creationId xmlns:a16="http://schemas.microsoft.com/office/drawing/2014/main" id="{AA2C43D9-75EF-9CFB-1C9D-39CF20AF6463}"/>
              </a:ext>
            </a:extLst>
          </p:cNvPr>
          <p:cNvSpPr>
            <a:spLocks noChangeArrowheads="1"/>
          </p:cNvSpPr>
          <p:nvPr/>
        </p:nvSpPr>
        <p:spPr bwMode="auto">
          <a:xfrm>
            <a:off x="1350784" y="478231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5"/>
              </a:rPr>
              <a:t>IMG_5445.mov</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4696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6" ma:contentTypeDescription="Create a new document." ma:contentTypeScope="" ma:versionID="9bc685512627c6bb44fe17d85bcabae2">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3e5a52615625ea9a877e18a55bbf5ca9"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SearchProperties" minOccurs="0"/>
                <xsd:element ref="ns3:MediaServiceObjectDetectorVersions" minOccurs="0"/>
                <xsd:element ref="ns3:MediaServiceFastMetadata"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SearchProperties" ma:index="9" nillable="true" ma:displayName="MediaServiceSearchProperties" ma:hidden="true" ma:internalName="MediaServiceSearchProperties"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FastMetadata" ma:index="11" nillable="true" ma:displayName="MediaServiceFastMetadata" ma:hidden="true" ma:internalName="MediaServiceFastMetadata"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96BABA8-4BB7-457C-A883-11D1A6171201}">
  <ds:schemaRefs>
    <ds:schemaRef ds:uri="http://schemas.microsoft.com/office/2006/documentManagement/types"/>
    <ds:schemaRef ds:uri="http://schemas.microsoft.com/office/2006/metadata/properties"/>
    <ds:schemaRef ds:uri="http://purl.org/dc/dcmitype/"/>
    <ds:schemaRef ds:uri="http://purl.org/dc/terms/"/>
    <ds:schemaRef ds:uri="http://purl.org/dc/elements/1.1/"/>
    <ds:schemaRef ds:uri="60ab93c2-c2e2-4a82-ab36-09e8ba3f753e"/>
    <ds:schemaRef ds:uri="47a3e2db-67be-4841-b3a5-2f2fb1d7c7b3"/>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3AEAFA7-E72B-411E-BF86-ACD8964202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B0768E-D92D-4187-83C4-363A095A54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11753</TotalTime>
  <Words>2360</Words>
  <Application>Microsoft Office PowerPoint</Application>
  <PresentationFormat>Widescreen</PresentationFormat>
  <Paragraphs>132</Paragraphs>
  <Slides>20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Wingdings</vt:lpstr>
      <vt:lpstr>Office Theme</vt:lpstr>
      <vt:lpstr>PowerPoint Presentation</vt:lpstr>
      <vt:lpstr>Sgwd Yr Eira is the star attraction of the Brecon Beacons' much-loved 'Waterfall Country' walk. Meaning 'fall of snow' in Welsh. This is one of my favourites to visit and walking behind it is a breath-taking experience.</vt:lpstr>
      <vt:lpstr>The chosen area .</vt:lpstr>
      <vt:lpstr>Why have I chosen a bee haven ? I wanted to create an environment that provides a safe and nurturing space for bees and other pollinators to thrive. </vt:lpstr>
      <vt:lpstr>PowerPoint Presentation</vt:lpstr>
      <vt:lpstr>           Bees are drawn to flowers that provide nectar and pollen, especially those with open, easily accessible blooms. Some of their favorites include:  Lavender – Rich in nectar and loved by bumblebees. Sunflowers – Provide both pollen and nectar, attracting various bee species. Borage – A top choice for honeybees due to its continuous blooming. Foxgloves – Ideal for long-tongued bees like garden bumblebees. Clover – White and red clover are excellent nectar sources. Thyme &amp; Rosemary – Aromatic herbs that support pollinators. Cornflowers – High in nectar and easy for bees to access. Honeysuckle – A favorite for bees and butterflies alike. Echinacea (Coneflower) – Provides abundant pollen. Bee Balm – As the name suggests, it’s a magnet for pollinators. Planting a mix of these flowers ensures a year-round food source for bees, supporting biodiversity and conservation efforts.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Jones Davies (2317427)</dc:creator>
  <cp:lastModifiedBy>Catherine Jones Davies (2317427)</cp:lastModifiedBy>
  <cp:revision>69</cp:revision>
  <dcterms:created xsi:type="dcterms:W3CDTF">2025-06-22T17:22:33Z</dcterms:created>
  <dcterms:modified xsi:type="dcterms:W3CDTF">2025-07-09T16:55:03Z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