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03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135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38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520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60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178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05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232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618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631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01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787578CB-97AF-41BF-9D08-028E2B1856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A2A5FC75-0D79-49EE-9B86-B8C2C493F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452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2.nau.edu/~rgm/ha400/class/professional/concept/Article-Mkt-Con.html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doi.org/10.1509/jmkg.73.1.24" TargetMode="External"/><Relationship Id="rId5" Type="http://schemas.openxmlformats.org/officeDocument/2006/relationships/hyperlink" Target="https://doi.org/10.1002/9781444316568.wiem05053" TargetMode="External"/><Relationship Id="rId4" Type="http://schemas.openxmlformats.org/officeDocument/2006/relationships/hyperlink" Target="https://doi.org/10.1108/088586207107801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4980C-5578-58E7-4C69-689FA76721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4767" y="1752600"/>
            <a:ext cx="10782300" cy="3352800"/>
          </a:xfrm>
        </p:spPr>
        <p:txBody>
          <a:bodyPr/>
          <a:lstStyle/>
          <a:p>
            <a:r>
              <a:rPr lang="en-GB" sz="6000" b="1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Presentation on Marketing Concepts/</a:t>
            </a:r>
            <a:br>
              <a:rPr lang="en-GB" sz="6000" b="1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</a:br>
            <a:r>
              <a:rPr lang="en-GB" sz="6000" b="1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Product Concept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E3345B-56EF-F8D1-0051-8F62B4F0CD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36421" y="6206714"/>
            <a:ext cx="6749456" cy="496692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Presenter name: Florin Alin Voicu </a:t>
            </a:r>
          </a:p>
        </p:txBody>
      </p:sp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F4DE3587-DA5C-1D3D-0F98-3A95F202D1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3459" y="770467"/>
            <a:ext cx="3086531" cy="114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314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15C5EA-45D4-FE36-46B3-5E2122D21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US" sz="3600" b="1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Introduction to the Product Concept</a:t>
            </a:r>
            <a:endParaRPr lang="en-GB" sz="3600" b="1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4021058"/>
          </a:xfrm>
          <a:prstGeom prst="rect">
            <a:avLst/>
          </a:prstGeom>
          <a:solidFill>
            <a:srgbClr val="6D5E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C0A98A-E260-4FF9-8124-02E1C2093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090" y="0"/>
            <a:ext cx="4572000" cy="3858768"/>
          </a:xfrm>
          <a:custGeom>
            <a:avLst/>
            <a:gdLst>
              <a:gd name="connsiteX0" fmla="*/ 0 w 4572000"/>
              <a:gd name="connsiteY0" fmla="*/ 0 h 3858768"/>
              <a:gd name="connsiteX1" fmla="*/ 4572000 w 4572000"/>
              <a:gd name="connsiteY1" fmla="*/ 0 h 3858768"/>
              <a:gd name="connsiteX2" fmla="*/ 4572000 w 4572000"/>
              <a:gd name="connsiteY2" fmla="*/ 3858768 h 3858768"/>
              <a:gd name="connsiteX3" fmla="*/ 0 w 4572000"/>
              <a:gd name="connsiteY3" fmla="*/ 3858768 h 3858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3858768">
                <a:moveTo>
                  <a:pt x="0" y="0"/>
                </a:moveTo>
                <a:lnTo>
                  <a:pt x="4572000" y="0"/>
                </a:lnTo>
                <a:lnTo>
                  <a:pt x="4572000" y="3858768"/>
                </a:lnTo>
                <a:lnTo>
                  <a:pt x="0" y="385876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7224CE-5D30-2DB8-5869-786E6AC4E6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6952" y="734323"/>
            <a:ext cx="3920958" cy="238252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4241249"/>
            <a:ext cx="4901184" cy="2616751"/>
          </a:xfrm>
          <a:prstGeom prst="rect">
            <a:avLst/>
          </a:prstGeom>
          <a:solidFill>
            <a:srgbClr val="6D5E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5501681-6450-4364-B43C-3273BB998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090" y="4407408"/>
            <a:ext cx="4572000" cy="2450592"/>
          </a:xfrm>
          <a:custGeom>
            <a:avLst/>
            <a:gdLst>
              <a:gd name="connsiteX0" fmla="*/ 0 w 4572000"/>
              <a:gd name="connsiteY0" fmla="*/ 0 h 2450592"/>
              <a:gd name="connsiteX1" fmla="*/ 4572000 w 4572000"/>
              <a:gd name="connsiteY1" fmla="*/ 0 h 2450592"/>
              <a:gd name="connsiteX2" fmla="*/ 4572000 w 4572000"/>
              <a:gd name="connsiteY2" fmla="*/ 2450592 h 2450592"/>
              <a:gd name="connsiteX3" fmla="*/ 0 w 4572000"/>
              <a:gd name="connsiteY3" fmla="*/ 2450592 h 2450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2450592">
                <a:moveTo>
                  <a:pt x="0" y="0"/>
                </a:moveTo>
                <a:lnTo>
                  <a:pt x="4572000" y="0"/>
                </a:lnTo>
                <a:lnTo>
                  <a:pt x="4572000" y="2450592"/>
                </a:lnTo>
                <a:lnTo>
                  <a:pt x="0" y="245059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253880-0666-7A50-D310-CD7E56C8F5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39405" y="4729141"/>
            <a:ext cx="3236051" cy="18121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78EDC-25E2-F9DB-B8A0-EFBBAB48D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773" y="3274667"/>
            <a:ext cx="5063457" cy="272919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Product Concept prioritises quality, innovation, and performance (Dyer et al., 2021).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Assumes consumers opt for products with a superior design and features (Alam, 2024).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Best applicable for high-tech and R&amp;D driven industries, such as electronics or health.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Closely related to the Whole-Product Concept: providing more than just core value (Schmidt, 2010).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Relevant in 2025 due to growth of product cycles and consumer expectations.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Voice 251024_184819 1">
            <a:hlinkClick r:id="" action="ppaction://media"/>
            <a:extLst>
              <a:ext uri="{FF2B5EF4-FFF2-40B4-BE49-F238E27FC236}">
                <a16:creationId xmlns:a16="http://schemas.microsoft.com/office/drawing/2014/main" id="{65511267-E1DB-8042-5256-068ABB2CDB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57843" y="582133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16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2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AC63E1-4A15-363D-E0EB-C5C25EDAF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1065" y="1144980"/>
            <a:ext cx="5159165" cy="1560716"/>
          </a:xfrm>
        </p:spPr>
        <p:txBody>
          <a:bodyPr>
            <a:normAutofit/>
          </a:bodyPr>
          <a:lstStyle/>
          <a:p>
            <a:r>
              <a:rPr lang="en-US" sz="3600" b="1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Key Features of the Product Concept</a:t>
            </a:r>
            <a:endParaRPr lang="en-GB" sz="3600" b="1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4021058"/>
          </a:xfrm>
          <a:prstGeom prst="rect">
            <a:avLst/>
          </a:prstGeom>
          <a:solidFill>
            <a:srgbClr val="548D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C0A98A-E260-4FF9-8124-02E1C2093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090" y="0"/>
            <a:ext cx="4572000" cy="3858768"/>
          </a:xfrm>
          <a:custGeom>
            <a:avLst/>
            <a:gdLst>
              <a:gd name="connsiteX0" fmla="*/ 0 w 4572000"/>
              <a:gd name="connsiteY0" fmla="*/ 0 h 3858768"/>
              <a:gd name="connsiteX1" fmla="*/ 4572000 w 4572000"/>
              <a:gd name="connsiteY1" fmla="*/ 0 h 3858768"/>
              <a:gd name="connsiteX2" fmla="*/ 4572000 w 4572000"/>
              <a:gd name="connsiteY2" fmla="*/ 3858768 h 3858768"/>
              <a:gd name="connsiteX3" fmla="*/ 0 w 4572000"/>
              <a:gd name="connsiteY3" fmla="*/ 3858768 h 3858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3858768">
                <a:moveTo>
                  <a:pt x="0" y="0"/>
                </a:moveTo>
                <a:lnTo>
                  <a:pt x="4572000" y="0"/>
                </a:lnTo>
                <a:lnTo>
                  <a:pt x="4572000" y="3858768"/>
                </a:lnTo>
                <a:lnTo>
                  <a:pt x="0" y="385876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37446B-9444-1067-DD4E-213126233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6952" y="532615"/>
            <a:ext cx="3920958" cy="278594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4241249"/>
            <a:ext cx="4901184" cy="2616751"/>
          </a:xfrm>
          <a:prstGeom prst="rect">
            <a:avLst/>
          </a:prstGeom>
          <a:solidFill>
            <a:srgbClr val="548D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5501681-6450-4364-B43C-3273BB998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090" y="4407408"/>
            <a:ext cx="4572000" cy="2450592"/>
          </a:xfrm>
          <a:custGeom>
            <a:avLst/>
            <a:gdLst>
              <a:gd name="connsiteX0" fmla="*/ 0 w 4572000"/>
              <a:gd name="connsiteY0" fmla="*/ 0 h 2450592"/>
              <a:gd name="connsiteX1" fmla="*/ 4572000 w 4572000"/>
              <a:gd name="connsiteY1" fmla="*/ 0 h 2450592"/>
              <a:gd name="connsiteX2" fmla="*/ 4572000 w 4572000"/>
              <a:gd name="connsiteY2" fmla="*/ 2450592 h 2450592"/>
              <a:gd name="connsiteX3" fmla="*/ 0 w 4572000"/>
              <a:gd name="connsiteY3" fmla="*/ 2450592 h 2450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2450592">
                <a:moveTo>
                  <a:pt x="0" y="0"/>
                </a:moveTo>
                <a:lnTo>
                  <a:pt x="4572000" y="0"/>
                </a:lnTo>
                <a:lnTo>
                  <a:pt x="4572000" y="2450592"/>
                </a:lnTo>
                <a:lnTo>
                  <a:pt x="0" y="245059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84FD8B-E761-1AC1-F488-F8EAAF8ACF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5814" y="4729141"/>
            <a:ext cx="2723234" cy="18121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C56E2-CD59-0F80-AB64-1AAEBEDB5F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772" y="2978639"/>
            <a:ext cx="5063457" cy="272919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Emphasis on ongoing product growth and development (Srinivasan et al., 2009).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Product excellence provides differentiation in categories that are saturated (Kotler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Pfoertsch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2007).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Product excellence in a framework that integrates design, engineering, and customer insight (Burke et al.,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Increases brand credibility through consistent product leadership.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Assumes product quality reduces the necessity for aggressive promotion.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Voice 251024_185032 2">
            <a:hlinkClick r:id="" action="ppaction://media"/>
            <a:extLst>
              <a:ext uri="{FF2B5EF4-FFF2-40B4-BE49-F238E27FC236}">
                <a16:creationId xmlns:a16="http://schemas.microsoft.com/office/drawing/2014/main" id="{098D0CA4-F635-061B-6742-66482F127B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397625" y="62277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741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58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CBDF2-DC34-CF2A-91D3-8C1FC6966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US" sz="3600" b="1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Why the Product Concept Fits 2025</a:t>
            </a:r>
            <a:endParaRPr lang="en-GB" sz="3600" b="1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4021058"/>
          </a:xfrm>
          <a:prstGeom prst="rect">
            <a:avLst/>
          </a:prstGeom>
          <a:solidFill>
            <a:srgbClr val="165B2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C0A98A-E260-4FF9-8124-02E1C2093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090" y="0"/>
            <a:ext cx="4572000" cy="3858768"/>
          </a:xfrm>
          <a:custGeom>
            <a:avLst/>
            <a:gdLst>
              <a:gd name="connsiteX0" fmla="*/ 0 w 4572000"/>
              <a:gd name="connsiteY0" fmla="*/ 0 h 3858768"/>
              <a:gd name="connsiteX1" fmla="*/ 4572000 w 4572000"/>
              <a:gd name="connsiteY1" fmla="*/ 0 h 3858768"/>
              <a:gd name="connsiteX2" fmla="*/ 4572000 w 4572000"/>
              <a:gd name="connsiteY2" fmla="*/ 3858768 h 3858768"/>
              <a:gd name="connsiteX3" fmla="*/ 0 w 4572000"/>
              <a:gd name="connsiteY3" fmla="*/ 3858768 h 3858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3858768">
                <a:moveTo>
                  <a:pt x="0" y="0"/>
                </a:moveTo>
                <a:lnTo>
                  <a:pt x="4572000" y="0"/>
                </a:lnTo>
                <a:lnTo>
                  <a:pt x="4572000" y="3858768"/>
                </a:lnTo>
                <a:lnTo>
                  <a:pt x="0" y="385876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1F94FC-178A-863D-35A4-235F4EBF60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6952" y="620977"/>
            <a:ext cx="3920958" cy="260921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4241249"/>
            <a:ext cx="4901184" cy="2616751"/>
          </a:xfrm>
          <a:prstGeom prst="rect">
            <a:avLst/>
          </a:prstGeom>
          <a:solidFill>
            <a:srgbClr val="165B2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5501681-6450-4364-B43C-3273BB998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090" y="4407408"/>
            <a:ext cx="4572000" cy="2450592"/>
          </a:xfrm>
          <a:custGeom>
            <a:avLst/>
            <a:gdLst>
              <a:gd name="connsiteX0" fmla="*/ 0 w 4572000"/>
              <a:gd name="connsiteY0" fmla="*/ 0 h 2450592"/>
              <a:gd name="connsiteX1" fmla="*/ 4572000 w 4572000"/>
              <a:gd name="connsiteY1" fmla="*/ 0 h 2450592"/>
              <a:gd name="connsiteX2" fmla="*/ 4572000 w 4572000"/>
              <a:gd name="connsiteY2" fmla="*/ 2450592 h 2450592"/>
              <a:gd name="connsiteX3" fmla="*/ 0 w 4572000"/>
              <a:gd name="connsiteY3" fmla="*/ 2450592 h 2450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2450592">
                <a:moveTo>
                  <a:pt x="0" y="0"/>
                </a:moveTo>
                <a:lnTo>
                  <a:pt x="4572000" y="0"/>
                </a:lnTo>
                <a:lnTo>
                  <a:pt x="4572000" y="2450592"/>
                </a:lnTo>
                <a:lnTo>
                  <a:pt x="0" y="245059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BE2BE7-8A33-2E67-68B2-FD14DCBD1A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6952" y="4734955"/>
            <a:ext cx="3920958" cy="18005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54F66-DAEF-E2DD-E2D3-FDECD9083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772" y="2978639"/>
            <a:ext cx="5063457" cy="272919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2025 markets will be shaped by advances in innovation and the circular economy (Burke et al., 2023);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Smart, sustainable, and high-performance products are what consumers are demanding;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and the Internet of Things will require robust and forward-looking product design;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Product innovation is a direct link to shareholder value (Srinivasan et al., 2009);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Companies that can apply leading innovation will have a competitive advantage in the market (Dyer et al., 2021).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Voice 251024_185235 3">
            <a:hlinkClick r:id="" action="ppaction://media"/>
            <a:extLst>
              <a:ext uri="{FF2B5EF4-FFF2-40B4-BE49-F238E27FC236}">
                <a16:creationId xmlns:a16="http://schemas.microsoft.com/office/drawing/2014/main" id="{A3BCD566-00BD-577F-40FD-04F1779206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323013" y="61642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90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58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D492E-6A1B-4849-4BDA-31E7D0AC9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GB" sz="3600" b="1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Business Benefits in 2025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4021058"/>
          </a:xfrm>
          <a:prstGeom prst="rect">
            <a:avLst/>
          </a:prstGeom>
          <a:solidFill>
            <a:srgbClr val="416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C0A98A-E260-4FF9-8124-02E1C2093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090" y="0"/>
            <a:ext cx="4572000" cy="3858768"/>
          </a:xfrm>
          <a:custGeom>
            <a:avLst/>
            <a:gdLst>
              <a:gd name="connsiteX0" fmla="*/ 0 w 4572000"/>
              <a:gd name="connsiteY0" fmla="*/ 0 h 3858768"/>
              <a:gd name="connsiteX1" fmla="*/ 4572000 w 4572000"/>
              <a:gd name="connsiteY1" fmla="*/ 0 h 3858768"/>
              <a:gd name="connsiteX2" fmla="*/ 4572000 w 4572000"/>
              <a:gd name="connsiteY2" fmla="*/ 3858768 h 3858768"/>
              <a:gd name="connsiteX3" fmla="*/ 0 w 4572000"/>
              <a:gd name="connsiteY3" fmla="*/ 3858768 h 3858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3858768">
                <a:moveTo>
                  <a:pt x="0" y="0"/>
                </a:moveTo>
                <a:lnTo>
                  <a:pt x="4572000" y="0"/>
                </a:lnTo>
                <a:lnTo>
                  <a:pt x="4572000" y="3858768"/>
                </a:lnTo>
                <a:lnTo>
                  <a:pt x="0" y="385876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806386-DECA-5526-9135-9CF025A2F9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8514" y="316670"/>
            <a:ext cx="3217833" cy="321783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4241249"/>
            <a:ext cx="4901184" cy="2616751"/>
          </a:xfrm>
          <a:prstGeom prst="rect">
            <a:avLst/>
          </a:prstGeom>
          <a:solidFill>
            <a:srgbClr val="416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5501681-6450-4364-B43C-3273BB998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090" y="4407408"/>
            <a:ext cx="4572000" cy="2450592"/>
          </a:xfrm>
          <a:custGeom>
            <a:avLst/>
            <a:gdLst>
              <a:gd name="connsiteX0" fmla="*/ 0 w 4572000"/>
              <a:gd name="connsiteY0" fmla="*/ 0 h 2450592"/>
              <a:gd name="connsiteX1" fmla="*/ 4572000 w 4572000"/>
              <a:gd name="connsiteY1" fmla="*/ 0 h 2450592"/>
              <a:gd name="connsiteX2" fmla="*/ 4572000 w 4572000"/>
              <a:gd name="connsiteY2" fmla="*/ 2450592 h 2450592"/>
              <a:gd name="connsiteX3" fmla="*/ 0 w 4572000"/>
              <a:gd name="connsiteY3" fmla="*/ 2450592 h 2450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0" h="2450592">
                <a:moveTo>
                  <a:pt x="0" y="0"/>
                </a:moveTo>
                <a:lnTo>
                  <a:pt x="4572000" y="0"/>
                </a:lnTo>
                <a:lnTo>
                  <a:pt x="4572000" y="2450592"/>
                </a:lnTo>
                <a:lnTo>
                  <a:pt x="0" y="245059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B66565-32D1-741C-19BF-314CD27E05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8375" y="4729141"/>
            <a:ext cx="2758111" cy="18121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68E29-EC71-E9C2-FEA5-4363A5AF4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772" y="2978639"/>
            <a:ext cx="5063457" cy="272919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Encourages high prices and customer loyalty.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Strong products may lessen reliance on price competition and advertising.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Supports long-term brand value and brand market leadership (Schmidt, 2010).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Supports consistency with a sustainable supply chain (Burke et al.,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Enables firms to shape market trends instead of responding to them.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Voice 251024_185435 4">
            <a:hlinkClick r:id="" action="ppaction://media"/>
            <a:extLst>
              <a:ext uri="{FF2B5EF4-FFF2-40B4-BE49-F238E27FC236}">
                <a16:creationId xmlns:a16="http://schemas.microsoft.com/office/drawing/2014/main" id="{710C25AA-50A9-A5A0-F314-52D3F472E5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48425" y="61150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13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7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167DB-858A-408A-9828-767507C84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619" y="499533"/>
            <a:ext cx="10668380" cy="1658198"/>
          </a:xfrm>
        </p:spPr>
        <p:txBody>
          <a:bodyPr>
            <a:normAutofit/>
          </a:bodyPr>
          <a:lstStyle/>
          <a:p>
            <a:r>
              <a:rPr lang="en-GB" sz="3600" b="1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89086-0509-6B25-DC19-7F5952566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Alam, S. M. I. (2024).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Methods of choosing a product concept.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Burke, H., Zhang, A., &amp; Wang, J. X. (2023). Integrating product design and supply chain management for a circular economy.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Production Planning &amp; Control, 34(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11), 1097–1113.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Dyer, J. H., Godfrey, P. C., Jensen, R. J., &amp; Bryce, D. J. (2021).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management: Concepts and cases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John Wiley &amp; Sons.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Kotler, P.,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Pfoertsch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W. (2007). Being known or being one of many: The need for brand management for business-to-business (B2B) companies. In M.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Beverland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(Ed.),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&amp; Industrial Marketing, 22(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6), 357–362.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https://doi.org/10.1108/08858620710780118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Schmidt, J. B., &amp; Srinivasan, S. (2010). Whole-product concept. In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Wiley International Encyclopedia of Marketing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https://doi.org/10.1002/9781444316568.wiem05053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Srinivasan, S., Pauwels, K., Silva-Risso, J.,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Hanssens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D. M. (2009). Product innovations, advertising, and stock returns.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Marketing, 73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24–43.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https://doi.org/10.1509/jmkg.73.1.24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https://www2.nau.edu/~rgm/ha400/class/professional/concept/Article-Mkt-Con.html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Voice 251024_185610 5">
            <a:hlinkClick r:id="" action="ppaction://media"/>
            <a:extLst>
              <a:ext uri="{FF2B5EF4-FFF2-40B4-BE49-F238E27FC236}">
                <a16:creationId xmlns:a16="http://schemas.microsoft.com/office/drawing/2014/main" id="{BDA03364-0C01-62FA-869E-CE0AC3394A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724395" y="584403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94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80</TotalTime>
  <Words>586</Words>
  <Application>Microsoft Office PowerPoint</Application>
  <PresentationFormat>Widescreen</PresentationFormat>
  <Paragraphs>34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Calibri Light</vt:lpstr>
      <vt:lpstr>Wingdings</vt:lpstr>
      <vt:lpstr>Metropolitan</vt:lpstr>
      <vt:lpstr>Presentation on Marketing Concepts/ Product Concept </vt:lpstr>
      <vt:lpstr>Introduction to the Product Concept</vt:lpstr>
      <vt:lpstr>Key Features of the Product Concept</vt:lpstr>
      <vt:lpstr>Why the Product Concept Fits 2025</vt:lpstr>
      <vt:lpstr>Business Benefits in 2025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</dc:creator>
  <cp:lastModifiedBy>Mirabela Voican (1907947)</cp:lastModifiedBy>
  <cp:revision>2</cp:revision>
  <dcterms:created xsi:type="dcterms:W3CDTF">2025-10-12T22:00:39Z</dcterms:created>
  <dcterms:modified xsi:type="dcterms:W3CDTF">2025-10-24T18:24:34Z</dcterms:modified>
</cp:coreProperties>
</file>