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15"/>
  </p:notesMasterIdLst>
  <p:handoutMasterIdLst>
    <p:handoutMasterId r:id="rId16"/>
  </p:handoutMasterIdLst>
  <p:sldIdLst>
    <p:sldId id="278" r:id="rId5"/>
    <p:sldId id="271" r:id="rId6"/>
    <p:sldId id="276" r:id="rId7"/>
    <p:sldId id="272" r:id="rId8"/>
    <p:sldId id="273" r:id="rId9"/>
    <p:sldId id="282" r:id="rId10"/>
    <p:sldId id="283" r:id="rId11"/>
    <p:sldId id="284" r:id="rId12"/>
    <p:sldId id="285" r:id="rId13"/>
    <p:sldId id="28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A6A6A6"/>
    <a:srgbClr val="595959"/>
    <a:srgbClr val="FFFF00"/>
    <a:srgbClr val="586EA6"/>
    <a:srgbClr val="81BCC7"/>
    <a:srgbClr val="80BBCA"/>
    <a:srgbClr val="92BECA"/>
    <a:srgbClr val="90BB23"/>
    <a:srgbClr val="40BAD2"/>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0A15C55-8517-42AA-B614-E9B94910E393}">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39583" autoAdjust="0"/>
  </p:normalViewPr>
  <p:slideViewPr>
    <p:cSldViewPr snapToGrid="0">
      <p:cViewPr>
        <p:scale>
          <a:sx n="100" d="100"/>
          <a:sy n="100" d="100"/>
        </p:scale>
        <p:origin x="-29" y="-1032"/>
      </p:cViewPr>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0F1F77-0FDD-4CEF-8CE3-6596D7ED629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F17D54E-8100-4872-8AF0-39F3727FB2E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CD1BDF1-0C23-4D6E-BDB6-D83614E7CB3F}" type="datetimeFigureOut">
              <a:rPr lang="en-US" smtClean="0"/>
              <a:t>12/1/2024</a:t>
            </a:fld>
            <a:endParaRPr lang="en-US" dirty="0"/>
          </a:p>
        </p:txBody>
      </p:sp>
      <p:sp>
        <p:nvSpPr>
          <p:cNvPr id="4" name="Footer Placeholder 3">
            <a:extLst>
              <a:ext uri="{FF2B5EF4-FFF2-40B4-BE49-F238E27FC236}">
                <a16:creationId xmlns:a16="http://schemas.microsoft.com/office/drawing/2014/main" id="{F89D969E-2A1B-455E-95FB-AB399A2DE65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A070D06-6511-4CAC-8503-A52685CE16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4622E74-4A44-4A58-9D54-EB108DAECA6F}" type="slidenum">
              <a:rPr lang="en-US" smtClean="0"/>
              <a:t>‹#›</a:t>
            </a:fld>
            <a:endParaRPr lang="en-US" dirty="0"/>
          </a:p>
        </p:txBody>
      </p:sp>
    </p:spTree>
    <p:extLst>
      <p:ext uri="{BB962C8B-B14F-4D97-AF65-F5344CB8AC3E}">
        <p14:creationId xmlns:p14="http://schemas.microsoft.com/office/powerpoint/2010/main" val="35388559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8F17-591D-4FAE-B71A-8A081249D769}" type="datetimeFigureOut">
              <a:rPr lang="en-US" smtClean="0"/>
              <a:t>12/1/2024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DF6859-042C-4B80-873A-544528B0ADA9}" type="slidenum">
              <a:rPr lang="en-US" smtClean="0"/>
              <a:t>‹#›</a:t>
            </a:fld>
            <a:endParaRPr lang="en-US" dirty="0"/>
          </a:p>
        </p:txBody>
      </p:sp>
    </p:spTree>
    <p:extLst>
      <p:ext uri="{BB962C8B-B14F-4D97-AF65-F5344CB8AC3E}">
        <p14:creationId xmlns:p14="http://schemas.microsoft.com/office/powerpoint/2010/main" val="274282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Like many sectors, professional cricket has seen incremental progress in promoting women's participation, especially on the field. Yet, the industry is still intensely male-dominated when it comes to women advancing into leadership positions. Typically, women are not put in crucial decision-making roles such as executive board members, coaching roles, and strategic leadership positions, while men are. It indicates more profound cultural, structural, and political barriers that hinder women's advancement. With women being so underrepresented in leadership roles within professional cricket, it is not a case of oversight, but of course a symptom of some much deeper systemic issues. But cultural bias and stereotypes frequently question women’s capacity to hold high pressure leadership roles in a sport where masculinity is predominant. Societal norms reinforce these biases by giving precedence to men in positions of authority and leaving women to operate in an uneven playing field. As a consequence women lack easy access to mentorship, networking as well as leadership pathways as are available to their male counterparts.</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also a huge amount to play on structural barriers to perpetuate this inequality. Very often cricket organizations are not providing inclusive policies and strategies to promote women chances in climbing up the heap. Often the recruitment and promotion process favors the status quo, and women are by definition not the status quo. Also, a lack of representation also fosters a cycle whereby decision makers fail to push gender diversity at the top, making it even harder for upcoming female leaders to find a way.</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problem is compounded further by political factors inside cricket administration. Decision making process that fails to consider inclusivity because power has grain corn in a small, male elite. Without concerted interventions to redress gender imbalance, the existing leadership structures have little seen to change. This entrenched dynamic discourages women aspiring to a leadership role because they would have no support nor opportunity to grow.</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believed that contemporary management theories can provide us a way of addressing these challenges. Diversity and inclusivity theories focus on creating equitable opportunities and promoting the diversity of beliefs inside the organization. Cricket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can achieve collaboration, innovation, and long term success if they implement inclusive leadership models. In addition, the adoption of frameworks like transformational leadership will allow women to take on influential positions breaking a tradition of no women’s role in it.</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objective of this report is to explore the challenges of women in leadership locations in professional cricket, its interplay with underlying cultural, structural or political challenges. It will also consider the possibility of modern management theories enabling diversity and inclusivity, as regards cricket organizations. The more we know about these dynamics, the more we can do to deliver an environment where leadership opportunities are open to everyone, regardless of gender. Equity is not just a fight over something you don’t own but a strategic imperative for the growth and sustainability of cricket as an international sport.</a:t>
            </a:r>
            <a:endParaRPr lang="en-US" dirty="0"/>
          </a:p>
        </p:txBody>
      </p:sp>
      <p:sp>
        <p:nvSpPr>
          <p:cNvPr id="4" name="Slide Number Placeholder 3"/>
          <p:cNvSpPr>
            <a:spLocks noGrp="1"/>
          </p:cNvSpPr>
          <p:nvPr>
            <p:ph type="sldNum" sz="quarter" idx="10"/>
          </p:nvPr>
        </p:nvSpPr>
        <p:spPr/>
        <p:txBody>
          <a:bodyPr/>
          <a:lstStyle/>
          <a:p>
            <a:fld id="{62DF6859-042C-4B80-873A-544528B0ADA9}" type="slidenum">
              <a:rPr lang="en-US" smtClean="0"/>
              <a:t>2</a:t>
            </a:fld>
            <a:endParaRPr lang="en-US" dirty="0"/>
          </a:p>
        </p:txBody>
      </p:sp>
    </p:spTree>
    <p:extLst>
      <p:ext uri="{BB962C8B-B14F-4D97-AF65-F5344CB8AC3E}">
        <p14:creationId xmlns:p14="http://schemas.microsoft.com/office/powerpoint/2010/main" val="3252296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There’s progress and challenges with the current landscape of women in leadership in professional cricket. As these efforts for gender inclusion in the sport become more and more solidified, women’s cricket leagues are popping up around the world. This is a positive indicator of expansion but unfortunately leadership structures of many cricket organizations lacked gender balance development. Although an increasing number of qualified female professionals are drawing into the field, women presently occupy a very small percentage of leadership positions around the world (</a:t>
            </a:r>
            <a:r>
              <a:rPr lang="en-US" sz="1200" kern="1200" dirty="0" err="1">
                <a:solidFill>
                  <a:schemeClr val="tx1"/>
                </a:solidFill>
                <a:effectLst/>
                <a:latin typeface="+mn-lt"/>
                <a:ea typeface="+mn-ea"/>
                <a:cs typeface="+mn-cs"/>
              </a:rPr>
              <a:t>Storr</a:t>
            </a:r>
            <a:r>
              <a:rPr lang="en-US" sz="1200" kern="1200" dirty="0">
                <a:solidFill>
                  <a:schemeClr val="tx1"/>
                </a:solidFill>
                <a:effectLst/>
                <a:latin typeface="+mn-lt"/>
                <a:ea typeface="+mn-ea"/>
                <a:cs typeface="+mn-cs"/>
              </a:rPr>
              <a:t> at al. 2022). This is especially true in regions such as South Asia, as entrenched gender norms further close opportunities for women to leadership roles (</a:t>
            </a:r>
            <a:r>
              <a:rPr lang="en-US" sz="1200" kern="1200" dirty="0" err="1">
                <a:solidFill>
                  <a:schemeClr val="tx1"/>
                </a:solidFill>
                <a:effectLst/>
                <a:latin typeface="+mn-lt"/>
                <a:ea typeface="+mn-ea"/>
                <a:cs typeface="+mn-cs"/>
              </a:rPr>
              <a:t>Borooah</a:t>
            </a:r>
            <a:r>
              <a:rPr lang="en-US" sz="1200" kern="1200" dirty="0">
                <a:solidFill>
                  <a:schemeClr val="tx1"/>
                </a:solidFill>
                <a:effectLst/>
                <a:latin typeface="+mn-lt"/>
                <a:ea typeface="+mn-ea"/>
                <a:cs typeface="+mn-cs"/>
              </a:rPr>
              <a:t>, 2024).</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England and Wales Cricket Board (ECB) has been making rapid progress promoting women’s cricket at the grassroots level particularly in the United Kingdom. Successful at attracting more women into the game, there have been programs centered around increasing female participation in the sport. Nevertheless, women are fundamentally underrepresented in executive roles with the ECB. Taking into account this research, nearly 80% of top jobs at ECB are occupied by men, which means that the place in the organization to decision making power, a place in the organization holds the leadership diversity.</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fact that there is this disparity between the genders again makes it very clear that there are still barriers to real equality in professional cricket. Despite the great work going on at a </a:t>
            </a:r>
            <a:r>
              <a:rPr lang="en-US" sz="1200" kern="1200" dirty="0" err="1">
                <a:solidFill>
                  <a:schemeClr val="tx1"/>
                </a:solidFill>
                <a:effectLst/>
                <a:latin typeface="+mn-lt"/>
                <a:ea typeface="+mn-ea"/>
                <a:cs typeface="+mn-cs"/>
              </a:rPr>
              <a:t>grassroot</a:t>
            </a:r>
            <a:r>
              <a:rPr lang="en-US" sz="1200" kern="1200" dirty="0">
                <a:solidFill>
                  <a:schemeClr val="tx1"/>
                </a:solidFill>
                <a:effectLst/>
                <a:latin typeface="+mn-lt"/>
                <a:ea typeface="+mn-ea"/>
                <a:cs typeface="+mn-cs"/>
              </a:rPr>
              <a:t> level and the rising profile of women’s cricket, there is still a need to have more women in senior positions. This gap needs to be bridged with continued backing for women to get involved in the sport, but also targeted work to create female leaders in cricket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worldwide.</a:t>
            </a:r>
            <a:endParaRPr lang="en-US" dirty="0"/>
          </a:p>
        </p:txBody>
      </p:sp>
      <p:sp>
        <p:nvSpPr>
          <p:cNvPr id="4" name="Slide Number Placeholder 3"/>
          <p:cNvSpPr>
            <a:spLocks noGrp="1"/>
          </p:cNvSpPr>
          <p:nvPr>
            <p:ph type="sldNum" sz="quarter" idx="10"/>
          </p:nvPr>
        </p:nvSpPr>
        <p:spPr/>
        <p:txBody>
          <a:bodyPr/>
          <a:lstStyle/>
          <a:p>
            <a:fld id="{62DF6859-042C-4B80-873A-544528B0ADA9}" type="slidenum">
              <a:rPr lang="en-US" smtClean="0"/>
              <a:t>3</a:t>
            </a:fld>
            <a:endParaRPr lang="en-US" dirty="0"/>
          </a:p>
        </p:txBody>
      </p:sp>
    </p:spTree>
    <p:extLst>
      <p:ext uri="{BB962C8B-B14F-4D97-AF65-F5344CB8AC3E}">
        <p14:creationId xmlns:p14="http://schemas.microsoft.com/office/powerpoint/2010/main" val="4072311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Cricketers’ pathways to leadership in cricket organizations, however, are largely predetermined by the power dynamics of those organizations. There are also usually political factors involved and existing leaders (who, almost universally, are male), who are gatekeepers, deciding who gets put into the leadership pipeline. It’s a phenomenon called gatekeeping, which is particularly pronounced in countries such as South Africa where professional women are eschewed from positions of power. This is a systemic exclusion in South African cricket as </a:t>
            </a:r>
            <a:r>
              <a:rPr lang="en-US" dirty="0" err="1"/>
              <a:t>Ramatsia</a:t>
            </a:r>
            <a:r>
              <a:rPr lang="en-US" dirty="0"/>
              <a:t> (2022) points out that woman's opportunities to ascend to positions of leadership are constrained as a result of a male leader structure.</a:t>
            </a:r>
          </a:p>
          <a:p>
            <a:pPr algn="just"/>
            <a:endParaRPr lang="en-US" dirty="0"/>
          </a:p>
          <a:p>
            <a:pPr algn="just"/>
            <a:r>
              <a:rPr lang="en-US" dirty="0"/>
              <a:t>Despite some initiatives to diversify within cricket organizations, for example, such as quotas and affirmative action policies; impact has been small. While these policies may stipulate that they exist on paper, they are, </a:t>
            </a:r>
            <a:r>
              <a:rPr lang="en-US" dirty="0" err="1"/>
              <a:t>Hoeber</a:t>
            </a:r>
            <a:r>
              <a:rPr lang="en-US" dirty="0"/>
              <a:t> and Shaw (2019) claim, not often practiced in a consistent manner. While even formally adopting gender inclusive policies can lead to little progress in increasing the female representation in leadership roles, even in such cases there is a lack of proper enforcement mechanisms. This is most especially so in places like the country of India and Pakistan, where cricket isn't simply a professional sport, but also a huge piece of cultural thinking. Despite the political resistance to women in leadership roles here (Gupta, 2013), particularly due to deeply entrenched patriarchal norms which ascribe greater importance to male leadership in the sport, this resistance draws support from apathy ‘at work,’ a factor that Almeida (2012) locates in everyday masculinities.</a:t>
            </a:r>
          </a:p>
          <a:p>
            <a:pPr algn="just"/>
            <a:endParaRPr lang="en-US" dirty="0"/>
          </a:p>
          <a:p>
            <a:pPr algn="just"/>
            <a:r>
              <a:rPr lang="en-US" dirty="0"/>
              <a:t>Political resistance, inconsistent policy application and the entrenched male dominance in cricket organizations continue to hamper the path for women to hold leadership positions, a combination that fully explains their continued absence from game unit offices and political boards. To address these barriers, it’s not enough to have policies on the books; it will take persistent enforcement of gender inclusive initiatives and a migration towards a cultural consensus of male support of female leadership in the sport. Until these changes happen, however, women in cricket are going to continue to face a tough lot regarding reaching the top leadership positions.</a:t>
            </a:r>
          </a:p>
        </p:txBody>
      </p:sp>
      <p:sp>
        <p:nvSpPr>
          <p:cNvPr id="4" name="Slide Number Placeholder 3"/>
          <p:cNvSpPr>
            <a:spLocks noGrp="1"/>
          </p:cNvSpPr>
          <p:nvPr>
            <p:ph type="sldNum" sz="quarter" idx="10"/>
          </p:nvPr>
        </p:nvSpPr>
        <p:spPr/>
        <p:txBody>
          <a:bodyPr/>
          <a:lstStyle/>
          <a:p>
            <a:fld id="{62DF6859-042C-4B80-873A-544528B0ADA9}" type="slidenum">
              <a:rPr lang="en-US" smtClean="0"/>
              <a:t>4</a:t>
            </a:fld>
            <a:endParaRPr lang="en-US" dirty="0"/>
          </a:p>
        </p:txBody>
      </p:sp>
    </p:spTree>
    <p:extLst>
      <p:ext uri="{BB962C8B-B14F-4D97-AF65-F5344CB8AC3E}">
        <p14:creationId xmlns:p14="http://schemas.microsoft.com/office/powerpoint/2010/main" val="1386879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Increasingly, leadership diversity is recognized by some as a key factor at both social equity and organizational effectiveness. In a Catalyst (2023) research, companies with more diverse leadership teams have 35 percent more have more potential to outperform their peers. In professional cricket this principle applies; a diverse leadership team would have inclusive and fresh perspectives. This argues that the diverse viewpoints that these columnists highlight are necessary in innovating and engaging with cricket the sport's far reaching, yet culturally diverse fan base. Gender diversity in cricket </a:t>
            </a:r>
            <a:r>
              <a:rPr lang="en-US" dirty="0" err="1"/>
              <a:t>organisation</a:t>
            </a:r>
            <a:r>
              <a:rPr lang="en-US" dirty="0"/>
              <a:t> leaders is not simply a matter of fairness, but also a strategic advantage for creating growth and improving engagement, in this regard.</a:t>
            </a:r>
          </a:p>
          <a:p>
            <a:pPr algn="just"/>
            <a:endParaRPr lang="en-US" dirty="0"/>
          </a:p>
          <a:p>
            <a:pPr algn="just"/>
            <a:r>
              <a:rPr lang="en-US" dirty="0"/>
              <a:t>In the case of cricket; </a:t>
            </a:r>
            <a:r>
              <a:rPr lang="en-US" dirty="0" err="1"/>
              <a:t>Knoppers</a:t>
            </a:r>
            <a:r>
              <a:rPr lang="en-US" dirty="0"/>
              <a:t> et al. (2021) advocate that the cricket organizations are likely to experience a growth in team morale, stronger stakeholder involvement if they </a:t>
            </a:r>
            <a:r>
              <a:rPr lang="en-US" dirty="0" err="1"/>
              <a:t>prioritise</a:t>
            </a:r>
            <a:r>
              <a:rPr lang="en-US" dirty="0"/>
              <a:t> gender diversity in leadership roles. The broader, more inclusive decision-making processes brought by diverse leadership teams, respectively, are the source of these outcomes. With a bunch of different viewpoints and experiences, these organizations are able to mold themselves well to changing market dynamics and serve a large audience.</a:t>
            </a:r>
          </a:p>
          <a:p>
            <a:pPr algn="just"/>
            <a:endParaRPr lang="en-US" dirty="0"/>
          </a:p>
          <a:p>
            <a:pPr algn="just"/>
            <a:r>
              <a:rPr lang="en-US" dirty="0"/>
              <a:t>Additionally, organizations with an emphasis on diversity espouse transformational leadership – encouraging and motivating the team members to achieve common objectives. Transformational leaders who focus on collaboration, empathy, and inclusion, as stressed by </a:t>
            </a:r>
            <a:r>
              <a:rPr lang="en-US" dirty="0" err="1"/>
              <a:t>Northouse</a:t>
            </a:r>
            <a:r>
              <a:rPr lang="en-US" dirty="0"/>
              <a:t> (2022), facilitate (especially for women) a work environment where all members will thrive. This type of leadership provides for open communication and a development of talent from all backgrounds in order to achieve a more dynamic and productive team. On the other hand, a transactional leadership which is frequently described with a fixed hierarchical structure and performance based evaluation may unintentionally promote gender bias. Hill et al. (2024) there also indicate that this method often perpetuates traditional structures of power which stall the promotion of women in leadership roles that favors solely male administered leadership styles solely devoted to outcomes, as opposed to cultivating an inclusive environment.</a:t>
            </a:r>
          </a:p>
          <a:p>
            <a:pPr algn="just"/>
            <a:endParaRPr lang="en-US" dirty="0"/>
          </a:p>
        </p:txBody>
      </p:sp>
      <p:sp>
        <p:nvSpPr>
          <p:cNvPr id="4" name="Slide Number Placeholder 3"/>
          <p:cNvSpPr>
            <a:spLocks noGrp="1"/>
          </p:cNvSpPr>
          <p:nvPr>
            <p:ph type="sldNum" sz="quarter" idx="10"/>
          </p:nvPr>
        </p:nvSpPr>
        <p:spPr/>
        <p:txBody>
          <a:bodyPr/>
          <a:lstStyle/>
          <a:p>
            <a:fld id="{62DF6859-042C-4B80-873A-544528B0ADA9}" type="slidenum">
              <a:rPr lang="en-US" smtClean="0"/>
              <a:t>5</a:t>
            </a:fld>
            <a:endParaRPr lang="en-US" dirty="0"/>
          </a:p>
        </p:txBody>
      </p:sp>
    </p:spTree>
    <p:extLst>
      <p:ext uri="{BB962C8B-B14F-4D97-AF65-F5344CB8AC3E}">
        <p14:creationId xmlns:p14="http://schemas.microsoft.com/office/powerpoint/2010/main" val="262006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Australia, the UK and New Zealand, for example, several interventions aimed at promoting women's leadership of cricket have been successful. One such initiative among a host of others is Cricket Australia's (CA) structured mentorship programs aimed at raising the amount of female representation in leadership roles. It is the job of senior male leaders to mentor emerging female leaders and to give guidance and grow opportunities for growth. These mentorship programs have worked in increasing the women coaching and administration count and providing them opportunities to obtain top level coaching and administrative positions that were previously unachievable (Pearce et al., 2024). As a model of success both on and off the field, the Australian Women's Big Bash League (WBBL) has also been remarkably successful in both on and off field leadership development. Targeting investments in the women’s cricket has provided women with pathways into positions of leadership and is a shot in the arm for women’s cricket from grassroots to professional levels.</a:t>
            </a:r>
          </a:p>
          <a:p>
            <a:pPr algn="just"/>
            <a:endParaRPr lang="en-US" dirty="0"/>
          </a:p>
          <a:p>
            <a:pPr algn="just"/>
            <a:r>
              <a:rPr lang="en-US" dirty="0"/>
              <a:t>The England and Wales Cricket Board (ECB) has already taken a step in this direction; its 'Inspiring Generations' strategy is designed to attract expanding numbers of females to become involved in cricket, from the grassroots level to the professional game. But, Parker (2019) points out that although women’s representation has increased greatly in the game, in terms of player and assistant coach, becoming leaders remains a problem. There has been a paucity of support systems and development programs in place to aid women seeking to enter strategic decision-making posts to progress into the leadership roles.</a:t>
            </a:r>
          </a:p>
          <a:p>
            <a:pPr algn="just"/>
            <a:endParaRPr lang="en-US" dirty="0"/>
          </a:p>
          <a:p>
            <a:pPr algn="just"/>
            <a:r>
              <a:rPr lang="en-US" dirty="0"/>
              <a:t>New Zealand Cricket (NZC), meanwhile, has been more aggressive with gender diversity policies that oblige the women on its boards. The policy shift has resulted in a 15% increase in women at leadership positions in the organization (Bond, 2022). The kind of proactive approach that is needed for sustainable change are evidenced through NZC’s commitment to accountability measures and strong focus on gender diversity in leadership structures. There are such policies which are very important to make sure of women to have an opportunity to take part in cricket and make a cricket lead from highest level.</a:t>
            </a:r>
          </a:p>
        </p:txBody>
      </p:sp>
      <p:sp>
        <p:nvSpPr>
          <p:cNvPr id="4" name="Slide Number Placeholder 3"/>
          <p:cNvSpPr>
            <a:spLocks noGrp="1"/>
          </p:cNvSpPr>
          <p:nvPr>
            <p:ph type="sldNum" sz="quarter" idx="10"/>
          </p:nvPr>
        </p:nvSpPr>
        <p:spPr/>
        <p:txBody>
          <a:bodyPr/>
          <a:lstStyle/>
          <a:p>
            <a:fld id="{62DF6859-042C-4B80-873A-544528B0ADA9}" type="slidenum">
              <a:rPr lang="en-US" smtClean="0"/>
              <a:t>6</a:t>
            </a:fld>
            <a:endParaRPr lang="en-US" dirty="0"/>
          </a:p>
        </p:txBody>
      </p:sp>
    </p:spTree>
    <p:extLst>
      <p:ext uri="{BB962C8B-B14F-4D97-AF65-F5344CB8AC3E}">
        <p14:creationId xmlns:p14="http://schemas.microsoft.com/office/powerpoint/2010/main" val="1333578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broader, better and smart path to inclusivity and representation is needed to address gender imbalance in cricket leadership. The proposed plan includes the following key initiatives:</a:t>
            </a:r>
          </a:p>
          <a:p>
            <a:pPr algn="just"/>
            <a:endParaRPr lang="en-US" dirty="0"/>
          </a:p>
          <a:p>
            <a:pPr algn="just"/>
            <a:r>
              <a:rPr lang="en-US" dirty="0"/>
              <a:t>Structured Mentorship Programs: Structured mentorship programs are one of the very best ways to promote women into leadership roles. What these programs should do is place experienced senior leaders (male and female alike) with emerging female talent to provide advice on career, leadership wisdom, and professional development. The pairing works to help bridge the knowledge gap and arms up and coming leaders with the support and resources needed to move their organizations forward.</a:t>
            </a:r>
          </a:p>
          <a:p>
            <a:pPr algn="just"/>
            <a:endParaRPr lang="en-US" dirty="0"/>
          </a:p>
          <a:p>
            <a:pPr algn="just"/>
            <a:r>
              <a:rPr lang="en-US" dirty="0"/>
              <a:t>Unconscious Bias Training: It’s important to have regular scheduled workshops and training oriented around situations where people identify and address their unconscious biases. </a:t>
            </a:r>
            <a:r>
              <a:rPr lang="en-US" dirty="0" err="1"/>
              <a:t>Powis</a:t>
            </a:r>
            <a:r>
              <a:rPr lang="en-US" dirty="0"/>
              <a:t> and </a:t>
            </a:r>
            <a:r>
              <a:rPr lang="en-US" dirty="0" err="1"/>
              <a:t>Velija</a:t>
            </a:r>
            <a:r>
              <a:rPr lang="en-US" dirty="0"/>
              <a:t> (2023) write that this training has been shown to reduce gender </a:t>
            </a:r>
            <a:r>
              <a:rPr lang="en-US" dirty="0" err="1"/>
              <a:t>bais</a:t>
            </a:r>
            <a:r>
              <a:rPr lang="en-US" dirty="0"/>
              <a:t> in hiring practices and promotion decisions. Organizations can create a more equitable environment that facilitates the movement of women to leadership positions more efficiently by increasing awareness about biases that often, unconsciously affect decision making. In time, it will help to alter our own systems of culture which have for generations installed and supported male leaders.</a:t>
            </a:r>
          </a:p>
          <a:p>
            <a:pPr algn="just"/>
            <a:endParaRPr lang="en-US" dirty="0"/>
          </a:p>
          <a:p>
            <a:pPr algn="just"/>
            <a:r>
              <a:rPr lang="en-US" dirty="0"/>
              <a:t>Flexible Working Conditions: To be successful leaders, women with caregiving responsibilities need access to family friendly policies. There are three key measures that could make leadership positions more accessible to women with child-caring responsibilities:</a:t>
            </a:r>
          </a:p>
          <a:p>
            <a:pPr algn="just"/>
            <a:endParaRPr lang="en-US" dirty="0"/>
          </a:p>
          <a:p>
            <a:pPr algn="just"/>
            <a:r>
              <a:rPr lang="en-US" dirty="0"/>
              <a:t>Giving senior roles remote work options.</a:t>
            </a:r>
          </a:p>
          <a:p>
            <a:pPr algn="just"/>
            <a:r>
              <a:rPr lang="en-US" dirty="0"/>
              <a:t>They allow working from flexible hours to provide women the ability to balance their professional and personal lives.</a:t>
            </a:r>
          </a:p>
          <a:p>
            <a:pPr algn="just"/>
            <a:r>
              <a:rPr lang="en-US" dirty="0"/>
              <a:t>Paid parental leave policies to make sure women don’t have to choose between family and career.</a:t>
            </a:r>
          </a:p>
          <a:p>
            <a:pPr algn="just"/>
            <a:r>
              <a:rPr lang="en-US" dirty="0"/>
              <a:t>Diversity Targets with Accountability: That underpins any strategic plan is setting measurable diversity targets for leadership positions and holding senior execs accountable for achieving those. New Zealand Cricket proved such targets can lead to 15 per cent more women holding leadership positions (Kavanagh, 2024). Monitoring progress and holding leaders accountable for reaching these targets builds an accountability culture that should lead to sustained efforts to close the gender gap in leadership.</a:t>
            </a:r>
          </a:p>
          <a:p>
            <a:pPr algn="just"/>
            <a:endParaRPr lang="en-US" dirty="0"/>
          </a:p>
          <a:p>
            <a:pPr algn="just"/>
            <a:r>
              <a:rPr lang="en-US" dirty="0"/>
              <a:t>Increased Funding and Sponsorship for Women's Cricket: The lack of financial support and sponsorship is a big barrier to the growth of women’s cricket. To create the solid foundation for women to participate in cricket at all levels we need to see increased funding for the women’s cricket leagues, programs and initiatives to develop more leaders. Richards and Litchfield (2020) note how the visibility of women’s cricket, combined with low levels of investment, narrow participation and leadership opportunities. More financial backing could not only help cricket </a:t>
            </a:r>
            <a:r>
              <a:rPr lang="en-US" dirty="0" err="1"/>
              <a:t>organisations</a:t>
            </a:r>
            <a:r>
              <a:rPr lang="en-US" dirty="0"/>
              <a:t> deliver competitive play, but could also open the way for women to become leaders in the sport.</a:t>
            </a:r>
          </a:p>
          <a:p>
            <a:pPr algn="just"/>
            <a:endParaRPr lang="en-US" dirty="0"/>
          </a:p>
          <a:p>
            <a:pPr algn="just"/>
            <a:r>
              <a:rPr lang="en-US" dirty="0"/>
              <a:t>Finally, with smart implementation of these initiatives, we will resolve the gender imbalance in how cricket is led and help build a better, more inclusive and productive system. This work will require a combined, coordinated, multi-faceted and coherent approach of mentorship and policy changes, cultural shifts, and financial investments to make sure women get the same opportunities to advance in leadership roles.</a:t>
            </a:r>
          </a:p>
        </p:txBody>
      </p:sp>
      <p:sp>
        <p:nvSpPr>
          <p:cNvPr id="4" name="Slide Number Placeholder 3"/>
          <p:cNvSpPr>
            <a:spLocks noGrp="1"/>
          </p:cNvSpPr>
          <p:nvPr>
            <p:ph type="sldNum" sz="quarter" idx="10"/>
          </p:nvPr>
        </p:nvSpPr>
        <p:spPr/>
        <p:txBody>
          <a:bodyPr/>
          <a:lstStyle/>
          <a:p>
            <a:fld id="{62DF6859-042C-4B80-873A-544528B0ADA9}" type="slidenum">
              <a:rPr lang="en-US" smtClean="0"/>
              <a:t>7</a:t>
            </a:fld>
            <a:endParaRPr lang="en-US" dirty="0"/>
          </a:p>
        </p:txBody>
      </p:sp>
    </p:spTree>
    <p:extLst>
      <p:ext uri="{BB962C8B-B14F-4D97-AF65-F5344CB8AC3E}">
        <p14:creationId xmlns:p14="http://schemas.microsoft.com/office/powerpoint/2010/main" val="3523284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Besides contributing to organizational performance, it also acts as a major motivator for prospective female athletes to become leaders in the organization. </a:t>
            </a:r>
            <a:r>
              <a:rPr lang="en-US" dirty="0" err="1"/>
              <a:t>Eime</a:t>
            </a:r>
            <a:r>
              <a:rPr lang="en-US" dirty="0"/>
              <a:t> et al.'s (2021) research finds that visible female role models can inspire young girls to begin their journey in careers in cricket, thereby producing a pipeline of future leaders.</a:t>
            </a:r>
          </a:p>
          <a:p>
            <a:pPr algn="just"/>
            <a:r>
              <a:rPr lang="en-US" dirty="0"/>
              <a:t>In modern sports management, diverse leadership teams that engage with a multicultural fan base and respond to sponsors' and other stakeholders' changing demands are better able to cope with complexity (Adair et al., 2010). Cricket organizations must embrace gender diversity, elevating cricket's global competitiveness and ensuring it remains relevant to a broader demographic.</a:t>
            </a:r>
          </a:p>
          <a:p>
            <a:pPr algn="just"/>
            <a:endParaRPr lang="en-US" dirty="0"/>
          </a:p>
        </p:txBody>
      </p:sp>
      <p:sp>
        <p:nvSpPr>
          <p:cNvPr id="4" name="Slide Number Placeholder 3"/>
          <p:cNvSpPr>
            <a:spLocks noGrp="1"/>
          </p:cNvSpPr>
          <p:nvPr>
            <p:ph type="sldNum" sz="quarter" idx="10"/>
          </p:nvPr>
        </p:nvSpPr>
        <p:spPr/>
        <p:txBody>
          <a:bodyPr/>
          <a:lstStyle/>
          <a:p>
            <a:fld id="{62DF6859-042C-4B80-873A-544528B0ADA9}" type="slidenum">
              <a:rPr lang="en-US" smtClean="0"/>
              <a:t>8</a:t>
            </a:fld>
            <a:endParaRPr lang="en-US" dirty="0"/>
          </a:p>
        </p:txBody>
      </p:sp>
    </p:spTree>
    <p:extLst>
      <p:ext uri="{BB962C8B-B14F-4D97-AF65-F5344CB8AC3E}">
        <p14:creationId xmlns:p14="http://schemas.microsoft.com/office/powerpoint/2010/main" val="2053647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a:t>For several years women’s cricket has been on the rise and participation in women’s professional cricket has been steadily increasing, with inequality still present in leadership roles. In other words, the barriers to female leadership are deep, complex, and so long established, they will require more than a young star and a bunch of hashtags to dismantle. To overcome these barriers, however, there is a mix of policy change and accountability mechanisms, along with mentorship to ensure that women have equal opportunities for leadership positions.</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US" dirty="0"/>
              <a:t>At everyday functions from grassroots to the executive level, gender equality must be the top priority from Cricket organizations and must be given a central place in the organizational policy reforms. Female talent needs to develop via mentorship programs where experienced leaders (male and female alike) mentor rising female leaders to address the career issues and offer the necessary skills to carry through. It is also very important to have systems of accountability to monitor progress and to require that leadership targets are met in the course of making lasting change.</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US" dirty="0"/>
              <a:t>Contemporary leadership models like transformational and inclusive leadership are adopted by adopting these models we will create environments in which women can thrive. Using collaboration, empathy and inclusivity as their focus, these leadership styles tend to build workplace cultures where there are recognized values for the diversity of perspectives and encourage innovation. Cricket organizations starting to use these leadership approaches can start to change organizational cultures to support women’s advancement.</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US" dirty="0"/>
              <a:t>A collective commitment from all women’s cricket stakeholders will determine the future of women’s leadership in cricket. There has to be a systemic change that gives way to women coming up to leadership levels, and it’s not just going to happen with cricket organizations, it’s not going to happen with governing bodies, and it’s not just going to happen with sponsors. Using diversity strategically as a key asset, cricket can rise as a forward thinking sport of innovation, inclusivity and excellence creating sustainable growth, expansion and more international appeal. Together, women’s leadership in cricket can take a story and change it, making the sport more inclusive and more able to empower future generations.</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62DF6859-042C-4B80-873A-544528B0ADA9}" type="slidenum">
              <a:rPr lang="en-US" smtClean="0"/>
              <a:t>9</a:t>
            </a:fld>
            <a:endParaRPr lang="en-US" dirty="0"/>
          </a:p>
        </p:txBody>
      </p:sp>
    </p:spTree>
    <p:extLst>
      <p:ext uri="{BB962C8B-B14F-4D97-AF65-F5344CB8AC3E}">
        <p14:creationId xmlns:p14="http://schemas.microsoft.com/office/powerpoint/2010/main" val="2503454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gradFill>
          <a:gsLst>
            <a:gs pos="0">
              <a:schemeClr val="bg1">
                <a:lumMod val="75000"/>
              </a:schemeClr>
            </a:gs>
            <a:gs pos="28000">
              <a:schemeClr val="tx1">
                <a:lumMod val="50000"/>
                <a:lumOff val="50000"/>
              </a:schemeClr>
            </a:gs>
            <a:gs pos="98000">
              <a:schemeClr val="tx1">
                <a:lumMod val="75000"/>
                <a:lumOff val="25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3EA8470-A4B0-4D85-98ED-0A822041BAB0}"/>
              </a:ext>
            </a:extLst>
          </p:cNvPr>
          <p:cNvSpPr/>
          <p:nvPr userDrawn="1"/>
        </p:nvSpPr>
        <p:spPr>
          <a:xfrm>
            <a:off x="3289874" y="4668819"/>
            <a:ext cx="8902126" cy="14271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4" name="Rectangle 13">
            <a:extLst>
              <a:ext uri="{FF2B5EF4-FFF2-40B4-BE49-F238E27FC236}">
                <a16:creationId xmlns:a16="http://schemas.microsoft.com/office/drawing/2014/main" id="{EA180598-73E8-41A4-A29B-4E29C2791D7E}"/>
              </a:ext>
            </a:extLst>
          </p:cNvPr>
          <p:cNvSpPr/>
          <p:nvPr userDrawn="1"/>
        </p:nvSpPr>
        <p:spPr>
          <a:xfrm>
            <a:off x="3289874" y="761997"/>
            <a:ext cx="8902126" cy="38322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5" name="Rectangle 14">
            <a:extLst>
              <a:ext uri="{FF2B5EF4-FFF2-40B4-BE49-F238E27FC236}">
                <a16:creationId xmlns:a16="http://schemas.microsoft.com/office/drawing/2014/main" id="{A4C24467-2B73-4438-AD75-4AE0A86FA910}"/>
              </a:ext>
            </a:extLst>
          </p:cNvPr>
          <p:cNvSpPr/>
          <p:nvPr userDrawn="1"/>
        </p:nvSpPr>
        <p:spPr>
          <a:xfrm>
            <a:off x="0" y="761998"/>
            <a:ext cx="3200400" cy="5334001"/>
          </a:xfrm>
          <a:prstGeom prst="rect">
            <a:avLst/>
          </a:prstGeom>
          <a:solidFill>
            <a:schemeClr val="tx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722622" y="1298448"/>
            <a:ext cx="7187529" cy="2922551"/>
          </a:xfrm>
        </p:spPr>
        <p:txBody>
          <a:bodyPr anchor="b">
            <a:normAutofit/>
          </a:bodyPr>
          <a:lstStyle>
            <a:lvl1pPr algn="l">
              <a:defRPr sz="5900" spc="-100" baseline="0">
                <a:solidFill>
                  <a:schemeClr val="tx1"/>
                </a:solidFill>
              </a:defRPr>
            </a:lvl1pPr>
          </a:lstStyle>
          <a:p>
            <a:r>
              <a:rPr lang="en-US" noProof="0"/>
              <a:t>Click to edit Master title style</a:t>
            </a:r>
          </a:p>
        </p:txBody>
      </p:sp>
      <p:sp>
        <p:nvSpPr>
          <p:cNvPr id="3" name="Subtitle 2"/>
          <p:cNvSpPr>
            <a:spLocks noGrp="1"/>
          </p:cNvSpPr>
          <p:nvPr>
            <p:ph type="subTitle" idx="1"/>
          </p:nvPr>
        </p:nvSpPr>
        <p:spPr>
          <a:xfrm>
            <a:off x="3722622" y="4876090"/>
            <a:ext cx="7187529" cy="914400"/>
          </a:xfrm>
        </p:spPr>
        <p:txBody>
          <a:bodyPr anchor="ctr" anchorCtr="0">
            <a:normAutofit/>
          </a:bodyPr>
          <a:lstStyle>
            <a:lvl1pPr marL="0" indent="0" algn="l">
              <a:buNone/>
              <a:defRPr sz="220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p>
            <a:r>
              <a:rPr lang="en-US" noProof="0" dirty="0"/>
              <a:t>7/14/2018</a:t>
            </a:r>
          </a:p>
        </p:txBody>
      </p:sp>
      <p:sp>
        <p:nvSpPr>
          <p:cNvPr id="5" name="Footer Placeholder 4"/>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p>
            <a:fld id="{2F5601C1-348E-4149-A60A-012B14EBE97F}" type="slidenum">
              <a:rPr lang="en-US" noProof="0" smtClean="0"/>
              <a:t>‹#›</a:t>
            </a:fld>
            <a:endParaRPr lang="en-US" noProof="0" dirty="0"/>
          </a:p>
        </p:txBody>
      </p:sp>
    </p:spTree>
    <p:extLst>
      <p:ext uri="{BB962C8B-B14F-4D97-AF65-F5344CB8AC3E}">
        <p14:creationId xmlns:p14="http://schemas.microsoft.com/office/powerpoint/2010/main" val="337199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8" name="Rectangle 7"/>
          <p:cNvSpPr/>
          <p:nvPr/>
        </p:nvSpPr>
        <p:spPr>
          <a:xfrm>
            <a:off x="9270263" y="761999"/>
            <a:ext cx="2925318" cy="5334001"/>
          </a:xfrm>
          <a:prstGeom prst="rect">
            <a:avLst/>
          </a:prstGeom>
          <a:solidFill>
            <a:schemeClr val="tx1">
              <a:lumMod val="65000"/>
              <a:alpha val="49804"/>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chemeClr val="tx1"/>
                </a:solidFill>
              </a:defRPr>
            </a:lvl1pPr>
          </a:lstStyle>
          <a:p>
            <a:r>
              <a:rPr lang="en-US" noProof="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p>
            <a:r>
              <a:rPr lang="en-US" noProof="0" dirty="0"/>
              <a:t>7/14/2018</a:t>
            </a:r>
          </a:p>
        </p:txBody>
      </p:sp>
      <p:sp>
        <p:nvSpPr>
          <p:cNvPr id="5" name="Footer Placeholder 4"/>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p>
            <a:fld id="{2F5601C1-348E-4149-A60A-012B14EBE97F}" type="slidenum">
              <a:rPr lang="en-US" noProof="0" smtClean="0"/>
              <a:t>‹#›</a:t>
            </a:fld>
            <a:endParaRPr lang="en-US" noProof="0" dirty="0"/>
          </a:p>
        </p:txBody>
      </p:sp>
    </p:spTree>
    <p:extLst>
      <p:ext uri="{BB962C8B-B14F-4D97-AF65-F5344CB8AC3E}">
        <p14:creationId xmlns:p14="http://schemas.microsoft.com/office/powerpoint/2010/main" val="3496248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15244"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Tree>
    <p:extLst>
      <p:ext uri="{BB962C8B-B14F-4D97-AF65-F5344CB8AC3E}">
        <p14:creationId xmlns:p14="http://schemas.microsoft.com/office/powerpoint/2010/main" val="3901603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_Top">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2">
            <a:extLst>
              <a:ext uri="{FF2B5EF4-FFF2-40B4-BE49-F238E27FC236}">
                <a16:creationId xmlns:a16="http://schemas.microsoft.com/office/drawing/2014/main" id="{F0772FB0-32ED-4DB8-9F56-587A5BEF3F2B}"/>
              </a:ext>
            </a:extLst>
          </p:cNvPr>
          <p:cNvSpPr>
            <a:spLocks noGrp="1"/>
          </p:cNvSpPr>
          <p:nvPr>
            <p:ph type="body" idx="1" hasCustomPrompt="1"/>
          </p:nvPr>
        </p:nvSpPr>
        <p:spPr>
          <a:xfrm>
            <a:off x="1783974" y="2684770"/>
            <a:ext cx="9120216" cy="3304549"/>
          </a:xfrm>
        </p:spPr>
        <p:txBody>
          <a:bodyPr anchor="ctr" anchorCtr="0">
            <a:normAutofit/>
          </a:bodyPr>
          <a:lstStyle>
            <a:lvl1pPr marL="342900" indent="-342900">
              <a:buFont typeface="Arial" panose="020B0604020202020204" pitchFamily="34" charset="0"/>
              <a:buChar char="•"/>
              <a:defRPr sz="2200" cap="none" spc="0" baseline="0">
                <a:solidFill>
                  <a:schemeClr val="bg2"/>
                </a:solidFill>
              </a:defRPr>
            </a:lvl1pPr>
            <a:lvl2pPr marL="742950" indent="-285750">
              <a:buFont typeface="Arial" panose="020B0604020202020204" pitchFamily="34" charset="0"/>
              <a:buChar char="•"/>
              <a:defRPr sz="1800">
                <a:solidFill>
                  <a:schemeClr val="bg2"/>
                </a:solidFill>
              </a:defRPr>
            </a:lvl2pPr>
            <a:lvl3pPr marL="1200150" indent="-285750">
              <a:buFont typeface="Arial" panose="020B0604020202020204" pitchFamily="34" charset="0"/>
              <a:buChar char="•"/>
              <a:defRPr sz="1600">
                <a:solidFill>
                  <a:schemeClr val="bg2"/>
                </a:solidFill>
              </a:defRPr>
            </a:lvl3pPr>
            <a:lvl4pPr marL="1657350" indent="-285750">
              <a:buFont typeface="Arial" panose="020B0604020202020204" pitchFamily="34" charset="0"/>
              <a:buChar char="•"/>
              <a:defRPr sz="1400">
                <a:solidFill>
                  <a:schemeClr val="bg2"/>
                </a:solidFill>
              </a:defRPr>
            </a:lvl4pPr>
            <a:lvl5pPr marL="2114550" indent="-285750">
              <a:buFont typeface="Arial" panose="020B0604020202020204" pitchFamily="34" charset="0"/>
              <a:buChar char="•"/>
              <a:defRPr sz="1400">
                <a:solidFill>
                  <a:schemeClr val="bg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316194435"/>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Lef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590D47E-B3B8-440E-9F42-8E8BF157EBFB}"/>
              </a:ext>
            </a:extLst>
          </p:cNvPr>
          <p:cNvSpPr/>
          <p:nvPr userDrawn="1"/>
        </p:nvSpPr>
        <p:spPr>
          <a:xfrm>
            <a:off x="8722615" y="761103"/>
            <a:ext cx="3469385" cy="5335793"/>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8983566" y="2345167"/>
            <a:ext cx="2947482" cy="3376355"/>
          </a:xfrm>
        </p:spPr>
        <p:txBody>
          <a:bodyPr/>
          <a:lstStyle>
            <a:lvl1pPr>
              <a:defRPr>
                <a:solidFill>
                  <a:schemeClr val="tx1"/>
                </a:solidFill>
              </a:defRPr>
            </a:lvl1pPr>
          </a:lstStyle>
          <a:p>
            <a:r>
              <a:rPr lang="en-US" noProof="0"/>
              <a:t>Click to edit Master title style</a:t>
            </a:r>
          </a:p>
        </p:txBody>
      </p:sp>
      <p:sp>
        <p:nvSpPr>
          <p:cNvPr id="9" name="Rectangle 8">
            <a:extLst>
              <a:ext uri="{FF2B5EF4-FFF2-40B4-BE49-F238E27FC236}">
                <a16:creationId xmlns:a16="http://schemas.microsoft.com/office/drawing/2014/main" id="{B1F71A73-3F86-47BC-8F23-CF55E86418C3}"/>
              </a:ext>
            </a:extLst>
          </p:cNvPr>
          <p:cNvSpPr/>
          <p:nvPr userDrawn="1"/>
        </p:nvSpPr>
        <p:spPr>
          <a:xfrm>
            <a:off x="573233" y="761103"/>
            <a:ext cx="8065158" cy="5335793"/>
          </a:xfrm>
          <a:prstGeom prst="rect">
            <a:avLst/>
          </a:prstGeom>
          <a:solidFill>
            <a:schemeClr val="tx1">
              <a:alpha val="8509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3" name="Content Placeholder 2"/>
          <p:cNvSpPr>
            <a:spLocks noGrp="1"/>
          </p:cNvSpPr>
          <p:nvPr>
            <p:ph idx="1" hasCustomPrompt="1"/>
          </p:nvPr>
        </p:nvSpPr>
        <p:spPr>
          <a:xfrm>
            <a:off x="951134" y="860611"/>
            <a:ext cx="7315200" cy="512064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8" name="Rectangle 7">
            <a:extLst>
              <a:ext uri="{FF2B5EF4-FFF2-40B4-BE49-F238E27FC236}">
                <a16:creationId xmlns:a16="http://schemas.microsoft.com/office/drawing/2014/main" id="{65CA5BF5-DE7F-4460-817D-AE1BAC336C92}"/>
              </a:ext>
            </a:extLst>
          </p:cNvPr>
          <p:cNvSpPr/>
          <p:nvPr userDrawn="1"/>
        </p:nvSpPr>
        <p:spPr>
          <a:xfrm>
            <a:off x="1" y="753035"/>
            <a:ext cx="494852" cy="5335793"/>
          </a:xfrm>
          <a:prstGeom prst="rect">
            <a:avLst/>
          </a:prstGeom>
          <a:solidFill>
            <a:schemeClr val="accent5">
              <a:alpha val="6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1733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40386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Icons_Title ">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1" y="2526525"/>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3200401" y="2526525"/>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0" y="758952"/>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509954" y="2637691"/>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1815866" y="25265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3597275" y="263842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3909546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Icons Title Right">
    <p:bg>
      <p:bgPr>
        <a:solidFill>
          <a:schemeClr val="bg1"/>
        </a:solidFill>
        <a:effectLst/>
      </p:bgPr>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9118063" y="765851"/>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9425958" y="2641544"/>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5348" y="2531097"/>
            <a:ext cx="376134" cy="356795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722203" y="263337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660225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ide_by_S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04FEA5CF-263B-4BE3-8A0F-4F64C91A3EAD}"/>
              </a:ext>
            </a:extLst>
          </p:cNvPr>
          <p:cNvSpPr>
            <a:spLocks noGrp="1"/>
          </p:cNvSpPr>
          <p:nvPr>
            <p:ph type="pic" sz="quarter" idx="13"/>
          </p:nvPr>
        </p:nvSpPr>
        <p:spPr>
          <a:xfrm>
            <a:off x="0" y="0"/>
            <a:ext cx="12192000" cy="6858000"/>
          </a:xfrm>
          <a:noFill/>
        </p:spPr>
        <p:txBody>
          <a:bodyPr/>
          <a:lstStyle/>
          <a:p>
            <a:r>
              <a:rPr lang="en-US" noProof="0"/>
              <a:t>Click icon to add picture</a:t>
            </a:r>
            <a:endParaRPr lang="en-US" noProof="0" dirty="0"/>
          </a:p>
        </p:txBody>
      </p:sp>
      <p:sp>
        <p:nvSpPr>
          <p:cNvPr id="9" name="Rectangle 8">
            <a:extLst>
              <a:ext uri="{FF2B5EF4-FFF2-40B4-BE49-F238E27FC236}">
                <a16:creationId xmlns:a16="http://schemas.microsoft.com/office/drawing/2014/main" id="{DB9B4BDF-0731-43A1-9FA4-B813CCABFFBD}"/>
              </a:ext>
            </a:extLst>
          </p:cNvPr>
          <p:cNvSpPr/>
          <p:nvPr userDrawn="1"/>
        </p:nvSpPr>
        <p:spPr>
          <a:xfrm>
            <a:off x="0" y="2661238"/>
            <a:ext cx="4044464" cy="3131310"/>
          </a:xfrm>
          <a:prstGeom prst="rect">
            <a:avLst/>
          </a:prstGeom>
          <a:ln>
            <a:no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84E936B2-F67D-47E2-B4EF-BFB09DFAE723}"/>
              </a:ext>
            </a:extLst>
          </p:cNvPr>
          <p:cNvSpPr/>
          <p:nvPr userDrawn="1"/>
        </p:nvSpPr>
        <p:spPr>
          <a:xfrm>
            <a:off x="7746025" y="1065452"/>
            <a:ext cx="4445977" cy="472709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49D99AE2-0582-4909-A290-DE0718ED189B}"/>
              </a:ext>
            </a:extLst>
          </p:cNvPr>
          <p:cNvSpPr/>
          <p:nvPr userDrawn="1"/>
        </p:nvSpPr>
        <p:spPr>
          <a:xfrm>
            <a:off x="2" y="1065451"/>
            <a:ext cx="4044465" cy="1478849"/>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A0F68EA6-727E-4DCD-8AC2-A483CE5A60BA}"/>
              </a:ext>
            </a:extLst>
          </p:cNvPr>
          <p:cNvSpPr>
            <a:spLocks noGrp="1"/>
          </p:cNvSpPr>
          <p:nvPr>
            <p:ph type="title"/>
          </p:nvPr>
        </p:nvSpPr>
        <p:spPr>
          <a:xfrm>
            <a:off x="337476" y="2795380"/>
            <a:ext cx="3369512" cy="2880230"/>
          </a:xfrm>
        </p:spPr>
        <p:txBody>
          <a:bodyPr>
            <a:normAutofit/>
          </a:bodyPr>
          <a:lstStyle>
            <a:lvl1pPr>
              <a:defRPr>
                <a:solidFill>
                  <a:schemeClr val="tx1"/>
                </a:solidFill>
              </a:defRPr>
            </a:lvl1pPr>
          </a:lstStyle>
          <a:p>
            <a:r>
              <a:rPr lang="en-US" sz="3000" noProof="0"/>
              <a:t>Click to edit Master title style</a:t>
            </a:r>
          </a:p>
        </p:txBody>
      </p:sp>
      <p:sp>
        <p:nvSpPr>
          <p:cNvPr id="13" name="Content Placeholder 2">
            <a:extLst>
              <a:ext uri="{FF2B5EF4-FFF2-40B4-BE49-F238E27FC236}">
                <a16:creationId xmlns:a16="http://schemas.microsoft.com/office/drawing/2014/main" id="{FC504EF3-1237-4467-9FD5-E0E43C1BABF5}"/>
              </a:ext>
            </a:extLst>
          </p:cNvPr>
          <p:cNvSpPr>
            <a:spLocks noGrp="1"/>
          </p:cNvSpPr>
          <p:nvPr>
            <p:ph idx="1" hasCustomPrompt="1"/>
          </p:nvPr>
        </p:nvSpPr>
        <p:spPr>
          <a:xfrm>
            <a:off x="7929197" y="1206481"/>
            <a:ext cx="4079631" cy="4469129"/>
          </a:xfrm>
        </p:spPr>
        <p:txBody>
          <a:bodyPr/>
          <a:lstStyle>
            <a:lvl1pPr>
              <a:defRPr>
                <a:solidFill>
                  <a:schemeClr val="bg2"/>
                </a:solidFill>
              </a:defRPr>
            </a:lvl1pPr>
          </a:lstStyle>
          <a:p>
            <a:pPr lvl="0"/>
            <a:r>
              <a:rPr lang="en-US" noProof="0"/>
              <a:t>Edit Master text styles</a:t>
            </a:r>
          </a:p>
        </p:txBody>
      </p:sp>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24" name="Date Placeholder 3">
            <a:extLst>
              <a:ext uri="{FF2B5EF4-FFF2-40B4-BE49-F238E27FC236}">
                <a16:creationId xmlns:a16="http://schemas.microsoft.com/office/drawing/2014/main" id="{668056DE-DA3F-41EF-A93F-C50A4A789D7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1018146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mparis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7" name="Text Placeholder 2">
            <a:extLst>
              <a:ext uri="{FF2B5EF4-FFF2-40B4-BE49-F238E27FC236}">
                <a16:creationId xmlns:a16="http://schemas.microsoft.com/office/drawing/2014/main" id="{BD1906FD-7264-467E-8A95-6A1598BBAE13}"/>
              </a:ext>
            </a:extLst>
          </p:cNvPr>
          <p:cNvSpPr>
            <a:spLocks noGrp="1"/>
          </p:cNvSpPr>
          <p:nvPr>
            <p:ph type="body" idx="1" hasCustomPrompt="1"/>
          </p:nvPr>
        </p:nvSpPr>
        <p:spPr>
          <a:xfrm>
            <a:off x="1783974" y="2684769"/>
            <a:ext cx="4213601"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9" name="Text Placeholder 4">
            <a:extLst>
              <a:ext uri="{FF2B5EF4-FFF2-40B4-BE49-F238E27FC236}">
                <a16:creationId xmlns:a16="http://schemas.microsoft.com/office/drawing/2014/main" id="{1D9479BE-4889-4C54-8C9E-50648BC02381}"/>
              </a:ext>
            </a:extLst>
          </p:cNvPr>
          <p:cNvSpPr>
            <a:spLocks noGrp="1"/>
          </p:cNvSpPr>
          <p:nvPr>
            <p:ph type="body" sz="quarter" idx="3" hasCustomPrompt="1"/>
          </p:nvPr>
        </p:nvSpPr>
        <p:spPr>
          <a:xfrm>
            <a:off x="6172200" y="2684769"/>
            <a:ext cx="4731990"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a:extLst>
              <a:ext uri="{FF2B5EF4-FFF2-40B4-BE49-F238E27FC236}">
                <a16:creationId xmlns:a16="http://schemas.microsoft.com/office/drawing/2014/main" id="{8CBEFBB2-2C32-4339-A0D7-FE21D732939B}"/>
              </a:ext>
            </a:extLst>
          </p:cNvPr>
          <p:cNvSpPr>
            <a:spLocks noGrp="1"/>
          </p:cNvSpPr>
          <p:nvPr>
            <p:ph sz="quarter" idx="4" hasCustomPrompt="1"/>
          </p:nvPr>
        </p:nvSpPr>
        <p:spPr>
          <a:xfrm>
            <a:off x="6172200" y="3225243"/>
            <a:ext cx="473199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9D350AFD-FA04-40B5-BB0C-750B91312F93}"/>
              </a:ext>
            </a:extLst>
          </p:cNvPr>
          <p:cNvSpPr>
            <a:spLocks noGrp="1"/>
          </p:cNvSpPr>
          <p:nvPr>
            <p:ph sz="half" idx="2" hasCustomPrompt="1"/>
          </p:nvPr>
        </p:nvSpPr>
        <p:spPr>
          <a:xfrm>
            <a:off x="1783974" y="3225243"/>
            <a:ext cx="421360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2681197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wo Content">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6" name="Content Placeholder 2">
            <a:extLst>
              <a:ext uri="{FF2B5EF4-FFF2-40B4-BE49-F238E27FC236}">
                <a16:creationId xmlns:a16="http://schemas.microsoft.com/office/drawing/2014/main" id="{378439C3-2539-4484-8848-B8140826D7D9}"/>
              </a:ext>
            </a:extLst>
          </p:cNvPr>
          <p:cNvSpPr>
            <a:spLocks noGrp="1"/>
          </p:cNvSpPr>
          <p:nvPr>
            <p:ph sz="half" idx="1" hasCustomPrompt="1"/>
          </p:nvPr>
        </p:nvSpPr>
        <p:spPr>
          <a:xfrm>
            <a:off x="1783974" y="2684769"/>
            <a:ext cx="4235826"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AC8FBFBF-CD25-4076-8A61-06DD30C0489B}"/>
              </a:ext>
            </a:extLst>
          </p:cNvPr>
          <p:cNvSpPr>
            <a:spLocks noGrp="1"/>
          </p:cNvSpPr>
          <p:nvPr>
            <p:ph sz="half" idx="2" hasCustomPrompt="1"/>
          </p:nvPr>
        </p:nvSpPr>
        <p:spPr>
          <a:xfrm>
            <a:off x="6172200" y="2684768"/>
            <a:ext cx="4731991"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7232317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864110"/>
            <a:ext cx="2947482" cy="1822530"/>
          </a:xfrm>
        </p:spPr>
        <p:txBody>
          <a:bodyPr/>
          <a:lstStyle>
            <a:lvl1pPr>
              <a:defRPr>
                <a:solidFill>
                  <a:schemeClr val="tx1"/>
                </a:solidFill>
              </a:defRPr>
            </a:lvl1pPr>
          </a:lstStyle>
          <a:p>
            <a:r>
              <a:rPr lang="en-US" noProof="0"/>
              <a:t>Click to edit Master title style</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6" name="Text Placeholder 3">
            <a:extLst>
              <a:ext uri="{FF2B5EF4-FFF2-40B4-BE49-F238E27FC236}">
                <a16:creationId xmlns:a16="http://schemas.microsoft.com/office/drawing/2014/main" id="{E54FB1F0-6244-4B59-A42E-7B0515D37C8B}"/>
              </a:ext>
            </a:extLst>
          </p:cNvPr>
          <p:cNvSpPr>
            <a:spLocks noGrp="1"/>
          </p:cNvSpPr>
          <p:nvPr>
            <p:ph type="body" sz="half" idx="2" hasCustomPrompt="1"/>
          </p:nvPr>
        </p:nvSpPr>
        <p:spPr>
          <a:xfrm>
            <a:off x="252920" y="2686640"/>
            <a:ext cx="2947481" cy="32441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Picture Placeholder 2">
            <a:extLst>
              <a:ext uri="{FF2B5EF4-FFF2-40B4-BE49-F238E27FC236}">
                <a16:creationId xmlns:a16="http://schemas.microsoft.com/office/drawing/2014/main" id="{52A72E56-7D9E-4CDE-9E60-7770E79CF66C}"/>
              </a:ext>
            </a:extLst>
          </p:cNvPr>
          <p:cNvSpPr>
            <a:spLocks noGrp="1"/>
          </p:cNvSpPr>
          <p:nvPr>
            <p:ph type="pic" idx="1"/>
          </p:nvPr>
        </p:nvSpPr>
        <p:spPr>
          <a:xfrm>
            <a:off x="3869268" y="864111"/>
            <a:ext cx="7486120" cy="5066714"/>
          </a:xfrm>
        </p:spPr>
        <p:txBody>
          <a:bodyPr/>
          <a:lstStyle>
            <a:lvl1pPr marL="0" indent="0">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7940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5" name="Text Placeholder 3">
            <a:extLst>
              <a:ext uri="{FF2B5EF4-FFF2-40B4-BE49-F238E27FC236}">
                <a16:creationId xmlns:a16="http://schemas.microsoft.com/office/drawing/2014/main" id="{465B3165-6F10-4D0F-9BC8-B4C451444D69}"/>
              </a:ext>
            </a:extLst>
          </p:cNvPr>
          <p:cNvSpPr>
            <a:spLocks noGrp="1"/>
          </p:cNvSpPr>
          <p:nvPr>
            <p:ph type="body" sz="half" idx="2" hasCustomPrompt="1"/>
          </p:nvPr>
        </p:nvSpPr>
        <p:spPr>
          <a:xfrm>
            <a:off x="262466" y="2684770"/>
            <a:ext cx="1259814" cy="330454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6" name="Content Placeholder 2">
            <a:extLst>
              <a:ext uri="{FF2B5EF4-FFF2-40B4-BE49-F238E27FC236}">
                <a16:creationId xmlns:a16="http://schemas.microsoft.com/office/drawing/2014/main" id="{C0EC084C-1181-4416-B55B-179995FCEE91}"/>
              </a:ext>
            </a:extLst>
          </p:cNvPr>
          <p:cNvSpPr>
            <a:spLocks noGrp="1"/>
          </p:cNvSpPr>
          <p:nvPr>
            <p:ph idx="1" hasCustomPrompt="1"/>
          </p:nvPr>
        </p:nvSpPr>
        <p:spPr>
          <a:xfrm>
            <a:off x="1783974" y="2684770"/>
            <a:ext cx="9120217" cy="3304548"/>
          </a:xfrm>
        </p:spPr>
        <p:txBody>
          <a:bodyP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6095266"/>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Only">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34600723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8" name="Date Placeholder 3">
            <a:extLst>
              <a:ext uri="{FF2B5EF4-FFF2-40B4-BE49-F238E27FC236}">
                <a16:creationId xmlns:a16="http://schemas.microsoft.com/office/drawing/2014/main" id="{5AA5E670-4D55-43E7-A5BE-FE9C80961E4D}"/>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3321634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solidFill>
              </a:defRPr>
            </a:lvl1pPr>
          </a:lstStyle>
          <a:p>
            <a:r>
              <a:rPr lang="en-US" noProof="0" dirty="0"/>
              <a:t>7/14/2018</a:t>
            </a:r>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bg2"/>
                </a:solidFill>
              </a:defRPr>
            </a:lvl1pPr>
          </a:lstStyle>
          <a:p>
            <a:fld id="{2F5601C1-348E-4149-A60A-012B14EBE97F}" type="slidenum">
              <a:rPr lang="en-US" noProof="0" smtClean="0"/>
              <a:pPr/>
              <a:t>‹#›</a:t>
            </a:fld>
            <a:endParaRPr lang="en-US" noProof="0" dirty="0"/>
          </a:p>
        </p:txBody>
      </p:sp>
    </p:spTree>
    <p:extLst>
      <p:ext uri="{BB962C8B-B14F-4D97-AF65-F5344CB8AC3E}">
        <p14:creationId xmlns:p14="http://schemas.microsoft.com/office/powerpoint/2010/main" val="2624100878"/>
      </p:ext>
    </p:extLst>
  </p:cSld>
  <p:clrMap bg1="lt1" tx1="dk1" bg2="lt2" tx2="dk2" accent1="accent1" accent2="accent2" accent3="accent3" accent4="accent4" accent5="accent5" accent6="accent6" hlink="hlink" folHlink="folHlink"/>
  <p:sldLayoutIdLst>
    <p:sldLayoutId id="2147483661" r:id="rId1"/>
    <p:sldLayoutId id="2147483675" r:id="rId2"/>
    <p:sldLayoutId id="2147483662" r:id="rId3"/>
    <p:sldLayoutId id="2147483672" r:id="rId4"/>
    <p:sldLayoutId id="2147483676" r:id="rId5"/>
    <p:sldLayoutId id="2147483677" r:id="rId6"/>
    <p:sldLayoutId id="2147483673" r:id="rId7"/>
    <p:sldLayoutId id="2147483678" r:id="rId8"/>
    <p:sldLayoutId id="2147483674" r:id="rId9"/>
    <p:sldLayoutId id="2147483682" r:id="rId10"/>
    <p:sldLayoutId id="2147483684" r:id="rId11"/>
    <p:sldLayoutId id="2147483680" r:id="rId12"/>
    <p:sldLayoutId id="2147483683" r:id="rId13"/>
    <p:sldLayoutId id="2147483679" r:id="rId14"/>
    <p:sldLayoutId id="2147483667" r:id="rId15"/>
  </p:sldLayoutIdLst>
  <p:txStyles>
    <p:titleStyle>
      <a:lvl1pPr algn="l" defTabSz="914400" rtl="0" eaLnBrk="1" latinLnBrk="0" hangingPunct="1">
        <a:lnSpc>
          <a:spcPct val="90000"/>
        </a:lnSpc>
        <a:spcBef>
          <a:spcPct val="0"/>
        </a:spcBef>
        <a:buNone/>
        <a:defRPr sz="3600" kern="1200" spc="-60"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17.sv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sv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5.sv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hyperlink" Target="https://www.catalyst.org/research/business-case-resources/"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bwMode="blackGray">
      <p:bgPr>
        <a:gradFill flip="none" rotWithShape="1">
          <a:gsLst>
            <a:gs pos="0">
              <a:schemeClr val="tx1">
                <a:lumMod val="50000"/>
              </a:schemeClr>
            </a:gs>
            <a:gs pos="49000">
              <a:schemeClr val="tx1">
                <a:lumMod val="50000"/>
              </a:schemeClr>
            </a:gs>
            <a:gs pos="97000">
              <a:schemeClr val="bg2">
                <a:lumMod val="7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B9AC2C2-8572-458B-92E0-FCFC56DAF52B}"/>
              </a:ext>
              <a:ext uri="{C183D7F6-B498-43B3-948B-1728B52AA6E4}">
                <adec:decorative xmlns:adec="http://schemas.microsoft.com/office/drawing/2017/decorative" val="1"/>
              </a:ext>
            </a:extLst>
          </p:cNvPr>
          <p:cNvSpPr/>
          <p:nvPr/>
        </p:nvSpPr>
        <p:spPr>
          <a:xfrm>
            <a:off x="0" y="761998"/>
            <a:ext cx="3200400" cy="5334001"/>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Graphic 4" descr="Group">
            <a:extLst>
              <a:ext uri="{FF2B5EF4-FFF2-40B4-BE49-F238E27FC236}">
                <a16:creationId xmlns:a16="http://schemas.microsoft.com/office/drawing/2014/main" id="{AEE3CC4A-1C1A-47EE-A13F-126EC5A997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black">
          <a:xfrm>
            <a:off x="808200" y="2636998"/>
            <a:ext cx="1584000" cy="1584000"/>
          </a:xfrm>
          <a:prstGeom prst="rect">
            <a:avLst/>
          </a:prstGeom>
        </p:spPr>
      </p:pic>
      <p:sp>
        <p:nvSpPr>
          <p:cNvPr id="13" name="Rectangle 12">
            <a:extLst>
              <a:ext uri="{FF2B5EF4-FFF2-40B4-BE49-F238E27FC236}">
                <a16:creationId xmlns:a16="http://schemas.microsoft.com/office/drawing/2014/main" id="{902B5859-9D6F-46C0-ABF0-023C6B74126D}"/>
              </a:ext>
              <a:ext uri="{C183D7F6-B498-43B3-948B-1728B52AA6E4}">
                <adec:decorative xmlns:adec="http://schemas.microsoft.com/office/drawing/2017/decorative" val="1"/>
              </a:ext>
            </a:extLst>
          </p:cNvPr>
          <p:cNvSpPr/>
          <p:nvPr/>
        </p:nvSpPr>
        <p:spPr>
          <a:xfrm>
            <a:off x="3289874" y="761997"/>
            <a:ext cx="8902126" cy="38322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121E24A-B45F-4E84-817F-A0D105887FBE}"/>
              </a:ext>
            </a:extLst>
          </p:cNvPr>
          <p:cNvSpPr>
            <a:spLocks noGrp="1"/>
          </p:cNvSpPr>
          <p:nvPr>
            <p:ph type="ctrTitle"/>
          </p:nvPr>
        </p:nvSpPr>
        <p:spPr/>
        <p:txBody>
          <a:bodyPr>
            <a:normAutofit/>
          </a:bodyPr>
          <a:lstStyle/>
          <a:p>
            <a:r>
              <a:rPr lang="en-US" sz="3600" b="1" dirty="0"/>
              <a:t>Women’s Leadership Progression in Professional Cricket: Challenges, Opportunities, and Strategic Interventions</a:t>
            </a:r>
            <a:endParaRPr lang="en-US" sz="3600" dirty="0"/>
          </a:p>
        </p:txBody>
      </p:sp>
      <p:sp>
        <p:nvSpPr>
          <p:cNvPr id="11" name="Rectangle 10">
            <a:extLst>
              <a:ext uri="{FF2B5EF4-FFF2-40B4-BE49-F238E27FC236}">
                <a16:creationId xmlns:a16="http://schemas.microsoft.com/office/drawing/2014/main" id="{1C9E9A52-DC4D-4073-B101-9B4108DAAD42}"/>
              </a:ext>
              <a:ext uri="{C183D7F6-B498-43B3-948B-1728B52AA6E4}">
                <adec:decorative xmlns:adec="http://schemas.microsoft.com/office/drawing/2017/decorative" val="1"/>
              </a:ext>
            </a:extLst>
          </p:cNvPr>
          <p:cNvSpPr/>
          <p:nvPr/>
        </p:nvSpPr>
        <p:spPr>
          <a:xfrm>
            <a:off x="3289874" y="4668819"/>
            <a:ext cx="8902126" cy="14271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dirty="0"/>
          </a:p>
        </p:txBody>
      </p:sp>
      <p:sp>
        <p:nvSpPr>
          <p:cNvPr id="3" name="Subtitle 2">
            <a:extLst>
              <a:ext uri="{FF2B5EF4-FFF2-40B4-BE49-F238E27FC236}">
                <a16:creationId xmlns:a16="http://schemas.microsoft.com/office/drawing/2014/main" id="{B1DCF22D-34B9-4165-8498-9B48279F64D5}"/>
              </a:ext>
            </a:extLst>
          </p:cNvPr>
          <p:cNvSpPr>
            <a:spLocks noGrp="1"/>
          </p:cNvSpPr>
          <p:nvPr>
            <p:ph type="subTitle" idx="1"/>
          </p:nvPr>
        </p:nvSpPr>
        <p:spPr/>
        <p:txBody>
          <a:bodyPr/>
          <a:lstStyle/>
          <a:p>
            <a:r>
              <a:rPr lang="en-US" dirty="0"/>
              <a:t>Student Name: Mst. Shalma Pervin</a:t>
            </a:r>
          </a:p>
          <a:p>
            <a:r>
              <a:rPr lang="en-US" dirty="0"/>
              <a:t>Student Number: 2019669</a:t>
            </a:r>
          </a:p>
        </p:txBody>
      </p:sp>
    </p:spTree>
    <p:extLst>
      <p:ext uri="{BB962C8B-B14F-4D97-AF65-F5344CB8AC3E}">
        <p14:creationId xmlns:p14="http://schemas.microsoft.com/office/powerpoint/2010/main" val="3354990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pic>
        <p:nvPicPr>
          <p:cNvPr id="2050" name="Picture 2" descr="Rawalpindi Cricket Stadium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514350"/>
            <a:ext cx="12072939" cy="600293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7EF5689E-A2C8-44A6-AD5C-615D7DB0C77C}"/>
              </a:ext>
              <a:ext uri="{C183D7F6-B498-43B3-948B-1728B52AA6E4}">
                <adec:decorative xmlns:adec="http://schemas.microsoft.com/office/drawing/2017/decorative" val="1"/>
              </a:ext>
            </a:extLst>
          </p:cNvPr>
          <p:cNvSpPr/>
          <p:nvPr/>
        </p:nvSpPr>
        <p:spPr>
          <a:xfrm>
            <a:off x="0" y="758952"/>
            <a:ext cx="10905976" cy="165937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pic>
        <p:nvPicPr>
          <p:cNvPr id="6" name="Graphic 5" descr="Map with pin">
            <a:extLst>
              <a:ext uri="{FF2B5EF4-FFF2-40B4-BE49-F238E27FC236}">
                <a16:creationId xmlns:a16="http://schemas.microsoft.com/office/drawing/2014/main" id="{B5BFEE4A-0589-4596-9878-04FE26EF20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28030" y="1128933"/>
            <a:ext cx="914400" cy="914400"/>
          </a:xfrm>
          <a:prstGeom prst="rect">
            <a:avLst/>
          </a:prstGeom>
        </p:spPr>
      </p:pic>
      <p:sp>
        <p:nvSpPr>
          <p:cNvPr id="3" name="Title 2">
            <a:extLst>
              <a:ext uri="{FF2B5EF4-FFF2-40B4-BE49-F238E27FC236}">
                <a16:creationId xmlns:a16="http://schemas.microsoft.com/office/drawing/2014/main" id="{354390DD-75CF-41BA-AA03-813FD55BF748}"/>
              </a:ext>
            </a:extLst>
          </p:cNvPr>
          <p:cNvSpPr>
            <a:spLocks noGrp="1"/>
          </p:cNvSpPr>
          <p:nvPr>
            <p:ph type="title"/>
          </p:nvPr>
        </p:nvSpPr>
        <p:spPr/>
        <p:txBody>
          <a:bodyPr/>
          <a:lstStyle/>
          <a:p>
            <a:r>
              <a:rPr lang="en-US" dirty="0"/>
              <a:t>Introduction </a:t>
            </a:r>
          </a:p>
        </p:txBody>
      </p:sp>
      <p:sp>
        <p:nvSpPr>
          <p:cNvPr id="11" name="Rectangle 10">
            <a:extLst>
              <a:ext uri="{FF2B5EF4-FFF2-40B4-BE49-F238E27FC236}">
                <a16:creationId xmlns:a16="http://schemas.microsoft.com/office/drawing/2014/main" id="{99C77D2E-3E79-4AAE-90F1-AFD7CBEBF037}"/>
              </a:ext>
              <a:ext uri="{C183D7F6-B498-43B3-948B-1728B52AA6E4}">
                <adec:decorative xmlns:adec="http://schemas.microsoft.com/office/drawing/2017/decorative" val="1"/>
              </a:ext>
            </a:extLst>
          </p:cNvPr>
          <p:cNvSpPr/>
          <p:nvPr/>
        </p:nvSpPr>
        <p:spPr>
          <a:xfrm>
            <a:off x="11014533" y="748748"/>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A5672BB-0EC4-4BB1-85FA-3C94DFAEA16D}"/>
              </a:ext>
              <a:ext uri="{C183D7F6-B498-43B3-948B-1728B52AA6E4}">
                <adec:decorative xmlns:adec="http://schemas.microsoft.com/office/drawing/2017/decorative" val="1"/>
              </a:ext>
            </a:extLst>
          </p:cNvPr>
          <p:cNvSpPr/>
          <p:nvPr/>
        </p:nvSpPr>
        <p:spPr>
          <a:xfrm>
            <a:off x="-1" y="2505009"/>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B570B85-11CA-4C90-9E8B-150CB8FE5A03}"/>
              </a:ext>
              <a:ext uri="{C183D7F6-B498-43B3-948B-1728B52AA6E4}">
                <adec:decorative xmlns:adec="http://schemas.microsoft.com/office/drawing/2017/decorative" val="1"/>
              </a:ext>
            </a:extLst>
          </p:cNvPr>
          <p:cNvSpPr/>
          <p:nvPr/>
        </p:nvSpPr>
        <p:spPr>
          <a:xfrm>
            <a:off x="1287810" y="2505009"/>
            <a:ext cx="10905975" cy="3563377"/>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C6C76433-70AC-461F-87D0-7DEF2F393BD4}"/>
              </a:ext>
            </a:extLst>
          </p:cNvPr>
          <p:cNvSpPr>
            <a:spLocks noGrp="1"/>
          </p:cNvSpPr>
          <p:nvPr>
            <p:ph type="body" idx="1"/>
          </p:nvPr>
        </p:nvSpPr>
        <p:spPr>
          <a:xfrm>
            <a:off x="1783974" y="2663254"/>
            <a:ext cx="9120216" cy="3304549"/>
          </a:xfrm>
        </p:spPr>
        <p:txBody>
          <a:bodyPr anchor="ctr" anchorCtr="0">
            <a:normAutofit/>
          </a:bodyPr>
          <a:lstStyle/>
          <a:p>
            <a:pPr algn="just"/>
            <a:r>
              <a:rPr lang="en-US" sz="2000" dirty="0"/>
              <a:t>Leadership in professional cricket remains male-dominated, with women rarely advancing to top roles (</a:t>
            </a:r>
            <a:r>
              <a:rPr lang="en-US" sz="2000" dirty="0" err="1"/>
              <a:t>Knoppers</a:t>
            </a:r>
            <a:r>
              <a:rPr lang="en-US" sz="2000" dirty="0"/>
              <a:t> et al., 2021).</a:t>
            </a:r>
          </a:p>
          <a:p>
            <a:pPr algn="just"/>
            <a:r>
              <a:rPr lang="en-US" sz="2000" dirty="0"/>
              <a:t>Structural and cultural barriers significantly hinder women's progression in cricket leadership (</a:t>
            </a:r>
            <a:r>
              <a:rPr lang="en-US" sz="2000" dirty="0" err="1"/>
              <a:t>Borooah</a:t>
            </a:r>
            <a:r>
              <a:rPr lang="en-US" sz="2000" dirty="0"/>
              <a:t>, 2024).</a:t>
            </a:r>
          </a:p>
          <a:p>
            <a:pPr algn="just"/>
            <a:r>
              <a:rPr lang="en-US" sz="2000" dirty="0"/>
              <a:t>There's a lack of inclusivity, as women are often excluded from key decision-making positions (Catalyst, 2023) </a:t>
            </a:r>
          </a:p>
          <a:p>
            <a:pPr algn="just"/>
            <a:r>
              <a:rPr lang="en-US" sz="2000" dirty="0"/>
              <a:t>Applying contemporary management theories could help promote diversity and inclusivity in leadership (</a:t>
            </a:r>
            <a:r>
              <a:rPr lang="en-US" sz="2000" dirty="0" err="1"/>
              <a:t>Northouse</a:t>
            </a:r>
            <a:r>
              <a:rPr lang="en-US" sz="2000" dirty="0"/>
              <a:t>, P.G., 2021).</a:t>
            </a:r>
          </a:p>
        </p:txBody>
      </p:sp>
    </p:spTree>
    <p:extLst>
      <p:ext uri="{BB962C8B-B14F-4D97-AF65-F5344CB8AC3E}">
        <p14:creationId xmlns:p14="http://schemas.microsoft.com/office/powerpoint/2010/main" val="1255606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097" y="0"/>
            <a:ext cx="12169903" cy="6833966"/>
          </a:xfrm>
          <a:prstGeom prst="rect">
            <a:avLst/>
          </a:prstGeom>
        </p:spPr>
      </p:pic>
      <p:sp>
        <p:nvSpPr>
          <p:cNvPr id="17" name="Rectangle 16">
            <a:extLst>
              <a:ext uri="{FF2B5EF4-FFF2-40B4-BE49-F238E27FC236}">
                <a16:creationId xmlns:a16="http://schemas.microsoft.com/office/drawing/2014/main" id="{AFFA9DEA-6DA7-47B8-9126-900AA2C7FF18}"/>
              </a:ext>
              <a:ext uri="{C183D7F6-B498-43B3-948B-1728B52AA6E4}">
                <adec:decorative xmlns:adec="http://schemas.microsoft.com/office/drawing/2017/decorative" val="1"/>
              </a:ext>
            </a:extLst>
          </p:cNvPr>
          <p:cNvSpPr/>
          <p:nvPr/>
        </p:nvSpPr>
        <p:spPr>
          <a:xfrm>
            <a:off x="1" y="753035"/>
            <a:ext cx="494852" cy="5335793"/>
          </a:xfrm>
          <a:prstGeom prst="rect">
            <a:avLst/>
          </a:prstGeom>
          <a:solidFill>
            <a:schemeClr val="accent5">
              <a:alpha val="6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16" name="Rectangle 15" descr="decorative element">
            <a:extLst>
              <a:ext uri="{FF2B5EF4-FFF2-40B4-BE49-F238E27FC236}">
                <a16:creationId xmlns:a16="http://schemas.microsoft.com/office/drawing/2014/main" id="{69755E60-DD88-4108-B6A9-36F81B3B4533}"/>
              </a:ext>
              <a:ext uri="{C183D7F6-B498-43B3-948B-1728B52AA6E4}">
                <adec:decorative xmlns:adec="http://schemas.microsoft.com/office/drawing/2017/decorative" val="1"/>
              </a:ext>
            </a:extLst>
          </p:cNvPr>
          <p:cNvSpPr/>
          <p:nvPr/>
        </p:nvSpPr>
        <p:spPr>
          <a:xfrm>
            <a:off x="573233" y="761103"/>
            <a:ext cx="8065158" cy="5335793"/>
          </a:xfrm>
          <a:prstGeom prst="rect">
            <a:avLst/>
          </a:prstGeom>
          <a:solidFill>
            <a:schemeClr val="tx1">
              <a:alpha val="8509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B173B27-6D09-4FDA-9BC7-A8DBA15EC355}"/>
              </a:ext>
            </a:extLst>
          </p:cNvPr>
          <p:cNvSpPr>
            <a:spLocks noGrp="1"/>
          </p:cNvSpPr>
          <p:nvPr>
            <p:ph idx="1"/>
          </p:nvPr>
        </p:nvSpPr>
        <p:spPr/>
        <p:txBody>
          <a:bodyPr/>
          <a:lstStyle/>
          <a:p>
            <a:r>
              <a:rPr lang="en-US" dirty="0">
                <a:ea typeface="Tahoma" panose="020B0604030504040204" pitchFamily="34" charset="0"/>
                <a:cs typeface="Tahoma" panose="020B0604030504040204" pitchFamily="34" charset="0"/>
              </a:rPr>
              <a:t>Despite progress in women’s cricket leagues, female leaders remain underrepresented in executive roles (</a:t>
            </a:r>
            <a:r>
              <a:rPr lang="en-US" dirty="0" err="1"/>
              <a:t>Eime</a:t>
            </a:r>
            <a:r>
              <a:rPr lang="en-US" dirty="0"/>
              <a:t>, et al., 2021)</a:t>
            </a:r>
            <a:r>
              <a:rPr lang="en-US" dirty="0">
                <a:ea typeface="Tahoma" panose="020B0604030504040204" pitchFamily="34" charset="0"/>
                <a:cs typeface="Tahoma" panose="020B0604030504040204" pitchFamily="34" charset="0"/>
              </a:rPr>
              <a:t>.</a:t>
            </a:r>
          </a:p>
          <a:p>
            <a:r>
              <a:rPr lang="en-US" dirty="0">
                <a:ea typeface="Tahoma" panose="020B0604030504040204" pitchFamily="34" charset="0"/>
                <a:cs typeface="Tahoma" panose="020B0604030504040204" pitchFamily="34" charset="0"/>
              </a:rPr>
              <a:t>Globally, women hold only a small percentage of leadership positions in cricket, despite a growing pool of qualified candidates (</a:t>
            </a:r>
            <a:r>
              <a:rPr lang="en-US" dirty="0" err="1"/>
              <a:t>Fasbender</a:t>
            </a:r>
            <a:r>
              <a:rPr lang="en-US" dirty="0"/>
              <a:t> band Clayton-</a:t>
            </a:r>
            <a:r>
              <a:rPr lang="en-US" dirty="0" err="1"/>
              <a:t>Hathway</a:t>
            </a:r>
            <a:r>
              <a:rPr lang="en-US" dirty="0"/>
              <a:t>, 2019)</a:t>
            </a:r>
            <a:r>
              <a:rPr lang="en-US" dirty="0">
                <a:ea typeface="Tahoma" panose="020B0604030504040204" pitchFamily="34" charset="0"/>
                <a:cs typeface="Tahoma" panose="020B0604030504040204" pitchFamily="34" charset="0"/>
              </a:rPr>
              <a:t>.</a:t>
            </a:r>
          </a:p>
          <a:p>
            <a:r>
              <a:rPr lang="en-US" dirty="0">
                <a:ea typeface="Tahoma" panose="020B0604030504040204" pitchFamily="34" charset="0"/>
                <a:cs typeface="Tahoma" panose="020B0604030504040204" pitchFamily="34" charset="0"/>
              </a:rPr>
              <a:t>South Asia faces a more significant gender imbalance due to deeply entrenched traditional norms.</a:t>
            </a:r>
          </a:p>
          <a:p>
            <a:r>
              <a:rPr lang="en-US" dirty="0">
                <a:ea typeface="Tahoma" panose="020B0604030504040204" pitchFamily="34" charset="0"/>
                <a:cs typeface="Tahoma" panose="020B0604030504040204" pitchFamily="34" charset="0"/>
              </a:rPr>
              <a:t>In the UK, while grassroots engagement has improved, around 80% of senior roles at the ECB are still held by men, highlighting a persistent gender gap (</a:t>
            </a:r>
            <a:r>
              <a:rPr lang="en-US" dirty="0"/>
              <a:t>Butts et al., 2023) </a:t>
            </a:r>
            <a:endParaRPr lang="en-US" dirty="0">
              <a:ea typeface="Tahoma" panose="020B0604030504040204" pitchFamily="34" charset="0"/>
              <a:cs typeface="Tahoma" panose="020B0604030504040204" pitchFamily="34" charset="0"/>
            </a:endParaRPr>
          </a:p>
        </p:txBody>
      </p:sp>
      <p:sp>
        <p:nvSpPr>
          <p:cNvPr id="15" name="Rectangle 14" descr="decorative element">
            <a:extLst>
              <a:ext uri="{FF2B5EF4-FFF2-40B4-BE49-F238E27FC236}">
                <a16:creationId xmlns:a16="http://schemas.microsoft.com/office/drawing/2014/main" id="{3167DE73-867A-4482-9B26-9ACB84A18015}"/>
              </a:ext>
              <a:ext uri="{C183D7F6-B498-43B3-948B-1728B52AA6E4}">
                <adec:decorative xmlns:adec="http://schemas.microsoft.com/office/drawing/2017/decorative" val="1"/>
              </a:ext>
            </a:extLst>
          </p:cNvPr>
          <p:cNvSpPr/>
          <p:nvPr/>
        </p:nvSpPr>
        <p:spPr>
          <a:xfrm>
            <a:off x="8722615" y="761103"/>
            <a:ext cx="3469385" cy="5335793"/>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524F7F27-FFB4-4E44-9022-7FDE5C41EC44}"/>
              </a:ext>
            </a:extLst>
          </p:cNvPr>
          <p:cNvSpPr>
            <a:spLocks noGrp="1"/>
          </p:cNvSpPr>
          <p:nvPr>
            <p:ph type="title"/>
          </p:nvPr>
        </p:nvSpPr>
        <p:spPr>
          <a:xfrm>
            <a:off x="9016292" y="1728805"/>
            <a:ext cx="2947482" cy="3376355"/>
          </a:xfrm>
        </p:spPr>
        <p:txBody>
          <a:bodyPr/>
          <a:lstStyle/>
          <a:p>
            <a:pPr algn="just"/>
            <a:r>
              <a:rPr lang="en-US" dirty="0"/>
              <a:t>Current Landscape of Women in Leadership in Professional Cricket</a:t>
            </a:r>
          </a:p>
        </p:txBody>
      </p:sp>
    </p:spTree>
    <p:extLst>
      <p:ext uri="{BB962C8B-B14F-4D97-AF65-F5344CB8AC3E}">
        <p14:creationId xmlns:p14="http://schemas.microsoft.com/office/powerpoint/2010/main" val="4126002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bwMode="blackGray">
      <p:bgPr>
        <a:solidFill>
          <a:schemeClr val="accent5"/>
        </a:solidFill>
        <a:effectLst/>
      </p:bgPr>
    </p:bg>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0" y="0"/>
            <a:ext cx="12192000" cy="6909245"/>
          </a:xfrm>
          <a:prstGeom prst="rect">
            <a:avLst/>
          </a:prstGeom>
        </p:spPr>
      </p:pic>
      <p:sp>
        <p:nvSpPr>
          <p:cNvPr id="8" name="Rectangle 7">
            <a:extLst>
              <a:ext uri="{FF2B5EF4-FFF2-40B4-BE49-F238E27FC236}">
                <a16:creationId xmlns:a16="http://schemas.microsoft.com/office/drawing/2014/main" id="{7B73DA8D-B695-4EAF-90BA-F594F0523CBB}"/>
              </a:ext>
              <a:ext uri="{C183D7F6-B498-43B3-948B-1728B52AA6E4}">
                <adec:decorative xmlns:adec="http://schemas.microsoft.com/office/drawing/2017/decorative" val="1"/>
              </a:ext>
            </a:extLst>
          </p:cNvPr>
          <p:cNvSpPr/>
          <p:nvPr/>
        </p:nvSpPr>
        <p:spPr>
          <a:xfrm>
            <a:off x="0" y="758952"/>
            <a:ext cx="10905976" cy="165937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pic>
        <p:nvPicPr>
          <p:cNvPr id="4" name="Graphic 3" descr="Books on Shelf">
            <a:extLst>
              <a:ext uri="{FF2B5EF4-FFF2-40B4-BE49-F238E27FC236}">
                <a16:creationId xmlns:a16="http://schemas.microsoft.com/office/drawing/2014/main" id="{F655BBAC-A544-466B-8D3E-6CDDA9699B3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28413" y="1127318"/>
            <a:ext cx="914400" cy="914400"/>
          </a:xfrm>
          <a:prstGeom prst="rect">
            <a:avLst/>
          </a:prstGeom>
        </p:spPr>
      </p:pic>
      <p:sp>
        <p:nvSpPr>
          <p:cNvPr id="2" name="Title 1">
            <a:extLst>
              <a:ext uri="{FF2B5EF4-FFF2-40B4-BE49-F238E27FC236}">
                <a16:creationId xmlns:a16="http://schemas.microsoft.com/office/drawing/2014/main" id="{E9A95D57-AB2C-4C3E-9C97-3875158561FB}"/>
              </a:ext>
            </a:extLst>
          </p:cNvPr>
          <p:cNvSpPr>
            <a:spLocks noGrp="1"/>
          </p:cNvSpPr>
          <p:nvPr>
            <p:ph type="title"/>
          </p:nvPr>
        </p:nvSpPr>
        <p:spPr/>
        <p:txBody>
          <a:bodyPr/>
          <a:lstStyle/>
          <a:p>
            <a:r>
              <a:rPr lang="en-US" dirty="0"/>
              <a:t>Politics and Organizational Policy in Shaping Gender Diversity.</a:t>
            </a:r>
          </a:p>
        </p:txBody>
      </p:sp>
      <p:sp>
        <p:nvSpPr>
          <p:cNvPr id="9" name="Rectangle 8">
            <a:extLst>
              <a:ext uri="{FF2B5EF4-FFF2-40B4-BE49-F238E27FC236}">
                <a16:creationId xmlns:a16="http://schemas.microsoft.com/office/drawing/2014/main" id="{ABDD00D4-CC73-44C6-A7EF-AF738460C76B}"/>
              </a:ext>
              <a:ext uri="{C183D7F6-B498-43B3-948B-1728B52AA6E4}">
                <adec:decorative xmlns:adec="http://schemas.microsoft.com/office/drawing/2017/decorative" val="1"/>
              </a:ext>
            </a:extLst>
          </p:cNvPr>
          <p:cNvSpPr/>
          <p:nvPr/>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36B8967-28A5-4319-9F45-A38F127BFACB}"/>
              </a:ext>
              <a:ext uri="{C183D7F6-B498-43B3-948B-1728B52AA6E4}">
                <adec:decorative xmlns:adec="http://schemas.microsoft.com/office/drawing/2017/decorative" val="1"/>
              </a:ext>
            </a:extLst>
          </p:cNvPr>
          <p:cNvSpPr/>
          <p:nvPr/>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C6C4027-4F93-4CBA-AC44-97487184CFB6}"/>
              </a:ext>
              <a:ext uri="{C183D7F6-B498-43B3-948B-1728B52AA6E4}">
                <adec:decorative xmlns:adec="http://schemas.microsoft.com/office/drawing/2017/decorative" val="1"/>
              </a:ext>
            </a:extLst>
          </p:cNvPr>
          <p:cNvSpPr/>
          <p:nvPr/>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EE4824A-EE70-4F98-842D-0849F56F35E2}"/>
              </a:ext>
            </a:extLst>
          </p:cNvPr>
          <p:cNvSpPr>
            <a:spLocks noGrp="1"/>
          </p:cNvSpPr>
          <p:nvPr>
            <p:ph type="body" idx="1"/>
          </p:nvPr>
        </p:nvSpPr>
        <p:spPr/>
        <p:txBody>
          <a:bodyPr>
            <a:normAutofit/>
          </a:bodyPr>
          <a:lstStyle/>
          <a:p>
            <a:pPr lvl="0" algn="just"/>
            <a:r>
              <a:rPr lang="en-US" sz="2000" dirty="0"/>
              <a:t>Leadership roles in cricket are often determined by those in power, with gatekeeping limiting women's access (</a:t>
            </a:r>
            <a:r>
              <a:rPr lang="en-US" sz="2000" dirty="0" err="1"/>
              <a:t>Powis</a:t>
            </a:r>
            <a:r>
              <a:rPr lang="en-US" sz="2000" dirty="0"/>
              <a:t> and </a:t>
            </a:r>
            <a:r>
              <a:rPr lang="en-US" sz="2000" dirty="0" err="1"/>
              <a:t>Velija</a:t>
            </a:r>
            <a:r>
              <a:rPr lang="en-US" sz="2000" dirty="0"/>
              <a:t>, 2023).</a:t>
            </a:r>
          </a:p>
          <a:p>
            <a:pPr lvl="0" algn="just"/>
            <a:r>
              <a:rPr lang="en-US" sz="2000" dirty="0"/>
              <a:t>In South Africa, male leaders frequently sideline women from decision-making positions.</a:t>
            </a:r>
          </a:p>
          <a:p>
            <a:pPr lvl="0" algn="just"/>
            <a:r>
              <a:rPr lang="en-US" sz="2000" dirty="0"/>
              <a:t>Despite diversity policies, their inconsistent application and lack of enforcement reduce their effectiveness.</a:t>
            </a:r>
          </a:p>
          <a:p>
            <a:pPr lvl="0" algn="just"/>
            <a:r>
              <a:rPr lang="en-US" sz="2000" dirty="0"/>
              <a:t>In cricket-centric countries like India and Pakistan, strong political resistance continues to block women’s advancement in leadership roles (</a:t>
            </a:r>
            <a:r>
              <a:rPr lang="en-US" sz="2000" dirty="0" err="1"/>
              <a:t>Borooah</a:t>
            </a:r>
            <a:r>
              <a:rPr lang="en-US" sz="2000" dirty="0"/>
              <a:t>, 2024).</a:t>
            </a:r>
          </a:p>
        </p:txBody>
      </p:sp>
    </p:spTree>
    <p:extLst>
      <p:ext uri="{BB962C8B-B14F-4D97-AF65-F5344CB8AC3E}">
        <p14:creationId xmlns:p14="http://schemas.microsoft.com/office/powerpoint/2010/main" val="2528395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1790" y="0"/>
            <a:ext cx="12190209" cy="6858000"/>
          </a:xfrm>
          <a:prstGeom prst="rect">
            <a:avLst/>
          </a:prstGeom>
        </p:spPr>
      </p:pic>
      <p:sp>
        <p:nvSpPr>
          <p:cNvPr id="14" name="Rectangle 13">
            <a:extLst>
              <a:ext uri="{FF2B5EF4-FFF2-40B4-BE49-F238E27FC236}">
                <a16:creationId xmlns:a16="http://schemas.microsoft.com/office/drawing/2014/main" id="{EACD7D33-424E-4924-8CCA-0ECB2EE6B293}"/>
              </a:ext>
              <a:ext uri="{C183D7F6-B498-43B3-948B-1728B52AA6E4}">
                <adec:decorative xmlns:adec="http://schemas.microsoft.com/office/drawing/2017/decorative" val="1"/>
              </a:ext>
            </a:extLst>
          </p:cNvPr>
          <p:cNvSpPr/>
          <p:nvPr/>
        </p:nvSpPr>
        <p:spPr>
          <a:xfrm>
            <a:off x="1792" y="911352"/>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pic>
        <p:nvPicPr>
          <p:cNvPr id="5" name="Graphic 4" descr="Diploma">
            <a:extLst>
              <a:ext uri="{FF2B5EF4-FFF2-40B4-BE49-F238E27FC236}">
                <a16:creationId xmlns:a16="http://schemas.microsoft.com/office/drawing/2014/main" id="{55A32494-ACB2-4866-8A3C-A8A216FFDBC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515813" y="1254525"/>
            <a:ext cx="828000" cy="828000"/>
          </a:xfrm>
          <a:prstGeom prst="rect">
            <a:avLst/>
          </a:prstGeom>
        </p:spPr>
      </p:pic>
      <p:pic>
        <p:nvPicPr>
          <p:cNvPr id="4" name="Graphic 3" descr="Suitcase">
            <a:extLst>
              <a:ext uri="{FF2B5EF4-FFF2-40B4-BE49-F238E27FC236}">
                <a16:creationId xmlns:a16="http://schemas.microsoft.com/office/drawing/2014/main" id="{BAA3CD59-C1DD-43C2-A11F-60A087AE116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bwMode="black">
          <a:xfrm>
            <a:off x="1690391" y="1208821"/>
            <a:ext cx="828000" cy="828000"/>
          </a:xfrm>
          <a:prstGeom prst="rect">
            <a:avLst/>
          </a:prstGeom>
        </p:spPr>
      </p:pic>
      <p:sp>
        <p:nvSpPr>
          <p:cNvPr id="12" name="Rectangle 11">
            <a:extLst>
              <a:ext uri="{FF2B5EF4-FFF2-40B4-BE49-F238E27FC236}">
                <a16:creationId xmlns:a16="http://schemas.microsoft.com/office/drawing/2014/main" id="{A59A40CD-5408-433E-BDDB-04473D25E20F}"/>
              </a:ext>
              <a:ext uri="{C183D7F6-B498-43B3-948B-1728B52AA6E4}">
                <adec:decorative xmlns:adec="http://schemas.microsoft.com/office/drawing/2017/decorative" val="1"/>
              </a:ext>
            </a:extLst>
          </p:cNvPr>
          <p:cNvSpPr/>
          <p:nvPr/>
        </p:nvSpPr>
        <p:spPr>
          <a:xfrm>
            <a:off x="1791" y="2678925"/>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AC3A72-406E-467C-AD75-3552E95BC0C2}"/>
              </a:ext>
            </a:extLst>
          </p:cNvPr>
          <p:cNvSpPr>
            <a:spLocks noGrp="1"/>
          </p:cNvSpPr>
          <p:nvPr>
            <p:ph type="title"/>
          </p:nvPr>
        </p:nvSpPr>
        <p:spPr/>
        <p:txBody>
          <a:bodyPr>
            <a:normAutofit fontScale="90000"/>
          </a:bodyPr>
          <a:lstStyle/>
          <a:p>
            <a:pPr algn="just"/>
            <a:r>
              <a:rPr lang="en-US" dirty="0"/>
              <a:t>The Benefits of Diversity in Leadership: A Strategic Imperative</a:t>
            </a:r>
          </a:p>
        </p:txBody>
      </p:sp>
      <p:sp>
        <p:nvSpPr>
          <p:cNvPr id="13" name="Rectangle 12">
            <a:extLst>
              <a:ext uri="{FF2B5EF4-FFF2-40B4-BE49-F238E27FC236}">
                <a16:creationId xmlns:a16="http://schemas.microsoft.com/office/drawing/2014/main" id="{595A3B18-E778-4780-AC96-F48E7BD591D6}"/>
              </a:ext>
              <a:ext uri="{C183D7F6-B498-43B3-948B-1728B52AA6E4}">
                <adec:decorative xmlns:adec="http://schemas.microsoft.com/office/drawing/2017/decorative" val="1"/>
              </a:ext>
            </a:extLst>
          </p:cNvPr>
          <p:cNvSpPr/>
          <p:nvPr/>
        </p:nvSpPr>
        <p:spPr>
          <a:xfrm>
            <a:off x="3202194" y="2678925"/>
            <a:ext cx="8486324"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D37CD8-FB64-46C6-BA92-4854E7C63B82}"/>
              </a:ext>
            </a:extLst>
          </p:cNvPr>
          <p:cNvSpPr>
            <a:spLocks noGrp="1"/>
          </p:cNvSpPr>
          <p:nvPr>
            <p:ph idx="4294967295"/>
          </p:nvPr>
        </p:nvSpPr>
        <p:spPr>
          <a:xfrm>
            <a:off x="3578466" y="2637692"/>
            <a:ext cx="7606002" cy="3347056"/>
          </a:xfrm>
        </p:spPr>
        <p:txBody>
          <a:bodyPr>
            <a:normAutofit/>
          </a:bodyPr>
          <a:lstStyle/>
          <a:p>
            <a:pPr algn="just"/>
            <a:r>
              <a:rPr lang="en-US" dirty="0">
                <a:solidFill>
                  <a:schemeClr val="bg2"/>
                </a:solidFill>
                <a:ea typeface="Tahoma" panose="020B0604030504040204" pitchFamily="34" charset="0"/>
                <a:cs typeface="Tahoma" panose="020B0604030504040204" pitchFamily="34" charset="0"/>
              </a:rPr>
              <a:t>Leadership diversity boosts organizational effectiveness, with diverse teams being 35% more likely to outperform.</a:t>
            </a:r>
          </a:p>
          <a:p>
            <a:pPr algn="just"/>
            <a:r>
              <a:rPr lang="en-US" dirty="0">
                <a:solidFill>
                  <a:schemeClr val="bg2"/>
                </a:solidFill>
                <a:ea typeface="Tahoma" panose="020B0604030504040204" pitchFamily="34" charset="0"/>
                <a:cs typeface="Tahoma" panose="020B0604030504040204" pitchFamily="34" charset="0"/>
              </a:rPr>
              <a:t>In cricket, diverse leadership can drive innovation and better engagement with a diverse fan base.</a:t>
            </a:r>
          </a:p>
          <a:p>
            <a:pPr algn="just"/>
            <a:r>
              <a:rPr lang="en-US" dirty="0">
                <a:solidFill>
                  <a:schemeClr val="bg2"/>
                </a:solidFill>
                <a:ea typeface="Tahoma" panose="020B0604030504040204" pitchFamily="34" charset="0"/>
                <a:cs typeface="Tahoma" panose="020B0604030504040204" pitchFamily="34" charset="0"/>
              </a:rPr>
              <a:t>Promoting gender diversity in leadership enhances team morale and stakeholder involvement (Adair, et al., 2010).</a:t>
            </a:r>
          </a:p>
          <a:p>
            <a:pPr algn="just"/>
            <a:r>
              <a:rPr lang="en-US" dirty="0">
                <a:solidFill>
                  <a:schemeClr val="bg2"/>
                </a:solidFill>
                <a:ea typeface="Tahoma" panose="020B0604030504040204" pitchFamily="34" charset="0"/>
                <a:cs typeface="Tahoma" panose="020B0604030504040204" pitchFamily="34" charset="0"/>
              </a:rPr>
              <a:t>Transformational leadership, emphasizing collaboration and inclusivity, supports women’s success, while transactional styles often reinforce gender biases (</a:t>
            </a:r>
            <a:r>
              <a:rPr lang="en-US" dirty="0" err="1">
                <a:solidFill>
                  <a:schemeClr val="bg2"/>
                </a:solidFill>
                <a:ea typeface="Tahoma" panose="020B0604030504040204" pitchFamily="34" charset="0"/>
                <a:cs typeface="Tahoma" panose="020B0604030504040204" pitchFamily="34" charset="0"/>
              </a:rPr>
              <a:t>Knoppers</a:t>
            </a:r>
            <a:r>
              <a:rPr lang="en-US" dirty="0">
                <a:solidFill>
                  <a:schemeClr val="bg2"/>
                </a:solidFill>
                <a:ea typeface="Tahoma" panose="020B0604030504040204" pitchFamily="34" charset="0"/>
                <a:cs typeface="Tahoma" panose="020B0604030504040204" pitchFamily="34" charset="0"/>
              </a:rPr>
              <a:t>, et al., 2021)</a:t>
            </a:r>
          </a:p>
        </p:txBody>
      </p:sp>
      <p:sp>
        <p:nvSpPr>
          <p:cNvPr id="15" name="Rectangle 14">
            <a:extLst>
              <a:ext uri="{FF2B5EF4-FFF2-40B4-BE49-F238E27FC236}">
                <a16:creationId xmlns:a16="http://schemas.microsoft.com/office/drawing/2014/main" id="{E9C450B1-121D-41BA-98B6-8637A61BF010}"/>
              </a:ext>
              <a:ext uri="{C183D7F6-B498-43B3-948B-1728B52AA6E4}">
                <adec:decorative xmlns:adec="http://schemas.microsoft.com/office/drawing/2017/decorative" val="1"/>
              </a:ext>
            </a:extLst>
          </p:cNvPr>
          <p:cNvSpPr/>
          <p:nvPr/>
        </p:nvSpPr>
        <p:spPr>
          <a:xfrm>
            <a:off x="11817658" y="26789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62895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0" y="-5742"/>
            <a:ext cx="12134642" cy="6825736"/>
          </a:xfrm>
          <a:prstGeom prst="rect">
            <a:avLst/>
          </a:prstGeom>
        </p:spPr>
      </p:pic>
      <p:sp>
        <p:nvSpPr>
          <p:cNvPr id="8" name="Rectangle 7">
            <a:extLst>
              <a:ext uri="{FF2B5EF4-FFF2-40B4-BE49-F238E27FC236}">
                <a16:creationId xmlns:a16="http://schemas.microsoft.com/office/drawing/2014/main" id="{D01CDF87-5947-46B9-A981-52B94561B152}"/>
              </a:ext>
              <a:ext uri="{C183D7F6-B498-43B3-948B-1728B52AA6E4}">
                <adec:decorative xmlns:adec="http://schemas.microsoft.com/office/drawing/2017/decorative" val="1"/>
              </a:ext>
            </a:extLst>
          </p:cNvPr>
          <p:cNvSpPr/>
          <p:nvPr/>
        </p:nvSpPr>
        <p:spPr>
          <a:xfrm>
            <a:off x="9066127" y="548217"/>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ln w="0"/>
              <a:solidFill>
                <a:schemeClr val="tx1"/>
              </a:solidFill>
              <a:effectLst>
                <a:outerShdw blurRad="38100" dist="19050" dir="2700000" algn="tl" rotWithShape="0">
                  <a:schemeClr val="dk1">
                    <a:alpha val="40000"/>
                  </a:schemeClr>
                </a:outerShdw>
              </a:effectLst>
            </a:endParaRPr>
          </a:p>
        </p:txBody>
      </p:sp>
      <p:pic>
        <p:nvPicPr>
          <p:cNvPr id="11" name="Graphic 10" descr="Open Book">
            <a:extLst>
              <a:ext uri="{FF2B5EF4-FFF2-40B4-BE49-F238E27FC236}">
                <a16:creationId xmlns:a16="http://schemas.microsoft.com/office/drawing/2014/main" id="{9B48478B-C282-4F92-A5C1-94533F4C6C2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9716350" y="1188945"/>
            <a:ext cx="756000" cy="756000"/>
          </a:xfrm>
          <a:prstGeom prst="rect">
            <a:avLst/>
          </a:prstGeom>
        </p:spPr>
      </p:pic>
      <p:sp>
        <p:nvSpPr>
          <p:cNvPr id="9" name="Rectangle 8">
            <a:extLst>
              <a:ext uri="{FF2B5EF4-FFF2-40B4-BE49-F238E27FC236}">
                <a16:creationId xmlns:a16="http://schemas.microsoft.com/office/drawing/2014/main" id="{3C089318-7463-4911-97A4-30D30D408A6C}"/>
              </a:ext>
              <a:ext uri="{C183D7F6-B498-43B3-948B-1728B52AA6E4}">
                <adec:decorative xmlns:adec="http://schemas.microsoft.com/office/drawing/2017/decorative" val="1"/>
              </a:ext>
            </a:extLst>
          </p:cNvPr>
          <p:cNvSpPr/>
          <p:nvPr/>
        </p:nvSpPr>
        <p:spPr>
          <a:xfrm>
            <a:off x="-2236" y="2522305"/>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0C4755A4-C6F3-4F77-8594-E673AE6621C7}"/>
              </a:ext>
              <a:ext uri="{C183D7F6-B498-43B3-948B-1728B52AA6E4}">
                <adec:decorative xmlns:adec="http://schemas.microsoft.com/office/drawing/2017/decorative" val="1"/>
              </a:ext>
            </a:extLst>
          </p:cNvPr>
          <p:cNvSpPr/>
          <p:nvPr/>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DDC9C604-71A9-4A75-AB45-E44E02F0D985}"/>
              </a:ext>
            </a:extLst>
          </p:cNvPr>
          <p:cNvSpPr>
            <a:spLocks noGrp="1"/>
          </p:cNvSpPr>
          <p:nvPr>
            <p:ph type="body" sz="quarter" idx="13"/>
          </p:nvPr>
        </p:nvSpPr>
        <p:spPr/>
        <p:txBody>
          <a:bodyPr>
            <a:normAutofit fontScale="92500" lnSpcReduction="10000"/>
          </a:bodyPr>
          <a:lstStyle/>
          <a:p>
            <a:pPr algn="just"/>
            <a:r>
              <a:rPr lang="en-US" dirty="0">
                <a:ea typeface="Tahoma" panose="020B0604030504040204" pitchFamily="34" charset="0"/>
                <a:cs typeface="Tahoma" panose="020B0604030504040204" pitchFamily="34" charset="0"/>
              </a:rPr>
              <a:t>Cricket Australia's mentorship programs have successfully increased female representation in coaching and administrative roles (</a:t>
            </a:r>
            <a:r>
              <a:rPr lang="en-US" dirty="0"/>
              <a:t>Pearce, et al., 2024)</a:t>
            </a:r>
            <a:r>
              <a:rPr lang="en-US" dirty="0">
                <a:ea typeface="Tahoma" panose="020B0604030504040204" pitchFamily="34" charset="0"/>
                <a:cs typeface="Tahoma" panose="020B0604030504040204" pitchFamily="34" charset="0"/>
              </a:rPr>
              <a:t>.</a:t>
            </a:r>
          </a:p>
          <a:p>
            <a:pPr algn="just"/>
            <a:r>
              <a:rPr lang="en-US" dirty="0">
                <a:ea typeface="Tahoma" panose="020B0604030504040204" pitchFamily="34" charset="0"/>
                <a:cs typeface="Tahoma" panose="020B0604030504040204" pitchFamily="34" charset="0"/>
              </a:rPr>
              <a:t>The Australian Women's Big Bash League (WBBL) shows how investments in women's cricket can enhance leadership development.</a:t>
            </a:r>
          </a:p>
          <a:p>
            <a:pPr algn="just"/>
            <a:r>
              <a:rPr lang="en-US" dirty="0">
                <a:ea typeface="Tahoma" panose="020B0604030504040204" pitchFamily="34" charset="0"/>
                <a:cs typeface="Tahoma" panose="020B0604030504040204" pitchFamily="34" charset="0"/>
              </a:rPr>
              <a:t>The ECB's "Inspiring Generations" strategy has grown women's participation but struggles to convert it into leadership roles (</a:t>
            </a:r>
            <a:r>
              <a:rPr lang="en-US" dirty="0" err="1"/>
              <a:t>Hoeber</a:t>
            </a:r>
            <a:r>
              <a:rPr lang="en-US" dirty="0"/>
              <a:t> and Shaw, 2019)</a:t>
            </a:r>
            <a:r>
              <a:rPr lang="en-US" dirty="0">
                <a:ea typeface="Tahoma" panose="020B0604030504040204" pitchFamily="34" charset="0"/>
                <a:cs typeface="Tahoma" panose="020B0604030504040204" pitchFamily="34" charset="0"/>
              </a:rPr>
              <a:t>.</a:t>
            </a:r>
          </a:p>
          <a:p>
            <a:pPr algn="just"/>
            <a:r>
              <a:rPr lang="en-US" dirty="0">
                <a:ea typeface="Tahoma" panose="020B0604030504040204" pitchFamily="34" charset="0"/>
                <a:cs typeface="Tahoma" panose="020B0604030504040204" pitchFamily="34" charset="0"/>
              </a:rPr>
              <a:t>New Zealand Cricket's gender diversity policies led to a 15% increase in women in leadership, showing the impact of accountability measures (Bond, 2022).</a:t>
            </a:r>
            <a:endParaRPr lang="en-US" dirty="0"/>
          </a:p>
        </p:txBody>
      </p:sp>
      <p:sp>
        <p:nvSpPr>
          <p:cNvPr id="7" name="Rectangle 6">
            <a:extLst>
              <a:ext uri="{FF2B5EF4-FFF2-40B4-BE49-F238E27FC236}">
                <a16:creationId xmlns:a16="http://schemas.microsoft.com/office/drawing/2014/main" id="{4CA9F0E1-FD08-4049-8F4B-43926E8ED6D0}"/>
              </a:ext>
              <a:ext uri="{C183D7F6-B498-43B3-948B-1728B52AA6E4}">
                <adec:decorative xmlns:adec="http://schemas.microsoft.com/office/drawing/2017/decorative" val="1"/>
              </a:ext>
            </a:extLst>
          </p:cNvPr>
          <p:cNvSpPr/>
          <p:nvPr/>
        </p:nvSpPr>
        <p:spPr>
          <a:xfrm>
            <a:off x="9066128" y="2522306"/>
            <a:ext cx="3068514" cy="3803850"/>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34FBDA-66C1-443E-A935-5C3C6B1F025C}"/>
              </a:ext>
            </a:extLst>
          </p:cNvPr>
          <p:cNvSpPr>
            <a:spLocks noGrp="1"/>
          </p:cNvSpPr>
          <p:nvPr>
            <p:ph type="title"/>
          </p:nvPr>
        </p:nvSpPr>
        <p:spPr/>
        <p:txBody>
          <a:bodyPr>
            <a:noAutofit/>
          </a:bodyPr>
          <a:lstStyle/>
          <a:p>
            <a:pPr algn="just"/>
            <a:r>
              <a:rPr lang="en-US" sz="2800" dirty="0"/>
              <a:t>Real-World Case Studies: A Started Research on Women’s Leadership Interventions That Succeeded</a:t>
            </a:r>
          </a:p>
        </p:txBody>
      </p:sp>
    </p:spTree>
    <p:extLst>
      <p:ext uri="{BB962C8B-B14F-4D97-AF65-F5344CB8AC3E}">
        <p14:creationId xmlns:p14="http://schemas.microsoft.com/office/powerpoint/2010/main" val="3853883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3"/>
          <a:srcRect t="7170" b="7170"/>
          <a:stretch>
            <a:fillRect/>
          </a:stretch>
        </p:blipFill>
        <p:spPr>
          <a:prstGeom prst="rect">
            <a:avLst/>
          </a:prstGeom>
        </p:spPr>
      </p:pic>
      <p:sp>
        <p:nvSpPr>
          <p:cNvPr id="9" name="Rectangle 8">
            <a:extLst>
              <a:ext uri="{FF2B5EF4-FFF2-40B4-BE49-F238E27FC236}">
                <a16:creationId xmlns:a16="http://schemas.microsoft.com/office/drawing/2014/main" id="{EB5D7FCC-6784-4309-A6DA-FB93FC39944C}"/>
              </a:ext>
              <a:ext uri="{C183D7F6-B498-43B3-948B-1728B52AA6E4}">
                <adec:decorative xmlns:adec="http://schemas.microsoft.com/office/drawing/2017/decorative" val="1"/>
              </a:ext>
            </a:extLst>
          </p:cNvPr>
          <p:cNvSpPr/>
          <p:nvPr/>
        </p:nvSpPr>
        <p:spPr>
          <a:xfrm>
            <a:off x="2" y="1065451"/>
            <a:ext cx="4044465" cy="1478849"/>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descr="Ribbon">
            <a:extLst>
              <a:ext uri="{FF2B5EF4-FFF2-40B4-BE49-F238E27FC236}">
                <a16:creationId xmlns:a16="http://schemas.microsoft.com/office/drawing/2014/main" id="{F3A682B2-2A4F-40CF-A5D4-23B59FE1B54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912634" y="1356709"/>
            <a:ext cx="914400" cy="914400"/>
          </a:xfrm>
          <a:prstGeom prst="rect">
            <a:avLst/>
          </a:prstGeom>
        </p:spPr>
      </p:pic>
      <p:pic>
        <p:nvPicPr>
          <p:cNvPr id="11" name="Graphic 10" descr="Medal">
            <a:extLst>
              <a:ext uri="{FF2B5EF4-FFF2-40B4-BE49-F238E27FC236}">
                <a16:creationId xmlns:a16="http://schemas.microsoft.com/office/drawing/2014/main" id="{D11CC12B-4F40-40A6-B56C-A0BCC7916BF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bwMode="black">
          <a:xfrm>
            <a:off x="2022232" y="1356709"/>
            <a:ext cx="914400" cy="914400"/>
          </a:xfrm>
          <a:prstGeom prst="rect">
            <a:avLst/>
          </a:prstGeom>
        </p:spPr>
      </p:pic>
      <p:sp>
        <p:nvSpPr>
          <p:cNvPr id="7" name="Rectangle 6">
            <a:extLst>
              <a:ext uri="{FF2B5EF4-FFF2-40B4-BE49-F238E27FC236}">
                <a16:creationId xmlns:a16="http://schemas.microsoft.com/office/drawing/2014/main" id="{DA7D7ED5-BC69-4567-82E2-DB14956ED719}"/>
              </a:ext>
              <a:ext uri="{C183D7F6-B498-43B3-948B-1728B52AA6E4}">
                <adec:decorative xmlns:adec="http://schemas.microsoft.com/office/drawing/2017/decorative" val="1"/>
              </a:ext>
            </a:extLst>
          </p:cNvPr>
          <p:cNvSpPr/>
          <p:nvPr/>
        </p:nvSpPr>
        <p:spPr>
          <a:xfrm>
            <a:off x="0" y="2628900"/>
            <a:ext cx="4044464" cy="3163648"/>
          </a:xfrm>
          <a:prstGeom prst="rect">
            <a:avLst/>
          </a:prstGeom>
          <a:solidFill>
            <a:schemeClr val="accent5"/>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0FE91DC-10A5-43FD-B16D-6E5471B51535}"/>
              </a:ext>
            </a:extLst>
          </p:cNvPr>
          <p:cNvSpPr>
            <a:spLocks noGrp="1"/>
          </p:cNvSpPr>
          <p:nvPr>
            <p:ph type="title"/>
          </p:nvPr>
        </p:nvSpPr>
        <p:spPr>
          <a:xfrm>
            <a:off x="337476" y="2786588"/>
            <a:ext cx="3369512" cy="2880230"/>
          </a:xfrm>
        </p:spPr>
        <p:txBody>
          <a:bodyPr>
            <a:normAutofit fontScale="90000"/>
          </a:bodyPr>
          <a:lstStyle/>
          <a:p>
            <a:pPr algn="just"/>
            <a:r>
              <a:rPr lang="en-US" dirty="0"/>
              <a:t>Enhancing Women’s Leadership Strategic Implementation Plan</a:t>
            </a:r>
          </a:p>
        </p:txBody>
      </p:sp>
      <p:sp>
        <p:nvSpPr>
          <p:cNvPr id="8" name="Rectangle 7">
            <a:extLst>
              <a:ext uri="{FF2B5EF4-FFF2-40B4-BE49-F238E27FC236}">
                <a16:creationId xmlns:a16="http://schemas.microsoft.com/office/drawing/2014/main" id="{2B60A726-F56F-4317-A567-B40D40A116A0}"/>
              </a:ext>
              <a:ext uri="{C183D7F6-B498-43B3-948B-1728B52AA6E4}">
                <adec:decorative xmlns:adec="http://schemas.microsoft.com/office/drawing/2017/decorative" val="1"/>
              </a:ext>
            </a:extLst>
          </p:cNvPr>
          <p:cNvSpPr/>
          <p:nvPr/>
        </p:nvSpPr>
        <p:spPr>
          <a:xfrm>
            <a:off x="4381941" y="1065452"/>
            <a:ext cx="7810062" cy="472709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FD0DEE54-ADE0-4E7E-A56E-22CBED38C763}"/>
              </a:ext>
            </a:extLst>
          </p:cNvPr>
          <p:cNvSpPr>
            <a:spLocks noGrp="1"/>
          </p:cNvSpPr>
          <p:nvPr>
            <p:ph idx="1"/>
          </p:nvPr>
        </p:nvSpPr>
        <p:spPr>
          <a:xfrm>
            <a:off x="4619621" y="1206481"/>
            <a:ext cx="7389208" cy="4469129"/>
          </a:xfrm>
        </p:spPr>
        <p:txBody>
          <a:bodyPr>
            <a:normAutofit/>
          </a:bodyPr>
          <a:lstStyle/>
          <a:p>
            <a:r>
              <a:rPr lang="en-US" dirty="0"/>
              <a:t>Structured Mentorship Programs</a:t>
            </a:r>
          </a:p>
          <a:p>
            <a:r>
              <a:rPr lang="en-US" dirty="0"/>
              <a:t>Regularly hold workshops that identify and solve unconscious biases in the organization </a:t>
            </a:r>
            <a:r>
              <a:rPr lang="en-US" b="1" dirty="0"/>
              <a:t>(</a:t>
            </a:r>
            <a:r>
              <a:rPr lang="en-US" dirty="0"/>
              <a:t>Butts, et al., 2023)</a:t>
            </a:r>
            <a:r>
              <a:rPr lang="en-US" b="1" dirty="0"/>
              <a:t>.</a:t>
            </a:r>
            <a:r>
              <a:rPr lang="en-US" dirty="0"/>
              <a:t> </a:t>
            </a:r>
          </a:p>
          <a:p>
            <a:r>
              <a:rPr lang="en-US" dirty="0"/>
              <a:t>Flexible Working Conditions</a:t>
            </a:r>
          </a:p>
          <a:p>
            <a:r>
              <a:rPr lang="en-US" dirty="0"/>
              <a:t>Diversity Targets with Accountability</a:t>
            </a:r>
          </a:p>
          <a:p>
            <a:r>
              <a:rPr lang="en-US" dirty="0"/>
              <a:t>Increased Funding and Sponsorship for Women's Cricket (</a:t>
            </a:r>
            <a:r>
              <a:rPr lang="en-US" dirty="0" err="1"/>
              <a:t>Fasbender</a:t>
            </a:r>
            <a:r>
              <a:rPr lang="en-US" dirty="0"/>
              <a:t> and Clayton-</a:t>
            </a:r>
            <a:r>
              <a:rPr lang="en-US" dirty="0" err="1"/>
              <a:t>Hathway</a:t>
            </a:r>
            <a:r>
              <a:rPr lang="en-US" dirty="0"/>
              <a:t>, 2019)</a:t>
            </a:r>
          </a:p>
        </p:txBody>
      </p:sp>
    </p:spTree>
    <p:extLst>
      <p:ext uri="{BB962C8B-B14F-4D97-AF65-F5344CB8AC3E}">
        <p14:creationId xmlns:p14="http://schemas.microsoft.com/office/powerpoint/2010/main" val="2178481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1810937" y="41832"/>
            <a:ext cx="10374058" cy="6816168"/>
          </a:xfrm>
          <a:prstGeom prst="rect">
            <a:avLst/>
          </a:prstGeom>
        </p:spPr>
      </p:pic>
      <p:sp>
        <p:nvSpPr>
          <p:cNvPr id="8" name="Rectangle 7">
            <a:extLst>
              <a:ext uri="{FF2B5EF4-FFF2-40B4-BE49-F238E27FC236}">
                <a16:creationId xmlns:a16="http://schemas.microsoft.com/office/drawing/2014/main" id="{7B73DA8D-B695-4EAF-90BA-F594F0523CBB}"/>
              </a:ext>
              <a:ext uri="{C183D7F6-B498-43B3-948B-1728B52AA6E4}">
                <adec:decorative xmlns:adec="http://schemas.microsoft.com/office/drawing/2017/decorative" val="1"/>
              </a:ext>
            </a:extLst>
          </p:cNvPr>
          <p:cNvSpPr/>
          <p:nvPr/>
        </p:nvSpPr>
        <p:spPr>
          <a:xfrm>
            <a:off x="0" y="758952"/>
            <a:ext cx="10905976" cy="165937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pic>
        <p:nvPicPr>
          <p:cNvPr id="4" name="Graphic 3" descr="Books on Shelf">
            <a:extLst>
              <a:ext uri="{FF2B5EF4-FFF2-40B4-BE49-F238E27FC236}">
                <a16:creationId xmlns:a16="http://schemas.microsoft.com/office/drawing/2014/main" id="{F655BBAC-A544-466B-8D3E-6CDDA9699B3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28413" y="1127318"/>
            <a:ext cx="914400" cy="914400"/>
          </a:xfrm>
          <a:prstGeom prst="rect">
            <a:avLst/>
          </a:prstGeom>
        </p:spPr>
      </p:pic>
      <p:sp>
        <p:nvSpPr>
          <p:cNvPr id="2" name="Title 1">
            <a:extLst>
              <a:ext uri="{FF2B5EF4-FFF2-40B4-BE49-F238E27FC236}">
                <a16:creationId xmlns:a16="http://schemas.microsoft.com/office/drawing/2014/main" id="{E9A95D57-AB2C-4C3E-9C97-3875158561FB}"/>
              </a:ext>
            </a:extLst>
          </p:cNvPr>
          <p:cNvSpPr>
            <a:spLocks noGrp="1"/>
          </p:cNvSpPr>
          <p:nvPr>
            <p:ph type="title"/>
          </p:nvPr>
        </p:nvSpPr>
        <p:spPr/>
        <p:txBody>
          <a:bodyPr/>
          <a:lstStyle/>
          <a:p>
            <a:r>
              <a:rPr lang="en-US" dirty="0"/>
              <a:t>The Impact of Diversity in Cricket Organizations</a:t>
            </a:r>
          </a:p>
        </p:txBody>
      </p:sp>
      <p:sp>
        <p:nvSpPr>
          <p:cNvPr id="9" name="Rectangle 8">
            <a:extLst>
              <a:ext uri="{FF2B5EF4-FFF2-40B4-BE49-F238E27FC236}">
                <a16:creationId xmlns:a16="http://schemas.microsoft.com/office/drawing/2014/main" id="{ABDD00D4-CC73-44C6-A7EF-AF738460C76B}"/>
              </a:ext>
              <a:ext uri="{C183D7F6-B498-43B3-948B-1728B52AA6E4}">
                <adec:decorative xmlns:adec="http://schemas.microsoft.com/office/drawing/2017/decorative" val="1"/>
              </a:ext>
            </a:extLst>
          </p:cNvPr>
          <p:cNvSpPr/>
          <p:nvPr/>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36B8967-28A5-4319-9F45-A38F127BFACB}"/>
              </a:ext>
              <a:ext uri="{C183D7F6-B498-43B3-948B-1728B52AA6E4}">
                <adec:decorative xmlns:adec="http://schemas.microsoft.com/office/drawing/2017/decorative" val="1"/>
              </a:ext>
            </a:extLst>
          </p:cNvPr>
          <p:cNvSpPr/>
          <p:nvPr/>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C6C4027-4F93-4CBA-AC44-97487184CFB6}"/>
              </a:ext>
              <a:ext uri="{C183D7F6-B498-43B3-948B-1728B52AA6E4}">
                <adec:decorative xmlns:adec="http://schemas.microsoft.com/office/drawing/2017/decorative" val="1"/>
              </a:ext>
            </a:extLst>
          </p:cNvPr>
          <p:cNvSpPr/>
          <p:nvPr/>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EE4824A-EE70-4F98-842D-0849F56F35E2}"/>
              </a:ext>
            </a:extLst>
          </p:cNvPr>
          <p:cNvSpPr>
            <a:spLocks noGrp="1"/>
          </p:cNvSpPr>
          <p:nvPr>
            <p:ph type="body" idx="1"/>
          </p:nvPr>
        </p:nvSpPr>
        <p:spPr/>
        <p:txBody>
          <a:bodyPr>
            <a:normAutofit fontScale="92500" lnSpcReduction="20000"/>
          </a:bodyPr>
          <a:lstStyle/>
          <a:p>
            <a:pPr lvl="0" algn="just"/>
            <a:r>
              <a:rPr lang="en-US" sz="2000" dirty="0"/>
              <a:t>Visible Female Role Models: Female role models inspire young girls to pursue cricket, fostering future leadership in the sport </a:t>
            </a:r>
          </a:p>
          <a:p>
            <a:pPr lvl="0" algn="just"/>
            <a:r>
              <a:rPr lang="en-US" sz="2000" dirty="0"/>
              <a:t>Diverse Leadership Enhances Performance: Gender-diverse leadership teams are better equipped to manage complexity and improve organizational performance</a:t>
            </a:r>
            <a:r>
              <a:rPr lang="en-US" sz="1800" dirty="0"/>
              <a:t> (Lusted, et al., 2017)</a:t>
            </a:r>
            <a:r>
              <a:rPr lang="en-US" sz="2000" dirty="0"/>
              <a:t> </a:t>
            </a:r>
          </a:p>
          <a:p>
            <a:pPr lvl="0" algn="just"/>
            <a:r>
              <a:rPr lang="en-US" sz="2000" dirty="0"/>
              <a:t>Multicultural Fan Engagement: Diverse leadership enables sports organizations to connect with a broader, multicultural fan base.</a:t>
            </a:r>
          </a:p>
          <a:p>
            <a:pPr lvl="0" algn="just"/>
            <a:r>
              <a:rPr lang="en-US" sz="2000" dirty="0"/>
              <a:t>Meeting Stakeholder Demands: Gender-diverse leadership better responds to changing stakeholder demands, ensuring competitiveness (</a:t>
            </a:r>
            <a:r>
              <a:rPr lang="en-US" sz="1800" dirty="0" err="1"/>
              <a:t>Fasbender</a:t>
            </a:r>
            <a:r>
              <a:rPr lang="en-US" sz="1800" dirty="0"/>
              <a:t> and Clayton-</a:t>
            </a:r>
            <a:r>
              <a:rPr lang="en-US" sz="1800" dirty="0" err="1"/>
              <a:t>Hathway</a:t>
            </a:r>
            <a:r>
              <a:rPr lang="en-US" sz="1800" dirty="0"/>
              <a:t>, 2019)</a:t>
            </a:r>
            <a:r>
              <a:rPr lang="en-US" sz="2000" dirty="0"/>
              <a:t>.</a:t>
            </a:r>
          </a:p>
          <a:p>
            <a:pPr lvl="0" algn="just"/>
            <a:r>
              <a:rPr lang="en-US" sz="2000" dirty="0"/>
              <a:t>Boosting Global Competitiveness: Embracing gender diversity helps cricket organizations remain globally competitive and relevant.</a:t>
            </a:r>
          </a:p>
        </p:txBody>
      </p:sp>
    </p:spTree>
    <p:extLst>
      <p:ext uri="{BB962C8B-B14F-4D97-AF65-F5344CB8AC3E}">
        <p14:creationId xmlns:p14="http://schemas.microsoft.com/office/powerpoint/2010/main" val="2266449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awalpindi Cricket Stadium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514350"/>
            <a:ext cx="12072939" cy="600293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7EF5689E-A2C8-44A6-AD5C-615D7DB0C77C}"/>
              </a:ext>
              <a:ext uri="{C183D7F6-B498-43B3-948B-1728B52AA6E4}">
                <adec:decorative xmlns:adec="http://schemas.microsoft.com/office/drawing/2017/decorative" val="1"/>
              </a:ext>
            </a:extLst>
          </p:cNvPr>
          <p:cNvSpPr/>
          <p:nvPr/>
        </p:nvSpPr>
        <p:spPr>
          <a:xfrm>
            <a:off x="0" y="758952"/>
            <a:ext cx="10905976" cy="1659371"/>
          </a:xfrm>
          <a:prstGeom prst="rect">
            <a:avLst/>
          </a:prstGeom>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dirty="0"/>
          </a:p>
        </p:txBody>
      </p:sp>
      <p:pic>
        <p:nvPicPr>
          <p:cNvPr id="6" name="Graphic 5" descr="Map with pin">
            <a:extLst>
              <a:ext uri="{FF2B5EF4-FFF2-40B4-BE49-F238E27FC236}">
                <a16:creationId xmlns:a16="http://schemas.microsoft.com/office/drawing/2014/main" id="{B5BFEE4A-0589-4596-9878-04FE26EF20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28030" y="1128933"/>
            <a:ext cx="914400" cy="914400"/>
          </a:xfrm>
          <a:prstGeom prst="rect">
            <a:avLst/>
          </a:prstGeom>
        </p:spPr>
      </p:pic>
      <p:sp>
        <p:nvSpPr>
          <p:cNvPr id="3" name="Title 2">
            <a:extLst>
              <a:ext uri="{FF2B5EF4-FFF2-40B4-BE49-F238E27FC236}">
                <a16:creationId xmlns:a16="http://schemas.microsoft.com/office/drawing/2014/main" id="{354390DD-75CF-41BA-AA03-813FD55BF748}"/>
              </a:ext>
            </a:extLst>
          </p:cNvPr>
          <p:cNvSpPr>
            <a:spLocks noGrp="1"/>
          </p:cNvSpPr>
          <p:nvPr>
            <p:ph type="title"/>
          </p:nvPr>
        </p:nvSpPr>
        <p:spPr/>
        <p:txBody>
          <a:bodyPr/>
          <a:lstStyle/>
          <a:p>
            <a:r>
              <a:rPr lang="en-US" dirty="0"/>
              <a:t>Future Directions and Conclusion</a:t>
            </a:r>
          </a:p>
        </p:txBody>
      </p:sp>
      <p:sp>
        <p:nvSpPr>
          <p:cNvPr id="11" name="Rectangle 10">
            <a:extLst>
              <a:ext uri="{FF2B5EF4-FFF2-40B4-BE49-F238E27FC236}">
                <a16:creationId xmlns:a16="http://schemas.microsoft.com/office/drawing/2014/main" id="{99C77D2E-3E79-4AAE-90F1-AFD7CBEBF037}"/>
              </a:ext>
              <a:ext uri="{C183D7F6-B498-43B3-948B-1728B52AA6E4}">
                <adec:decorative xmlns:adec="http://schemas.microsoft.com/office/drawing/2017/decorative" val="1"/>
              </a:ext>
            </a:extLst>
          </p:cNvPr>
          <p:cNvSpPr/>
          <p:nvPr/>
        </p:nvSpPr>
        <p:spPr>
          <a:xfrm>
            <a:off x="11014533" y="748748"/>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A5672BB-0EC4-4BB1-85FA-3C94DFAEA16D}"/>
              </a:ext>
              <a:ext uri="{C183D7F6-B498-43B3-948B-1728B52AA6E4}">
                <adec:decorative xmlns:adec="http://schemas.microsoft.com/office/drawing/2017/decorative" val="1"/>
              </a:ext>
            </a:extLst>
          </p:cNvPr>
          <p:cNvSpPr/>
          <p:nvPr/>
        </p:nvSpPr>
        <p:spPr>
          <a:xfrm>
            <a:off x="-1" y="2505009"/>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B570B85-11CA-4C90-9E8B-150CB8FE5A03}"/>
              </a:ext>
              <a:ext uri="{C183D7F6-B498-43B3-948B-1728B52AA6E4}">
                <adec:decorative xmlns:adec="http://schemas.microsoft.com/office/drawing/2017/decorative" val="1"/>
              </a:ext>
            </a:extLst>
          </p:cNvPr>
          <p:cNvSpPr/>
          <p:nvPr/>
        </p:nvSpPr>
        <p:spPr>
          <a:xfrm>
            <a:off x="1287810" y="2505009"/>
            <a:ext cx="10905975" cy="3563377"/>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C6C76433-70AC-461F-87D0-7DEF2F393BD4}"/>
              </a:ext>
            </a:extLst>
          </p:cNvPr>
          <p:cNvSpPr>
            <a:spLocks noGrp="1"/>
          </p:cNvSpPr>
          <p:nvPr>
            <p:ph type="body" idx="1"/>
          </p:nvPr>
        </p:nvSpPr>
        <p:spPr>
          <a:xfrm>
            <a:off x="1783974" y="2663254"/>
            <a:ext cx="9120216" cy="3304549"/>
          </a:xfrm>
        </p:spPr>
        <p:txBody>
          <a:bodyPr anchor="ctr" anchorCtr="0">
            <a:normAutofit fontScale="85000" lnSpcReduction="20000"/>
          </a:bodyPr>
          <a:lstStyle/>
          <a:p>
            <a:pPr algn="just"/>
            <a:r>
              <a:rPr lang="en-US" sz="2000" dirty="0"/>
              <a:t>Increasing Women's Participation: Women's involvement in professional cricket is growing, but leadership roles remain largely dominated by men.</a:t>
            </a:r>
          </a:p>
          <a:p>
            <a:pPr algn="just"/>
            <a:r>
              <a:rPr lang="en-US" sz="2000" dirty="0"/>
              <a:t>Strategic Multi-Faceted Approach: To address this, cricket organizations must implement policy reforms, mentorship programs, and accountability measures that support women's leadership development.</a:t>
            </a:r>
          </a:p>
          <a:p>
            <a:pPr algn="just"/>
            <a:r>
              <a:rPr lang="en-US" sz="2000" dirty="0"/>
              <a:t>Adopting Inclusive Leadership: Organizations should embrace transformational and inclusive leadership styles, fostering environments where diverse perspectives are valued, and women can thrive.</a:t>
            </a:r>
          </a:p>
          <a:p>
            <a:pPr algn="just"/>
            <a:r>
              <a:rPr lang="en-US" sz="2000" dirty="0"/>
              <a:t>Systemic Change Commitment: Achieving gender equality in leadership requires a collective commitment from all stakeholders, including organizations, sponsors, and governing bodies (</a:t>
            </a:r>
            <a:r>
              <a:rPr lang="en-US" sz="1800" dirty="0"/>
              <a:t>Hill et al., 2024)</a:t>
            </a:r>
            <a:r>
              <a:rPr lang="en-US" sz="2000" dirty="0"/>
              <a:t>.</a:t>
            </a:r>
          </a:p>
          <a:p>
            <a:pPr algn="just"/>
            <a:r>
              <a:rPr lang="en-US" sz="2000" dirty="0"/>
              <a:t>Diversity as a Strategic Asset: Promoting women in leadership roles can enhance innovation, sustainability, and international appeal, making cricket a more inclusive and </a:t>
            </a:r>
            <a:r>
              <a:rPr lang="en-US" sz="2000"/>
              <a:t>forward-thinking sport.</a:t>
            </a:r>
            <a:endParaRPr lang="en-US" sz="2000" dirty="0"/>
          </a:p>
        </p:txBody>
      </p:sp>
    </p:spTree>
    <p:extLst>
      <p:ext uri="{BB962C8B-B14F-4D97-AF65-F5344CB8AC3E}">
        <p14:creationId xmlns:p14="http://schemas.microsoft.com/office/powerpoint/2010/main" val="3318901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Text Placeholder 2"/>
          <p:cNvSpPr>
            <a:spLocks noGrp="1"/>
          </p:cNvSpPr>
          <p:nvPr>
            <p:ph type="body" idx="1"/>
          </p:nvPr>
        </p:nvSpPr>
        <p:spPr>
          <a:xfrm>
            <a:off x="1119673" y="2979420"/>
            <a:ext cx="10189029" cy="3878579"/>
          </a:xfrm>
        </p:spPr>
        <p:txBody>
          <a:bodyPr>
            <a:noAutofit/>
          </a:bodyPr>
          <a:lstStyle/>
          <a:p>
            <a:pPr marL="342900" lvl="0" indent="-342900">
              <a:buFont typeface="Arial" panose="020B0604020202020204" pitchFamily="34" charset="0"/>
              <a:buChar char="•"/>
              <a:tabLst>
                <a:tab pos="457200" algn="l"/>
              </a:tabLst>
            </a:pP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AKnoppers</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 McLachlan, F., </a:t>
            </a: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Spaaij</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R. and Smits, F., 2021. Subtexts of research on diversity in sport organizations: Queering intersectional perspectives.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Journal of Sport Management</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36</a:t>
            </a:r>
            <a:r>
              <a:rPr lang="en-US" sz="900" kern="100" dirty="0">
                <a:effectLst/>
                <a:latin typeface="Aptos" panose="020B0004020202020204" pitchFamily="34" charset="0"/>
                <a:ea typeface="Aptos" panose="020B0004020202020204" pitchFamily="34" charset="0"/>
                <a:cs typeface="Times New Roman" panose="02020603050405020304" pitchFamily="18" charset="0"/>
              </a:rPr>
              <a:t>(6), pp.613-622.</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Powis, B. and </a:t>
            </a: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Velija</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 2023. Cricket has no boundaries with NatWest? The hyperreality of inclusion and diversity in English cricket. In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Cricket in the 21st Century</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(pp. 252-267). Routledge.</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Borooah</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V.K., 2024. Caste and schooling in professional cricket in India and England.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Journal of Social and Economic Development</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26</a:t>
            </a:r>
            <a:r>
              <a:rPr lang="en-US" sz="900" kern="100" dirty="0">
                <a:effectLst/>
                <a:latin typeface="Aptos" panose="020B0004020202020204" pitchFamily="34" charset="0"/>
                <a:ea typeface="Aptos" panose="020B0004020202020204" pitchFamily="34" charset="0"/>
                <a:cs typeface="Times New Roman" panose="02020603050405020304" pitchFamily="18" charset="0"/>
              </a:rPr>
              <a:t>(2), pp.353-369.</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Catalyst. (2023). The Business Case for Gender Diversity. Retrieved from </a:t>
            </a:r>
            <a:r>
              <a:rPr lang="en-US" sz="9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https://www.catalyst.org/research/business-case-resources/</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Northouse, P.G., 2021.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Leadership: Theory and practice</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Sage publications.</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Eime</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R.M., Fowlie, J., and Griffiths, K., 2021. Barriers to adolescent female participation in cricket.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Annals of leisure research</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24</a:t>
            </a:r>
            <a:r>
              <a:rPr lang="en-US" sz="900" kern="100" dirty="0">
                <a:effectLst/>
                <a:latin typeface="Aptos" panose="020B0004020202020204" pitchFamily="34" charset="0"/>
                <a:ea typeface="Aptos" panose="020B0004020202020204" pitchFamily="34" charset="0"/>
                <a:cs typeface="Times New Roman" panose="02020603050405020304" pitchFamily="18" charset="0"/>
              </a:rPr>
              <a:t>(4), pp.513-531.</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Fasbender</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U., and Clayton-</a:t>
            </a: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Hathway</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K. 2019. Women as leaders and managers in sports: Understanding key career enablers and constraints in the British horseracing industry. In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Women, Business and Leadership</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(pp. 403-420). Edward Elgar Publishing.</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Butts, C., Barber, B., Moore, M., Collins, M. and Ansari, Z., 2023. Holding up a Mirror to Cricket: A Report by the Independent Commission for Equity in Cricket.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Adair, D., Taylor, T. and Darcy, S., 2010. Managing ethnocultural and ‘</a:t>
            </a: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racial’diversity</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in sport: Obstacles and opportunities.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Sport Management Review</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13</a:t>
            </a:r>
            <a:r>
              <a:rPr lang="en-US" sz="900" kern="100" dirty="0">
                <a:effectLst/>
                <a:latin typeface="Aptos" panose="020B0004020202020204" pitchFamily="34" charset="0"/>
                <a:ea typeface="Aptos" panose="020B0004020202020204" pitchFamily="34" charset="0"/>
                <a:cs typeface="Times New Roman" panose="02020603050405020304" pitchFamily="18" charset="0"/>
              </a:rPr>
              <a:t>(4), pp.307-312.</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Pearce, S., Sanderson, J., Fleischman, D., Cameron, C. and English, P., 2024. Cricket Australia’s Code of Conduct and the need for a ‘clear family </a:t>
            </a: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resemblance’in</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purpose, values, and principles.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Sport Policy and Politics</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pp.1-16.</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err="1">
                <a:effectLst/>
                <a:latin typeface="Aptos" panose="020B0004020202020204" pitchFamily="34" charset="0"/>
                <a:ea typeface="Aptos" panose="020B0004020202020204" pitchFamily="34" charset="0"/>
                <a:cs typeface="Times New Roman" panose="02020603050405020304" pitchFamily="18" charset="0"/>
              </a:rPr>
              <a:t>Hoeber</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L. and Shaw, S., 2019. What do you mean it hasn’t worked out yet? The paradoxes of women in sport governance research. In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Research handbook on sport governance</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(pp. 397-411). Edward Elgar Publishing.</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Bond, T.P., 2022. Women in Sport Governance: Perceptions of Inclusion in Cricket in New Zealand.</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Lusted, J. and Fielding-Lloyd, B., 2017. The limited development of English women’s recreational cricket: a critique of the liberal “absorption” approach to gender equality.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Managing Sport and Leisure</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22</a:t>
            </a:r>
            <a:r>
              <a:rPr lang="en-US" sz="900" kern="100" dirty="0">
                <a:effectLst/>
                <a:latin typeface="Aptos" panose="020B0004020202020204" pitchFamily="34" charset="0"/>
                <a:ea typeface="Aptos" panose="020B0004020202020204" pitchFamily="34" charset="0"/>
                <a:cs typeface="Times New Roman" panose="02020603050405020304" pitchFamily="18" charset="0"/>
              </a:rPr>
              <a:t>(1), pp.54-69.</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Hill, S., Kerr, R., Ryan, G. and Kavanagh, T., 2024. Implementation of gender quota requirements by local associations in New Zealand cricket.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Managing Sport and Leisure</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pp.1-15.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900" kern="100" dirty="0">
                <a:effectLst/>
                <a:latin typeface="Aptos" panose="020B0004020202020204" pitchFamily="34" charset="0"/>
                <a:ea typeface="Aptos" panose="020B0004020202020204" pitchFamily="34" charset="0"/>
                <a:cs typeface="Times New Roman" panose="02020603050405020304" pitchFamily="18" charset="0"/>
              </a:rPr>
              <a:t>Richards, K., Litchfield, C. and Osborne, J., 2020. " We're in their environment": Gendered barriers for female leaders in sport.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Sporting Traditions</a:t>
            </a:r>
            <a:r>
              <a:rPr lang="en-US" sz="900" kern="100" dirty="0">
                <a:effectLst/>
                <a:latin typeface="Aptos" panose="020B0004020202020204" pitchFamily="34" charset="0"/>
                <a:ea typeface="Aptos" panose="020B0004020202020204" pitchFamily="34" charset="0"/>
                <a:cs typeface="Times New Roman" panose="02020603050405020304" pitchFamily="18" charset="0"/>
              </a:rPr>
              <a:t>, </a:t>
            </a:r>
            <a:r>
              <a:rPr lang="en-US" sz="900" i="1" kern="100" dirty="0">
                <a:effectLst/>
                <a:latin typeface="Aptos" panose="020B0004020202020204" pitchFamily="34" charset="0"/>
                <a:ea typeface="Aptos" panose="020B0004020202020204" pitchFamily="34" charset="0"/>
                <a:cs typeface="Times New Roman" panose="02020603050405020304" pitchFamily="18" charset="0"/>
              </a:rPr>
              <a:t>37</a:t>
            </a:r>
            <a:r>
              <a:rPr lang="en-US" sz="900" kern="100" dirty="0">
                <a:effectLst/>
                <a:latin typeface="Aptos" panose="020B0004020202020204" pitchFamily="34" charset="0"/>
                <a:ea typeface="Aptos" panose="020B0004020202020204" pitchFamily="34" charset="0"/>
                <a:cs typeface="Times New Roman" panose="02020603050405020304" pitchFamily="18" charset="0"/>
              </a:rPr>
              <a:t>(2), pp.93-113.</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85556689"/>
      </p:ext>
    </p:extLst>
  </p:cSld>
  <p:clrMapOvr>
    <a:masterClrMapping/>
  </p:clrMapOvr>
</p:sld>
</file>

<file path=ppt/theme/theme1.xml><?xml version="1.0" encoding="utf-8"?>
<a:theme xmlns:a="http://schemas.openxmlformats.org/drawingml/2006/main" name="Frame">
  <a:themeElements>
    <a:clrScheme name="Custom 18">
      <a:dk1>
        <a:srgbClr val="FFFFFF"/>
      </a:dk1>
      <a:lt1>
        <a:sysClr val="window" lastClr="FFFFFF"/>
      </a:lt1>
      <a:dk2>
        <a:srgbClr val="454545"/>
      </a:dk2>
      <a:lt2>
        <a:srgbClr val="595959"/>
      </a:lt2>
      <a:accent1>
        <a:srgbClr val="586EA6"/>
      </a:accent1>
      <a:accent2>
        <a:srgbClr val="B71E42"/>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Arial"/>
        <a:ea typeface=""/>
        <a:cs typeface=""/>
      </a:majorFont>
      <a:minorFont>
        <a:latin typeface="Arial"/>
        <a:ea typeface=""/>
        <a:cs typeface=""/>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00915908_Getting to know your classmate_RVA_v3.potx" id="{3AB90CC0-EE9A-4719-A10E-2B9C37D95451}" vid="{F0D04700-138B-4F65-8F40-43A8301C62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01A50BC3-FC9F-491A-A65B-E638982E34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3F4922-B139-402E-9C20-CC7FB72E5B59}">
  <ds:schemaRefs>
    <ds:schemaRef ds:uri="http://schemas.microsoft.com/sharepoint/v3/contenttype/forms"/>
  </ds:schemaRefs>
</ds:datastoreItem>
</file>

<file path=customXml/itemProps3.xml><?xml version="1.0" encoding="utf-8"?>
<ds:datastoreItem xmlns:ds="http://schemas.openxmlformats.org/officeDocument/2006/customXml" ds:itemID="{61225736-1374-4CAC-8B19-47C9871FFC7D}">
  <ds:schemaRef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Getting to know your classmate</Template>
  <TotalTime>0</TotalTime>
  <Words>4467</Words>
  <Application>Microsoft Office PowerPoint</Application>
  <PresentationFormat>Widescreen</PresentationFormat>
  <Paragraphs>124</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Tahoma</vt:lpstr>
      <vt:lpstr>Wingdings 2</vt:lpstr>
      <vt:lpstr>Frame</vt:lpstr>
      <vt:lpstr>Women’s Leadership Progression in Professional Cricket: Challenges, Opportunities, and Strategic Interventions</vt:lpstr>
      <vt:lpstr>Introduction </vt:lpstr>
      <vt:lpstr>Current Landscape of Women in Leadership in Professional Cricket</vt:lpstr>
      <vt:lpstr>Politics and Organizational Policy in Shaping Gender Diversity.</vt:lpstr>
      <vt:lpstr>The Benefits of Diversity in Leadership: A Strategic Imperative</vt:lpstr>
      <vt:lpstr>Real-World Case Studies: A Started Research on Women’s Leadership Interventions That Succeeded</vt:lpstr>
      <vt:lpstr>Enhancing Women’s Leadership Strategic Implementation Plan</vt:lpstr>
      <vt:lpstr>The Impact of Diversity in Cricket Organizations</vt:lpstr>
      <vt:lpstr>Future Directions and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2024-11-16T05:32:01Z</dcterms:created>
  <dcterms:modified xsi:type="dcterms:W3CDTF">2024-12-01T12:57:48Z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