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3708" r:id="rId3"/>
    <p:sldMasterId id="2147483720" r:id="rId4"/>
  </p:sldMasterIdLst>
  <p:notesMasterIdLst>
    <p:notesMasterId r:id="rId27"/>
  </p:notesMasterIdLst>
  <p:sldIdLst>
    <p:sldId id="297" r:id="rId5"/>
    <p:sldId id="298" r:id="rId6"/>
    <p:sldId id="299" r:id="rId7"/>
    <p:sldId id="288" r:id="rId8"/>
    <p:sldId id="268" r:id="rId9"/>
    <p:sldId id="270" r:id="rId10"/>
    <p:sldId id="271" r:id="rId11"/>
    <p:sldId id="300" r:id="rId12"/>
    <p:sldId id="272" r:id="rId13"/>
    <p:sldId id="273" r:id="rId14"/>
    <p:sldId id="277" r:id="rId15"/>
    <p:sldId id="293" r:id="rId16"/>
    <p:sldId id="276" r:id="rId17"/>
    <p:sldId id="294" r:id="rId18"/>
    <p:sldId id="295" r:id="rId19"/>
    <p:sldId id="283" r:id="rId20"/>
    <p:sldId id="284" r:id="rId21"/>
    <p:sldId id="292" r:id="rId22"/>
    <p:sldId id="291" r:id="rId23"/>
    <p:sldId id="285" r:id="rId24"/>
    <p:sldId id="286" r:id="rId25"/>
    <p:sldId id="287" r:id="rId26"/>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308" autoAdjust="0"/>
  </p:normalViewPr>
  <p:slideViewPr>
    <p:cSldViewPr snapToGrid="0" snapToObjects="1">
      <p:cViewPr varScale="1">
        <p:scale>
          <a:sx n="91" d="100"/>
          <a:sy n="91" d="100"/>
        </p:scale>
        <p:origin x="48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298CB02-22ED-E84B-B943-0D573E81AF36}" type="datetimeFigureOut">
              <a:rPr lang="en-US" smtClean="0"/>
              <a:pPr/>
              <a:t>11/6/2017</a:t>
            </a:fld>
            <a:endParaRPr lang="en-US"/>
          </a:p>
        </p:txBody>
      </p:sp>
      <p:sp>
        <p:nvSpPr>
          <p:cNvPr id="4" name="Slide Image Placeholder 3"/>
          <p:cNvSpPr>
            <a:spLocks noGrp="1" noRot="1" noChangeAspect="1"/>
          </p:cNvSpPr>
          <p:nvPr>
            <p:ph type="sldImg" idx="2"/>
          </p:nvPr>
        </p:nvSpPr>
        <p:spPr>
          <a:xfrm>
            <a:off x="895350" y="731838"/>
            <a:ext cx="4878388"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F6C2D03F-3102-9447-B771-F38B0444EFBF}" type="slidenum">
              <a:rPr lang="en-US" smtClean="0"/>
              <a:pPr/>
              <a:t>‹#›</a:t>
            </a:fld>
            <a:endParaRPr lang="en-US"/>
          </a:p>
        </p:txBody>
      </p:sp>
    </p:spTree>
    <p:extLst>
      <p:ext uri="{BB962C8B-B14F-4D97-AF65-F5344CB8AC3E}">
        <p14:creationId xmlns:p14="http://schemas.microsoft.com/office/powerpoint/2010/main" val="15733169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en.wikipedia.org/wiki/Phonological"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en.wikipedia.org/wiki/Semantics" TargetMode="Externa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en.wikipedia.org/wiki/Language_transfer" TargetMode="External"/><Relationship Id="rId3" Type="http://schemas.openxmlformats.org/officeDocument/2006/relationships/hyperlink" Target="https://en.wikipedia.org/wiki/Second_language" TargetMode="External"/><Relationship Id="rId7" Type="http://schemas.openxmlformats.org/officeDocument/2006/relationships/hyperlink" Target="https://en.wikipedia.org/wiki/Interlanguage"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en.wikipedia.org/wiki/Education" TargetMode="External"/><Relationship Id="rId11" Type="http://schemas.openxmlformats.org/officeDocument/2006/relationships/hyperlink" Target="https://en.wikipedia.org/wiki/Critical_period_hypothesis" TargetMode="External"/><Relationship Id="rId5" Type="http://schemas.openxmlformats.org/officeDocument/2006/relationships/hyperlink" Target="https://en.wikipedia.org/wiki/Psychology" TargetMode="External"/><Relationship Id="rId10" Type="http://schemas.openxmlformats.org/officeDocument/2006/relationships/hyperlink" Target="https://en.wikipedia.org/wiki/Stephen_Krashen" TargetMode="External"/><Relationship Id="rId4" Type="http://schemas.openxmlformats.org/officeDocument/2006/relationships/hyperlink" Target="https://en.wikipedia.org/wiki/Applied_linguistics" TargetMode="External"/><Relationship Id="rId9" Type="http://schemas.openxmlformats.org/officeDocument/2006/relationships/hyperlink" Target="https://en.wikipedia.org/wiki/Input_hypothesi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a:t>
            </a:fld>
            <a:endParaRPr lang="en-US"/>
          </a:p>
        </p:txBody>
      </p:sp>
    </p:spTree>
    <p:extLst>
      <p:ext uri="{BB962C8B-B14F-4D97-AF65-F5344CB8AC3E}">
        <p14:creationId xmlns:p14="http://schemas.microsoft.com/office/powerpoint/2010/main" val="1772950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3806207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p14="http://schemas.microsoft.com/office/powerpoint/2010/main" val="3385427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Available</a:t>
            </a:r>
            <a:r>
              <a:rPr lang="en-GB" baseline="0" dirty="0" smtClean="0"/>
              <a:t> on Moodle today</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4</a:t>
            </a:fld>
            <a:endParaRPr lang="en-US"/>
          </a:p>
        </p:txBody>
      </p:sp>
    </p:spTree>
    <p:extLst>
      <p:ext uri="{BB962C8B-B14F-4D97-AF65-F5344CB8AC3E}">
        <p14:creationId xmlns:p14="http://schemas.microsoft.com/office/powerpoint/2010/main" val="2396774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en-GB" dirty="0" smtClean="0"/>
              <a:t>Reminder of common assessment and marking criteria for the assignment, this is also available on Moodle</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5</a:t>
            </a:fld>
            <a:endParaRPr lang="en-US"/>
          </a:p>
        </p:txBody>
      </p:sp>
    </p:spTree>
    <p:extLst>
      <p:ext uri="{BB962C8B-B14F-4D97-AF65-F5344CB8AC3E}">
        <p14:creationId xmlns:p14="http://schemas.microsoft.com/office/powerpoint/2010/main" val="3139527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en-GB" dirty="0" smtClean="0"/>
              <a:t>Re-cap on the curriculum requirements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6</a:t>
            </a:fld>
            <a:endParaRPr lang="en-US"/>
          </a:p>
        </p:txBody>
      </p:sp>
    </p:spTree>
    <p:extLst>
      <p:ext uri="{BB962C8B-B14F-4D97-AF65-F5344CB8AC3E}">
        <p14:creationId xmlns:p14="http://schemas.microsoft.com/office/powerpoint/2010/main" val="1192823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Reminder of Estyn reports we looked at, remember to make reference to these in assignment.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Estyn reports for several years have indicated that there is less good practice in the learning of Welsh as a second language compared with other subjects.</a:t>
            </a:r>
          </a:p>
          <a:p>
            <a:r>
              <a:rPr lang="en-GB" sz="1200" b="0" i="0" u="none" strike="noStrike" kern="1200" baseline="0" dirty="0" smtClean="0">
                <a:solidFill>
                  <a:schemeClr val="tx1"/>
                </a:solidFill>
                <a:latin typeface="+mn-lt"/>
                <a:ea typeface="+mn-ea"/>
                <a:cs typeface="+mn-cs"/>
              </a:rPr>
              <a:t>The main reason given for this at Key Stage 2 is </a:t>
            </a:r>
            <a:r>
              <a:rPr lang="en-GB" sz="1200" b="1" i="0" u="none" strike="noStrike" kern="1200" baseline="0" dirty="0" smtClean="0">
                <a:solidFill>
                  <a:schemeClr val="tx1"/>
                </a:solidFill>
                <a:latin typeface="+mn-lt"/>
                <a:ea typeface="+mn-ea"/>
                <a:cs typeface="+mn-cs"/>
              </a:rPr>
              <a:t>that teachers are not confident enough and lack the knowledge to teach Welsh to an appropriate level. </a:t>
            </a:r>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7</a:t>
            </a:fld>
            <a:endParaRPr lang="en-US"/>
          </a:p>
        </p:txBody>
      </p:sp>
    </p:spTree>
    <p:extLst>
      <p:ext uri="{BB962C8B-B14F-4D97-AF65-F5344CB8AC3E}">
        <p14:creationId xmlns:p14="http://schemas.microsoft.com/office/powerpoint/2010/main" val="2100204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Increasing</a:t>
            </a:r>
            <a:r>
              <a:rPr lang="en-GB" baseline="0" dirty="0" smtClean="0"/>
              <a:t> the number of Welsh speakers and the number of people who use the Welsh language in their daily lives are priorities for the Welsh Government.</a:t>
            </a:r>
          </a:p>
          <a:p>
            <a:endParaRPr lang="en-GB" baseline="0" dirty="0" smtClean="0"/>
          </a:p>
          <a:p>
            <a:r>
              <a:rPr lang="en-GB" baseline="0" dirty="0" smtClean="0"/>
              <a:t>This guidance (Autumn 2017) is to provide guidance to inspectors for evaluating outcomes and provision in the Welsh language.</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380832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fontScale="85000" lnSpcReduction="20000"/>
          </a:bodyPr>
          <a:lstStyle/>
          <a:p>
            <a:r>
              <a:rPr lang="en-GB" sz="1200" dirty="0" smtClean="0"/>
              <a:t>What</a:t>
            </a:r>
            <a:r>
              <a:rPr lang="en-GB" sz="1200" baseline="0" dirty="0" smtClean="0"/>
              <a:t> do they remember about this report?</a:t>
            </a:r>
          </a:p>
          <a:p>
            <a:r>
              <a:rPr lang="en-GB" sz="1200" baseline="0" dirty="0" smtClean="0"/>
              <a:t>Discuss in groups.</a:t>
            </a:r>
          </a:p>
          <a:p>
            <a:r>
              <a:rPr lang="en-GB" sz="1200" dirty="0" smtClean="0"/>
              <a:t>On 17 July 2012 - </a:t>
            </a:r>
            <a:r>
              <a:rPr lang="en-GB" sz="1200" b="0" i="0" u="none" strike="noStrike" kern="1200" baseline="0" dirty="0" smtClean="0">
                <a:solidFill>
                  <a:schemeClr val="tx1"/>
                </a:solidFill>
                <a:latin typeface="+mn-lt"/>
                <a:ea typeface="+mn-ea"/>
                <a:cs typeface="+mn-cs"/>
              </a:rPr>
              <a:t>the then Minister for Education and Skills announced that he would </a:t>
            </a:r>
            <a:r>
              <a:rPr lang="en-GB" sz="1200" b="1" i="0" u="none" strike="noStrike" kern="1200" baseline="0" dirty="0" smtClean="0">
                <a:solidFill>
                  <a:schemeClr val="tx1"/>
                </a:solidFill>
                <a:latin typeface="+mn-lt"/>
                <a:ea typeface="+mn-ea"/>
                <a:cs typeface="+mn-cs"/>
              </a:rPr>
              <a:t>establish the Group to review Welsh second language at Key Stages 3 and 4</a:t>
            </a:r>
            <a:r>
              <a:rPr lang="en-GB" sz="1200" b="0" i="0" u="none" strike="noStrike" kern="1200" baseline="0" dirty="0" smtClean="0">
                <a:solidFill>
                  <a:schemeClr val="tx1"/>
                </a:solidFill>
                <a:latin typeface="+mn-lt"/>
                <a:ea typeface="+mn-ea"/>
                <a:cs typeface="+mn-cs"/>
              </a:rPr>
              <a:t> and Terms of Reference were published for the work and work began in October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Group gathered evidence from a range of institutions and individuals including teachers, pupils and experts in Welsh second language</a:t>
            </a:r>
          </a:p>
          <a:p>
            <a:r>
              <a:rPr lang="en-GB" sz="1200" b="0" i="0" u="none" strike="noStrike" kern="1200" baseline="0" dirty="0" smtClean="0">
                <a:solidFill>
                  <a:schemeClr val="tx1"/>
                </a:solidFill>
                <a:latin typeface="+mn-lt"/>
                <a:ea typeface="+mn-ea"/>
                <a:cs typeface="+mn-cs"/>
              </a:rPr>
              <a:t>education. The Group also invited evidence from organisations with an interest in the field.</a:t>
            </a:r>
          </a:p>
          <a:p>
            <a:r>
              <a:rPr lang="en-GB" sz="1200" b="1" i="0" u="none" strike="noStrike" kern="1200" baseline="0" dirty="0" smtClean="0">
                <a:solidFill>
                  <a:schemeClr val="tx1"/>
                </a:solidFill>
                <a:latin typeface="+mn-lt"/>
                <a:ea typeface="+mn-ea"/>
                <a:cs typeface="+mn-cs"/>
              </a:rPr>
              <a:t>The Group’s work has intensified following the results of the 2011 Census.</a:t>
            </a:r>
          </a:p>
          <a:p>
            <a:r>
              <a:rPr lang="en-GB" sz="1200" b="0" i="0" u="none" strike="noStrike" kern="1200" baseline="0" dirty="0" smtClean="0">
                <a:solidFill>
                  <a:schemeClr val="tx1"/>
                </a:solidFill>
                <a:latin typeface="+mn-lt"/>
                <a:ea typeface="+mn-ea"/>
                <a:cs typeface="+mn-cs"/>
              </a:rPr>
              <a:t>Between 2001 and 2011, there was a decrease in the number and proportion of people aged 3 and over able to speak Welsh in Wales. The decrease was</a:t>
            </a:r>
          </a:p>
          <a:p>
            <a:r>
              <a:rPr lang="en-GB" sz="1200" b="0" i="0" u="none" strike="noStrike" kern="1200" baseline="0" dirty="0" smtClean="0">
                <a:solidFill>
                  <a:schemeClr val="tx1"/>
                </a:solidFill>
                <a:latin typeface="+mn-lt"/>
                <a:ea typeface="+mn-ea"/>
                <a:cs typeface="+mn-cs"/>
              </a:rPr>
              <a:t>due to demographic changes in the population, migration and to changes in people’s skills between the two Censuses. Despite an increase in the size of</a:t>
            </a:r>
          </a:p>
          <a:p>
            <a:r>
              <a:rPr lang="en-GB" sz="1200" b="0" i="0" u="none" strike="noStrike" kern="1200" baseline="0" dirty="0" smtClean="0">
                <a:solidFill>
                  <a:schemeClr val="tx1"/>
                </a:solidFill>
                <a:latin typeface="+mn-lt"/>
                <a:ea typeface="+mn-ea"/>
                <a:cs typeface="+mn-cs"/>
              </a:rPr>
              <a:t>the population, the number of Welsh speakers fell from 582,000 in 2001 to 562,000 in 2011. Differences between 2001 and 2011 varied by age group –</a:t>
            </a:r>
          </a:p>
          <a:p>
            <a:r>
              <a:rPr lang="en-GB" sz="1200" b="0" i="0" u="none" strike="noStrike" kern="1200" baseline="0" dirty="0" smtClean="0">
                <a:solidFill>
                  <a:schemeClr val="tx1"/>
                </a:solidFill>
                <a:latin typeface="+mn-lt"/>
                <a:ea typeface="+mn-ea"/>
                <a:cs typeface="+mn-cs"/>
              </a:rPr>
              <a:t>with considerable increases for younger children (aged 3-4), a slight increase for adults aged 20-44, and decreases for other age groups.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These results presented Welsh second language education with a challenge to ensure that more children learning Welsh as a second language develop their skills sufficiently so that they are confident enough to use, and indicate their ability to use, the language after leaving school.</a:t>
            </a:r>
            <a:endParaRPr lang="en-GB" dirty="0" smtClean="0"/>
          </a:p>
          <a:p>
            <a:endParaRPr lang="en-GB" dirty="0" smtClean="0"/>
          </a:p>
          <a:p>
            <a:r>
              <a:rPr lang="en-GB" sz="1200" b="1" i="0" u="none" strike="noStrike" kern="1200" baseline="0" dirty="0" smtClean="0">
                <a:solidFill>
                  <a:schemeClr val="tx1"/>
                </a:solidFill>
                <a:latin typeface="+mn-lt"/>
                <a:ea typeface="+mn-ea"/>
                <a:cs typeface="+mn-cs"/>
              </a:rPr>
              <a:t>Foreword by Professor Sioned Davies (Chair, Welsh Second Language Review Group) September 2013</a:t>
            </a:r>
          </a:p>
          <a:p>
            <a:r>
              <a:rPr lang="en-GB" sz="1200" b="0" i="0" u="none" strike="noStrike" kern="1200" baseline="0" dirty="0" smtClean="0">
                <a:solidFill>
                  <a:schemeClr val="tx1"/>
                </a:solidFill>
                <a:latin typeface="+mn-lt"/>
                <a:ea typeface="+mn-ea"/>
                <a:cs typeface="+mn-cs"/>
              </a:rPr>
              <a:t>It is undeniably the eleventh hour for Welsh second language. </a:t>
            </a:r>
          </a:p>
          <a:p>
            <a:r>
              <a:rPr lang="en-GB" sz="1200" b="0" i="0" u="none" strike="noStrike" kern="1200" baseline="0" dirty="0" smtClean="0">
                <a:solidFill>
                  <a:schemeClr val="tx1"/>
                </a:solidFill>
                <a:latin typeface="+mn-lt"/>
                <a:ea typeface="+mn-ea"/>
                <a:cs typeface="+mn-cs"/>
              </a:rPr>
              <a:t>Although there are many wonderful teachers working in the field, and some individual examples of exemplary teaching, </a:t>
            </a:r>
          </a:p>
          <a:p>
            <a:r>
              <a:rPr lang="en-GB" sz="1200" b="0" i="0" u="none" strike="noStrike" kern="1200" baseline="0" dirty="0" smtClean="0">
                <a:solidFill>
                  <a:schemeClr val="tx1"/>
                </a:solidFill>
                <a:latin typeface="+mn-lt"/>
                <a:ea typeface="+mn-ea"/>
                <a:cs typeface="+mn-cs"/>
              </a:rPr>
              <a:t>Estyn reports show that the overall standard has fallen annually; in fact, pupil attainment levels are lower than in any other subject.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Had this been said of Mathematics, or English, a revolution would undoubtedly have ensued.</a:t>
            </a:r>
          </a:p>
          <a:p>
            <a:r>
              <a:rPr lang="en-GB" sz="1200" b="0" i="0" u="none" strike="noStrike" kern="1200" baseline="0" dirty="0" smtClean="0">
                <a:solidFill>
                  <a:schemeClr val="tx1"/>
                </a:solidFill>
                <a:latin typeface="+mn-lt"/>
                <a:ea typeface="+mn-ea"/>
                <a:cs typeface="+mn-cs"/>
              </a:rPr>
              <a:t>But low attainment in Welsh second language has been accepted as the norm. </a:t>
            </a:r>
          </a:p>
          <a:p>
            <a:r>
              <a:rPr lang="en-GB" sz="1200" b="0" i="0" u="none" strike="noStrike" kern="1200" baseline="0" dirty="0" smtClean="0">
                <a:solidFill>
                  <a:schemeClr val="tx1"/>
                </a:solidFill>
                <a:latin typeface="+mn-lt"/>
                <a:ea typeface="+mn-ea"/>
                <a:cs typeface="+mn-cs"/>
              </a:rPr>
              <a:t>If we are serious about developing Welsh speakers, and about seeing the Welsh language thrive, </a:t>
            </a:r>
            <a:r>
              <a:rPr lang="en-GB" sz="1200" b="1" i="0" u="none" strike="noStrike" kern="1200" baseline="0" dirty="0" smtClean="0">
                <a:solidFill>
                  <a:schemeClr val="tx1"/>
                </a:solidFill>
                <a:latin typeface="+mn-lt"/>
                <a:ea typeface="+mn-ea"/>
                <a:cs typeface="+mn-cs"/>
              </a:rPr>
              <a:t>a change of direction is urgently required before it is too late.</a:t>
            </a:r>
            <a:endParaRPr lang="en-GB" b="1"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9</a:t>
            </a:fld>
            <a:endParaRPr lang="en-US"/>
          </a:p>
        </p:txBody>
      </p:sp>
    </p:spTree>
    <p:extLst>
      <p:ext uri="{BB962C8B-B14F-4D97-AF65-F5344CB8AC3E}">
        <p14:creationId xmlns:p14="http://schemas.microsoft.com/office/powerpoint/2010/main" val="2466667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lstStyle/>
          <a:p>
            <a:r>
              <a:rPr lang="en-GB" dirty="0" smtClean="0"/>
              <a:t>What does Donaldson</a:t>
            </a:r>
            <a:r>
              <a:rPr lang="en-GB" baseline="0" dirty="0" smtClean="0"/>
              <a:t> say about the teaching of Welsh?</a:t>
            </a:r>
          </a:p>
          <a:p>
            <a:endParaRPr lang="en-GB" baseline="0" dirty="0" smtClean="0"/>
          </a:p>
          <a:p>
            <a:r>
              <a:rPr lang="en-GB" baseline="0" dirty="0" smtClean="0"/>
              <a:t>Useful to re-visit these documents before completing their assignments. Suggest having another look at the work covered in Year 1.</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10</a:t>
            </a:fld>
            <a:endParaRPr lang="en-US"/>
          </a:p>
        </p:txBody>
      </p:sp>
    </p:spTree>
    <p:extLst>
      <p:ext uri="{BB962C8B-B14F-4D97-AF65-F5344CB8AC3E}">
        <p14:creationId xmlns:p14="http://schemas.microsoft.com/office/powerpoint/2010/main" val="1131909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Noam Chomsky believes that children are born with an inherited ability to learn any human language. He claims that certain linguistic structures which children use so accurately must be already imprinted on the child’s mind. Chomsky believes that every child has a ‘language acquisition device’ or LAD which encodes the major principles of a language and its grammatical structures into the child’s brain. Children have then only to learn new vocabulary and apply the syntactic structures from the LAD to form sentences. Chomsky points out that a child could not possibly learn a language through imitation alone because the language spoken around them is highly irregular – adult’s speech is often broken up and even sometimes ungrammatical. Chomsky’s theory applies to all languages as they all contain nouns, verbs, consonants and vowels and children appear to be ‘hard-wired’ to acquire the grammar. Every language is extremely complex, often with subtle distinctions which even native speakers are unaware of. However, all children, regardless of their intellectual ability, become fluent in their native language within five or six years.</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r>
              <a:rPr lang="en-GB" sz="1200" u="sng" kern="1200" dirty="0" smtClean="0">
                <a:solidFill>
                  <a:schemeClr val="tx1"/>
                </a:solidFill>
                <a:latin typeface="+mn-lt"/>
                <a:ea typeface="+mn-ea"/>
                <a:cs typeface="+mn-cs"/>
              </a:rPr>
              <a:t>Evidence to support Chomsky’s theory</a:t>
            </a:r>
            <a:endParaRPr lang="en-GB"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Children learning to speak never make grammatical errors such as getting their subjects, verbs and objects in the wrong order.</a:t>
            </a:r>
          </a:p>
          <a:p>
            <a:pPr lvl="0"/>
            <a:r>
              <a:rPr lang="en-GB" sz="1200" kern="1200" dirty="0" smtClean="0">
                <a:solidFill>
                  <a:schemeClr val="tx1"/>
                </a:solidFill>
                <a:latin typeface="+mn-lt"/>
                <a:ea typeface="+mn-ea"/>
                <a:cs typeface="+mn-cs"/>
              </a:rPr>
              <a:t>If an adult deliberately said a grammatically incorrect sentence, the child would notice.</a:t>
            </a:r>
          </a:p>
          <a:p>
            <a:pPr lvl="0"/>
            <a:r>
              <a:rPr lang="en-GB" sz="1200" kern="1200" dirty="0" smtClean="0">
                <a:solidFill>
                  <a:schemeClr val="tx1"/>
                </a:solidFill>
                <a:latin typeface="+mn-lt"/>
                <a:ea typeface="+mn-ea"/>
                <a:cs typeface="+mn-cs"/>
              </a:rPr>
              <a:t>Children often say things that are ungrammatical such as ‘mama ball’, which they cannot have learnt passively.</a:t>
            </a:r>
          </a:p>
          <a:p>
            <a:pPr lvl="0"/>
            <a:r>
              <a:rPr lang="en-GB" sz="1200" kern="1200" dirty="0" smtClean="0">
                <a:solidFill>
                  <a:schemeClr val="tx1"/>
                </a:solidFill>
                <a:latin typeface="+mn-lt"/>
                <a:ea typeface="+mn-ea"/>
                <a:cs typeface="+mn-cs"/>
              </a:rPr>
              <a:t>Mistakes such as ‘I </a:t>
            </a:r>
            <a:r>
              <a:rPr lang="en-GB" sz="1200" kern="1200" dirty="0" err="1" smtClean="0">
                <a:solidFill>
                  <a:schemeClr val="tx1"/>
                </a:solidFill>
                <a:latin typeface="+mn-lt"/>
                <a:ea typeface="+mn-ea"/>
                <a:cs typeface="+mn-cs"/>
              </a:rPr>
              <a:t>drawed</a:t>
            </a:r>
            <a:r>
              <a:rPr lang="en-GB" sz="1200" kern="1200" dirty="0" smtClean="0">
                <a:solidFill>
                  <a:schemeClr val="tx1"/>
                </a:solidFill>
                <a:latin typeface="+mn-lt"/>
                <a:ea typeface="+mn-ea"/>
                <a:cs typeface="+mn-cs"/>
              </a:rPr>
              <a:t>’ instead of ‘I drew’ show they are not learning through imitation alone.</a:t>
            </a:r>
          </a:p>
          <a:p>
            <a:pPr lvl="0"/>
            <a:r>
              <a:rPr lang="en-GB" sz="1200" kern="1200" dirty="0" smtClean="0">
                <a:solidFill>
                  <a:schemeClr val="tx1"/>
                </a:solidFill>
                <a:latin typeface="+mn-lt"/>
                <a:ea typeface="+mn-ea"/>
                <a:cs typeface="+mn-cs"/>
              </a:rPr>
              <a:t>Chomsky used the sentence ‘colourless green ideas sleep furiously’, which is grammatical although it doesn’t make sense, to prove his theory: he said it shows that sentences can be grammatical without having any meaning, that we can tell the difference between a grammatical and an ungrammatical sentence without ever having heard the sentence before, and that we can produce and understand brand new sentences that no one has ever said before.</a:t>
            </a:r>
          </a:p>
          <a:p>
            <a:r>
              <a:rPr lang="en-GB" sz="1200" u="sng" kern="1200" dirty="0" smtClean="0">
                <a:solidFill>
                  <a:schemeClr val="tx1"/>
                </a:solidFill>
                <a:latin typeface="+mn-lt"/>
                <a:ea typeface="+mn-ea"/>
                <a:cs typeface="+mn-cs"/>
              </a:rPr>
              <a:t>Evidence against Chomsky’s theory</a:t>
            </a:r>
            <a:endParaRPr lang="en-GB" sz="1200" kern="1200" dirty="0" smtClean="0">
              <a:solidFill>
                <a:schemeClr val="tx1"/>
              </a:solidFill>
              <a:latin typeface="+mn-lt"/>
              <a:ea typeface="+mn-ea"/>
              <a:cs typeface="+mn-cs"/>
            </a:endParaRPr>
          </a:p>
          <a:p>
            <a:pPr lvl="0"/>
            <a:r>
              <a:rPr lang="en-GB" sz="1200" kern="1200" dirty="0" smtClean="0">
                <a:solidFill>
                  <a:schemeClr val="tx1"/>
                </a:solidFill>
                <a:latin typeface="+mn-lt"/>
                <a:ea typeface="+mn-ea"/>
                <a:cs typeface="+mn-cs"/>
              </a:rPr>
              <a:t>Critics of Chomsky’s theory say that although it is clear that children don’t learn language through imitation alone, this does not prove that they must have an LAD  – language learning could merely be through general learning and understanding abilities and interactions with other people.</a:t>
            </a:r>
          </a:p>
          <a:p>
            <a:pPr marL="0" marR="0" indent="0" algn="l" defTabSz="4572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12</a:t>
            </a:fld>
            <a:endParaRPr lang="en-US"/>
          </a:p>
        </p:txBody>
      </p:sp>
    </p:spTree>
    <p:extLst>
      <p:ext uri="{BB962C8B-B14F-4D97-AF65-F5344CB8AC3E}">
        <p14:creationId xmlns:p14="http://schemas.microsoft.com/office/powerpoint/2010/main" val="2359781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fontScale="55000" lnSpcReduction="20000"/>
          </a:bodyPr>
          <a:lstStyle/>
          <a:p>
            <a:r>
              <a:rPr lang="en-GB" sz="1200" kern="1200" dirty="0" smtClean="0">
                <a:solidFill>
                  <a:schemeClr val="tx1"/>
                </a:solidFill>
                <a:effectLst/>
                <a:latin typeface="+mn-lt"/>
                <a:ea typeface="+mn-ea"/>
                <a:cs typeface="+mn-cs"/>
              </a:rPr>
              <a:t>There are many types of bilingual education.  Bilingual education can be described in terms of their linguistic outcomes as seen in in Baker’s Typology of Bilingual Education </a:t>
            </a:r>
          </a:p>
          <a:p>
            <a:r>
              <a:rPr lang="en-GB" dirty="0" smtClean="0"/>
              <a:t>Immersion - </a:t>
            </a:r>
            <a:r>
              <a:rPr lang="en-GB" b="1" dirty="0" smtClean="0">
                <a:effectLst/>
              </a:rPr>
              <a:t>Language immersion</a:t>
            </a:r>
            <a:r>
              <a:rPr lang="en-GB" dirty="0" smtClean="0">
                <a:effectLst/>
              </a:rPr>
              <a:t>, or simply </a:t>
            </a:r>
            <a:r>
              <a:rPr lang="en-GB" b="1" dirty="0" smtClean="0">
                <a:effectLst/>
              </a:rPr>
              <a:t>immersion</a:t>
            </a:r>
            <a:r>
              <a:rPr lang="en-GB" dirty="0" smtClean="0">
                <a:effectLst/>
              </a:rPr>
              <a:t>, is a method of teaching a second language in which the learners’ second language (L2) is the medium of classroom instruction. Through this method, learners study school subjects, such as math, science, and social studies, in their L2. The main purpose of this method is to foster bilingualism, in other words, to develop learners' communicative competence or language proficiency in their L2 in addition to their first or native language (L1).</a:t>
            </a:r>
            <a:endParaRPr lang="en-GB" dirty="0" smtClean="0"/>
          </a:p>
          <a:p>
            <a:pPr rtl="0"/>
            <a:r>
              <a:rPr lang="en-GB" dirty="0" smtClean="0">
                <a:effectLst/>
              </a:rPr>
              <a:t>Early immersion students "lag behind" their monolingual peers in literacy (reading, spelling, and punctuation) "for the first few years only". However, after the first few years, the immersion students catch up with their peers.</a:t>
            </a:r>
          </a:p>
          <a:p>
            <a:pPr rtl="0"/>
            <a:r>
              <a:rPr lang="en-GB" dirty="0" smtClean="0">
                <a:effectLst/>
              </a:rPr>
              <a:t>Immersion programs have no negative effects on spoken skills in the first language.</a:t>
            </a:r>
          </a:p>
          <a:p>
            <a:pPr rtl="0"/>
            <a:r>
              <a:rPr lang="en-GB" dirty="0" smtClean="0">
                <a:effectLst/>
              </a:rPr>
              <a:t>Early immersion students acquire almost-native-like proficiency in passive skill (listening and speaking) comprehension of the second language by the age of 11, but they don't reach the same level in reading and writing because they have enough level to communicate with their teachers. Also, if they communicate only with their teachers, they don't learn the skills to hold day-to-day conversations.</a:t>
            </a:r>
          </a:p>
          <a:p>
            <a:endParaRPr lang="en-GB" dirty="0" smtClean="0"/>
          </a:p>
          <a:p>
            <a:r>
              <a:rPr lang="en-GB" dirty="0" smtClean="0"/>
              <a:t>Maintenance/heritage –Heritage language = The language a person regards as their native, home, ancestral language. This covers indigenous languages (e.g. Welsh in Wales) and in-migrant languages (e.g. Spanish in the United States). </a:t>
            </a:r>
            <a:r>
              <a:rPr lang="en-GB" dirty="0" smtClean="0">
                <a:effectLst/>
              </a:rPr>
              <a:t>"Heritage language" is the term used to describe a language which is predominantly spoken by linguistic minorities. Heritage languages include indigenous languages that are often endangered as well as world languages that are commonly spoken in many other regions of the world.</a:t>
            </a:r>
            <a:r>
              <a:rPr lang="en-GB" baseline="0" dirty="0" smtClean="0">
                <a:effectLst/>
              </a:rPr>
              <a:t> </a:t>
            </a:r>
            <a:r>
              <a:rPr lang="en-GB" dirty="0" smtClean="0">
                <a:effectLst/>
              </a:rPr>
              <a:t>The label </a:t>
            </a:r>
            <a:r>
              <a:rPr lang="en-GB" i="1" dirty="0" smtClean="0">
                <a:effectLst/>
              </a:rPr>
              <a:t>heritage</a:t>
            </a:r>
            <a:r>
              <a:rPr lang="en-GB" dirty="0" smtClean="0">
                <a:effectLst/>
              </a:rPr>
              <a:t> is given to a language based principally on the social status of its speakers and not necessarily on any linguistic property. Thus, while Spanish typically comes in second in terms of native speakers worldwide and has official status in a number of countries, it is considered a heritage language in the English-dominant United States. Speakers of the same heritage language raised in the same community may differ significantly in terms of their language abilities, yet be considered heritage speakers under this definition. Some heritage speakers may be highly proficient in the language, possessing several registers, while other heritage speakers may be able to understand the language but not produce it. Other individuals that simply have a cultural connection with a minority language but do not speak it may consider it to be their heritage language.</a:t>
            </a:r>
            <a:endParaRPr lang="en-GB" dirty="0" smtClean="0"/>
          </a:p>
          <a:p>
            <a:endParaRPr lang="en-GB" dirty="0" smtClean="0"/>
          </a:p>
          <a:p>
            <a:r>
              <a:rPr lang="en-GB" dirty="0" smtClean="0"/>
              <a:t>Two way/Dual language - </a:t>
            </a:r>
            <a:r>
              <a:rPr lang="en-GB" b="1" dirty="0" smtClean="0">
                <a:effectLst/>
              </a:rPr>
              <a:t>Dual language</a:t>
            </a:r>
            <a:r>
              <a:rPr lang="en-GB" dirty="0" smtClean="0">
                <a:effectLst/>
              </a:rPr>
              <a:t> is a form of education in which students are taught literacy and content in two languages. The majority of dual language programs in the United States teach in English and Spanish, although increasing numbers of programs use a partner language other than Spanish, such as Arabic, Chinese, French, Hawaiian, Japanese, or Korean. Dual language programs use the partner language for at least half of the instructional day in the elementary years.</a:t>
            </a:r>
            <a:r>
              <a:rPr lang="en-GB" dirty="0" smtClean="0"/>
              <a:t> </a:t>
            </a:r>
            <a:r>
              <a:rPr lang="en-GB" dirty="0" smtClean="0">
                <a:effectLst/>
              </a:rPr>
              <a:t>In </a:t>
            </a:r>
            <a:r>
              <a:rPr lang="en-GB" i="1" dirty="0" smtClean="0">
                <a:effectLst/>
              </a:rPr>
              <a:t>two-way immersion</a:t>
            </a:r>
            <a:r>
              <a:rPr lang="en-GB" i="0" baseline="0" dirty="0" smtClean="0">
                <a:effectLst/>
              </a:rPr>
              <a:t> </a:t>
            </a:r>
            <a:r>
              <a:rPr lang="en-GB" dirty="0" smtClean="0">
                <a:effectLst/>
              </a:rPr>
              <a:t>the student population consists of speakers of two or more languages. Ideally speaking, half of the class is made up of native speakers of the major language in the area (e.g., English in the U.S.) and the other half is of the target language (e.g., Spanish). Class time is split in half and taught in the major and target languages. This way students encourage and teach each other, and eventually all become bilingual. The goals are similar to those of partial immersion. Different ratios of the target language to the native language may occur.</a:t>
            </a:r>
            <a:endParaRPr lang="en-GB" dirty="0" smtClean="0"/>
          </a:p>
          <a:p>
            <a:endParaRPr lang="en-GB" dirty="0" smtClean="0"/>
          </a:p>
          <a:p>
            <a:r>
              <a:rPr lang="en-GB" dirty="0" smtClean="0"/>
              <a:t>Mainstream with foreign language teaching – </a:t>
            </a:r>
          </a:p>
          <a:p>
            <a:pPr rtl="0"/>
            <a:r>
              <a:rPr lang="en-GB" dirty="0" smtClean="0">
                <a:effectLst/>
              </a:rPr>
              <a:t>Language education may take place as a general school subject or in a specialized </a:t>
            </a:r>
            <a:r>
              <a:rPr lang="en-GB" b="1" dirty="0" smtClean="0">
                <a:effectLst/>
              </a:rPr>
              <a:t>language school</a:t>
            </a:r>
            <a:r>
              <a:rPr lang="en-GB" dirty="0" smtClean="0">
                <a:effectLst/>
              </a:rPr>
              <a:t>. There are many methods of teaching languages. Some have fallen into relative obscurity and others are widely used; still others have a small following, but offer useful insights.</a:t>
            </a:r>
            <a:r>
              <a:rPr lang="en-GB" baseline="0" dirty="0" smtClean="0">
                <a:effectLst/>
              </a:rPr>
              <a:t> </a:t>
            </a:r>
            <a:r>
              <a:rPr lang="en-GB" dirty="0" smtClean="0">
                <a:effectLst/>
              </a:rPr>
              <a:t>While sometimes confused, the terms "approach", "method" and "technique" are hierarchical concepts.</a:t>
            </a:r>
          </a:p>
          <a:p>
            <a:pPr rtl="0"/>
            <a:r>
              <a:rPr lang="en-GB" dirty="0" smtClean="0">
                <a:effectLst/>
              </a:rPr>
              <a:t>An </a:t>
            </a:r>
            <a:r>
              <a:rPr lang="en-GB" b="1" dirty="0" smtClean="0">
                <a:effectLst/>
              </a:rPr>
              <a:t>approach</a:t>
            </a:r>
            <a:r>
              <a:rPr lang="en-GB" dirty="0" smtClean="0">
                <a:effectLst/>
              </a:rPr>
              <a:t> is a set of assumptions about the nature of language and language learning, but does not involve procedure or provide any details about how such assumptions should be implemented into the classroom setting.</a:t>
            </a:r>
          </a:p>
          <a:p>
            <a:pPr rtl="0"/>
            <a:r>
              <a:rPr lang="en-GB" dirty="0" smtClean="0">
                <a:effectLst/>
              </a:rPr>
              <a:t>A </a:t>
            </a:r>
            <a:r>
              <a:rPr lang="en-GB" b="1" dirty="0" smtClean="0">
                <a:effectLst/>
              </a:rPr>
              <a:t>method</a:t>
            </a:r>
            <a:r>
              <a:rPr lang="en-GB" dirty="0" smtClean="0">
                <a:effectLst/>
              </a:rPr>
              <a:t> is a plan for presenting the language material to be learned, and should be based upon a selected approach. In order for an approach to be translated into a method, an instructional system must be designed considering the objectives of the teaching/learning, how the content is to be selected and organized, the types of tasks to be performed, the roles of students, and the roles of teachers.</a:t>
            </a:r>
          </a:p>
          <a:p>
            <a:pPr rtl="0"/>
            <a:r>
              <a:rPr lang="en-GB" dirty="0" smtClean="0">
                <a:effectLst/>
              </a:rPr>
              <a:t>A </a:t>
            </a:r>
            <a:r>
              <a:rPr lang="en-GB" b="1" dirty="0" smtClean="0">
                <a:effectLst/>
              </a:rPr>
              <a:t>technique</a:t>
            </a:r>
            <a:r>
              <a:rPr lang="en-GB" dirty="0" smtClean="0">
                <a:effectLst/>
              </a:rPr>
              <a:t> (or strategy) is a very specific, concrete strategy or trick designed to accomplish an immediate objective. Such are derived from the controlling method, and less directly, from the approach.</a:t>
            </a:r>
          </a:p>
          <a:p>
            <a:endParaRPr lang="en-GB" dirty="0"/>
          </a:p>
        </p:txBody>
      </p:sp>
      <p:sp>
        <p:nvSpPr>
          <p:cNvPr id="4" name="Slide Number Placeholder 3"/>
          <p:cNvSpPr>
            <a:spLocks noGrp="1"/>
          </p:cNvSpPr>
          <p:nvPr>
            <p:ph type="sldNum" sz="quarter" idx="10"/>
          </p:nvPr>
        </p:nvSpPr>
        <p:spPr/>
        <p:txBody>
          <a:bodyPr/>
          <a:lstStyle/>
          <a:p>
            <a:fld id="{8D8B99D7-03FC-4649-AE87-E5028ECD77E2}"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4287786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UNESCO have a classification system to show how ‘in trouble’ a language is – 5 sections</a:t>
            </a:r>
          </a:p>
          <a:p>
            <a:endParaRPr lang="en-GB" dirty="0" smtClean="0"/>
          </a:p>
          <a:p>
            <a:r>
              <a:rPr lang="en-GB" dirty="0" smtClean="0"/>
              <a:t>2539</a:t>
            </a:r>
            <a:r>
              <a:rPr lang="en-GB" baseline="0" dirty="0" smtClean="0"/>
              <a:t> languages on the list</a:t>
            </a:r>
          </a:p>
          <a:p>
            <a:endParaRPr lang="en-GB" baseline="0" dirty="0" smtClean="0"/>
          </a:p>
          <a:p>
            <a:r>
              <a:rPr lang="en-GB" baseline="0" dirty="0" smtClean="0"/>
              <a:t>Welsh – classified as ‘vulnerable’ – 750,000 speakers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15</a:t>
            </a:fld>
            <a:endParaRPr lang="en-US"/>
          </a:p>
        </p:txBody>
      </p:sp>
    </p:spTree>
    <p:extLst>
      <p:ext uri="{BB962C8B-B14F-4D97-AF65-F5344CB8AC3E}">
        <p14:creationId xmlns:p14="http://schemas.microsoft.com/office/powerpoint/2010/main" val="626770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r>
              <a:rPr lang="en-GB" dirty="0" smtClean="0">
                <a:effectLst/>
              </a:rPr>
              <a:t>Additive bilingualism - the first language continues to be developed and the first culture to be valued while the second language is added</a:t>
            </a:r>
          </a:p>
          <a:p>
            <a:endParaRPr lang="en-GB"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Subtractive bilingualism - the second language is added at the expense of the first language and culture, which diminish as a consequence. </a:t>
            </a:r>
            <a:r>
              <a:rPr lang="en-GB" sz="1200" kern="1200" dirty="0" smtClean="0">
                <a:solidFill>
                  <a:schemeClr val="tx1"/>
                </a:solidFill>
                <a:latin typeface="+mn-lt"/>
                <a:ea typeface="+mn-ea"/>
                <a:cs typeface="+mn-cs"/>
              </a:rPr>
              <a:t>The second language replaces the first language. This is commonly found in children who emigrate to a foreign country when they are young, especially in cases of orphans who are deprived of their first language input.</a:t>
            </a:r>
            <a:endParaRPr lang="en-GB" dirty="0" smtClean="0">
              <a:effectLst/>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16</a:t>
            </a:fld>
            <a:endParaRPr lang="en-US">
              <a:solidFill>
                <a:prstClr val="black"/>
              </a:solidFill>
            </a:endParaRPr>
          </a:p>
        </p:txBody>
      </p:sp>
    </p:spTree>
    <p:extLst>
      <p:ext uri="{BB962C8B-B14F-4D97-AF65-F5344CB8AC3E}">
        <p14:creationId xmlns:p14="http://schemas.microsoft.com/office/powerpoint/2010/main" val="2441496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Garcia has added these two models of bilingualism to the additive-subtractive types.  </a:t>
            </a:r>
          </a:p>
          <a:p>
            <a:endParaRPr lang="en-GB" dirty="0" smtClean="0"/>
          </a:p>
          <a:p>
            <a:r>
              <a:rPr lang="en-GB" dirty="0" smtClean="0"/>
              <a:t>Read: https://ofeliagarciadotorg.files.wordpress.com/2011/02/education-multilingualism-translanguaging-21st-century.pdf for information.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17</a:t>
            </a:fld>
            <a:endParaRPr lang="en-US"/>
          </a:p>
        </p:txBody>
      </p:sp>
    </p:spTree>
    <p:extLst>
      <p:ext uri="{BB962C8B-B14F-4D97-AF65-F5344CB8AC3E}">
        <p14:creationId xmlns:p14="http://schemas.microsoft.com/office/powerpoint/2010/main" val="12811536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Simultaneous - These children generally reach linguistic milestones at the same time as their monolingual peers</a:t>
            </a:r>
          </a:p>
          <a:p>
            <a:endParaRPr lang="en-GB" dirty="0" smtClean="0"/>
          </a:p>
          <a:p>
            <a:r>
              <a:rPr lang="en-GB" dirty="0" smtClean="0"/>
              <a:t>Sequential</a:t>
            </a:r>
            <a:r>
              <a:rPr lang="en-GB" baseline="0" dirty="0" smtClean="0"/>
              <a:t> - </a:t>
            </a:r>
            <a:r>
              <a:rPr lang="en-GB" dirty="0" smtClean="0"/>
              <a:t>Children who do not learn two languages from infancy.</a:t>
            </a:r>
          </a:p>
          <a:p>
            <a:endParaRPr lang="en-GB" dirty="0" smtClean="0"/>
          </a:p>
          <a:p>
            <a:pPr rtl="0"/>
            <a:r>
              <a:rPr lang="en-GB" dirty="0" smtClean="0"/>
              <a:t>People often assume that a sequential bilingual's first language is their most proficient language, but this is not always the case. Over time and experience, a child's second language may become his or her </a:t>
            </a:r>
            <a:r>
              <a:rPr lang="en-GB" dirty="0" err="1" smtClean="0"/>
              <a:t>strongest.This</a:t>
            </a:r>
            <a:r>
              <a:rPr lang="en-GB" dirty="0" smtClean="0"/>
              <a:t> is especially likely to happen if a child's first language is a minority language spoken at home, and the child's second language is the majority language learned at school or in the community before the age of five.</a:t>
            </a:r>
          </a:p>
          <a:p>
            <a:pPr rtl="0"/>
            <a:endParaRPr lang="en-GB" dirty="0" smtClean="0"/>
          </a:p>
          <a:p>
            <a:pPr rtl="0"/>
            <a:r>
              <a:rPr lang="en-GB" dirty="0" smtClean="0"/>
              <a:t>Proficiency for both simultaneous and sequential bilinguals is dependent upon the child's opportunities to engage in meaningful conversations in a variety of contexts.</a:t>
            </a:r>
            <a:endParaRPr lang="en-GB" baseline="30000" dirty="0" smtClean="0"/>
          </a:p>
          <a:p>
            <a:pPr rtl="0"/>
            <a:endParaRPr lang="en-GB" dirty="0" smtClean="0"/>
          </a:p>
          <a:p>
            <a:pPr rtl="0"/>
            <a:r>
              <a:rPr lang="en-GB" dirty="0" smtClean="0"/>
              <a:t>Often simultaneous bilinguals are more proficient in their languages than sequential bilinguals. One argument for this is that simultaneous bilinguals develop more distinct representations of their languages, especially with regards to </a:t>
            </a:r>
            <a:r>
              <a:rPr lang="en-GB" dirty="0" smtClean="0">
                <a:hlinkClick r:id="rId3" tooltip="Phonological"/>
              </a:rPr>
              <a:t>phonological</a:t>
            </a:r>
            <a:r>
              <a:rPr lang="en-GB" dirty="0" smtClean="0"/>
              <a:t> and </a:t>
            </a:r>
            <a:r>
              <a:rPr lang="en-GB" dirty="0" smtClean="0">
                <a:hlinkClick r:id="rId4" tooltip="Semantics"/>
              </a:rPr>
              <a:t>semantic</a:t>
            </a:r>
            <a:r>
              <a:rPr lang="en-GB" dirty="0" smtClean="0"/>
              <a:t> levels of processing. This would cause learners to have more differentiation between the languages, leading them to be able to recognize the subtle differences between the languages that less proficient learners would struggle to recognize. Learning a language earlier in life would help develop these distinct representations of language, as the learner's first language would be less established. Conversely, learning a language later in life would lead to more similar semantic representations.</a:t>
            </a:r>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172873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rtl="0"/>
            <a:r>
              <a:rPr lang="en-GB" b="1" dirty="0" smtClean="0"/>
              <a:t>Second-language acquisition</a:t>
            </a:r>
            <a:r>
              <a:rPr lang="en-GB" dirty="0" smtClean="0"/>
              <a:t> (</a:t>
            </a:r>
            <a:r>
              <a:rPr lang="en-GB" b="1" dirty="0" smtClean="0"/>
              <a:t>SLA</a:t>
            </a:r>
            <a:r>
              <a:rPr lang="en-GB" dirty="0" smtClean="0"/>
              <a:t>), </a:t>
            </a:r>
            <a:r>
              <a:rPr lang="en-GB" b="1" dirty="0" smtClean="0"/>
              <a:t>second-language learning</a:t>
            </a:r>
            <a:r>
              <a:rPr lang="en-GB" dirty="0" smtClean="0"/>
              <a:t>, or </a:t>
            </a:r>
            <a:r>
              <a:rPr lang="en-GB" b="1" dirty="0" smtClean="0"/>
              <a:t>L2</a:t>
            </a:r>
            <a:r>
              <a:rPr lang="en-GB" dirty="0" smtClean="0"/>
              <a:t> (</a:t>
            </a:r>
            <a:r>
              <a:rPr lang="en-GB" b="1" dirty="0" smtClean="0"/>
              <a:t>language 2</a:t>
            </a:r>
            <a:r>
              <a:rPr lang="en-GB" dirty="0" smtClean="0"/>
              <a:t>) </a:t>
            </a:r>
            <a:r>
              <a:rPr lang="en-GB" b="1" dirty="0" smtClean="0"/>
              <a:t>acquisition</a:t>
            </a:r>
            <a:r>
              <a:rPr lang="en-GB" dirty="0" smtClean="0"/>
              <a:t>, is the process by which people learn a </a:t>
            </a:r>
            <a:r>
              <a:rPr lang="en-GB" dirty="0" smtClean="0">
                <a:hlinkClick r:id="rId3" tooltip="Second language"/>
              </a:rPr>
              <a:t>second language</a:t>
            </a:r>
            <a:r>
              <a:rPr lang="en-GB" dirty="0" smtClean="0"/>
              <a:t>. Second-language acquisition is also the scientific discipline devoted to studying that process. The field of second-language acquisition is a </a:t>
            </a:r>
            <a:r>
              <a:rPr lang="en-GB" dirty="0" err="1" smtClean="0"/>
              <a:t>subdiscipline</a:t>
            </a:r>
            <a:r>
              <a:rPr lang="en-GB" dirty="0" smtClean="0"/>
              <a:t> of </a:t>
            </a:r>
            <a:r>
              <a:rPr lang="en-GB" dirty="0" smtClean="0">
                <a:hlinkClick r:id="rId4" tooltip="Applied linguistics"/>
              </a:rPr>
              <a:t>applied linguistics</a:t>
            </a:r>
            <a:r>
              <a:rPr lang="en-GB" dirty="0" smtClean="0"/>
              <a:t>, but also receives research attention from a variety of other disciplines, such as </a:t>
            </a:r>
            <a:r>
              <a:rPr lang="en-GB" dirty="0" smtClean="0">
                <a:hlinkClick r:id="rId5" tooltip="Psychology"/>
              </a:rPr>
              <a:t>psychology</a:t>
            </a:r>
            <a:r>
              <a:rPr lang="en-GB" dirty="0" smtClean="0"/>
              <a:t> and </a:t>
            </a:r>
            <a:r>
              <a:rPr lang="en-GB" dirty="0" smtClean="0">
                <a:hlinkClick r:id="rId6" tooltip="Education"/>
              </a:rPr>
              <a:t>education</a:t>
            </a:r>
            <a:r>
              <a:rPr lang="en-GB" dirty="0" smtClean="0"/>
              <a:t>.</a:t>
            </a:r>
          </a:p>
          <a:p>
            <a:pPr rtl="0"/>
            <a:r>
              <a:rPr lang="en-GB" dirty="0" smtClean="0"/>
              <a:t>A central theme in SLA research is that of </a:t>
            </a:r>
            <a:r>
              <a:rPr lang="en-GB" i="1" dirty="0" smtClean="0">
                <a:hlinkClick r:id="rId7" tooltip="Interlanguage"/>
              </a:rPr>
              <a:t>interlanguage</a:t>
            </a:r>
            <a:r>
              <a:rPr lang="en-GB" dirty="0" smtClean="0"/>
              <a:t>, the idea that the language that learners use is not simply the result of differences between the languages that they already know and the language that they are learning, but that it is a complete language system in its own right, with its own systematic rules. This interlanguage gradually develops as learners are exposed to the targeted language. The order in which learners acquire features of their new language stays remarkably constant, even for learners with different native languages, and regardless of whether they have had language instruction. However, languages that learners already know can have a significant influence on the process of learning a new one. This influence is known as </a:t>
            </a:r>
            <a:r>
              <a:rPr lang="en-GB" i="1" dirty="0" smtClean="0">
                <a:hlinkClick r:id="rId8" tooltip="Language transfer"/>
              </a:rPr>
              <a:t>language transfer</a:t>
            </a:r>
            <a:endParaRPr lang="en-GB" dirty="0" smtClean="0"/>
          </a:p>
          <a:p>
            <a:endParaRPr lang="en-GB" dirty="0" smtClean="0"/>
          </a:p>
          <a:p>
            <a:r>
              <a:rPr lang="en-GB" dirty="0" smtClean="0"/>
              <a:t>The primary factor driving SLA appears to be the language input that learners receive. Learners become more advanced the longer they are immersed in the language they are learning, and the more time they spend doing free voluntary reading. The </a:t>
            </a:r>
            <a:r>
              <a:rPr lang="en-GB" dirty="0" smtClean="0">
                <a:hlinkClick r:id="rId9" tooltip="Input hypothesis"/>
              </a:rPr>
              <a:t>input hypothesis</a:t>
            </a:r>
            <a:r>
              <a:rPr lang="en-GB" dirty="0" smtClean="0"/>
              <a:t> developed by linguist </a:t>
            </a:r>
            <a:r>
              <a:rPr lang="en-GB" dirty="0" smtClean="0">
                <a:hlinkClick r:id="rId10" tooltip="Stephen Krashen"/>
              </a:rPr>
              <a:t>Stephen Krashen</a:t>
            </a:r>
            <a:r>
              <a:rPr lang="en-GB" dirty="0" smtClean="0"/>
              <a:t> makes a distinction between language acquisition and language learning (acquisition–learning distinction), claiming that acquisition is a subconscious process, whereas learning is a conscious one. According to this hypothesis, the acquisition process in L2 is the same as L1 (Language 1) acquisition. The learning process is consciously learning and inputting the language being learned. </a:t>
            </a:r>
          </a:p>
          <a:p>
            <a:endParaRPr lang="en-GB" dirty="0" smtClean="0"/>
          </a:p>
          <a:p>
            <a:r>
              <a:rPr lang="en-GB" dirty="0" smtClean="0"/>
              <a:t>There is also a considerable body of research about how SLA can be affected by individual factors such as age, learning strategies, and affective factors. A commonly discussed topic regarding age in SLA is the </a:t>
            </a:r>
            <a:r>
              <a:rPr lang="en-GB" dirty="0" smtClean="0">
                <a:hlinkClick r:id="rId11" tooltip="Critical period hypothesis"/>
              </a:rPr>
              <a:t>critical period hypothesis</a:t>
            </a:r>
            <a:r>
              <a:rPr lang="en-GB" dirty="0" smtClean="0"/>
              <a:t>, which suggests that individuals lose the ability to fully learn a language after a particular age in childhood. Another topic of interest in SLA is the differences between adult and child learners</a:t>
            </a:r>
          </a:p>
          <a:p>
            <a:endParaRPr lang="en-GB" dirty="0" smtClean="0"/>
          </a:p>
          <a:p>
            <a:r>
              <a:rPr lang="en-GB" dirty="0" smtClean="0"/>
              <a:t>The issue of age was first addressed with the </a:t>
            </a:r>
            <a:r>
              <a:rPr lang="en-GB" dirty="0" smtClean="0">
                <a:hlinkClick r:id="rId11" tooltip="Critical period hypothesis"/>
              </a:rPr>
              <a:t>critical period hypothesis</a:t>
            </a:r>
            <a:r>
              <a:rPr lang="en-GB" dirty="0" smtClean="0"/>
              <a:t>. The strict version of this hypothesis states that there is a cut-off age at about 12, after which learners lose the ability to fully learn a language. However, the exact age marking the end of the critical period is debated, and ranges from age 6 to 13, with many arguing that it is around the onset of puberty. This strict version has since been rejected for second-language acquisition, as some adult learners have been observed who reach native-like levels of pronunciation and general fluency. However, in general, adult learners of a second-language rarely achieve the native-like fluency that children display, despite often progressing faster in the initial stages. </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1496375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http://gov.wales/docs/dcells/publications/150203-defining-schools-welsh-medium-en.pdf</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20</a:t>
            </a:fld>
            <a:endParaRPr lang="en-US"/>
          </a:p>
        </p:txBody>
      </p:sp>
    </p:spTree>
    <p:extLst>
      <p:ext uri="{BB962C8B-B14F-4D97-AF65-F5344CB8AC3E}">
        <p14:creationId xmlns:p14="http://schemas.microsoft.com/office/powerpoint/2010/main" val="11088624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pPr/>
              <a:t>11/6/2017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pPr/>
              <a:t>11/6/2017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ACFACB-D1FE-2B48-A677-3892B895BEBC}"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pPr/>
              <a:t>11/6/2017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pPr/>
              <a:t>11/6/2017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pPr/>
              <a:t>11/6/2017</a:t>
            </a:fld>
            <a:endParaRPr lang="en-US"/>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pPr/>
              <a:t>‹#›</a:t>
            </a:fld>
            <a:endParaRPr lang="en-US"/>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11"/>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1"/>
            <a:ext cx="9144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8665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2696773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11"/>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11"/>
            <a:ext cx="9144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98357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5"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6" name="Footer Placeholder 5"/>
          <p:cNvSpPr>
            <a:spLocks noGrp="1"/>
          </p:cNvSpPr>
          <p:nvPr>
            <p:ph type="ftr" sz="quarter" idx="11"/>
          </p:nvPr>
        </p:nvSpPr>
        <p:spPr/>
        <p:txBody>
          <a:bodyPr/>
          <a:lstStyle/>
          <a:p>
            <a:endParaRPr lang="en-GB">
              <a:solidFill>
                <a:prstClr val="black">
                  <a:lumMod val="95000"/>
                  <a:lumOff val="5000"/>
                </a:prstClr>
              </a:solidFill>
            </a:endParaRPr>
          </a:p>
        </p:txBody>
      </p:sp>
      <p:sp>
        <p:nvSpPr>
          <p:cNvPr id="7" name="Slide Number Placeholder 6"/>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31955183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3166" y="2179636"/>
            <a:ext cx="356616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316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8" name="Footer Placeholder 7"/>
          <p:cNvSpPr>
            <a:spLocks noGrp="1"/>
          </p:cNvSpPr>
          <p:nvPr>
            <p:ph type="ftr" sz="quarter" idx="11"/>
          </p:nvPr>
        </p:nvSpPr>
        <p:spPr/>
        <p:txBody>
          <a:bodyPr/>
          <a:lstStyle/>
          <a:p>
            <a:endParaRPr lang="en-GB">
              <a:solidFill>
                <a:prstClr val="black">
                  <a:lumMod val="95000"/>
                  <a:lumOff val="5000"/>
                </a:prstClr>
              </a:solidFill>
            </a:endParaRPr>
          </a:p>
        </p:txBody>
      </p:sp>
      <p:sp>
        <p:nvSpPr>
          <p:cNvPr id="9" name="Slide Number Placeholder 8"/>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32616415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4" name="Footer Placeholder 3"/>
          <p:cNvSpPr>
            <a:spLocks noGrp="1"/>
          </p:cNvSpPr>
          <p:nvPr>
            <p:ph type="ftr" sz="quarter" idx="11"/>
          </p:nvPr>
        </p:nvSpPr>
        <p:spPr/>
        <p:txBody>
          <a:bodyPr/>
          <a:lstStyle/>
          <a:p>
            <a:endParaRPr lang="en-GB">
              <a:solidFill>
                <a:prstClr val="black">
                  <a:lumMod val="95000"/>
                  <a:lumOff val="5000"/>
                </a:prstClr>
              </a:solidFill>
            </a:endParaRPr>
          </a:p>
        </p:txBody>
      </p:sp>
      <p:sp>
        <p:nvSpPr>
          <p:cNvPr id="5" name="Slide Number Placeholder 4"/>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35217103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3" name="Footer Placeholder 2"/>
          <p:cNvSpPr>
            <a:spLocks noGrp="1"/>
          </p:cNvSpPr>
          <p:nvPr>
            <p:ph type="ftr" sz="quarter" idx="11"/>
          </p:nvPr>
        </p:nvSpPr>
        <p:spPr/>
        <p:txBody>
          <a:bodyPr/>
          <a:lstStyle/>
          <a:p>
            <a:endParaRPr lang="en-GB">
              <a:solidFill>
                <a:prstClr val="black">
                  <a:lumMod val="95000"/>
                  <a:lumOff val="5000"/>
                </a:prstClr>
              </a:solidFill>
            </a:endParaRPr>
          </a:p>
        </p:txBody>
      </p:sp>
      <p:sp>
        <p:nvSpPr>
          <p:cNvPr id="4" name="Slide Number Placeholder 3"/>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16109640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6" name="Footer Placeholder 5"/>
          <p:cNvSpPr>
            <a:spLocks noGrp="1"/>
          </p:cNvSpPr>
          <p:nvPr>
            <p:ph type="ftr" sz="quarter" idx="11"/>
          </p:nvPr>
        </p:nvSpPr>
        <p:spPr/>
        <p:txBody>
          <a:bodyPr/>
          <a:lstStyle/>
          <a:p>
            <a:endParaRPr lang="en-GB">
              <a:solidFill>
                <a:prstClr val="black">
                  <a:lumMod val="95000"/>
                  <a:lumOff val="5000"/>
                </a:prstClr>
              </a:solidFill>
            </a:endParaRPr>
          </a:p>
        </p:txBody>
      </p:sp>
      <p:sp>
        <p:nvSpPr>
          <p:cNvPr id="7" name="Slide Number Placeholder 6"/>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23499188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6" name="Footer Placeholder 5"/>
          <p:cNvSpPr>
            <a:spLocks noGrp="1"/>
          </p:cNvSpPr>
          <p:nvPr>
            <p:ph type="ftr" sz="quarter" idx="11"/>
          </p:nvPr>
        </p:nvSpPr>
        <p:spPr/>
        <p:txBody>
          <a:bodyPr/>
          <a:lstStyle/>
          <a:p>
            <a:endParaRPr lang="en-GB">
              <a:solidFill>
                <a:prstClr val="black">
                  <a:lumMod val="95000"/>
                  <a:lumOff val="5000"/>
                </a:prstClr>
              </a:solidFill>
            </a:endParaRPr>
          </a:p>
        </p:txBody>
      </p:sp>
      <p:sp>
        <p:nvSpPr>
          <p:cNvPr id="7" name="Slide Number Placeholder 6"/>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1414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spTree>
    <p:extLst>
      <p:ext uri="{BB962C8B-B14F-4D97-AF65-F5344CB8AC3E}">
        <p14:creationId xmlns:p14="http://schemas.microsoft.com/office/powerpoint/2010/main" val="1344456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2"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11"/>
          </p:nvPr>
        </p:nvSpPr>
        <p:spPr/>
        <p:txBody>
          <a:bodyPr/>
          <a:lstStyle/>
          <a:p>
            <a:endParaRPr lang="en-GB">
              <a:solidFill>
                <a:prstClr val="black">
                  <a:lumMod val="95000"/>
                  <a:lumOff val="5000"/>
                </a:prstClr>
              </a:solidFill>
            </a:endParaRPr>
          </a:p>
        </p:txBody>
      </p:sp>
      <p:sp>
        <p:nvSpPr>
          <p:cNvPr id="6" name="Slide Number Placeholder 5"/>
          <p:cNvSpPr>
            <a:spLocks noGrp="1"/>
          </p:cNvSpPr>
          <p:nvPr>
            <p:ph type="sldNum" sz="quarter" idx="12"/>
          </p:nvPr>
        </p:nvSpPr>
        <p:spPr/>
        <p:txBody>
          <a:body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81183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extLst>
      <p:ext uri="{BB962C8B-B14F-4D97-AF65-F5344CB8AC3E}">
        <p14:creationId xmlns:p14="http://schemas.microsoft.com/office/powerpoint/2010/main" val="1311498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15008409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336712227"/>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107362393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221322430"/>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24467027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92729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4743219"/>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440626188"/>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090975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9844371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11/6/2017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extLst>
      <p:ext uri="{BB962C8B-B14F-4D97-AF65-F5344CB8AC3E}">
        <p14:creationId xmlns:p14="http://schemas.microsoft.com/office/powerpoint/2010/main" val="25991249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278521813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2538619913"/>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3721912292"/>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439427701"/>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solidFill>
                  <a:prstClr val="white"/>
                </a:solidFill>
              </a:rPr>
              <a:pPr/>
              <a:t>11/6/2017</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305491572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63573055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328215313"/>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solidFill>
                  <a:prstClr val="white"/>
                </a:solidFill>
              </a:rPr>
              <a:pPr/>
              <a:t>11/6/2017</a:t>
            </a:fld>
            <a:endParaRPr lang="en-US">
              <a:solidFill>
                <a:prstClr val="white"/>
              </a:solidFill>
            </a:endParaRPr>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229218692"/>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9660689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11/6/2017</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03595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e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pPr/>
              <a:t>11/6/2017</a:t>
            </a:fld>
            <a:endParaRPr lang="en-US"/>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101"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102"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D3E3DFD-C840-4A8E-8B81-B3411F07DC86}" type="datetimeFigureOut">
              <a:rPr lang="en-GB" smtClean="0">
                <a:solidFill>
                  <a:prstClr val="black">
                    <a:lumMod val="95000"/>
                    <a:lumOff val="5000"/>
                  </a:prstClr>
                </a:solidFill>
              </a:rPr>
              <a:pPr/>
              <a:t>06/11/2017</a:t>
            </a:fld>
            <a:endParaRPr lang="en-GB">
              <a:solidFill>
                <a:prstClr val="black">
                  <a:lumMod val="95000"/>
                  <a:lumOff val="5000"/>
                </a:prstClr>
              </a:solidFill>
            </a:endParaRPr>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solidFill>
                <a:prstClr val="black">
                  <a:lumMod val="95000"/>
                  <a:lumOff val="5000"/>
                </a:prstClr>
              </a:solidFill>
            </a:endParaRPr>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1866157-1D82-4B38-9690-B7A5C6C7E5BE}" type="slidenum">
              <a:rPr lang="en-GB" smtClean="0">
                <a:solidFill>
                  <a:prstClr val="black">
                    <a:lumMod val="95000"/>
                    <a:lumOff val="5000"/>
                  </a:prstClr>
                </a:solidFill>
              </a:rPr>
              <a:pPr/>
              <a:t>‹#›</a:t>
            </a:fld>
            <a:endParaRPr lang="en-GB">
              <a:solidFill>
                <a:prstClr val="black">
                  <a:lumMod val="95000"/>
                  <a:lumOff val="5000"/>
                </a:prstClr>
              </a:solidFill>
            </a:endParaRPr>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3377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solidFill>
                  <a:prstClr val="black"/>
                </a:solidFill>
              </a:rPr>
              <a:pPr/>
              <a:t>11/6/2017</a:t>
            </a:fld>
            <a:endParaRPr lang="en-US">
              <a:solidFill>
                <a:prstClr val="black"/>
              </a:solidFill>
            </a:endParaRPr>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solidFill>
                <a:prstClr val="black"/>
              </a:solidFill>
            </a:endParaRPr>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52544631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solidFill>
                  <a:prstClr val="black"/>
                </a:solidFill>
              </a:rPr>
              <a:pPr/>
              <a:t>11/6/2017</a:t>
            </a:fld>
            <a:endParaRPr lang="en-US">
              <a:solidFill>
                <a:prstClr val="black"/>
              </a:solidFill>
            </a:endParaRPr>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solidFill>
                <a:prstClr val="black"/>
              </a:solidFill>
            </a:endParaRPr>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02660252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c.morgan@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mailto:natalie.griffiths@uwtsd.ac.uk" TargetMode="External"/><Relationship Id="rId4" Type="http://schemas.openxmlformats.org/officeDocument/2006/relationships/hyperlink" Target="mailto:d.b.thomas@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https://www.estyn.gov.wales/document/supplementary-guidance-welsh-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7Cgpfw4z8cw"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syg87gaMWOE"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guardian.com/news/datablog/2011/apr/15/language-extinct-endangered"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hyperlink" Target="http://gov.wales/docs/dcells/publications/150203-defining-schools-welsh-medium-en.pdf" TargetMode="External"/><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ECAD6006C</a:t>
            </a:r>
            <a:endParaRPr lang="en-US" dirty="0"/>
          </a:p>
        </p:txBody>
      </p:sp>
      <p:sp>
        <p:nvSpPr>
          <p:cNvPr id="3" name="Subtitle 2"/>
          <p:cNvSpPr>
            <a:spLocks noGrp="1"/>
          </p:cNvSpPr>
          <p:nvPr>
            <p:ph type="subTitle" idx="1"/>
          </p:nvPr>
        </p:nvSpPr>
        <p:spPr/>
        <p:txBody>
          <a:bodyPr/>
          <a:lstStyle/>
          <a:p>
            <a:r>
              <a:rPr lang="en-US" dirty="0" smtClean="0"/>
              <a:t>Yr Iaith </a:t>
            </a:r>
            <a:r>
              <a:rPr lang="en-US" dirty="0" err="1" smtClean="0"/>
              <a:t>ar</a:t>
            </a:r>
            <a:r>
              <a:rPr lang="en-US" dirty="0" smtClean="0"/>
              <a:t> </a:t>
            </a:r>
            <a:r>
              <a:rPr lang="en-US" dirty="0" err="1" smtClean="0"/>
              <a:t>Daith</a:t>
            </a:r>
            <a:r>
              <a:rPr lang="en-US" dirty="0" smtClean="0"/>
              <a:t> 3</a:t>
            </a:r>
            <a:endParaRPr lang="en-US" dirty="0"/>
          </a:p>
        </p:txBody>
      </p:sp>
      <p:pic>
        <p:nvPicPr>
          <p:cNvPr id="6" name="Picture 5" descr="TSD Logo.png"/>
          <p:cNvPicPr>
            <a:picLocks noChangeAspect="1"/>
          </p:cNvPicPr>
          <p:nvPr/>
        </p:nvPicPr>
        <p:blipFill>
          <a:blip r:embed="rId3"/>
          <a:stretch>
            <a:fillRect/>
          </a:stretch>
        </p:blipFill>
        <p:spPr>
          <a:xfrm>
            <a:off x="306208" y="292476"/>
            <a:ext cx="3810000" cy="1257300"/>
          </a:xfrm>
          <a:prstGeom prst="rect">
            <a:avLst/>
          </a:prstGeom>
        </p:spPr>
      </p:pic>
    </p:spTree>
    <p:extLst>
      <p:ext uri="{BB962C8B-B14F-4D97-AF65-F5344CB8AC3E}">
        <p14:creationId xmlns:p14="http://schemas.microsoft.com/office/powerpoint/2010/main" val="15735078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86153" y="1457032"/>
            <a:ext cx="8229600" cy="4525963"/>
          </a:xfrm>
        </p:spPr>
        <p:txBody>
          <a:bodyPr>
            <a:normAutofit/>
          </a:bodyPr>
          <a:lstStyle/>
          <a:p>
            <a:pPr marL="109728" indent="0" hangingPunct="0">
              <a:buNone/>
              <a:defRPr/>
            </a:pPr>
            <a:r>
              <a:rPr lang="en-GB" b="1" dirty="0" smtClean="0"/>
              <a:t>Catherine Morgan  </a:t>
            </a:r>
            <a:r>
              <a:rPr lang="en-GB" dirty="0" smtClean="0"/>
              <a:t>(</a:t>
            </a:r>
            <a:r>
              <a:rPr lang="en-GB" dirty="0" err="1" smtClean="0"/>
              <a:t>Cydlynydd</a:t>
            </a:r>
            <a:r>
              <a:rPr lang="en-GB" dirty="0" smtClean="0"/>
              <a:t> </a:t>
            </a:r>
            <a:r>
              <a:rPr lang="en-GB" dirty="0" err="1" smtClean="0"/>
              <a:t>y</a:t>
            </a:r>
            <a:r>
              <a:rPr lang="en-GB" dirty="0" smtClean="0"/>
              <a:t> </a:t>
            </a:r>
            <a:r>
              <a:rPr lang="en-GB" dirty="0" err="1" smtClean="0"/>
              <a:t>Modiwl</a:t>
            </a:r>
            <a:r>
              <a:rPr lang="en-GB" dirty="0" smtClean="0"/>
              <a:t>)</a:t>
            </a:r>
            <a:r>
              <a:rPr lang="en-GB" b="1" dirty="0" smtClean="0"/>
              <a:t>	</a:t>
            </a:r>
            <a:r>
              <a:rPr lang="en-GB" b="1" dirty="0"/>
              <a:t>	</a:t>
            </a:r>
            <a:endParaRPr lang="en-GB" b="1" dirty="0" smtClean="0"/>
          </a:p>
          <a:p>
            <a:pPr marL="109728" indent="0" hangingPunct="0">
              <a:buNone/>
              <a:defRPr/>
            </a:pPr>
            <a:r>
              <a:rPr lang="en-GB" u="sng" dirty="0" smtClean="0">
                <a:hlinkClick r:id="rId3"/>
              </a:rPr>
              <a:t>c.morgan@uwtsd.ac.uk</a:t>
            </a:r>
            <a:endParaRPr lang="en-GB" dirty="0"/>
          </a:p>
          <a:p>
            <a:pPr marL="109728" indent="0">
              <a:buNone/>
            </a:pPr>
            <a:r>
              <a:rPr lang="en-US" b="1" dirty="0" smtClean="0"/>
              <a:t>  </a:t>
            </a:r>
          </a:p>
          <a:p>
            <a:pPr marL="109728" indent="0">
              <a:buNone/>
            </a:pPr>
            <a:endParaRPr lang="en-US" b="1" dirty="0" smtClean="0"/>
          </a:p>
          <a:p>
            <a:pPr marL="109728" indent="0">
              <a:buNone/>
            </a:pPr>
            <a:r>
              <a:rPr lang="en-US" b="1" dirty="0" smtClean="0"/>
              <a:t>Diane </a:t>
            </a:r>
            <a:r>
              <a:rPr lang="en-US" b="1" dirty="0" smtClean="0"/>
              <a:t>Thomas</a:t>
            </a:r>
            <a:endParaRPr lang="en-US" b="1" dirty="0" smtClean="0"/>
          </a:p>
          <a:p>
            <a:pPr marL="109728" indent="0">
              <a:buNone/>
            </a:pPr>
            <a:r>
              <a:rPr lang="en-US" b="1" dirty="0" smtClean="0">
                <a:hlinkClick r:id="rId4"/>
              </a:rPr>
              <a:t>d.b.thomas@uwtsd.ac.uk</a:t>
            </a:r>
            <a:endParaRPr lang="en-US" b="1" dirty="0" smtClean="0"/>
          </a:p>
          <a:p>
            <a:pPr marL="109728" indent="0">
              <a:buNone/>
            </a:pPr>
            <a:r>
              <a:rPr lang="en-GB" b="1" dirty="0"/>
              <a:t>Natalie Griffiths	                                 </a:t>
            </a:r>
            <a:r>
              <a:rPr lang="en-GB" u="sng" dirty="0">
                <a:hlinkClick r:id="rId5"/>
              </a:rPr>
              <a:t>natalie.griffiths@uwtsd.ac.uk</a:t>
            </a:r>
            <a:r>
              <a:rPr lang="en-GB" dirty="0"/>
              <a:t> </a:t>
            </a:r>
          </a:p>
          <a:p>
            <a:pPr marL="109728" indent="0">
              <a:buNone/>
            </a:pPr>
            <a:endParaRPr lang="en-US" b="1" dirty="0" smtClean="0"/>
          </a:p>
          <a:p>
            <a:pPr marL="109728" indent="0">
              <a:buNone/>
            </a:pPr>
            <a:endParaRPr lang="en-US" dirty="0"/>
          </a:p>
        </p:txBody>
      </p:sp>
      <p:sp>
        <p:nvSpPr>
          <p:cNvPr id="3" name="Title 2"/>
          <p:cNvSpPr>
            <a:spLocks noGrp="1"/>
          </p:cNvSpPr>
          <p:nvPr>
            <p:ph type="title"/>
          </p:nvPr>
        </p:nvSpPr>
        <p:spPr/>
        <p:txBody>
          <a:bodyPr/>
          <a:lstStyle/>
          <a:p>
            <a:r>
              <a:rPr lang="en-US" dirty="0" smtClean="0"/>
              <a:t>Pwy </a:t>
            </a:r>
            <a:r>
              <a:rPr lang="en-US" dirty="0" err="1" smtClean="0"/>
              <a:t>i</a:t>
            </a:r>
            <a:r>
              <a:rPr lang="en-US" dirty="0" smtClean="0"/>
              <a:t> </a:t>
            </a:r>
            <a:r>
              <a:rPr lang="en-US" dirty="0" err="1" smtClean="0"/>
              <a:t>gysylltu</a:t>
            </a:r>
            <a:r>
              <a:rPr lang="en-US" dirty="0" smtClean="0"/>
              <a:t>?</a:t>
            </a:r>
            <a:endParaRPr lang="en-US" dirty="0"/>
          </a:p>
        </p:txBody>
      </p:sp>
    </p:spTree>
    <p:extLst>
      <p:ext uri="{BB962C8B-B14F-4D97-AF65-F5344CB8AC3E}">
        <p14:creationId xmlns:p14="http://schemas.microsoft.com/office/powerpoint/2010/main" val="17292302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 </a:t>
            </a:r>
            <a:r>
              <a:rPr lang="en-GB" dirty="0" smtClean="0"/>
              <a:t>12/02/18, 3yp</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US" dirty="0" smtClean="0"/>
              <a:t>13/03/18</a:t>
            </a:r>
            <a:endParaRPr lang="en-US" dirty="0"/>
          </a:p>
        </p:txBody>
      </p:sp>
      <p:sp>
        <p:nvSpPr>
          <p:cNvPr id="11" name="Content Placeholder 10"/>
          <p:cNvSpPr>
            <a:spLocks noGrp="1"/>
          </p:cNvSpPr>
          <p:nvPr>
            <p:ph sz="quarter" idx="2"/>
          </p:nvPr>
        </p:nvSpPr>
        <p:spPr/>
        <p:txBody>
          <a:bodyPr/>
          <a:lstStyle/>
          <a:p>
            <a:pPr marL="109728" indent="0">
              <a:buNone/>
            </a:pPr>
            <a:r>
              <a:rPr lang="en-US" dirty="0" err="1"/>
              <a:t>Ymateb</a:t>
            </a:r>
            <a:r>
              <a:rPr lang="en-US" dirty="0"/>
              <a:t> </a:t>
            </a:r>
            <a:r>
              <a:rPr lang="en-US" dirty="0" err="1"/>
              <a:t>yn</a:t>
            </a:r>
            <a:r>
              <a:rPr lang="en-US" dirty="0"/>
              <a:t> </a:t>
            </a:r>
            <a:r>
              <a:rPr lang="en-US" dirty="0" err="1"/>
              <a:t>feirniadol</a:t>
            </a:r>
            <a:r>
              <a:rPr lang="en-US" dirty="0"/>
              <a:t> </a:t>
            </a:r>
            <a:r>
              <a:rPr lang="en-US" dirty="0" err="1"/>
              <a:t>i</a:t>
            </a:r>
            <a:r>
              <a:rPr lang="en-US" dirty="0"/>
              <a:t> </a:t>
            </a:r>
            <a:r>
              <a:rPr lang="en-US" dirty="0" err="1"/>
              <a:t>erthygl</a:t>
            </a:r>
            <a:r>
              <a:rPr lang="en-US" dirty="0"/>
              <a:t>, </a:t>
            </a:r>
            <a:r>
              <a:rPr lang="en-US" dirty="0" err="1"/>
              <a:t>gan</a:t>
            </a:r>
            <a:r>
              <a:rPr lang="en-US" dirty="0"/>
              <a:t> </a:t>
            </a:r>
            <a:r>
              <a:rPr lang="en-US" dirty="0" err="1"/>
              <a:t>roi</a:t>
            </a:r>
            <a:r>
              <a:rPr lang="en-US" dirty="0"/>
              <a:t> </a:t>
            </a:r>
            <a:r>
              <a:rPr lang="en-US" dirty="0" err="1"/>
              <a:t>tystiolaeth</a:t>
            </a:r>
            <a:r>
              <a:rPr lang="en-US" dirty="0"/>
              <a:t> o </a:t>
            </a:r>
            <a:r>
              <a:rPr lang="en-US" dirty="0" err="1"/>
              <a:t>wybodaeth</a:t>
            </a:r>
            <a:r>
              <a:rPr lang="en-US" dirty="0"/>
              <a:t> a </a:t>
            </a:r>
            <a:r>
              <a:rPr lang="en-US" dirty="0" err="1"/>
              <a:t>dealltwriaeth</a:t>
            </a:r>
            <a:r>
              <a:rPr lang="en-US" dirty="0"/>
              <a:t> </a:t>
            </a:r>
            <a:r>
              <a:rPr lang="en-US" dirty="0" err="1"/>
              <a:t>gadarn</a:t>
            </a:r>
            <a:r>
              <a:rPr lang="en-US" dirty="0"/>
              <a:t> o </a:t>
            </a:r>
            <a:r>
              <a:rPr lang="en-US" dirty="0" err="1"/>
              <a:t>themâu</a:t>
            </a:r>
            <a:r>
              <a:rPr lang="en-US" dirty="0"/>
              <a:t> </a:t>
            </a:r>
            <a:r>
              <a:rPr lang="en-US" dirty="0" err="1"/>
              <a:t>sy’n</a:t>
            </a:r>
            <a:r>
              <a:rPr lang="en-US" dirty="0"/>
              <a:t> </a:t>
            </a:r>
            <a:r>
              <a:rPr lang="en-US" dirty="0" err="1"/>
              <a:t>gysylltiedig</a:t>
            </a:r>
            <a:r>
              <a:rPr lang="en-US" dirty="0"/>
              <a:t> ag </a:t>
            </a:r>
            <a:r>
              <a:rPr lang="en-US" dirty="0" err="1"/>
              <a:t>addysgu’r</a:t>
            </a:r>
            <a:r>
              <a:rPr lang="en-US" dirty="0"/>
              <a:t> </a:t>
            </a:r>
            <a:r>
              <a:rPr lang="en-US" dirty="0" err="1"/>
              <a:t>Gymraeg</a:t>
            </a:r>
            <a:r>
              <a:rPr lang="en-US" dirty="0"/>
              <a:t> </a:t>
            </a:r>
            <a:r>
              <a:rPr lang="en-US" dirty="0" err="1"/>
              <a:t>yn</a:t>
            </a:r>
            <a:r>
              <a:rPr lang="en-US" dirty="0"/>
              <a:t> y sector </a:t>
            </a:r>
            <a:r>
              <a:rPr lang="en-US" dirty="0" err="1"/>
              <a:t>cyfrwng</a:t>
            </a:r>
            <a:r>
              <a:rPr lang="en-US" dirty="0"/>
              <a:t> </a:t>
            </a:r>
            <a:r>
              <a:rPr lang="en-US" dirty="0" err="1"/>
              <a:t>Saesneg</a:t>
            </a:r>
            <a:r>
              <a:rPr lang="en-US" dirty="0"/>
              <a:t>.</a:t>
            </a:r>
            <a:endParaRPr lang="en-US" dirty="0"/>
          </a:p>
        </p:txBody>
      </p:sp>
      <p:sp>
        <p:nvSpPr>
          <p:cNvPr id="13" name="Content Placeholder 12"/>
          <p:cNvSpPr>
            <a:spLocks noGrp="1"/>
          </p:cNvSpPr>
          <p:nvPr>
            <p:ph sz="quarter" idx="4"/>
          </p:nvPr>
        </p:nvSpPr>
        <p:spPr/>
        <p:txBody>
          <a:bodyPr>
            <a:normAutofit/>
          </a:bodyPr>
          <a:lstStyle/>
          <a:p>
            <a:pPr marL="109728" indent="0">
              <a:buNone/>
            </a:pPr>
            <a:r>
              <a:rPr lang="en-US" dirty="0"/>
              <a:t>Critical response to an article that provides evidence of sound knowledge and understanding of themes related to the teaching of Welsh in the English-medium sector</a:t>
            </a:r>
            <a:endParaRPr lang="en-US" dirty="0"/>
          </a:p>
        </p:txBody>
      </p:sp>
    </p:spTree>
    <p:extLst>
      <p:ext uri="{BB962C8B-B14F-4D97-AF65-F5344CB8AC3E}">
        <p14:creationId xmlns:p14="http://schemas.microsoft.com/office/powerpoint/2010/main" val="23778157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Erthygl</a:t>
            </a:r>
            <a:r>
              <a:rPr lang="en-GB" dirty="0" smtClean="0"/>
              <a:t>               Article</a:t>
            </a:r>
            <a:endParaRPr lang="en-GB" dirty="0"/>
          </a:p>
        </p:txBody>
      </p:sp>
      <p:sp>
        <p:nvSpPr>
          <p:cNvPr id="3" name="Text Placeholder 2"/>
          <p:cNvSpPr>
            <a:spLocks noGrp="1"/>
          </p:cNvSpPr>
          <p:nvPr>
            <p:ph type="body" idx="1"/>
          </p:nvPr>
        </p:nvSpPr>
        <p:spPr/>
        <p:txBody>
          <a:bodyPr/>
          <a:lstStyle/>
          <a:p>
            <a:endParaRPr lang="en-GB"/>
          </a:p>
        </p:txBody>
      </p:sp>
      <p:sp>
        <p:nvSpPr>
          <p:cNvPr id="4" name="Text Placeholder 3"/>
          <p:cNvSpPr>
            <a:spLocks noGrp="1"/>
          </p:cNvSpPr>
          <p:nvPr>
            <p:ph type="body" sz="half" idx="3"/>
          </p:nvPr>
        </p:nvSpPr>
        <p:spPr/>
        <p:txBody>
          <a:bodyPr/>
          <a:lstStyle/>
          <a:p>
            <a:endParaRPr lang="en-GB"/>
          </a:p>
        </p:txBody>
      </p:sp>
      <p:sp>
        <p:nvSpPr>
          <p:cNvPr id="5" name="Content Placeholder 4"/>
          <p:cNvSpPr>
            <a:spLocks noGrp="1"/>
          </p:cNvSpPr>
          <p:nvPr>
            <p:ph sz="quarter" idx="2"/>
          </p:nvPr>
        </p:nvSpPr>
        <p:spPr/>
        <p:txBody>
          <a:bodyPr/>
          <a:lstStyle/>
          <a:p>
            <a:pPr marL="109728" indent="0">
              <a:buNone/>
            </a:pPr>
            <a:r>
              <a:rPr lang="en-GB" dirty="0"/>
              <a:t>Dr W. Gwyn Lewis</a:t>
            </a:r>
          </a:p>
          <a:p>
            <a:pPr marL="109728" indent="0">
              <a:buNone/>
            </a:pPr>
            <a:endParaRPr lang="en-GB" dirty="0"/>
          </a:p>
          <a:p>
            <a:pPr marL="109728" indent="0">
              <a:buNone/>
            </a:pPr>
            <a:r>
              <a:rPr lang="en-GB" dirty="0" err="1"/>
              <a:t>Addysg</a:t>
            </a:r>
            <a:r>
              <a:rPr lang="en-GB" dirty="0"/>
              <a:t> </a:t>
            </a:r>
            <a:r>
              <a:rPr lang="en-GB" dirty="0" err="1"/>
              <a:t>Ddwyieithog</a:t>
            </a:r>
            <a:r>
              <a:rPr lang="en-GB" dirty="0"/>
              <a:t> </a:t>
            </a:r>
            <a:r>
              <a:rPr lang="en-GB" dirty="0" err="1"/>
              <a:t>yn</a:t>
            </a:r>
            <a:endParaRPr lang="en-GB" dirty="0"/>
          </a:p>
          <a:p>
            <a:pPr marL="109728" indent="0">
              <a:buNone/>
            </a:pPr>
            <a:r>
              <a:rPr lang="en-GB" dirty="0" err="1"/>
              <a:t>yr</a:t>
            </a:r>
            <a:r>
              <a:rPr lang="en-GB" dirty="0"/>
              <a:t> unfed </a:t>
            </a:r>
            <a:r>
              <a:rPr lang="en-GB" dirty="0" err="1"/>
              <a:t>ganrif</a:t>
            </a:r>
            <a:r>
              <a:rPr lang="en-GB" dirty="0"/>
              <a:t> </a:t>
            </a:r>
            <a:r>
              <a:rPr lang="en-GB" dirty="0" err="1"/>
              <a:t>ar</a:t>
            </a:r>
            <a:r>
              <a:rPr lang="en-GB" dirty="0"/>
              <a:t> </a:t>
            </a:r>
            <a:r>
              <a:rPr lang="en-GB" dirty="0" err="1"/>
              <a:t>hugain</a:t>
            </a:r>
            <a:r>
              <a:rPr lang="en-GB" dirty="0"/>
              <a:t>: </a:t>
            </a:r>
            <a:r>
              <a:rPr lang="en-GB" dirty="0" err="1"/>
              <a:t>adolygu’r</a:t>
            </a:r>
            <a:r>
              <a:rPr lang="en-GB" dirty="0"/>
              <a:t> </a:t>
            </a:r>
            <a:r>
              <a:rPr lang="en-GB" dirty="0" err="1"/>
              <a:t>cyd-destun</a:t>
            </a:r>
            <a:r>
              <a:rPr lang="en-GB" dirty="0"/>
              <a:t> </a:t>
            </a:r>
            <a:r>
              <a:rPr lang="en-GB" dirty="0" err="1"/>
              <a:t>rhyngwladol</a:t>
            </a:r>
            <a:endParaRPr lang="en-GB" dirty="0"/>
          </a:p>
          <a:p>
            <a:endParaRPr lang="en-GB" dirty="0"/>
          </a:p>
        </p:txBody>
      </p:sp>
      <p:sp>
        <p:nvSpPr>
          <p:cNvPr id="6" name="Content Placeholder 5"/>
          <p:cNvSpPr>
            <a:spLocks noGrp="1"/>
          </p:cNvSpPr>
          <p:nvPr>
            <p:ph sz="quarter" idx="4"/>
          </p:nvPr>
        </p:nvSpPr>
        <p:spPr/>
        <p:txBody>
          <a:bodyPr/>
          <a:lstStyle/>
          <a:p>
            <a:pPr marL="109728" indent="0">
              <a:buNone/>
            </a:pPr>
            <a:r>
              <a:rPr lang="sv-SE" dirty="0"/>
              <a:t>Allan B.I. Bernardo and Marianne Jennifer M. Gaerlan</a:t>
            </a:r>
            <a:endParaRPr lang="en-GB" dirty="0"/>
          </a:p>
          <a:p>
            <a:pPr marL="109728" indent="0">
              <a:buNone/>
            </a:pPr>
            <a:endParaRPr lang="en-GB" dirty="0"/>
          </a:p>
          <a:p>
            <a:pPr marL="109728" indent="0">
              <a:buNone/>
            </a:pPr>
            <a:r>
              <a:rPr lang="en-GB" dirty="0"/>
              <a:t>Non-Native English Students Learning </a:t>
            </a:r>
            <a:r>
              <a:rPr lang="en-GB" i="1" dirty="0"/>
              <a:t>in</a:t>
            </a:r>
          </a:p>
          <a:p>
            <a:pPr marL="109728" indent="0">
              <a:buNone/>
            </a:pPr>
            <a:r>
              <a:rPr lang="en-GB" dirty="0"/>
              <a:t>English: Reviewing and Reflecting on the Research</a:t>
            </a:r>
          </a:p>
          <a:p>
            <a:endParaRPr lang="en-GB" dirty="0"/>
          </a:p>
        </p:txBody>
      </p:sp>
    </p:spTree>
    <p:extLst>
      <p:ext uri="{BB962C8B-B14F-4D97-AF65-F5344CB8AC3E}">
        <p14:creationId xmlns:p14="http://schemas.microsoft.com/office/powerpoint/2010/main" val="3264125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176683120"/>
              </p:ext>
            </p:extLst>
          </p:nvPr>
        </p:nvGraphicFramePr>
        <p:xfrm>
          <a:off x="1477113" y="274639"/>
          <a:ext cx="6775937" cy="5645514"/>
        </p:xfrm>
        <a:graphic>
          <a:graphicData uri="http://schemas.openxmlformats.org/drawingml/2006/table">
            <a:tbl>
              <a:tblPr firstRow="1" firstCol="1" bandRow="1" bandCol="1"/>
              <a:tblGrid>
                <a:gridCol w="881171"/>
                <a:gridCol w="881171"/>
                <a:gridCol w="969411"/>
                <a:gridCol w="1053303"/>
                <a:gridCol w="1053303"/>
                <a:gridCol w="968789"/>
                <a:gridCol w="968789"/>
              </a:tblGrid>
              <a:tr h="207691">
                <a:tc gridSpan="7">
                  <a:txBody>
                    <a:bodyPr/>
                    <a:lstStyle/>
                    <a:p>
                      <a:pPr algn="ctr">
                        <a:spcAft>
                          <a:spcPts val="0"/>
                        </a:spcAft>
                      </a:pPr>
                      <a:r>
                        <a:rPr lang="en-GB" sz="900" b="1">
                          <a:effectLst/>
                          <a:latin typeface="Calibri"/>
                          <a:ea typeface="Times New Roman"/>
                          <a:cs typeface="Times New Roman"/>
                        </a:rPr>
                        <a:t>COMMON ASSESSMENT AND MARKING CRITERIA FOR THIS ASSIGNMENT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42416">
                <a:tc>
                  <a:txBody>
                    <a:bodyPr/>
                    <a:lstStyle/>
                    <a:p>
                      <a:pPr algn="l">
                        <a:spcAft>
                          <a:spcPts val="0"/>
                        </a:spcAft>
                      </a:pPr>
                      <a:r>
                        <a:rPr lang="en-GB" sz="600" b="1">
                          <a:effectLst/>
                          <a:latin typeface="Calibri"/>
                          <a:ea typeface="Times New Roman"/>
                          <a:cs typeface="Times New Roman"/>
                        </a:rPr>
                        <a:t>Level 5</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gridSpan="6">
                  <a:txBody>
                    <a:bodyPr/>
                    <a:lstStyle/>
                    <a:p>
                      <a:pPr algn="l">
                        <a:spcAft>
                          <a:spcPts val="0"/>
                        </a:spcAft>
                      </a:pPr>
                      <a:r>
                        <a:rPr lang="en-GB" sz="300" b="1">
                          <a:effectLst/>
                          <a:latin typeface="Calibri"/>
                          <a:ea typeface="Times New Roman"/>
                          <a:cs typeface="Times New Roman"/>
                        </a:rPr>
                        <a:t>Assessment Criteria Descriptors for BA Primary Education with QTS </a:t>
                      </a:r>
                      <a:endParaRPr lang="en-GB" sz="600">
                        <a:effectLst/>
                        <a:latin typeface="Times New Roman"/>
                        <a:ea typeface="Times New Roman"/>
                      </a:endParaRPr>
                    </a:p>
                    <a:p>
                      <a:pPr algn="l">
                        <a:spcAft>
                          <a:spcPts val="0"/>
                        </a:spcAft>
                      </a:pPr>
                      <a:r>
                        <a:rPr lang="en-GB" sz="300" b="1">
                          <a:effectLst/>
                          <a:latin typeface="Calibri"/>
                          <a:ea typeface="Times New Roman"/>
                          <a:cs typeface="Times New Roman"/>
                        </a:rPr>
                        <a:t>This format emphasizes the holistic nature of judgements to be made by markers. Criteria weighting is adjusted for each module.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71209">
                <a:tc rowSpan="2">
                  <a:txBody>
                    <a:bodyPr/>
                    <a:lstStyle/>
                    <a:p>
                      <a:pPr algn="l">
                        <a:spcAft>
                          <a:spcPts val="0"/>
                        </a:spcAft>
                      </a:pPr>
                      <a:r>
                        <a:rPr lang="en-GB" sz="3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300">
                          <a:effectLst/>
                          <a:latin typeface="Calibri"/>
                          <a:ea typeface="Times New Roman"/>
                          <a:cs typeface="Times New Roman"/>
                        </a:rPr>
                        <a:t>0-39 (F)</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ctr">
                        <a:spcAft>
                          <a:spcPts val="0"/>
                        </a:spcAft>
                      </a:pPr>
                      <a:r>
                        <a:rPr lang="en-GB" sz="300">
                          <a:effectLst/>
                          <a:latin typeface="Calibri"/>
                          <a:ea typeface="Times New Roman"/>
                          <a:cs typeface="Times New Roman"/>
                        </a:rPr>
                        <a:t>40-49 (P)</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ctr">
                        <a:spcAft>
                          <a:spcPts val="0"/>
                        </a:spcAft>
                      </a:pPr>
                      <a:r>
                        <a:rPr lang="en-GB" sz="300">
                          <a:effectLst/>
                          <a:latin typeface="Calibri"/>
                          <a:ea typeface="Times New Roman"/>
                          <a:cs typeface="Times New Roman"/>
                        </a:rPr>
                        <a:t>50-59 (P)</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ctr">
                        <a:spcAft>
                          <a:spcPts val="0"/>
                        </a:spcAft>
                      </a:pPr>
                      <a:r>
                        <a:rPr lang="en-GB" sz="300">
                          <a:effectLst/>
                          <a:latin typeface="Calibri"/>
                          <a:ea typeface="Times New Roman"/>
                          <a:cs typeface="Times New Roman"/>
                        </a:rPr>
                        <a:t>60-69 (P)</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ctr">
                        <a:spcAft>
                          <a:spcPts val="0"/>
                        </a:spcAft>
                      </a:pPr>
                      <a:r>
                        <a:rPr lang="en-GB" sz="300">
                          <a:effectLst/>
                          <a:latin typeface="Calibri"/>
                          <a:ea typeface="Times New Roman"/>
                          <a:cs typeface="Times New Roman"/>
                        </a:rPr>
                        <a:t>70-79 (P)</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ctr">
                        <a:spcAft>
                          <a:spcPts val="0"/>
                        </a:spcAft>
                      </a:pPr>
                      <a:r>
                        <a:rPr lang="en-GB" sz="300">
                          <a:effectLst/>
                          <a:latin typeface="Calibri"/>
                          <a:ea typeface="Times New Roman"/>
                          <a:cs typeface="Times New Roman"/>
                        </a:rPr>
                        <a:t>80-100 (P)</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71209">
                <a:tc vMerge="1">
                  <a:txBody>
                    <a:bodyPr/>
                    <a:lstStyle/>
                    <a:p>
                      <a:endParaRPr lang="en-GB"/>
                    </a:p>
                  </a:txBody>
                  <a:tcPr/>
                </a:tc>
                <a:tc>
                  <a:txBody>
                    <a:bodyPr/>
                    <a:lstStyle/>
                    <a:p>
                      <a:pPr algn="ctr">
                        <a:spcAft>
                          <a:spcPts val="0"/>
                        </a:spcAft>
                      </a:pPr>
                      <a:r>
                        <a:rPr lang="en-GB" sz="300" b="1">
                          <a:effectLst/>
                          <a:latin typeface="Calibri"/>
                          <a:ea typeface="Times New Roman"/>
                          <a:cs typeface="Times New Roman"/>
                        </a:rPr>
                        <a:t>Poor / Weak F</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ctr">
                        <a:spcAft>
                          <a:spcPts val="0"/>
                        </a:spcAft>
                      </a:pPr>
                      <a:r>
                        <a:rPr lang="en-GB" sz="300" b="1">
                          <a:effectLst/>
                          <a:latin typeface="Calibri"/>
                          <a:ea typeface="Times New Roman"/>
                          <a:cs typeface="Times New Roman"/>
                        </a:rPr>
                        <a:t>Satisfactory 3rd</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ctr">
                        <a:spcAft>
                          <a:spcPts val="0"/>
                        </a:spcAft>
                      </a:pPr>
                      <a:r>
                        <a:rPr lang="en-GB" sz="300" b="1">
                          <a:effectLst/>
                          <a:latin typeface="Calibri"/>
                          <a:ea typeface="Times New Roman"/>
                          <a:cs typeface="Times New Roman"/>
                        </a:rPr>
                        <a:t>Good 2:2</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ctr">
                        <a:spcAft>
                          <a:spcPts val="0"/>
                        </a:spcAft>
                      </a:pPr>
                      <a:r>
                        <a:rPr lang="en-GB" sz="300" b="1">
                          <a:effectLst/>
                          <a:latin typeface="Calibri"/>
                          <a:ea typeface="Times New Roman"/>
                          <a:cs typeface="Times New Roman"/>
                        </a:rPr>
                        <a:t>Very good 2:1</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gridSpan="2">
                  <a:txBody>
                    <a:bodyPr/>
                    <a:lstStyle/>
                    <a:p>
                      <a:pPr algn="ctr">
                        <a:spcAft>
                          <a:spcPts val="0"/>
                        </a:spcAft>
                      </a:pPr>
                      <a:r>
                        <a:rPr lang="en-GB" sz="300" b="1">
                          <a:effectLst/>
                          <a:latin typeface="Calibri"/>
                          <a:ea typeface="Times New Roman"/>
                          <a:cs typeface="Times New Roman"/>
                        </a:rPr>
                        <a:t>Excellent 1</a:t>
                      </a:r>
                      <a:r>
                        <a:rPr lang="en-GB" sz="300" b="1" baseline="30000">
                          <a:effectLst/>
                          <a:latin typeface="Calibri"/>
                          <a:ea typeface="Times New Roman"/>
                          <a:cs typeface="Times New Roman"/>
                        </a:rPr>
                        <a:t>st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hMerge="1">
                  <a:txBody>
                    <a:bodyPr/>
                    <a:lstStyle/>
                    <a:p>
                      <a:endParaRPr lang="en-GB"/>
                    </a:p>
                  </a:txBody>
                  <a:tcPr/>
                </a:tc>
              </a:tr>
              <a:tr h="498455">
                <a:tc>
                  <a:txBody>
                    <a:bodyPr/>
                    <a:lstStyle/>
                    <a:p>
                      <a:pPr algn="l">
                        <a:spcAft>
                          <a:spcPts val="0"/>
                        </a:spcAft>
                      </a:pPr>
                      <a:r>
                        <a:rPr lang="en-GB" sz="400">
                          <a:effectLst/>
                          <a:latin typeface="Calibri"/>
                          <a:ea typeface="Times New Roman"/>
                          <a:cs typeface="Times New Roman"/>
                        </a:rPr>
                        <a:t>Assessment Criteria</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400">
                          <a:effectLst/>
                          <a:latin typeface="Calibri"/>
                          <a:ea typeface="Times New Roman"/>
                          <a:cs typeface="Times New Roman"/>
                        </a:rPr>
                        <a:t>Poor, superficial, unsystematic, incomplete and/or inaccurate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Satisfactory understanding of main issues demonstrated</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Good understanding demonstrated with some analysis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Very good understanding of basic principles and relevant evidence, with a coherent and logical argument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Thoughtful answer informed by wider reading, showing clarity of thought and personal insight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Outstanding answer, well written, highly structured and informed, showing striking personal insight and originality</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249229">
                <a:tc>
                  <a:txBody>
                    <a:bodyPr/>
                    <a:lstStyle/>
                    <a:p>
                      <a:pPr algn="l">
                        <a:spcAft>
                          <a:spcPts val="0"/>
                        </a:spcAft>
                      </a:pPr>
                      <a:r>
                        <a:rPr lang="en-GB" sz="400">
                          <a:effectLst/>
                          <a:latin typeface="Calibri"/>
                          <a:ea typeface="Times New Roman"/>
                          <a:cs typeface="Times New Roman"/>
                        </a:rPr>
                        <a:t>Module Learning Outcomes matched to:</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0-11</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12-14</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15-17</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18-20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21-23</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24-30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581532">
                <a:tc rowSpan="2">
                  <a:txBody>
                    <a:bodyPr/>
                    <a:lstStyle/>
                    <a:p>
                      <a:pPr algn="l">
                        <a:spcAft>
                          <a:spcPts val="0"/>
                        </a:spcAft>
                      </a:pPr>
                      <a:r>
                        <a:rPr lang="en-GB" sz="400" b="1">
                          <a:effectLst/>
                          <a:latin typeface="Calibri"/>
                          <a:ea typeface="Times New Roman"/>
                          <a:cs typeface="Times New Roman"/>
                        </a:rPr>
                        <a:t>Subject Knowledge and Understanding</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(Conceptual)</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(Reading)</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400">
                          <a:effectLst/>
                          <a:latin typeface="Calibri"/>
                          <a:ea typeface="Times New Roman"/>
                          <a:cs typeface="Times New Roman"/>
                        </a:rPr>
                        <a:t>Basic misunderstanding, misconceptions,  misinterpretations and/or superficial knowledge in places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Outline knowledge of  few key issues with evidence of understanding and application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Defined knowledge of some key issues and wider implications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Wider knowledge of most key issues, concepts and arguments</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Clear understanding of the key issues under discussion with logical discussion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Excellent knowledge of key issues, concepts and arguments clearly discussed</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498455">
                <a:tc vMerge="1">
                  <a:txBody>
                    <a:bodyPr/>
                    <a:lstStyle/>
                    <a:p>
                      <a:endParaRPr lang="en-GB"/>
                    </a:p>
                  </a:txBody>
                  <a:tcPr/>
                </a:tc>
                <a:tc>
                  <a:txBody>
                    <a:bodyPr/>
                    <a:lstStyle/>
                    <a:p>
                      <a:pPr algn="l">
                        <a:spcAft>
                          <a:spcPts val="0"/>
                        </a:spcAft>
                      </a:pPr>
                      <a:r>
                        <a:rPr lang="en-GB" sz="400">
                          <a:effectLst/>
                          <a:latin typeface="Calibri"/>
                          <a:ea typeface="Times New Roman"/>
                          <a:cs typeface="Times New Roman"/>
                        </a:rPr>
                        <a:t>Some inappropriate literature/material with limited reading range and lack of accuracy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Satisfactory range of reading drawn from the recommended list and other sources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Good range of reading drawn from the recommended list and other sources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Very good range of relevant literature from a variety of sources beyond recommended list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Evidence of well-considered thinking from a wide reading base using a variety of sources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Clear evidence of independent thinking informed by an excellent range of reading from a variety of sources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83076">
                <a:tc>
                  <a:txBody>
                    <a:bodyPr/>
                    <a:lstStyle/>
                    <a:p>
                      <a:pPr algn="ctr">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0-11</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12-14</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15-17</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18-20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21-23</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24-30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498455">
                <a:tc rowSpan="2">
                  <a:txBody>
                    <a:bodyPr/>
                    <a:lstStyle/>
                    <a:p>
                      <a:pPr algn="l">
                        <a:spcAft>
                          <a:spcPts val="0"/>
                        </a:spcAft>
                      </a:pPr>
                      <a:r>
                        <a:rPr lang="en-GB" sz="400" b="1">
                          <a:effectLst/>
                          <a:latin typeface="Calibri"/>
                          <a:ea typeface="Times New Roman"/>
                          <a:cs typeface="Times New Roman"/>
                        </a:rPr>
                        <a:t>Intellectual skills</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(argument)</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(critical /reflective evaluation)</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400">
                          <a:effectLst/>
                          <a:latin typeface="Calibri"/>
                          <a:ea typeface="Times New Roman"/>
                          <a:cs typeface="Times New Roman"/>
                        </a:rPr>
                        <a:t>Argument is weak, little attempt to present differing viewpoints.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Generally too descriptive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The argument is beginning to be balanced with a growing  awareness of other viewpoints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A balanced argument is presented while attempting to justify other viewpoints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A balanced argument is presented showing an understanding of different viewpoints and the reasoning behind them</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A thoughtful argument is presented with appropriate consideration of viewpoints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A well- structured critical argument is presented with insightful consideration of viewpoints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415381">
                <a:tc vMerge="1">
                  <a:txBody>
                    <a:bodyPr/>
                    <a:lstStyle/>
                    <a:p>
                      <a:endParaRPr lang="en-GB"/>
                    </a:p>
                  </a:txBody>
                  <a:tcPr/>
                </a:tc>
                <a:tc>
                  <a:txBody>
                    <a:bodyPr/>
                    <a:lstStyle/>
                    <a:p>
                      <a:pPr algn="l">
                        <a:spcAft>
                          <a:spcPts val="0"/>
                        </a:spcAft>
                      </a:pPr>
                      <a:r>
                        <a:rPr lang="en-GB" sz="400">
                          <a:effectLst/>
                          <a:latin typeface="Calibri"/>
                          <a:ea typeface="Times New Roman"/>
                          <a:cs typeface="Times New Roman"/>
                        </a:rPr>
                        <a:t>Lack of evidence of evaluation and/or critical reflection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Evaluation and/or reflection are present but lacks depth</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Good engagement with evaluation and reflection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Very good evidence of beginning to evaluate and critically reflect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Evidence of thoughtful critical engagement with evaluation and reflection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Effective and more in-depth critical engagement with evaluation and reflection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83076">
                <a:tc>
                  <a:txBody>
                    <a:bodyPr/>
                    <a:lstStyle/>
                    <a:p>
                      <a:pPr algn="ctr">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0-11</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12-14</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15-17</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18-20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21-23</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24-30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636432">
                <a:tc rowSpan="2">
                  <a:txBody>
                    <a:bodyPr/>
                    <a:lstStyle/>
                    <a:p>
                      <a:pPr algn="l">
                        <a:spcAft>
                          <a:spcPts val="0"/>
                        </a:spcAft>
                      </a:pPr>
                      <a:r>
                        <a:rPr lang="en-GB" sz="400" b="1">
                          <a:effectLst/>
                          <a:latin typeface="Calibri"/>
                          <a:ea typeface="Times New Roman"/>
                          <a:cs typeface="Times New Roman"/>
                        </a:rPr>
                        <a:t>Pedagogic and Professional applications</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(linking theory to practice)</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(professional reflection)</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400">
                          <a:effectLst/>
                          <a:latin typeface="Calibri"/>
                          <a:ea typeface="Times New Roman"/>
                          <a:cs typeface="Times New Roman"/>
                        </a:rPr>
                        <a:t>Superficial or lack of understanding of pedagogic and professional context(s)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Relates principles and concepts to underlying theoretical frameworks and approaches with respect to the pedagogic and professional context(s)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Identifies principles/  concepts underlying theoretical frameworks and begins to identify their strengths and weaknesses with respect to the pedagogic and professional context(s)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Evidence of the use of relevant research or developments to inform actions with respect to the pedagogic and professional context(s)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Clear evidence of integration of theory and practice with respect to the pedagogic and professional context(s)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Effective integration of theory and practice with respect to the pedagogic and professional context(s)</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345850">
                <a:tc vMerge="1">
                  <a:txBody>
                    <a:bodyPr/>
                    <a:lstStyle/>
                    <a:p>
                      <a:endParaRPr lang="en-GB"/>
                    </a:p>
                  </a:txBody>
                  <a:tcPr/>
                </a:tc>
                <a:tc>
                  <a:txBody>
                    <a:bodyPr/>
                    <a:lstStyle/>
                    <a:p>
                      <a:pPr algn="l">
                        <a:spcAft>
                          <a:spcPts val="0"/>
                        </a:spcAft>
                      </a:pPr>
                      <a:r>
                        <a:rPr lang="en-GB" sz="400">
                          <a:effectLst/>
                          <a:latin typeface="Calibri"/>
                          <a:ea typeface="Times New Roman"/>
                          <a:cs typeface="Times New Roman"/>
                        </a:rPr>
                        <a:t>Little or no evidence of reflection</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Reflection is evident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i="1" dirty="0">
                          <a:solidFill>
                            <a:srgbClr val="808080"/>
                          </a:solidFill>
                          <a:effectLst/>
                          <a:latin typeface="Calibri"/>
                          <a:ea typeface="Times New Roman"/>
                          <a:cs typeface="Times New Roman"/>
                        </a:rPr>
                        <a:t>Evidence of good reflection </a:t>
                      </a:r>
                      <a:endParaRPr lang="en-GB" sz="600" dirty="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i="1">
                          <a:solidFill>
                            <a:srgbClr val="808080"/>
                          </a:solidFill>
                          <a:effectLst/>
                          <a:latin typeface="Calibri"/>
                          <a:ea typeface="Times New Roman"/>
                          <a:cs typeface="Times New Roman"/>
                        </a:rPr>
                        <a:t>Beginning to critically reflect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i="1">
                          <a:solidFill>
                            <a:srgbClr val="808080"/>
                          </a:solidFill>
                          <a:effectLst/>
                          <a:latin typeface="Calibri"/>
                          <a:ea typeface="Times New Roman"/>
                          <a:cs typeface="Times New Roman"/>
                        </a:rPr>
                        <a:t>Critical reflection is evident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i="1">
                          <a:solidFill>
                            <a:srgbClr val="808080"/>
                          </a:solidFill>
                          <a:effectLst/>
                          <a:latin typeface="Calibri"/>
                          <a:ea typeface="Times New Roman"/>
                          <a:cs typeface="Times New Roman"/>
                        </a:rPr>
                        <a:t>Effective and in-depth logical and critical reflection is evident</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83076">
                <a:tc>
                  <a:txBody>
                    <a:bodyPr/>
                    <a:lstStyle/>
                    <a:p>
                      <a:pPr algn="ctr">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0-3</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4</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5</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6</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7</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spcAft>
                          <a:spcPts val="0"/>
                        </a:spcAft>
                      </a:pPr>
                      <a:r>
                        <a:rPr lang="en-GB" sz="400">
                          <a:effectLst/>
                          <a:latin typeface="Calibri"/>
                          <a:ea typeface="Times New Roman"/>
                          <a:cs typeface="Times New Roman"/>
                        </a:rPr>
                        <a:t>8-10</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249229">
                <a:tc rowSpan="4">
                  <a:txBody>
                    <a:bodyPr/>
                    <a:lstStyle/>
                    <a:p>
                      <a:pPr algn="l">
                        <a:spcAft>
                          <a:spcPts val="0"/>
                        </a:spcAft>
                      </a:pPr>
                      <a:r>
                        <a:rPr lang="en-GB" sz="400" b="1">
                          <a:effectLst/>
                          <a:latin typeface="Calibri"/>
                          <a:ea typeface="Times New Roman"/>
                          <a:cs typeface="Times New Roman"/>
                        </a:rPr>
                        <a:t>Key/Transferable Skills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(Referencing techniques)</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spcAft>
                          <a:spcPts val="0"/>
                        </a:spcAft>
                      </a:pPr>
                      <a:r>
                        <a:rPr lang="en-GB" sz="400">
                          <a:effectLst/>
                          <a:latin typeface="Calibri"/>
                          <a:ea typeface="Times New Roman"/>
                          <a:cs typeface="Times New Roman"/>
                        </a:rPr>
                        <a:t>Weak presentation of written work</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Satisfactory presentation of written work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Good presentation of written work</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Very good presentation of written work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Effective presentation of written work</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Outstanding presentation of written work</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332304">
                <a:tc vMerge="1">
                  <a:txBody>
                    <a:bodyPr/>
                    <a:lstStyle/>
                    <a:p>
                      <a:endParaRPr lang="en-GB"/>
                    </a:p>
                  </a:txBody>
                  <a:tcPr/>
                </a:tc>
                <a:tc>
                  <a:txBody>
                    <a:bodyPr/>
                    <a:lstStyle/>
                    <a:p>
                      <a:pPr algn="l">
                        <a:spcAft>
                          <a:spcPts val="0"/>
                        </a:spcAft>
                      </a:pPr>
                      <a:r>
                        <a:rPr lang="en-GB" sz="400">
                          <a:effectLst/>
                          <a:latin typeface="Calibri"/>
                          <a:ea typeface="Times New Roman"/>
                          <a:cs typeface="Times New Roman"/>
                        </a:rPr>
                        <a:t>A number of basic errors in spelling, punctuation or grammar</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Some errors in spelling, punctuation or grammar</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Few errors in spelling, punctuation or grammar</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Very few errors in written language</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Minor errors in written language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No errors in written language</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332304">
                <a:tc vMerge="1">
                  <a:txBody>
                    <a:bodyPr/>
                    <a:lstStyle/>
                    <a:p>
                      <a:endParaRPr lang="en-GB"/>
                    </a:p>
                  </a:txBody>
                  <a:tcPr/>
                </a:tc>
                <a:tc>
                  <a:txBody>
                    <a:bodyPr/>
                    <a:lstStyle/>
                    <a:p>
                      <a:pPr algn="l">
                        <a:spcAft>
                          <a:spcPts val="0"/>
                        </a:spcAft>
                      </a:pPr>
                      <a:r>
                        <a:rPr lang="en-GB" sz="400">
                          <a:effectLst/>
                          <a:latin typeface="Calibri"/>
                          <a:ea typeface="Times New Roman"/>
                          <a:cs typeface="Times New Roman"/>
                        </a:rPr>
                        <a:t>Weak structure with unclear writing style in parts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Satisfactory structure with a mostly coherent writing style</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Good structure with a coherent writing style </a:t>
                      </a:r>
                      <a:endParaRPr lang="en-GB" sz="600">
                        <a:effectLst/>
                        <a:latin typeface="Times New Roman"/>
                        <a:ea typeface="Times New Roman"/>
                      </a:endParaRPr>
                    </a:p>
                    <a:p>
                      <a:pPr algn="l">
                        <a:spcAft>
                          <a:spcPts val="0"/>
                        </a:spcAft>
                      </a:pPr>
                      <a:r>
                        <a:rPr lang="en-GB" sz="400">
                          <a:effectLst/>
                          <a:latin typeface="Calibri"/>
                          <a:ea typeface="Times New Roman"/>
                          <a:cs typeface="Times New Roman"/>
                        </a:rPr>
                        <a:t>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Very good structure which supports the reader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Effective structure which supports the reader </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a:effectLst/>
                          <a:latin typeface="Calibri"/>
                          <a:ea typeface="Times New Roman"/>
                          <a:cs typeface="Times New Roman"/>
                        </a:rPr>
                        <a:t>Highly coherent and mature writing style which fully engages the reader</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r h="266135">
                <a:tc vMerge="1">
                  <a:txBody>
                    <a:bodyPr/>
                    <a:lstStyle/>
                    <a:p>
                      <a:endParaRPr lang="en-GB"/>
                    </a:p>
                  </a:txBody>
                  <a:tcPr/>
                </a:tc>
                <a:tc>
                  <a:txBody>
                    <a:bodyPr/>
                    <a:lstStyle/>
                    <a:p>
                      <a:pPr algn="l">
                        <a:spcAft>
                          <a:spcPts val="0"/>
                        </a:spcAft>
                      </a:pPr>
                      <a:r>
                        <a:rPr lang="en-GB" sz="400">
                          <a:effectLst/>
                          <a:latin typeface="Calibri"/>
                          <a:ea typeface="Times New Roman"/>
                          <a:cs typeface="Times New Roman"/>
                        </a:rPr>
                        <a:t>Little or no use of protocols and conventions of Harvard referencing</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BE5F1"/>
                    </a:solidFill>
                  </a:tcPr>
                </a:tc>
                <a:tc>
                  <a:txBody>
                    <a:bodyPr/>
                    <a:lstStyle/>
                    <a:p>
                      <a:pPr algn="l">
                        <a:spcAft>
                          <a:spcPts val="0"/>
                        </a:spcAft>
                      </a:pPr>
                      <a:r>
                        <a:rPr lang="en-GB" sz="400">
                          <a:effectLst/>
                          <a:latin typeface="Calibri"/>
                          <a:ea typeface="Times New Roman"/>
                          <a:cs typeface="Times New Roman"/>
                        </a:rPr>
                        <a:t>Satisfactory use of Harvard referencing protocols and conventions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5B8B7"/>
                    </a:solidFill>
                  </a:tcPr>
                </a:tc>
                <a:tc>
                  <a:txBody>
                    <a:bodyPr/>
                    <a:lstStyle/>
                    <a:p>
                      <a:pPr algn="l">
                        <a:spcAft>
                          <a:spcPts val="0"/>
                        </a:spcAft>
                      </a:pPr>
                      <a:r>
                        <a:rPr lang="en-GB" sz="400">
                          <a:effectLst/>
                          <a:latin typeface="Calibri"/>
                          <a:ea typeface="Times New Roman"/>
                          <a:cs typeface="Times New Roman"/>
                        </a:rPr>
                        <a:t>Good use of Harvard referencing protocols and conventions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99"/>
                    </a:solidFill>
                  </a:tcPr>
                </a:tc>
                <a:tc>
                  <a:txBody>
                    <a:bodyPr/>
                    <a:lstStyle/>
                    <a:p>
                      <a:pPr algn="l">
                        <a:spcAft>
                          <a:spcPts val="0"/>
                        </a:spcAft>
                      </a:pPr>
                      <a:r>
                        <a:rPr lang="en-GB" sz="400">
                          <a:effectLst/>
                          <a:latin typeface="Calibri"/>
                          <a:ea typeface="Times New Roman"/>
                          <a:cs typeface="Times New Roman"/>
                        </a:rPr>
                        <a:t>Harvard system mainly used accurately, with some secondary sources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DE9D9"/>
                    </a:solidFill>
                  </a:tcPr>
                </a:tc>
                <a:tc>
                  <a:txBody>
                    <a:bodyPr/>
                    <a:lstStyle/>
                    <a:p>
                      <a:pPr algn="l">
                        <a:spcAft>
                          <a:spcPts val="0"/>
                        </a:spcAft>
                      </a:pPr>
                      <a:r>
                        <a:rPr lang="en-GB" sz="400">
                          <a:effectLst/>
                          <a:latin typeface="Calibri"/>
                          <a:ea typeface="Times New Roman"/>
                          <a:cs typeface="Times New Roman"/>
                        </a:rPr>
                        <a:t>Harvard system used accurately including secondary sources</a:t>
                      </a:r>
                      <a:endParaRPr lang="en-GB" sz="60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c>
                  <a:txBody>
                    <a:bodyPr/>
                    <a:lstStyle/>
                    <a:p>
                      <a:pPr algn="l">
                        <a:spcAft>
                          <a:spcPts val="0"/>
                        </a:spcAft>
                      </a:pPr>
                      <a:r>
                        <a:rPr lang="en-GB" sz="400" dirty="0">
                          <a:effectLst/>
                          <a:latin typeface="Calibri"/>
                          <a:ea typeface="Times New Roman"/>
                          <a:cs typeface="Times New Roman"/>
                        </a:rPr>
                        <a:t>Harvard system used accurately, consistently and effectively with all sources </a:t>
                      </a:r>
                      <a:endParaRPr lang="en-GB" sz="600" dirty="0">
                        <a:effectLst/>
                        <a:latin typeface="Times New Roman"/>
                        <a:ea typeface="Times New Roman"/>
                      </a:endParaRPr>
                    </a:p>
                  </a:txBody>
                  <a:tcPr marL="39356" marR="393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F1DD"/>
                    </a:solidFill>
                  </a:tcPr>
                </a:tc>
              </a:tr>
            </a:tbl>
          </a:graphicData>
        </a:graphic>
      </p:graphicFrame>
    </p:spTree>
    <p:extLst>
      <p:ext uri="{BB962C8B-B14F-4D97-AF65-F5344CB8AC3E}">
        <p14:creationId xmlns:p14="http://schemas.microsoft.com/office/powerpoint/2010/main" val="14193600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endParaRPr lang="en-GB" dirty="0"/>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379" y="602274"/>
            <a:ext cx="4496774" cy="31139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Content Placeholder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4339" y="2477870"/>
            <a:ext cx="2915474" cy="4132168"/>
          </a:xfrm>
          <a:prstGeom prst="rect">
            <a:avLst/>
          </a:prstGeom>
        </p:spPr>
      </p:pic>
    </p:spTree>
    <p:extLst>
      <p:ext uri="{BB962C8B-B14F-4D97-AF65-F5344CB8AC3E}">
        <p14:creationId xmlns:p14="http://schemas.microsoft.com/office/powerpoint/2010/main" val="13626046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13307" y="409147"/>
            <a:ext cx="4269543" cy="1185191"/>
          </a:xfrm>
        </p:spPr>
      </p:pic>
      <p:pic>
        <p:nvPicPr>
          <p:cNvPr id="5122" name="Picture 2" descr="https://www.estyn.gov.wales/sites/default/files/styles/document_node_image/public/Welsh%20Language%20Development%20in%20the%20Foundation%20Phase%20-%20January%202013.pdf_0.png?itok=dfqjnFL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827675">
            <a:off x="452384" y="1506713"/>
            <a:ext cx="2658678" cy="344064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www.estyn.gov.wales/sites/default/files/styles/document_node_image/public/An%20evaluation%20of%20the%20GCSE%20Welsh%20second%20language%20short%20course%20-%20October%202007.pdf_0.png?itok=QABUp7C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20808050">
            <a:off x="3080983" y="2328708"/>
            <a:ext cx="2603917" cy="336977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www.estyn.gov.wales/sites/default/files/styles/document_node_image/public/ESTYN_Annual%20Report%202015_2016_English.pdf_0.png?itok=zJ7LFeMi"/>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782780">
            <a:off x="5626342" y="2917535"/>
            <a:ext cx="2667981" cy="3452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0002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638926"/>
            <a:ext cx="8229600" cy="3462882"/>
          </a:xfrm>
        </p:spPr>
        <p:txBody>
          <a:bodyPr/>
          <a:lstStyle/>
          <a:p>
            <a:r>
              <a:rPr lang="en-GB" dirty="0" smtClean="0"/>
              <a:t>October </a:t>
            </a:r>
            <a:r>
              <a:rPr lang="en-GB" dirty="0" smtClean="0"/>
              <a:t>2017</a:t>
            </a:r>
          </a:p>
          <a:p>
            <a:endParaRPr lang="en-GB" dirty="0"/>
          </a:p>
          <a:p>
            <a:r>
              <a:rPr lang="en-GB" dirty="0" smtClean="0">
                <a:hlinkClick r:id="rId3"/>
              </a:rPr>
              <a:t>https://www.estyn.gov.wales/document/supplementary-guidance-welsh-0</a:t>
            </a:r>
            <a:endParaRPr lang="en-GB" dirty="0"/>
          </a:p>
        </p:txBody>
      </p:sp>
      <p:sp>
        <p:nvSpPr>
          <p:cNvPr id="3" name="Title 2"/>
          <p:cNvSpPr>
            <a:spLocks noGrp="1"/>
          </p:cNvSpPr>
          <p:nvPr>
            <p:ph type="title"/>
          </p:nvPr>
        </p:nvSpPr>
        <p:spPr>
          <a:xfrm>
            <a:off x="457200" y="274638"/>
            <a:ext cx="8229600" cy="2031240"/>
          </a:xfrm>
        </p:spPr>
        <p:txBody>
          <a:bodyPr>
            <a:normAutofit/>
          </a:bodyPr>
          <a:lstStyle/>
          <a:p>
            <a:r>
              <a:rPr lang="en-GB" dirty="0" smtClean="0"/>
              <a:t>Supplementary </a:t>
            </a:r>
            <a:br>
              <a:rPr lang="en-GB" dirty="0" smtClean="0"/>
            </a:br>
            <a:r>
              <a:rPr lang="en-GB" dirty="0" smtClean="0"/>
              <a:t>Guidance: Welsh</a:t>
            </a:r>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3859" y="5850550"/>
            <a:ext cx="2847975" cy="790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846434" y="1936546"/>
            <a:ext cx="1451132" cy="369332"/>
          </a:xfrm>
          <a:prstGeom prst="rect">
            <a:avLst/>
          </a:prstGeom>
          <a:noFill/>
        </p:spPr>
        <p:txBody>
          <a:bodyPr wrap="square" rtlCol="0">
            <a:spAutoFit/>
          </a:bodyPr>
          <a:lstStyle/>
          <a:p>
            <a:r>
              <a:rPr lang="en-GB" dirty="0" smtClean="0"/>
              <a:t> </a:t>
            </a:r>
            <a:endParaRPr lang="en-GB" dirty="0"/>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236628">
            <a:off x="5576108" y="794143"/>
            <a:ext cx="2321734" cy="3004597"/>
          </a:xfrm>
          <a:prstGeom prst="rect">
            <a:avLst/>
          </a:prstGeom>
          <a:solidFill>
            <a:srgbClr val="FFFFFF">
              <a:shade val="85000"/>
            </a:srgbClr>
          </a:solidFill>
          <a:ln w="6350"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457455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21491" y="609610"/>
            <a:ext cx="3972076" cy="5620863"/>
          </a:xfrm>
        </p:spPr>
      </p:pic>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661057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54161" y="1469819"/>
            <a:ext cx="3891269" cy="4525962"/>
          </a:xfrm>
        </p:spPr>
      </p:pic>
      <p:sp>
        <p:nvSpPr>
          <p:cNvPr id="3" name="Title 2"/>
          <p:cNvSpPr>
            <a:spLocks noGrp="1"/>
          </p:cNvSpPr>
          <p:nvPr>
            <p:ph type="title"/>
          </p:nvPr>
        </p:nvSpPr>
        <p:spPr/>
        <p:txBody>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54157" y="402235"/>
            <a:ext cx="4098051" cy="1174774"/>
          </a:xfrm>
          <a:prstGeom prst="rect">
            <a:avLst/>
          </a:prstGeom>
        </p:spPr>
      </p:pic>
      <p:pic>
        <p:nvPicPr>
          <p:cNvPr id="614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29300" y="2715868"/>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722164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A Typology of Bilingual Education</a:t>
            </a:r>
            <a:endParaRPr lang="en-GB" dirty="0"/>
          </a:p>
        </p:txBody>
      </p:sp>
    </p:spTree>
    <p:extLst>
      <p:ext uri="{BB962C8B-B14F-4D97-AF65-F5344CB8AC3E}">
        <p14:creationId xmlns:p14="http://schemas.microsoft.com/office/powerpoint/2010/main" val="40579338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hlinkClick r:id="rId3"/>
              </a:rPr>
              <a:t>https://www.youtube.com/watch?v=7Cgpfw4z8cw</a:t>
            </a:r>
            <a:endParaRPr lang="en-US" dirty="0" smtClean="0"/>
          </a:p>
          <a:p>
            <a:endParaRPr lang="en-US" dirty="0" smtClean="0"/>
          </a:p>
          <a:p>
            <a:pPr>
              <a:buNone/>
            </a:pPr>
            <a:r>
              <a:rPr lang="en-US" dirty="0" smtClean="0"/>
              <a:t>Consider the evidence:</a:t>
            </a:r>
          </a:p>
          <a:p>
            <a:r>
              <a:rPr lang="en-US" dirty="0" smtClean="0"/>
              <a:t>for</a:t>
            </a:r>
          </a:p>
          <a:p>
            <a:r>
              <a:rPr lang="en-US" dirty="0" smtClean="0"/>
              <a:t>against</a:t>
            </a:r>
          </a:p>
          <a:p>
            <a:pPr>
              <a:buNone/>
            </a:pPr>
            <a:r>
              <a:rPr lang="en-US" dirty="0" smtClean="0"/>
              <a:t>Chomsky’s theory</a:t>
            </a:r>
          </a:p>
          <a:p>
            <a:endParaRPr lang="en-US" dirty="0" smtClean="0"/>
          </a:p>
          <a:p>
            <a:endParaRPr lang="en-US" dirty="0"/>
          </a:p>
        </p:txBody>
      </p:sp>
      <p:sp>
        <p:nvSpPr>
          <p:cNvPr id="3" name="Title 2"/>
          <p:cNvSpPr>
            <a:spLocks noGrp="1"/>
          </p:cNvSpPr>
          <p:nvPr>
            <p:ph type="title"/>
          </p:nvPr>
        </p:nvSpPr>
        <p:spPr/>
        <p:txBody>
          <a:bodyPr/>
          <a:lstStyle/>
          <a:p>
            <a:r>
              <a:rPr lang="en-US" dirty="0" smtClean="0"/>
              <a:t>Chomsky</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1" y="91761"/>
            <a:ext cx="7886700" cy="520995"/>
          </a:xfrm>
          <a:solidFill>
            <a:schemeClr val="accent2"/>
          </a:solidFill>
          <a:ln>
            <a:solidFill>
              <a:schemeClr val="tx1"/>
            </a:solidFill>
          </a:ln>
        </p:spPr>
        <p:txBody>
          <a:bodyPr>
            <a:normAutofit fontScale="90000"/>
          </a:bodyPr>
          <a:lstStyle/>
          <a:p>
            <a:r>
              <a:rPr lang="en-GB" sz="2000" dirty="0">
                <a:latin typeface="Comic Sans MS" panose="030F0702030302020204" pitchFamily="66" charset="0"/>
              </a:rPr>
              <a:t>Typology of Bilingual Education, adapted from Baker (2011)</a:t>
            </a:r>
          </a:p>
        </p:txBody>
      </p:sp>
      <p:graphicFrame>
        <p:nvGraphicFramePr>
          <p:cNvPr id="4" name="Table 3"/>
          <p:cNvGraphicFramePr>
            <a:graphicFrameLocks noGrp="1"/>
          </p:cNvGraphicFramePr>
          <p:nvPr>
            <p:extLst>
              <p:ext uri="{D42A27DB-BD31-4B8C-83A1-F6EECF244321}">
                <p14:modId xmlns:p14="http://schemas.microsoft.com/office/powerpoint/2010/main" val="1668755209"/>
              </p:ext>
            </p:extLst>
          </p:nvPr>
        </p:nvGraphicFramePr>
        <p:xfrm>
          <a:off x="110770" y="685946"/>
          <a:ext cx="8922475" cy="8233508"/>
        </p:xfrm>
        <a:graphic>
          <a:graphicData uri="http://schemas.openxmlformats.org/drawingml/2006/table">
            <a:tbl>
              <a:tblPr firstRow="1" firstCol="1" bandRow="1">
                <a:tableStyleId>{21E4AEA4-8DFA-4A89-87EB-49C32662AFE0}</a:tableStyleId>
              </a:tblPr>
              <a:tblGrid>
                <a:gridCol w="2068901">
                  <a:extLst>
                    <a:ext uri="{9D8B030D-6E8A-4147-A177-3AD203B41FA5}">
                      <a16:colId xmlns:mc="http://schemas.openxmlformats.org/markup-compatibility/2006" xmlns:mv="urn:schemas-microsoft-com:mac:vml" xmlns:a16="http://schemas.microsoft.com/office/drawing/2014/main" xmlns="" val="383905991"/>
                    </a:ext>
                  </a:extLst>
                </a:gridCol>
                <a:gridCol w="1712597">
                  <a:extLst>
                    <a:ext uri="{9D8B030D-6E8A-4147-A177-3AD203B41FA5}">
                      <a16:colId xmlns:mc="http://schemas.openxmlformats.org/markup-compatibility/2006" xmlns:mv="urn:schemas-microsoft-com:mac:vml" xmlns:a16="http://schemas.microsoft.com/office/drawing/2014/main" xmlns="" val="3421098047"/>
                    </a:ext>
                  </a:extLst>
                </a:gridCol>
                <a:gridCol w="1713659">
                  <a:extLst>
                    <a:ext uri="{9D8B030D-6E8A-4147-A177-3AD203B41FA5}">
                      <a16:colId xmlns:mc="http://schemas.openxmlformats.org/markup-compatibility/2006" xmlns:mv="urn:schemas-microsoft-com:mac:vml" xmlns:a16="http://schemas.microsoft.com/office/drawing/2014/main" xmlns="" val="3759536708"/>
                    </a:ext>
                  </a:extLst>
                </a:gridCol>
                <a:gridCol w="1713659">
                  <a:extLst>
                    <a:ext uri="{9D8B030D-6E8A-4147-A177-3AD203B41FA5}">
                      <a16:colId xmlns:mc="http://schemas.openxmlformats.org/markup-compatibility/2006" xmlns:mv="urn:schemas-microsoft-com:mac:vml" xmlns:a16="http://schemas.microsoft.com/office/drawing/2014/main" xmlns="" val="242168149"/>
                    </a:ext>
                  </a:extLst>
                </a:gridCol>
                <a:gridCol w="1713659">
                  <a:extLst>
                    <a:ext uri="{9D8B030D-6E8A-4147-A177-3AD203B41FA5}">
                      <a16:colId xmlns:mc="http://schemas.openxmlformats.org/markup-compatibility/2006" xmlns:mv="urn:schemas-microsoft-com:mac:vml" xmlns:a16="http://schemas.microsoft.com/office/drawing/2014/main" xmlns="" val="459413222"/>
                    </a:ext>
                  </a:extLst>
                </a:gridCol>
              </a:tblGrid>
              <a:tr h="201179">
                <a:tc gridSpan="5">
                  <a:txBody>
                    <a:bodyPr/>
                    <a:lstStyle/>
                    <a:p>
                      <a:pPr>
                        <a:lnSpc>
                          <a:spcPct val="107000"/>
                        </a:lnSpc>
                        <a:spcAft>
                          <a:spcPts val="0"/>
                        </a:spcAft>
                      </a:pPr>
                      <a:r>
                        <a:rPr lang="en-GB" sz="1400">
                          <a:effectLst/>
                        </a:rPr>
                        <a:t>MONOLINGUAL FORMS OF EDUCATION FOR BILINGUALS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mc="http://schemas.openxmlformats.org/markup-compatibility/2006" xmlns:mv="urn:schemas-microsoft-com:mac:vml" xmlns:a16="http://schemas.microsoft.com/office/drawing/2014/main" xmlns="" val="265090434"/>
                  </a:ext>
                </a:extLst>
              </a:tr>
              <a:tr h="232116">
                <a:tc>
                  <a:txBody>
                    <a:bodyPr/>
                    <a:lstStyle/>
                    <a:p>
                      <a:pPr>
                        <a:lnSpc>
                          <a:spcPct val="107000"/>
                        </a:lnSpc>
                        <a:spcAft>
                          <a:spcPts val="0"/>
                        </a:spcAft>
                      </a:pPr>
                      <a:r>
                        <a:rPr lang="en-GB" sz="1400" dirty="0">
                          <a:effectLst/>
                        </a:rPr>
                        <a:t>Type of Program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Typical Type of Child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of Classroom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Societal and Educational Aim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Aim in Language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2595237388"/>
                  </a:ext>
                </a:extLst>
              </a:tr>
              <a:tr h="464232">
                <a:tc>
                  <a:txBody>
                    <a:bodyPr/>
                    <a:lstStyle/>
                    <a:p>
                      <a:pPr>
                        <a:lnSpc>
                          <a:spcPct val="107000"/>
                        </a:lnSpc>
                        <a:spcAft>
                          <a:spcPts val="0"/>
                        </a:spcAft>
                      </a:pPr>
                      <a:r>
                        <a:rPr lang="en-GB" sz="1400">
                          <a:effectLst/>
                        </a:rPr>
                        <a:t>Mainstreaming / Submersion</a:t>
                      </a:r>
                    </a:p>
                    <a:p>
                      <a:pPr>
                        <a:lnSpc>
                          <a:spcPct val="107000"/>
                        </a:lnSpc>
                        <a:spcAft>
                          <a:spcPts val="0"/>
                        </a:spcAft>
                      </a:pPr>
                      <a:r>
                        <a:rPr lang="en-GB" sz="1400">
                          <a:effectLst/>
                        </a:rPr>
                        <a:t>(Structured Immersion)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Majority Language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Assimilation / Subtractive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518780017"/>
                  </a:ext>
                </a:extLst>
              </a:tr>
              <a:tr h="696349">
                <a:tc>
                  <a:txBody>
                    <a:bodyPr/>
                    <a:lstStyle/>
                    <a:p>
                      <a:pPr>
                        <a:lnSpc>
                          <a:spcPct val="107000"/>
                        </a:lnSpc>
                        <a:spcAft>
                          <a:spcPts val="0"/>
                        </a:spcAft>
                      </a:pPr>
                      <a:r>
                        <a:rPr lang="en-GB" sz="1400">
                          <a:effectLst/>
                        </a:rPr>
                        <a:t>Mainstreaming / Submersion</a:t>
                      </a:r>
                    </a:p>
                    <a:p>
                      <a:pPr>
                        <a:lnSpc>
                          <a:spcPct val="107000"/>
                        </a:lnSpc>
                        <a:spcAft>
                          <a:spcPts val="0"/>
                        </a:spcAft>
                      </a:pPr>
                      <a:r>
                        <a:rPr lang="en-GB" sz="1400">
                          <a:effectLst/>
                        </a:rPr>
                        <a:t>with Withdrawal Classes / Sheltered English / Content-based ESL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Majority Language with ‘Pull-out’ L2 lessons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Assimilation / Subtractive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3051928590"/>
                  </a:ext>
                </a:extLst>
              </a:tr>
              <a:tr h="464232">
                <a:tc>
                  <a:txBody>
                    <a:bodyPr/>
                    <a:lstStyle/>
                    <a:p>
                      <a:pPr>
                        <a:lnSpc>
                          <a:spcPct val="107000"/>
                        </a:lnSpc>
                        <a:spcAft>
                          <a:spcPts val="0"/>
                        </a:spcAft>
                      </a:pPr>
                      <a:r>
                        <a:rPr lang="en-GB" sz="1400">
                          <a:effectLst/>
                        </a:rPr>
                        <a:t>Segregationalist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Minority Language</a:t>
                      </a:r>
                    </a:p>
                    <a:p>
                      <a:pPr>
                        <a:lnSpc>
                          <a:spcPct val="107000"/>
                        </a:lnSpc>
                        <a:spcAft>
                          <a:spcPts val="0"/>
                        </a:spcAft>
                      </a:pPr>
                      <a:r>
                        <a:rPr lang="en-GB" sz="1400">
                          <a:effectLst/>
                        </a:rPr>
                        <a:t>(forced, no choice)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Apartheid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3582283204"/>
                  </a:ext>
                </a:extLst>
              </a:tr>
              <a:tr h="201179">
                <a:tc gridSpan="5">
                  <a:txBody>
                    <a:bodyPr/>
                    <a:lstStyle/>
                    <a:p>
                      <a:pPr>
                        <a:lnSpc>
                          <a:spcPct val="107000"/>
                        </a:lnSpc>
                        <a:spcAft>
                          <a:spcPts val="0"/>
                        </a:spcAft>
                      </a:pPr>
                      <a:r>
                        <a:rPr lang="en-GB" sz="1400">
                          <a:effectLst/>
                        </a:rPr>
                        <a:t>STRONG FORMS OF BILINGUAL EDUCATION FOR 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mc="http://schemas.openxmlformats.org/markup-compatibility/2006" xmlns:mv="urn:schemas-microsoft-com:mac:vml" xmlns:a16="http://schemas.microsoft.com/office/drawing/2014/main" xmlns="" val="4240699316"/>
                  </a:ext>
                </a:extLst>
              </a:tr>
              <a:tr h="232116">
                <a:tc>
                  <a:txBody>
                    <a:bodyPr/>
                    <a:lstStyle/>
                    <a:p>
                      <a:pPr>
                        <a:lnSpc>
                          <a:spcPct val="107000"/>
                        </a:lnSpc>
                        <a:spcAft>
                          <a:spcPts val="0"/>
                        </a:spcAft>
                      </a:pPr>
                      <a:r>
                        <a:rPr lang="en-GB" sz="1400">
                          <a:effectLst/>
                        </a:rPr>
                        <a:t>Type of Program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Typical Type of Child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of Classroom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Societal and Educational Aim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Aim in Language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1391831043"/>
                  </a:ext>
                </a:extLst>
              </a:tr>
              <a:tr h="411645">
                <a:tc>
                  <a:txBody>
                    <a:bodyPr/>
                    <a:lstStyle/>
                    <a:p>
                      <a:pPr>
                        <a:lnSpc>
                          <a:spcPct val="107000"/>
                        </a:lnSpc>
                        <a:spcAft>
                          <a:spcPts val="0"/>
                        </a:spcAft>
                      </a:pPr>
                      <a:r>
                        <a:rPr lang="en-GB" sz="1400">
                          <a:effectLst/>
                        </a:rPr>
                        <a:t>Immersion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 with initial emphasis on L2</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Pluarlism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3643721134"/>
                  </a:ext>
                </a:extLst>
              </a:tr>
              <a:tr h="464232">
                <a:tc>
                  <a:txBody>
                    <a:bodyPr/>
                    <a:lstStyle/>
                    <a:p>
                      <a:pPr>
                        <a:lnSpc>
                          <a:spcPct val="107000"/>
                        </a:lnSpc>
                        <a:spcAft>
                          <a:spcPts val="0"/>
                        </a:spcAft>
                      </a:pPr>
                      <a:r>
                        <a:rPr lang="en-GB" sz="1400">
                          <a:effectLst/>
                        </a:rPr>
                        <a:t>Maintenance / Heritage Language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 with emphasis on L1</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Maintenance, Pluralism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4252854621"/>
                  </a:ext>
                </a:extLst>
              </a:tr>
              <a:tr h="464232">
                <a:tc>
                  <a:txBody>
                    <a:bodyPr/>
                    <a:lstStyle/>
                    <a:p>
                      <a:pPr>
                        <a:lnSpc>
                          <a:spcPct val="107000"/>
                        </a:lnSpc>
                        <a:spcAft>
                          <a:spcPts val="0"/>
                        </a:spcAft>
                      </a:pPr>
                      <a:r>
                        <a:rPr lang="en-GB" sz="1400">
                          <a:effectLst/>
                        </a:rPr>
                        <a:t>Two Way / Dual Language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Mixed Language Minority &amp;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Minority and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Maintenance, Pluralism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and Biliteracy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1123196918"/>
                  </a:ext>
                </a:extLst>
              </a:tr>
              <a:tr h="464232">
                <a:tc>
                  <a:txBody>
                    <a:bodyPr/>
                    <a:lstStyle/>
                    <a:p>
                      <a:pPr>
                        <a:lnSpc>
                          <a:spcPct val="107000"/>
                        </a:lnSpc>
                        <a:spcAft>
                          <a:spcPts val="0"/>
                        </a:spcAft>
                      </a:pPr>
                      <a:r>
                        <a:rPr lang="en-GB" sz="1400">
                          <a:effectLst/>
                        </a:rPr>
                        <a:t>Mainstream Bilingual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Two Majority Languages Pluralism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Maintenance, Pluralism and Enrichment.  Additive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Bilingualism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4175261386"/>
                  </a:ext>
                </a:extLst>
              </a:tr>
              <a:tr h="201179">
                <a:tc gridSpan="5">
                  <a:txBody>
                    <a:bodyPr/>
                    <a:lstStyle/>
                    <a:p>
                      <a:pPr>
                        <a:lnSpc>
                          <a:spcPct val="107000"/>
                        </a:lnSpc>
                        <a:spcAft>
                          <a:spcPts val="0"/>
                        </a:spcAft>
                      </a:pPr>
                      <a:r>
                        <a:rPr lang="en-GB" sz="1400">
                          <a:effectLst/>
                        </a:rPr>
                        <a:t>WEAK FORMS OF BILINGUAL EDUCATION FOR BILINGUALS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mc="http://schemas.openxmlformats.org/markup-compatibility/2006" xmlns:mv="urn:schemas-microsoft-com:mac:vml" xmlns:a16="http://schemas.microsoft.com/office/drawing/2014/main" xmlns="" val="1425096562"/>
                  </a:ext>
                </a:extLst>
              </a:tr>
              <a:tr h="232116">
                <a:tc>
                  <a:txBody>
                    <a:bodyPr/>
                    <a:lstStyle/>
                    <a:p>
                      <a:pPr>
                        <a:lnSpc>
                          <a:spcPct val="107000"/>
                        </a:lnSpc>
                        <a:spcAft>
                          <a:spcPts val="0"/>
                        </a:spcAft>
                      </a:pPr>
                      <a:r>
                        <a:rPr lang="en-GB" sz="1400">
                          <a:effectLst/>
                        </a:rPr>
                        <a:t>Type of Program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Typical Type of Child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of Classroom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Societal and Educational Aim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Aim in Language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97112308"/>
                  </a:ext>
                </a:extLst>
              </a:tr>
              <a:tr h="464232">
                <a:tc>
                  <a:txBody>
                    <a:bodyPr/>
                    <a:lstStyle/>
                    <a:p>
                      <a:pPr>
                        <a:lnSpc>
                          <a:spcPct val="107000"/>
                        </a:lnSpc>
                        <a:spcAft>
                          <a:spcPts val="0"/>
                        </a:spcAft>
                      </a:pPr>
                      <a:r>
                        <a:rPr lang="en-GB" sz="1400">
                          <a:effectLst/>
                        </a:rPr>
                        <a:t>Transitional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Minority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Moves from minority to majority language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Assimilation / Subtractive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Relative Monolingualism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962963808"/>
                  </a:ext>
                </a:extLst>
              </a:tr>
              <a:tr h="411645">
                <a:tc>
                  <a:txBody>
                    <a:bodyPr/>
                    <a:lstStyle/>
                    <a:p>
                      <a:pPr>
                        <a:lnSpc>
                          <a:spcPct val="107000"/>
                        </a:lnSpc>
                        <a:spcAft>
                          <a:spcPts val="0"/>
                        </a:spcAft>
                      </a:pPr>
                      <a:r>
                        <a:rPr lang="en-GB" sz="1400">
                          <a:effectLst/>
                        </a:rPr>
                        <a:t>Mainstream with Foreign Language Teaching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Language Majority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Majority Language with L2/FL lessons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Limited Enrichment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Limited Bilingualism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763714681"/>
                  </a:ext>
                </a:extLst>
              </a:tr>
              <a:tr h="411645">
                <a:tc>
                  <a:txBody>
                    <a:bodyPr/>
                    <a:lstStyle/>
                    <a:p>
                      <a:pPr>
                        <a:lnSpc>
                          <a:spcPct val="107000"/>
                        </a:lnSpc>
                        <a:spcAft>
                          <a:spcPts val="0"/>
                        </a:spcAft>
                      </a:pPr>
                      <a:r>
                        <a:rPr lang="en-GB" sz="1400">
                          <a:effectLst/>
                        </a:rPr>
                        <a:t>Separist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dirty="0">
                          <a:effectLst/>
                        </a:rPr>
                        <a:t>Language Minority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Minority Language</a:t>
                      </a:r>
                    </a:p>
                    <a:p>
                      <a:pPr>
                        <a:lnSpc>
                          <a:spcPct val="107000"/>
                        </a:lnSpc>
                        <a:spcAft>
                          <a:spcPts val="0"/>
                        </a:spcAft>
                      </a:pPr>
                      <a:r>
                        <a:rPr lang="en-GB" sz="1400">
                          <a:effectLst/>
                        </a:rPr>
                        <a:t>(out of choice)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a:effectLst/>
                        </a:rPr>
                        <a:t>Detachment / Autonomy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tc>
                  <a:txBody>
                    <a:bodyPr/>
                    <a:lstStyle/>
                    <a:p>
                      <a:pPr>
                        <a:lnSpc>
                          <a:spcPct val="107000"/>
                        </a:lnSpc>
                        <a:spcAft>
                          <a:spcPts val="0"/>
                        </a:spcAft>
                      </a:pPr>
                      <a:r>
                        <a:rPr lang="en-GB" sz="1400" dirty="0">
                          <a:effectLst/>
                        </a:rPr>
                        <a:t>Limited Bilingualism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28594" marR="28594" marT="0" marB="0"/>
                </a:tc>
                <a:extLst>
                  <a:ext uri="{0D108BD9-81ED-4DB2-BD59-A6C34878D82A}">
                    <a16:rowId xmlns:mc="http://schemas.openxmlformats.org/markup-compatibility/2006" xmlns:mv="urn:schemas-microsoft-com:mac:vml" xmlns:a16="http://schemas.microsoft.com/office/drawing/2014/main" xmlns="" val="2692720943"/>
                  </a:ext>
                </a:extLst>
              </a:tr>
            </a:tbl>
          </a:graphicData>
        </a:graphic>
      </p:graphicFrame>
    </p:spTree>
    <p:extLst>
      <p:ext uri="{BB962C8B-B14F-4D97-AF65-F5344CB8AC3E}">
        <p14:creationId xmlns:p14="http://schemas.microsoft.com/office/powerpoint/2010/main" val="24944967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GB" dirty="0" smtClean="0">
                <a:hlinkClick r:id="rId2"/>
              </a:rPr>
              <a:t>https://www.youtube.com/watch?v=syg87gaMWOE</a:t>
            </a:r>
            <a:endParaRPr lang="en-GB" dirty="0"/>
          </a:p>
        </p:txBody>
      </p:sp>
    </p:spTree>
    <p:extLst>
      <p:ext uri="{BB962C8B-B14F-4D97-AF65-F5344CB8AC3E}">
        <p14:creationId xmlns:p14="http://schemas.microsoft.com/office/powerpoint/2010/main" val="17669033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Endangered Languages</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www.theguardian.com/news/datablog/2011/apr/15/language-extinct-endangered</a:t>
            </a:r>
            <a:endParaRPr lang="en-GB" dirty="0" smtClean="0"/>
          </a:p>
          <a:p>
            <a:endParaRPr lang="en-GB" dirty="0"/>
          </a:p>
          <a:p>
            <a:endParaRPr lang="en-GB" dirty="0"/>
          </a:p>
        </p:txBody>
      </p:sp>
    </p:spTree>
    <p:extLst>
      <p:ext uri="{BB962C8B-B14F-4D97-AF65-F5344CB8AC3E}">
        <p14:creationId xmlns:p14="http://schemas.microsoft.com/office/powerpoint/2010/main" val="41459458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791" y="1245704"/>
            <a:ext cx="8563962" cy="4956313"/>
          </a:xfrm>
        </p:spPr>
        <p:txBody>
          <a:bodyPr>
            <a:normAutofit/>
          </a:bodyPr>
          <a:lstStyle/>
          <a:p>
            <a:pPr marL="109728" indent="0">
              <a:buNone/>
            </a:pPr>
            <a:r>
              <a:rPr lang="en-US" altLang="en-US" sz="2800" b="1" dirty="0"/>
              <a:t>Additive bilingualism: </a:t>
            </a:r>
            <a:r>
              <a:rPr lang="en-US" altLang="en-US" sz="2800" dirty="0"/>
              <a:t>an environment conducive to the development of the first language as well as the development of the second language and results in preserving both.</a:t>
            </a:r>
          </a:p>
          <a:p>
            <a:endParaRPr lang="en-GB" dirty="0"/>
          </a:p>
          <a:p>
            <a:pPr marL="109728" indent="0">
              <a:buNone/>
            </a:pPr>
            <a:endParaRPr lang="en-US" altLang="en-US" sz="2800" b="1" dirty="0" smtClean="0">
              <a:latin typeface="Lucida Sans Unicode" panose="020B0602030504020204" pitchFamily="34" charset="0"/>
              <a:cs typeface="Lucida Sans Unicode" panose="020B0602030504020204" pitchFamily="34" charset="0"/>
            </a:endParaRPr>
          </a:p>
          <a:p>
            <a:pPr marL="109728" indent="0">
              <a:buNone/>
            </a:pPr>
            <a:r>
              <a:rPr lang="en-US" altLang="en-US" sz="2800" b="1" dirty="0" smtClean="0">
                <a:latin typeface="Lucida Sans Unicode" panose="020B0602030504020204" pitchFamily="34" charset="0"/>
                <a:cs typeface="Lucida Sans Unicode" panose="020B0602030504020204" pitchFamily="34" charset="0"/>
              </a:rPr>
              <a:t>Subtractive </a:t>
            </a:r>
            <a:r>
              <a:rPr lang="en-US" altLang="en-US" sz="2800" b="1" dirty="0">
                <a:latin typeface="Lucida Sans Unicode" panose="020B0602030504020204" pitchFamily="34" charset="0"/>
                <a:cs typeface="Lucida Sans Unicode" panose="020B0602030504020204" pitchFamily="34" charset="0"/>
              </a:rPr>
              <a:t>bilingualism: </a:t>
            </a:r>
            <a:r>
              <a:rPr lang="en-US" altLang="en-US" sz="2800" dirty="0">
                <a:latin typeface="Lucida Sans Unicode" panose="020B0602030504020204" pitchFamily="34" charset="0"/>
                <a:cs typeface="Lucida Sans Unicode" panose="020B0602030504020204" pitchFamily="34" charset="0"/>
              </a:rPr>
              <a:t>Without first language support, the learning of a new language may result in the loss of the first language.</a:t>
            </a:r>
          </a:p>
          <a:p>
            <a:endParaRPr lang="en-US" dirty="0"/>
          </a:p>
        </p:txBody>
      </p:sp>
      <p:sp>
        <p:nvSpPr>
          <p:cNvPr id="3" name="Title 2"/>
          <p:cNvSpPr>
            <a:spLocks noGrp="1"/>
          </p:cNvSpPr>
          <p:nvPr>
            <p:ph type="title"/>
          </p:nvPr>
        </p:nvSpPr>
        <p:spPr/>
        <p:txBody>
          <a:bodyPr>
            <a:normAutofit/>
          </a:bodyPr>
          <a:lstStyle/>
          <a:p>
            <a:r>
              <a:rPr lang="en-US" sz="3400" i="1" u="sng" dirty="0" smtClean="0"/>
              <a:t>Additive and Subtractive Bilingualism</a:t>
            </a:r>
            <a:endParaRPr lang="en-US" sz="3400" i="1" u="sng" dirty="0"/>
          </a:p>
        </p:txBody>
      </p:sp>
      <p:sp>
        <p:nvSpPr>
          <p:cNvPr id="4" name="TextBox 3"/>
          <p:cNvSpPr txBox="1"/>
          <p:nvPr/>
        </p:nvSpPr>
        <p:spPr>
          <a:xfrm>
            <a:off x="6361044" y="3073445"/>
            <a:ext cx="2392838" cy="707886"/>
          </a:xfrm>
          <a:prstGeom prst="rect">
            <a:avLst/>
          </a:prstGeom>
          <a:solidFill>
            <a:srgbClr val="2683C6">
              <a:lumMod val="60000"/>
              <a:lumOff val="40000"/>
            </a:srgbClr>
          </a:solid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prstClr val="black"/>
                </a:solidFill>
                <a:effectLst/>
                <a:uLnTx/>
                <a:uFillTx/>
                <a:latin typeface="Tw Cen MT" panose="020B0602020104020603"/>
              </a:rPr>
              <a:t>Additive bilingualism</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prstClr val="black"/>
                </a:solidFill>
                <a:effectLst/>
                <a:uLnTx/>
                <a:uFillTx/>
                <a:latin typeface="Tw Cen MT" panose="020B0602020104020603"/>
              </a:rPr>
              <a:t> L1 + L2 = L1 + L2 </a:t>
            </a:r>
          </a:p>
        </p:txBody>
      </p:sp>
      <p:sp>
        <p:nvSpPr>
          <p:cNvPr id="5" name="TextBox 4"/>
          <p:cNvSpPr txBox="1"/>
          <p:nvPr/>
        </p:nvSpPr>
        <p:spPr>
          <a:xfrm>
            <a:off x="6625763" y="5694185"/>
            <a:ext cx="2092751" cy="1015663"/>
          </a:xfrm>
          <a:prstGeom prst="rect">
            <a:avLst/>
          </a:prstGeom>
          <a:solidFill>
            <a:srgbClr val="2683C6">
              <a:lumMod val="60000"/>
              <a:lumOff val="40000"/>
            </a:srgbClr>
          </a:solidFill>
          <a:ln>
            <a:solidFill>
              <a:sysClr val="windowText" lastClr="0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prstClr val="black"/>
                </a:solidFill>
                <a:effectLst/>
                <a:uLnTx/>
                <a:uFillTx/>
                <a:latin typeface="Tw Cen MT" panose="020B0602020104020603"/>
              </a:rPr>
              <a:t>Subtractive bilingualism</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smtClean="0">
                <a:ln>
                  <a:noFill/>
                </a:ln>
                <a:solidFill>
                  <a:prstClr val="black"/>
                </a:solidFill>
                <a:effectLst/>
                <a:uLnTx/>
                <a:uFillTx/>
                <a:latin typeface="Tw Cen MT" panose="020B0602020104020603"/>
              </a:rPr>
              <a:t>L1 + L2 - L1 = L2 </a:t>
            </a:r>
          </a:p>
        </p:txBody>
      </p:sp>
    </p:spTree>
    <p:extLst>
      <p:ext uri="{BB962C8B-B14F-4D97-AF65-F5344CB8AC3E}">
        <p14:creationId xmlns:p14="http://schemas.microsoft.com/office/powerpoint/2010/main" val="389522617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2800" b="1" dirty="0"/>
              <a:t>Dynamic bilingualism:  </a:t>
            </a:r>
            <a:r>
              <a:rPr lang="en-GB" sz="2800" dirty="0"/>
              <a:t>The varying degrees of abilities and uses of multiple language practices needed for people to communicate.</a:t>
            </a:r>
          </a:p>
          <a:p>
            <a:endParaRPr lang="en-GB" sz="2800" dirty="0"/>
          </a:p>
          <a:p>
            <a:pPr marL="109728" indent="0">
              <a:buNone/>
            </a:pPr>
            <a:r>
              <a:rPr lang="en-GB" sz="2800" b="1" dirty="0"/>
              <a:t>Recursive bilingualism: </a:t>
            </a:r>
            <a:r>
              <a:rPr lang="en-GB" sz="2800" dirty="0"/>
              <a:t>The complex and dynamic nature of language revival in societies who have undergone substantial language shift as they attempt language </a:t>
            </a:r>
            <a:r>
              <a:rPr lang="en-GB" sz="2800" dirty="0" smtClean="0"/>
              <a:t>revitalisation</a:t>
            </a:r>
            <a:r>
              <a:rPr lang="en-GB" sz="2800" dirty="0"/>
              <a:t>.</a:t>
            </a:r>
          </a:p>
          <a:p>
            <a:endParaRPr lang="en-GB" dirty="0"/>
          </a:p>
        </p:txBody>
      </p:sp>
      <p:sp>
        <p:nvSpPr>
          <p:cNvPr id="3" name="Title 2"/>
          <p:cNvSpPr>
            <a:spLocks noGrp="1"/>
          </p:cNvSpPr>
          <p:nvPr>
            <p:ph type="title"/>
          </p:nvPr>
        </p:nvSpPr>
        <p:spPr/>
        <p:txBody>
          <a:bodyPr>
            <a:normAutofit/>
          </a:bodyPr>
          <a:lstStyle/>
          <a:p>
            <a:r>
              <a:rPr lang="en-GB" sz="3400" i="1" u="sng" dirty="0" smtClean="0"/>
              <a:t>Dynamic and Recursive Bilingualism</a:t>
            </a:r>
            <a:endParaRPr lang="en-GB" sz="3400" i="1" u="sng" dirty="0"/>
          </a:p>
        </p:txBody>
      </p:sp>
    </p:spTree>
    <p:extLst>
      <p:ext uri="{BB962C8B-B14F-4D97-AF65-F5344CB8AC3E}">
        <p14:creationId xmlns:p14="http://schemas.microsoft.com/office/powerpoint/2010/main" val="18075238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US" altLang="en-US" sz="2800" b="1" dirty="0"/>
              <a:t>S</a:t>
            </a:r>
            <a:r>
              <a:rPr lang="en-US" altLang="en-US" sz="2800" b="1" dirty="0" smtClean="0"/>
              <a:t>imultaneous bilinguals: </a:t>
            </a:r>
            <a:r>
              <a:rPr lang="en-US" altLang="en-US" sz="2800" dirty="0" smtClean="0"/>
              <a:t>children who acquire two languages from birth. </a:t>
            </a:r>
            <a:r>
              <a:rPr lang="en-GB" sz="2800" dirty="0"/>
              <a:t>In these cases, both languages are spoken to the children by their parents or caregivers and they grow up knowing the two languages.</a:t>
            </a:r>
          </a:p>
          <a:p>
            <a:pPr marL="109728" indent="0">
              <a:buNone/>
            </a:pPr>
            <a:endParaRPr lang="en-US" altLang="en-US" sz="2400" b="1" dirty="0">
              <a:latin typeface="Lucida Sans Unicode" panose="020B0602030504020204" pitchFamily="34" charset="0"/>
              <a:cs typeface="Lucida Sans Unicode" panose="020B0602030504020204" pitchFamily="34" charset="0"/>
            </a:endParaRPr>
          </a:p>
          <a:p>
            <a:pPr marL="109728" indent="0">
              <a:buNone/>
            </a:pPr>
            <a:r>
              <a:rPr lang="en-US" altLang="en-US" sz="2800" b="1" dirty="0" smtClean="0">
                <a:latin typeface="Lucida Sans Unicode" panose="020B0602030504020204" pitchFamily="34" charset="0"/>
                <a:cs typeface="Lucida Sans Unicode" panose="020B0602030504020204" pitchFamily="34" charset="0"/>
              </a:rPr>
              <a:t>Sequential bilinguals: </a:t>
            </a:r>
            <a:r>
              <a:rPr lang="en-US" altLang="en-US" sz="2800" dirty="0" smtClean="0">
                <a:latin typeface="Lucida Sans Unicode" panose="020B0602030504020204" pitchFamily="34" charset="0"/>
                <a:cs typeface="Lucida Sans Unicode" panose="020B0602030504020204" pitchFamily="34" charset="0"/>
              </a:rPr>
              <a:t>children who </a:t>
            </a:r>
            <a:r>
              <a:rPr lang="en-GB" sz="2800" dirty="0"/>
              <a:t>learn one language from birth, and another at some point during </a:t>
            </a:r>
            <a:r>
              <a:rPr lang="en-GB" sz="2800" dirty="0" smtClean="0"/>
              <a:t>childhood.</a:t>
            </a:r>
            <a:endParaRPr lang="en-GB" sz="2800" dirty="0"/>
          </a:p>
        </p:txBody>
      </p:sp>
      <p:sp>
        <p:nvSpPr>
          <p:cNvPr id="3" name="Title 2"/>
          <p:cNvSpPr>
            <a:spLocks noGrp="1"/>
          </p:cNvSpPr>
          <p:nvPr>
            <p:ph type="title"/>
          </p:nvPr>
        </p:nvSpPr>
        <p:spPr/>
        <p:txBody>
          <a:bodyPr>
            <a:normAutofit/>
          </a:bodyPr>
          <a:lstStyle/>
          <a:p>
            <a:r>
              <a:rPr lang="en-GB" sz="3200" i="1" u="sng" dirty="0" smtClean="0"/>
              <a:t>Simultaneous and Sequential Bilinguals </a:t>
            </a:r>
            <a:endParaRPr lang="en-GB" sz="3200" i="1" u="sng" dirty="0"/>
          </a:p>
        </p:txBody>
      </p:sp>
    </p:spTree>
    <p:extLst>
      <p:ext uri="{BB962C8B-B14F-4D97-AF65-F5344CB8AC3E}">
        <p14:creationId xmlns:p14="http://schemas.microsoft.com/office/powerpoint/2010/main" val="31222053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109728" indent="0">
              <a:buNone/>
            </a:pPr>
            <a:r>
              <a:rPr lang="en-GB" sz="3600" dirty="0" smtClean="0"/>
              <a:t>What is the difference between:</a:t>
            </a:r>
          </a:p>
          <a:p>
            <a:pPr marL="109728" indent="0">
              <a:buNone/>
            </a:pPr>
            <a:r>
              <a:rPr lang="en-GB" sz="3600" dirty="0"/>
              <a:t>l</a:t>
            </a:r>
            <a:r>
              <a:rPr lang="en-GB" sz="3600" dirty="0" smtClean="0"/>
              <a:t>anguage </a:t>
            </a:r>
            <a:r>
              <a:rPr lang="en-GB" sz="3600" i="1" u="sng" dirty="0" smtClean="0"/>
              <a:t>learning</a:t>
            </a:r>
            <a:r>
              <a:rPr lang="en-GB" sz="3600" dirty="0" smtClean="0"/>
              <a:t> and language </a:t>
            </a:r>
            <a:r>
              <a:rPr lang="en-GB" sz="3600" i="1" u="sng" dirty="0" smtClean="0"/>
              <a:t>acquisition</a:t>
            </a:r>
            <a:r>
              <a:rPr lang="en-GB" sz="3600" dirty="0" smtClean="0"/>
              <a:t>?</a:t>
            </a:r>
          </a:p>
          <a:p>
            <a:pPr marL="109728" indent="0">
              <a:buNone/>
            </a:pPr>
            <a:endParaRPr lang="en-GB" sz="3600" dirty="0" smtClean="0"/>
          </a:p>
          <a:p>
            <a:pPr marL="109728" indent="0">
              <a:buNone/>
            </a:pPr>
            <a:endParaRPr lang="en-GB" sz="3600" dirty="0"/>
          </a:p>
          <a:p>
            <a:r>
              <a:rPr lang="en-GB" sz="3400" dirty="0"/>
              <a:t>Second-language acquisition (SLA</a:t>
            </a:r>
            <a:r>
              <a:rPr lang="en-GB" sz="3400" dirty="0" smtClean="0"/>
              <a:t>)</a:t>
            </a:r>
            <a:endParaRPr lang="en-GB" sz="3400" dirty="0"/>
          </a:p>
          <a:p>
            <a:r>
              <a:rPr lang="en-GB" sz="3400" dirty="0"/>
              <a:t>L2 acquisition</a:t>
            </a:r>
          </a:p>
          <a:p>
            <a:pPr marL="109728" indent="0">
              <a:buNone/>
            </a:pPr>
            <a:endParaRPr lang="en-GB" sz="3600"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6238210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0" lvl="0" indent="0">
              <a:lnSpc>
                <a:spcPct val="90000"/>
              </a:lnSpc>
              <a:spcBef>
                <a:spcPts val="1200"/>
              </a:spcBef>
              <a:spcAft>
                <a:spcPts val="200"/>
              </a:spcAft>
              <a:buClr>
                <a:srgbClr val="9DBFBE"/>
              </a:buClr>
              <a:buSzPct val="100000"/>
              <a:buNone/>
            </a:pPr>
            <a:r>
              <a:rPr lang="en-GB" sz="2000" dirty="0">
                <a:solidFill>
                  <a:prstClr val="black">
                    <a:lumMod val="75000"/>
                    <a:lumOff val="25000"/>
                  </a:prstClr>
                </a:solidFill>
              </a:rPr>
              <a:t>In Wales, a range of Welsh-medium provision is offered and outlined in the document </a:t>
            </a:r>
            <a:r>
              <a:rPr lang="en-GB" sz="2000" i="1" dirty="0">
                <a:solidFill>
                  <a:prstClr val="black">
                    <a:lumMod val="75000"/>
                    <a:lumOff val="25000"/>
                  </a:prstClr>
                </a:solidFill>
              </a:rPr>
              <a:t>Defining schools according to Welsh medium provision</a:t>
            </a:r>
            <a:r>
              <a:rPr lang="en-GB" sz="2000" dirty="0">
                <a:solidFill>
                  <a:prstClr val="black">
                    <a:lumMod val="75000"/>
                    <a:lumOff val="25000"/>
                  </a:prstClr>
                </a:solidFill>
              </a:rPr>
              <a:t> (Welsh Government, 2007). </a:t>
            </a:r>
            <a:r>
              <a:rPr lang="en-GB" sz="1400" dirty="0" smtClean="0">
                <a:solidFill>
                  <a:prstClr val="black">
                    <a:lumMod val="75000"/>
                    <a:lumOff val="25000"/>
                  </a:prstClr>
                </a:solidFill>
                <a:hlinkClick r:id="rId3"/>
              </a:rPr>
              <a:t>http://gov.wales/docs/dcells/publications/150203-defining-schools-welsh-medium-en.pdf</a:t>
            </a:r>
            <a:endParaRPr lang="en-GB" sz="14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endParaRPr lang="en-GB" sz="14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en-GB" sz="2000" dirty="0">
                <a:solidFill>
                  <a:prstClr val="black">
                    <a:lumMod val="75000"/>
                    <a:lumOff val="25000"/>
                  </a:prstClr>
                </a:solidFill>
              </a:rPr>
              <a:t>According to Baker (</a:t>
            </a:r>
            <a:r>
              <a:rPr lang="en-GB" sz="2000" dirty="0" smtClean="0">
                <a:solidFill>
                  <a:prstClr val="black">
                    <a:lumMod val="75000"/>
                    <a:lumOff val="25000"/>
                  </a:prstClr>
                </a:solidFill>
              </a:rPr>
              <a:t>1993:15</a:t>
            </a:r>
            <a:r>
              <a:rPr lang="en-GB" sz="2000" dirty="0">
                <a:solidFill>
                  <a:prstClr val="black">
                    <a:lumMod val="75000"/>
                    <a:lumOff val="25000"/>
                  </a:prstClr>
                </a:solidFill>
              </a:rPr>
              <a:t>)</a:t>
            </a:r>
            <a:endParaRPr lang="cy-GB" sz="20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cy-GB" sz="2000" dirty="0">
                <a:solidFill>
                  <a:prstClr val="black">
                    <a:lumMod val="75000"/>
                    <a:lumOff val="25000"/>
                  </a:prstClr>
                </a:solidFill>
              </a:rPr>
              <a:t>In between basically monolingual Welsh and monolingual English schools in Wales, there is the widest variety of practice of bilingual education.  The kaleidoscopic variety of bilingual education practice in Wales makes the production of a simple typology inherently dangerous.</a:t>
            </a:r>
          </a:p>
          <a:p>
            <a:pPr marL="0" lvl="0" indent="0">
              <a:lnSpc>
                <a:spcPct val="90000"/>
              </a:lnSpc>
              <a:spcBef>
                <a:spcPts val="1200"/>
              </a:spcBef>
              <a:spcAft>
                <a:spcPts val="200"/>
              </a:spcAft>
              <a:buClr>
                <a:srgbClr val="9DBFBE"/>
              </a:buClr>
              <a:buSzPct val="100000"/>
              <a:buNone/>
            </a:pPr>
            <a:endParaRPr lang="cy-GB" sz="2000" i="1" dirty="0">
              <a:solidFill>
                <a:srgbClr val="FF0000"/>
              </a:solidFill>
            </a:endParaRPr>
          </a:p>
          <a:p>
            <a:pPr marL="0" lvl="0" indent="0">
              <a:lnSpc>
                <a:spcPct val="90000"/>
              </a:lnSpc>
              <a:spcBef>
                <a:spcPts val="1200"/>
              </a:spcBef>
              <a:spcAft>
                <a:spcPts val="200"/>
              </a:spcAft>
              <a:buClr>
                <a:srgbClr val="9DBFBE"/>
              </a:buClr>
              <a:buSzPct val="100000"/>
              <a:buNone/>
            </a:pPr>
            <a:r>
              <a:rPr lang="en-GB" sz="2000" i="1" dirty="0">
                <a:solidFill>
                  <a:srgbClr val="FF0000"/>
                </a:solidFill>
              </a:rPr>
              <a:t>What type of bilingual practice are you aware of in Wales?</a:t>
            </a:r>
          </a:p>
          <a:p>
            <a:endParaRPr lang="en-GB" dirty="0"/>
          </a:p>
        </p:txBody>
      </p:sp>
      <p:sp>
        <p:nvSpPr>
          <p:cNvPr id="3" name="Title 2"/>
          <p:cNvSpPr>
            <a:spLocks noGrp="1"/>
          </p:cNvSpPr>
          <p:nvPr>
            <p:ph type="title"/>
          </p:nvPr>
        </p:nvSpPr>
        <p:spPr/>
        <p:txBody>
          <a:bodyPr>
            <a:normAutofit/>
          </a:bodyPr>
          <a:lstStyle/>
          <a:p>
            <a:r>
              <a:rPr lang="en-GB" sz="3400" i="1" u="sng" dirty="0" smtClean="0"/>
              <a:t>Bilingual Education in Wales</a:t>
            </a:r>
            <a:endParaRPr lang="en-GB" sz="3400" i="1" u="sng" dirty="0"/>
          </a:p>
        </p:txBody>
      </p:sp>
    </p:spTree>
    <p:extLst>
      <p:ext uri="{BB962C8B-B14F-4D97-AF65-F5344CB8AC3E}">
        <p14:creationId xmlns:p14="http://schemas.microsoft.com/office/powerpoint/2010/main" val="6541844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45704"/>
            <a:ext cx="8229600" cy="4916557"/>
          </a:xfrm>
        </p:spPr>
        <p:txBody>
          <a:bodyPr>
            <a:normAutofit lnSpcReduction="10000"/>
          </a:bodyPr>
          <a:lstStyle/>
          <a:p>
            <a:pPr marL="109728" indent="0">
              <a:buNone/>
            </a:pPr>
            <a:r>
              <a:rPr lang="en-GB" sz="2800" b="1" dirty="0"/>
              <a:t>Maintenance/Heritage</a:t>
            </a:r>
            <a:r>
              <a:rPr lang="en-GB" sz="2800" dirty="0"/>
              <a:t>: bilingual education for pupils embarking on Welsh Medium Education from a Welsh speaking family</a:t>
            </a:r>
            <a:r>
              <a:rPr lang="en-GB" sz="2800" dirty="0" smtClean="0"/>
              <a:t>.</a:t>
            </a:r>
          </a:p>
          <a:p>
            <a:pPr marL="109728" indent="0">
              <a:buNone/>
            </a:pPr>
            <a:endParaRPr lang="en-GB" sz="2800" dirty="0"/>
          </a:p>
          <a:p>
            <a:pPr marL="109728" indent="0">
              <a:buNone/>
            </a:pPr>
            <a:r>
              <a:rPr lang="en-GB" sz="2800" b="1" dirty="0"/>
              <a:t>Immersion</a:t>
            </a:r>
            <a:r>
              <a:rPr lang="en-GB" sz="2800" dirty="0"/>
              <a:t>: bilingual education for pupils embarking on Welsh Medium Education from an English speaking family</a:t>
            </a:r>
            <a:r>
              <a:rPr lang="en-GB" sz="2800" dirty="0" smtClean="0"/>
              <a:t>.</a:t>
            </a:r>
          </a:p>
          <a:p>
            <a:pPr marL="109728" indent="0">
              <a:buNone/>
            </a:pPr>
            <a:endParaRPr lang="en-GB" sz="2800" dirty="0"/>
          </a:p>
          <a:p>
            <a:pPr marL="109728" indent="0">
              <a:buNone/>
            </a:pPr>
            <a:r>
              <a:rPr lang="en-GB" sz="2800" b="1" dirty="0"/>
              <a:t>Mainstream</a:t>
            </a:r>
            <a:r>
              <a:rPr lang="en-GB" sz="2800" dirty="0"/>
              <a:t>: bilingual education for pupils who attend English Medium Schools and are taught Welsh as a school subject.</a:t>
            </a:r>
          </a:p>
          <a:p>
            <a:endParaRPr lang="en-GB" dirty="0"/>
          </a:p>
        </p:txBody>
      </p:sp>
      <p:sp>
        <p:nvSpPr>
          <p:cNvPr id="3" name="Title 2"/>
          <p:cNvSpPr>
            <a:spLocks noGrp="1"/>
          </p:cNvSpPr>
          <p:nvPr>
            <p:ph type="title"/>
          </p:nvPr>
        </p:nvSpPr>
        <p:spPr/>
        <p:txBody>
          <a:bodyPr>
            <a:normAutofit/>
          </a:bodyPr>
          <a:lstStyle/>
          <a:p>
            <a:r>
              <a:rPr lang="en-GB" sz="3400" i="1" u="sng" dirty="0" smtClean="0"/>
              <a:t>Types of Bilingual Education in Wales</a:t>
            </a:r>
            <a:endParaRPr lang="en-GB" sz="3400" i="1" u="sng" dirty="0"/>
          </a:p>
        </p:txBody>
      </p:sp>
    </p:spTree>
    <p:extLst>
      <p:ext uri="{BB962C8B-B14F-4D97-AF65-F5344CB8AC3E}">
        <p14:creationId xmlns:p14="http://schemas.microsoft.com/office/powerpoint/2010/main" val="58392349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58958"/>
            <a:ext cx="8229600" cy="4748342"/>
          </a:xfrm>
        </p:spPr>
        <p:txBody>
          <a:bodyPr>
            <a:normAutofit fontScale="77500" lnSpcReduction="20000"/>
          </a:bodyPr>
          <a:lstStyle/>
          <a:p>
            <a:pPr marL="0" indent="0">
              <a:buNone/>
            </a:pPr>
            <a:r>
              <a:rPr lang="cy-GB" sz="3600" dirty="0"/>
              <a:t>Baker, C. (2011) </a:t>
            </a:r>
            <a:r>
              <a:rPr lang="cy-GB" sz="3600" i="1" dirty="0"/>
              <a:t>Foundations of Bilingual Education and Bilingualism (5</a:t>
            </a:r>
            <a:r>
              <a:rPr lang="cy-GB" sz="3600" i="1" baseline="30000" dirty="0"/>
              <a:t>th</a:t>
            </a:r>
            <a:r>
              <a:rPr lang="cy-GB" sz="3600" i="1" dirty="0"/>
              <a:t> Edition</a:t>
            </a:r>
            <a:r>
              <a:rPr lang="cy-GB" sz="3600" i="1" dirty="0" smtClean="0"/>
              <a:t>). </a:t>
            </a:r>
            <a:r>
              <a:rPr lang="cy-GB" sz="3600" dirty="0"/>
              <a:t>United States of America: McNaughton &amp; Gunn Ltd.</a:t>
            </a:r>
            <a:endParaRPr lang="en-GB" sz="3600" dirty="0"/>
          </a:p>
          <a:p>
            <a:pPr marL="0" indent="0">
              <a:buNone/>
            </a:pPr>
            <a:r>
              <a:rPr lang="cy-GB" sz="3600" dirty="0"/>
              <a:t>Baker, C. (1993) </a:t>
            </a:r>
            <a:r>
              <a:rPr lang="cy-GB" sz="3600" i="1" dirty="0"/>
              <a:t>Foundations of Bilingual Education and </a:t>
            </a:r>
            <a:r>
              <a:rPr lang="cy-GB" sz="3600" i="1" dirty="0" smtClean="0"/>
              <a:t>Bilingualism</a:t>
            </a:r>
            <a:r>
              <a:rPr lang="cy-GB" sz="3600" dirty="0"/>
              <a:t>.</a:t>
            </a:r>
            <a:r>
              <a:rPr lang="cy-GB" sz="3600" dirty="0" smtClean="0"/>
              <a:t> </a:t>
            </a:r>
            <a:r>
              <a:rPr lang="cy-GB" sz="3600" dirty="0"/>
              <a:t>Bridgend: WBC Print.</a:t>
            </a:r>
          </a:p>
          <a:p>
            <a:pPr marL="0" indent="0">
              <a:buNone/>
            </a:pPr>
            <a:r>
              <a:rPr lang="cy-GB" sz="3600" dirty="0"/>
              <a:t>García, O. (</a:t>
            </a:r>
            <a:r>
              <a:rPr lang="en-GB" sz="3600" dirty="0"/>
              <a:t>2009</a:t>
            </a:r>
            <a:r>
              <a:rPr lang="cy-GB" sz="3600" dirty="0"/>
              <a:t>) </a:t>
            </a:r>
            <a:r>
              <a:rPr lang="en-GB" sz="3600" i="1" dirty="0"/>
              <a:t>Bilingual Education in the 21</a:t>
            </a:r>
            <a:r>
              <a:rPr lang="en-GB" sz="3600" i="1" baseline="30000" dirty="0"/>
              <a:t>st</a:t>
            </a:r>
            <a:r>
              <a:rPr lang="cy-GB" sz="3600" i="1" dirty="0"/>
              <a:t> Century: A Global </a:t>
            </a:r>
            <a:r>
              <a:rPr lang="cy-GB" sz="3600" i="1" dirty="0" smtClean="0"/>
              <a:t>Perspective. </a:t>
            </a:r>
            <a:r>
              <a:rPr lang="en-GB" sz="3600" dirty="0"/>
              <a:t>Chichester: Wiley-Blackwell.</a:t>
            </a:r>
            <a:endParaRPr lang="cy-GB" dirty="0"/>
          </a:p>
          <a:p>
            <a:pPr marL="0" indent="0">
              <a:buNone/>
            </a:pPr>
            <a:r>
              <a:rPr lang="cy-GB" sz="3600" dirty="0"/>
              <a:t>Welsh Government (2007) </a:t>
            </a:r>
            <a:r>
              <a:rPr lang="cy-GB" sz="3600" i="1" dirty="0"/>
              <a:t>Defining Schools According to their Welsh </a:t>
            </a:r>
            <a:r>
              <a:rPr lang="cy-GB" sz="3600" i="1"/>
              <a:t>Medium </a:t>
            </a:r>
            <a:r>
              <a:rPr lang="cy-GB" sz="3600" i="1" smtClean="0"/>
              <a:t>Provision.</a:t>
            </a:r>
            <a:r>
              <a:rPr lang="cy-GB" sz="3600" smtClean="0"/>
              <a:t> </a:t>
            </a:r>
            <a:r>
              <a:rPr lang="cy-GB" sz="3600" dirty="0"/>
              <a:t>Caerdydd: Welsh Government.</a:t>
            </a:r>
            <a:endParaRPr lang="en-GB" sz="3600" dirty="0"/>
          </a:p>
          <a:p>
            <a:endParaRPr lang="en-GB" dirty="0"/>
          </a:p>
        </p:txBody>
      </p:sp>
      <p:sp>
        <p:nvSpPr>
          <p:cNvPr id="3" name="Title 2"/>
          <p:cNvSpPr>
            <a:spLocks noGrp="1"/>
          </p:cNvSpPr>
          <p:nvPr>
            <p:ph type="title"/>
          </p:nvPr>
        </p:nvSpPr>
        <p:spPr/>
        <p:txBody>
          <a:bodyPr>
            <a:normAutofit fontScale="90000"/>
          </a:bodyPr>
          <a:lstStyle/>
          <a:p>
            <a:r>
              <a:rPr lang="en-GB" i="1" u="sng" dirty="0" smtClean="0"/>
              <a:t>Bibliography and Further Reading</a:t>
            </a:r>
            <a:endParaRPr lang="en-GB" i="1" u="sng" dirty="0"/>
          </a:p>
        </p:txBody>
      </p:sp>
    </p:spTree>
    <p:extLst>
      <p:ext uri="{BB962C8B-B14F-4D97-AF65-F5344CB8AC3E}">
        <p14:creationId xmlns:p14="http://schemas.microsoft.com/office/powerpoint/2010/main" val="30188950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2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Concourse.thmx</Template>
  <TotalTime>3532</TotalTime>
  <Words>4099</Words>
  <Application>Microsoft Office PowerPoint</Application>
  <PresentationFormat>On-screen Show (4:3)</PresentationFormat>
  <Paragraphs>418</Paragraphs>
  <Slides>22</Slides>
  <Notes>18</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22</vt:i4>
      </vt:variant>
    </vt:vector>
  </HeadingPairs>
  <TitlesOfParts>
    <vt:vector size="35" baseType="lpstr">
      <vt:lpstr>Calibri</vt:lpstr>
      <vt:lpstr>Comic Sans MS</vt:lpstr>
      <vt:lpstr>Lucida Sans Unicode</vt:lpstr>
      <vt:lpstr>Times New Roman</vt:lpstr>
      <vt:lpstr>Tw Cen MT</vt:lpstr>
      <vt:lpstr>Tw Cen MT Condensed</vt:lpstr>
      <vt:lpstr>Verdana</vt:lpstr>
      <vt:lpstr>Wingdings 2</vt:lpstr>
      <vt:lpstr>Wingdings 3</vt:lpstr>
      <vt:lpstr>Concourse</vt:lpstr>
      <vt:lpstr>Integral</vt:lpstr>
      <vt:lpstr>1_Concourse</vt:lpstr>
      <vt:lpstr>2_Concourse</vt:lpstr>
      <vt:lpstr>ECAD6006C</vt:lpstr>
      <vt:lpstr>Pwy i gysylltu?</vt:lpstr>
      <vt:lpstr>Aseiniad 1 - 40%</vt:lpstr>
      <vt:lpstr>Erthygl               Article</vt:lpstr>
      <vt:lpstr>PowerPoint Presentation</vt:lpstr>
      <vt:lpstr>PowerPoint Presentation</vt:lpstr>
      <vt:lpstr>PowerPoint Presentation</vt:lpstr>
      <vt:lpstr>Supplementary  Guidance: Welsh</vt:lpstr>
      <vt:lpstr>PowerPoint Presentation</vt:lpstr>
      <vt:lpstr>PowerPoint Presentation</vt:lpstr>
      <vt:lpstr>A Typology of Bilingual Education</vt:lpstr>
      <vt:lpstr>Chomsky</vt:lpstr>
      <vt:lpstr>Typology of Bilingual Education, adapted from Baker (2011)</vt:lpstr>
      <vt:lpstr>https://www.youtube.com/watch?v=syg87gaMWOE</vt:lpstr>
      <vt:lpstr>Endangered Languages</vt:lpstr>
      <vt:lpstr>Additive and Subtractive Bilingualism</vt:lpstr>
      <vt:lpstr>Dynamic and Recursive Bilingualism</vt:lpstr>
      <vt:lpstr>Simultaneous and Sequential Bilinguals </vt:lpstr>
      <vt:lpstr>PowerPoint Presentation</vt:lpstr>
      <vt:lpstr>Bilingual Education in Wales</vt:lpstr>
      <vt:lpstr>Types of Bilingual Education in Wales</vt:lpstr>
      <vt:lpstr>Bibliography and Further Reading</vt:lpstr>
    </vt:vector>
  </TitlesOfParts>
  <Company>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ITIA6004C</dc:title>
  <dc:creator>TSD</dc:creator>
  <cp:lastModifiedBy>Catherine Morgan</cp:lastModifiedBy>
  <cp:revision>69</cp:revision>
  <cp:lastPrinted>2017-09-29T16:17:05Z</cp:lastPrinted>
  <dcterms:created xsi:type="dcterms:W3CDTF">2017-10-04T17:57:03Z</dcterms:created>
  <dcterms:modified xsi:type="dcterms:W3CDTF">2017-11-06T11:34:40Z</dcterms:modified>
</cp:coreProperties>
</file>