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60" r:id="rId4"/>
    <p:sldId id="258" r:id="rId5"/>
    <p:sldId id="269" r:id="rId6"/>
    <p:sldId id="262" r:id="rId7"/>
    <p:sldId id="263" r:id="rId8"/>
    <p:sldId id="267" r:id="rId9"/>
    <p:sldId id="271" r:id="rId10"/>
    <p:sldId id="270" r:id="rId11"/>
    <p:sldId id="265" r:id="rId12"/>
    <p:sldId id="266"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165859-34F1-574E-E72A-FF91946D2EB1}" v="174" dt="2026-06-19T21:17:23.456"/>
    <p1510:client id="{EEE32BF6-CF08-97DA-FCD2-BD6923DD30AA}" v="794" dt="2026-06-18T12:42:0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8BD663F-10BB-43B5-AD28-801EFD1A1185}"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C639C174-DDDE-401A-B2DF-20B7D84BBB92}">
      <dgm:prSet/>
      <dgm:spPr/>
      <dgm:t>
        <a:bodyPr/>
        <a:lstStyle/>
        <a:p>
          <a:r>
            <a:rPr lang="en-GB" b="1"/>
            <a:t>Physical barriers:</a:t>
          </a:r>
          <a:r>
            <a:rPr lang="en-GB"/>
            <a:t> noise, distance, sensory impairments.</a:t>
          </a:r>
          <a:endParaRPr lang="en-US"/>
        </a:p>
      </dgm:t>
    </dgm:pt>
    <dgm:pt modelId="{9E1C5322-3EBA-4AB6-8D24-B0FB385C8FBF}" type="parTrans" cxnId="{C4A8436B-0818-4B3C-B495-05385AF9F2FE}">
      <dgm:prSet/>
      <dgm:spPr/>
      <dgm:t>
        <a:bodyPr/>
        <a:lstStyle/>
        <a:p>
          <a:endParaRPr lang="en-US"/>
        </a:p>
      </dgm:t>
    </dgm:pt>
    <dgm:pt modelId="{9A3FC2DE-2CF8-4DF7-A1E3-27E6131B26ED}" type="sibTrans" cxnId="{C4A8436B-0818-4B3C-B495-05385AF9F2FE}">
      <dgm:prSet/>
      <dgm:spPr/>
      <dgm:t>
        <a:bodyPr/>
        <a:lstStyle/>
        <a:p>
          <a:endParaRPr lang="en-US"/>
        </a:p>
      </dgm:t>
    </dgm:pt>
    <dgm:pt modelId="{E8A9A4F0-AB79-416C-BE87-38F7FD7D5A6A}">
      <dgm:prSet/>
      <dgm:spPr/>
      <dgm:t>
        <a:bodyPr/>
        <a:lstStyle/>
        <a:p>
          <a:r>
            <a:rPr lang="en-GB" b="1"/>
            <a:t>Emotional barriers:</a:t>
          </a:r>
          <a:r>
            <a:rPr lang="en-GB"/>
            <a:t> anxiety, fear, stress, low confidence.</a:t>
          </a:r>
          <a:endParaRPr lang="en-US"/>
        </a:p>
      </dgm:t>
    </dgm:pt>
    <dgm:pt modelId="{DD5C5259-CA80-45C7-987A-DBAEC1742C0A}" type="parTrans" cxnId="{F0E7B2C8-210F-4F55-B5A8-E459F286B64C}">
      <dgm:prSet/>
      <dgm:spPr/>
      <dgm:t>
        <a:bodyPr/>
        <a:lstStyle/>
        <a:p>
          <a:endParaRPr lang="en-US"/>
        </a:p>
      </dgm:t>
    </dgm:pt>
    <dgm:pt modelId="{B70A574E-2648-4D1D-99BE-0FD40DD0CB35}" type="sibTrans" cxnId="{F0E7B2C8-210F-4F55-B5A8-E459F286B64C}">
      <dgm:prSet/>
      <dgm:spPr/>
      <dgm:t>
        <a:bodyPr/>
        <a:lstStyle/>
        <a:p>
          <a:endParaRPr lang="en-US"/>
        </a:p>
      </dgm:t>
    </dgm:pt>
    <dgm:pt modelId="{8A21566E-6475-4632-905A-EBC2CA16F8DA}">
      <dgm:prSet/>
      <dgm:spPr/>
      <dgm:t>
        <a:bodyPr/>
        <a:lstStyle/>
        <a:p>
          <a:r>
            <a:rPr lang="en-GB" b="1"/>
            <a:t>Cultural/language barriers:</a:t>
          </a:r>
          <a:r>
            <a:rPr lang="en-GB"/>
            <a:t> different norms, accents, limited English.</a:t>
          </a:r>
          <a:endParaRPr lang="en-US"/>
        </a:p>
      </dgm:t>
    </dgm:pt>
    <dgm:pt modelId="{CDA729B3-3236-4FB2-9F06-7FDDEAE2ADD0}" type="parTrans" cxnId="{F778FE82-9B5C-4F65-ABE4-9E3C49C6A204}">
      <dgm:prSet/>
      <dgm:spPr/>
      <dgm:t>
        <a:bodyPr/>
        <a:lstStyle/>
        <a:p>
          <a:endParaRPr lang="en-US"/>
        </a:p>
      </dgm:t>
    </dgm:pt>
    <dgm:pt modelId="{217EFC88-FF20-4758-A8B4-4D78AA3B44FD}" type="sibTrans" cxnId="{F778FE82-9B5C-4F65-ABE4-9E3C49C6A204}">
      <dgm:prSet/>
      <dgm:spPr/>
      <dgm:t>
        <a:bodyPr/>
        <a:lstStyle/>
        <a:p>
          <a:endParaRPr lang="en-US"/>
        </a:p>
      </dgm:t>
    </dgm:pt>
    <dgm:pt modelId="{4BD58A4A-33B7-4C25-B2E5-E22A384411BF}">
      <dgm:prSet/>
      <dgm:spPr/>
      <dgm:t>
        <a:bodyPr/>
        <a:lstStyle/>
        <a:p>
          <a:r>
            <a:rPr lang="en-GB" b="1"/>
            <a:t>Environmental barriers:</a:t>
          </a:r>
          <a:r>
            <a:rPr lang="en-GB"/>
            <a:t> lack of privacy, busy or noisy settings.</a:t>
          </a:r>
          <a:endParaRPr lang="en-US"/>
        </a:p>
      </dgm:t>
    </dgm:pt>
    <dgm:pt modelId="{F7D9655C-797E-43D0-A871-8B7C951957B1}" type="parTrans" cxnId="{5C7F634A-A43B-40FB-92A2-DC492A7A0431}">
      <dgm:prSet/>
      <dgm:spPr/>
      <dgm:t>
        <a:bodyPr/>
        <a:lstStyle/>
        <a:p>
          <a:endParaRPr lang="en-US"/>
        </a:p>
      </dgm:t>
    </dgm:pt>
    <dgm:pt modelId="{1AC2EE29-F5B9-4EB7-84A8-2A422193942C}" type="sibTrans" cxnId="{5C7F634A-A43B-40FB-92A2-DC492A7A0431}">
      <dgm:prSet/>
      <dgm:spPr/>
      <dgm:t>
        <a:bodyPr/>
        <a:lstStyle/>
        <a:p>
          <a:endParaRPr lang="en-US"/>
        </a:p>
      </dgm:t>
    </dgm:pt>
    <dgm:pt modelId="{C0C7CB37-3A62-4C2C-B0B5-8A609ED2646B}">
      <dgm:prSet/>
      <dgm:spPr/>
      <dgm:t>
        <a:bodyPr/>
        <a:lstStyle/>
        <a:p>
          <a:r>
            <a:rPr lang="en-GB" b="1"/>
            <a:t>Cognitive barriers:</a:t>
          </a:r>
          <a:r>
            <a:rPr lang="en-GB"/>
            <a:t> dementia, learning disabilities, confusion.</a:t>
          </a:r>
          <a:endParaRPr lang="en-US"/>
        </a:p>
      </dgm:t>
    </dgm:pt>
    <dgm:pt modelId="{9CDB7D96-7E6C-4D37-BDA5-81474DDFEC95}" type="parTrans" cxnId="{F54C7B76-11A6-4177-8AC3-DDF685AEBD5B}">
      <dgm:prSet/>
      <dgm:spPr/>
      <dgm:t>
        <a:bodyPr/>
        <a:lstStyle/>
        <a:p>
          <a:endParaRPr lang="en-US"/>
        </a:p>
      </dgm:t>
    </dgm:pt>
    <dgm:pt modelId="{4E5E87E9-AD1B-4675-B580-27F5C6D0A2B7}" type="sibTrans" cxnId="{F54C7B76-11A6-4177-8AC3-DDF685AEBD5B}">
      <dgm:prSet/>
      <dgm:spPr/>
      <dgm:t>
        <a:bodyPr/>
        <a:lstStyle/>
        <a:p>
          <a:endParaRPr lang="en-US"/>
        </a:p>
      </dgm:t>
    </dgm:pt>
    <dgm:pt modelId="{3A2AC042-25F2-40F3-AB27-D9AC09FAFD3F}">
      <dgm:prSet/>
      <dgm:spPr/>
      <dgm:t>
        <a:bodyPr/>
        <a:lstStyle/>
        <a:p>
          <a:r>
            <a:rPr lang="en-GB" b="1"/>
            <a:t>Organisational barriers:</a:t>
          </a:r>
          <a:r>
            <a:rPr lang="en-GB"/>
            <a:t> time pressure, poor staffing, unclear policies.</a:t>
          </a:r>
          <a:endParaRPr lang="en-US"/>
        </a:p>
      </dgm:t>
    </dgm:pt>
    <dgm:pt modelId="{9F344A75-FFFB-437B-8FA1-AA82BE7CA276}" type="parTrans" cxnId="{E3F490E5-597A-4FAF-B4D8-7E4D77D51212}">
      <dgm:prSet/>
      <dgm:spPr/>
      <dgm:t>
        <a:bodyPr/>
        <a:lstStyle/>
        <a:p>
          <a:endParaRPr lang="en-US"/>
        </a:p>
      </dgm:t>
    </dgm:pt>
    <dgm:pt modelId="{53158F80-7E5A-4E53-B083-1B1D317D2C5C}" type="sibTrans" cxnId="{E3F490E5-597A-4FAF-B4D8-7E4D77D51212}">
      <dgm:prSet/>
      <dgm:spPr/>
      <dgm:t>
        <a:bodyPr/>
        <a:lstStyle/>
        <a:p>
          <a:endParaRPr lang="en-US"/>
        </a:p>
      </dgm:t>
    </dgm:pt>
    <dgm:pt modelId="{DDC4D476-3B72-4D14-881C-E9071FFC6B9A}">
      <dgm:prSet/>
      <dgm:spPr/>
      <dgm:t>
        <a:bodyPr/>
        <a:lstStyle/>
        <a:p>
          <a:r>
            <a:rPr lang="en-GB"/>
            <a:t>These barriers can distort messages, reduce understanding, and harm care quality (Bach &amp; Grant, 2015).</a:t>
          </a:r>
          <a:endParaRPr lang="en-US"/>
        </a:p>
      </dgm:t>
    </dgm:pt>
    <dgm:pt modelId="{0BF9190B-2F72-4443-9B82-F2C09BB66F1E}" type="parTrans" cxnId="{41FFDE57-046F-4EBE-A5F8-7CD52DE930E5}">
      <dgm:prSet/>
      <dgm:spPr/>
      <dgm:t>
        <a:bodyPr/>
        <a:lstStyle/>
        <a:p>
          <a:endParaRPr lang="en-US"/>
        </a:p>
      </dgm:t>
    </dgm:pt>
    <dgm:pt modelId="{7FC447AB-758D-4146-A4B3-2FEB44FAA077}" type="sibTrans" cxnId="{41FFDE57-046F-4EBE-A5F8-7CD52DE930E5}">
      <dgm:prSet/>
      <dgm:spPr/>
      <dgm:t>
        <a:bodyPr/>
        <a:lstStyle/>
        <a:p>
          <a:endParaRPr lang="en-US"/>
        </a:p>
      </dgm:t>
    </dgm:pt>
    <dgm:pt modelId="{48C31AF6-7659-4FC0-95DB-8F2921B4C58B}" type="pres">
      <dgm:prSet presAssocID="{E8BD663F-10BB-43B5-AD28-801EFD1A1185}" presName="diagram" presStyleCnt="0">
        <dgm:presLayoutVars>
          <dgm:dir/>
          <dgm:resizeHandles val="exact"/>
        </dgm:presLayoutVars>
      </dgm:prSet>
      <dgm:spPr/>
    </dgm:pt>
    <dgm:pt modelId="{19644BDE-4EBA-435B-9335-DB8D28A684B5}" type="pres">
      <dgm:prSet presAssocID="{C639C174-DDDE-401A-B2DF-20B7D84BBB92}" presName="node" presStyleLbl="node1" presStyleIdx="0" presStyleCnt="7">
        <dgm:presLayoutVars>
          <dgm:bulletEnabled val="1"/>
        </dgm:presLayoutVars>
      </dgm:prSet>
      <dgm:spPr/>
    </dgm:pt>
    <dgm:pt modelId="{66D325DF-2CEB-4764-B9C5-2E0342B32E5C}" type="pres">
      <dgm:prSet presAssocID="{9A3FC2DE-2CF8-4DF7-A1E3-27E6131B26ED}" presName="sibTrans" presStyleCnt="0"/>
      <dgm:spPr/>
    </dgm:pt>
    <dgm:pt modelId="{F100456A-7C37-4146-875D-DF6D4491D3FF}" type="pres">
      <dgm:prSet presAssocID="{E8A9A4F0-AB79-416C-BE87-38F7FD7D5A6A}" presName="node" presStyleLbl="node1" presStyleIdx="1" presStyleCnt="7">
        <dgm:presLayoutVars>
          <dgm:bulletEnabled val="1"/>
        </dgm:presLayoutVars>
      </dgm:prSet>
      <dgm:spPr/>
    </dgm:pt>
    <dgm:pt modelId="{4763DA6D-5435-43A5-ADDC-E408B2115508}" type="pres">
      <dgm:prSet presAssocID="{B70A574E-2648-4D1D-99BE-0FD40DD0CB35}" presName="sibTrans" presStyleCnt="0"/>
      <dgm:spPr/>
    </dgm:pt>
    <dgm:pt modelId="{70211A67-4EC1-468B-BB98-254272B65A42}" type="pres">
      <dgm:prSet presAssocID="{8A21566E-6475-4632-905A-EBC2CA16F8DA}" presName="node" presStyleLbl="node1" presStyleIdx="2" presStyleCnt="7">
        <dgm:presLayoutVars>
          <dgm:bulletEnabled val="1"/>
        </dgm:presLayoutVars>
      </dgm:prSet>
      <dgm:spPr/>
    </dgm:pt>
    <dgm:pt modelId="{7461FA8B-04BF-4E48-829F-E3A1517901BB}" type="pres">
      <dgm:prSet presAssocID="{217EFC88-FF20-4758-A8B4-4D78AA3B44FD}" presName="sibTrans" presStyleCnt="0"/>
      <dgm:spPr/>
    </dgm:pt>
    <dgm:pt modelId="{DCB20E00-8161-4B9B-A5C8-849D06398590}" type="pres">
      <dgm:prSet presAssocID="{4BD58A4A-33B7-4C25-B2E5-E22A384411BF}" presName="node" presStyleLbl="node1" presStyleIdx="3" presStyleCnt="7">
        <dgm:presLayoutVars>
          <dgm:bulletEnabled val="1"/>
        </dgm:presLayoutVars>
      </dgm:prSet>
      <dgm:spPr/>
    </dgm:pt>
    <dgm:pt modelId="{91CC7EA0-A240-4594-BE9C-00AB705A5385}" type="pres">
      <dgm:prSet presAssocID="{1AC2EE29-F5B9-4EB7-84A8-2A422193942C}" presName="sibTrans" presStyleCnt="0"/>
      <dgm:spPr/>
    </dgm:pt>
    <dgm:pt modelId="{E88920B0-2683-4EB8-80C1-B912A1FB609A}" type="pres">
      <dgm:prSet presAssocID="{C0C7CB37-3A62-4C2C-B0B5-8A609ED2646B}" presName="node" presStyleLbl="node1" presStyleIdx="4" presStyleCnt="7">
        <dgm:presLayoutVars>
          <dgm:bulletEnabled val="1"/>
        </dgm:presLayoutVars>
      </dgm:prSet>
      <dgm:spPr/>
    </dgm:pt>
    <dgm:pt modelId="{93AF1641-E255-452A-8BC3-F10983510CAC}" type="pres">
      <dgm:prSet presAssocID="{4E5E87E9-AD1B-4675-B580-27F5C6D0A2B7}" presName="sibTrans" presStyleCnt="0"/>
      <dgm:spPr/>
    </dgm:pt>
    <dgm:pt modelId="{C9FBA216-ABD6-4421-946E-473B45DAEE57}" type="pres">
      <dgm:prSet presAssocID="{3A2AC042-25F2-40F3-AB27-D9AC09FAFD3F}" presName="node" presStyleLbl="node1" presStyleIdx="5" presStyleCnt="7">
        <dgm:presLayoutVars>
          <dgm:bulletEnabled val="1"/>
        </dgm:presLayoutVars>
      </dgm:prSet>
      <dgm:spPr/>
    </dgm:pt>
    <dgm:pt modelId="{0362E20C-3F9A-40C6-863B-AF92D75D7B12}" type="pres">
      <dgm:prSet presAssocID="{53158F80-7E5A-4E53-B083-1B1D317D2C5C}" presName="sibTrans" presStyleCnt="0"/>
      <dgm:spPr/>
    </dgm:pt>
    <dgm:pt modelId="{B031DC64-C711-4D73-84F8-91508D7D0619}" type="pres">
      <dgm:prSet presAssocID="{DDC4D476-3B72-4D14-881C-E9071FFC6B9A}" presName="node" presStyleLbl="node1" presStyleIdx="6" presStyleCnt="7">
        <dgm:presLayoutVars>
          <dgm:bulletEnabled val="1"/>
        </dgm:presLayoutVars>
      </dgm:prSet>
      <dgm:spPr/>
    </dgm:pt>
  </dgm:ptLst>
  <dgm:cxnLst>
    <dgm:cxn modelId="{2370E502-EBB1-45EF-8C9B-34A8D878C2A1}" type="presOf" srcId="{E8BD663F-10BB-43B5-AD28-801EFD1A1185}" destId="{48C31AF6-7659-4FC0-95DB-8F2921B4C58B}" srcOrd="0" destOrd="0" presId="urn:microsoft.com/office/officeart/2005/8/layout/default"/>
    <dgm:cxn modelId="{128CE519-2808-4CD8-AF91-8FE78E6E4E73}" type="presOf" srcId="{4BD58A4A-33B7-4C25-B2E5-E22A384411BF}" destId="{DCB20E00-8161-4B9B-A5C8-849D06398590}" srcOrd="0" destOrd="0" presId="urn:microsoft.com/office/officeart/2005/8/layout/default"/>
    <dgm:cxn modelId="{9D43C31F-0700-41B7-8A33-165E7F099235}" type="presOf" srcId="{DDC4D476-3B72-4D14-881C-E9071FFC6B9A}" destId="{B031DC64-C711-4D73-84F8-91508D7D0619}" srcOrd="0" destOrd="0" presId="urn:microsoft.com/office/officeart/2005/8/layout/default"/>
    <dgm:cxn modelId="{2A89F233-25DC-424D-B8D2-5ACB438045AD}" type="presOf" srcId="{C639C174-DDDE-401A-B2DF-20B7D84BBB92}" destId="{19644BDE-4EBA-435B-9335-DB8D28A684B5}" srcOrd="0" destOrd="0" presId="urn:microsoft.com/office/officeart/2005/8/layout/default"/>
    <dgm:cxn modelId="{8278A235-6DCB-496B-ACF2-3E8045201B42}" type="presOf" srcId="{8A21566E-6475-4632-905A-EBC2CA16F8DA}" destId="{70211A67-4EC1-468B-BB98-254272B65A42}" srcOrd="0" destOrd="0" presId="urn:microsoft.com/office/officeart/2005/8/layout/default"/>
    <dgm:cxn modelId="{5C7F634A-A43B-40FB-92A2-DC492A7A0431}" srcId="{E8BD663F-10BB-43B5-AD28-801EFD1A1185}" destId="{4BD58A4A-33B7-4C25-B2E5-E22A384411BF}" srcOrd="3" destOrd="0" parTransId="{F7D9655C-797E-43D0-A871-8B7C951957B1}" sibTransId="{1AC2EE29-F5B9-4EB7-84A8-2A422193942C}"/>
    <dgm:cxn modelId="{C4A8436B-0818-4B3C-B495-05385AF9F2FE}" srcId="{E8BD663F-10BB-43B5-AD28-801EFD1A1185}" destId="{C639C174-DDDE-401A-B2DF-20B7D84BBB92}" srcOrd="0" destOrd="0" parTransId="{9E1C5322-3EBA-4AB6-8D24-B0FB385C8FBF}" sibTransId="{9A3FC2DE-2CF8-4DF7-A1E3-27E6131B26ED}"/>
    <dgm:cxn modelId="{F54C7B76-11A6-4177-8AC3-DDF685AEBD5B}" srcId="{E8BD663F-10BB-43B5-AD28-801EFD1A1185}" destId="{C0C7CB37-3A62-4C2C-B0B5-8A609ED2646B}" srcOrd="4" destOrd="0" parTransId="{9CDB7D96-7E6C-4D37-BDA5-81474DDFEC95}" sibTransId="{4E5E87E9-AD1B-4675-B580-27F5C6D0A2B7}"/>
    <dgm:cxn modelId="{41FFDE57-046F-4EBE-A5F8-7CD52DE930E5}" srcId="{E8BD663F-10BB-43B5-AD28-801EFD1A1185}" destId="{DDC4D476-3B72-4D14-881C-E9071FFC6B9A}" srcOrd="6" destOrd="0" parTransId="{0BF9190B-2F72-4443-9B82-F2C09BB66F1E}" sibTransId="{7FC447AB-758D-4146-A4B3-2FEB44FAA077}"/>
    <dgm:cxn modelId="{1523B979-2F03-4696-A29E-720145B7A8E2}" type="presOf" srcId="{3A2AC042-25F2-40F3-AB27-D9AC09FAFD3F}" destId="{C9FBA216-ABD6-4421-946E-473B45DAEE57}" srcOrd="0" destOrd="0" presId="urn:microsoft.com/office/officeart/2005/8/layout/default"/>
    <dgm:cxn modelId="{F778FE82-9B5C-4F65-ABE4-9E3C49C6A204}" srcId="{E8BD663F-10BB-43B5-AD28-801EFD1A1185}" destId="{8A21566E-6475-4632-905A-EBC2CA16F8DA}" srcOrd="2" destOrd="0" parTransId="{CDA729B3-3236-4FB2-9F06-7FDDEAE2ADD0}" sibTransId="{217EFC88-FF20-4758-A8B4-4D78AA3B44FD}"/>
    <dgm:cxn modelId="{E1E10ABA-798B-4780-9032-5ACF7F317105}" type="presOf" srcId="{E8A9A4F0-AB79-416C-BE87-38F7FD7D5A6A}" destId="{F100456A-7C37-4146-875D-DF6D4491D3FF}" srcOrd="0" destOrd="0" presId="urn:microsoft.com/office/officeart/2005/8/layout/default"/>
    <dgm:cxn modelId="{F0E7B2C8-210F-4F55-B5A8-E459F286B64C}" srcId="{E8BD663F-10BB-43B5-AD28-801EFD1A1185}" destId="{E8A9A4F0-AB79-416C-BE87-38F7FD7D5A6A}" srcOrd="1" destOrd="0" parTransId="{DD5C5259-CA80-45C7-987A-DBAEC1742C0A}" sibTransId="{B70A574E-2648-4D1D-99BE-0FD40DD0CB35}"/>
    <dgm:cxn modelId="{E3F490E5-597A-4FAF-B4D8-7E4D77D51212}" srcId="{E8BD663F-10BB-43B5-AD28-801EFD1A1185}" destId="{3A2AC042-25F2-40F3-AB27-D9AC09FAFD3F}" srcOrd="5" destOrd="0" parTransId="{9F344A75-FFFB-437B-8FA1-AA82BE7CA276}" sibTransId="{53158F80-7E5A-4E53-B083-1B1D317D2C5C}"/>
    <dgm:cxn modelId="{E68F6AF0-7523-45A8-A5C2-E98BC8FA2A0B}" type="presOf" srcId="{C0C7CB37-3A62-4C2C-B0B5-8A609ED2646B}" destId="{E88920B0-2683-4EB8-80C1-B912A1FB609A}" srcOrd="0" destOrd="0" presId="urn:microsoft.com/office/officeart/2005/8/layout/default"/>
    <dgm:cxn modelId="{03A204B7-277E-4020-B156-8E945E0A6679}" type="presParOf" srcId="{48C31AF6-7659-4FC0-95DB-8F2921B4C58B}" destId="{19644BDE-4EBA-435B-9335-DB8D28A684B5}" srcOrd="0" destOrd="0" presId="urn:microsoft.com/office/officeart/2005/8/layout/default"/>
    <dgm:cxn modelId="{0F440716-26FD-4E4D-8939-C9DA74C9D5F6}" type="presParOf" srcId="{48C31AF6-7659-4FC0-95DB-8F2921B4C58B}" destId="{66D325DF-2CEB-4764-B9C5-2E0342B32E5C}" srcOrd="1" destOrd="0" presId="urn:microsoft.com/office/officeart/2005/8/layout/default"/>
    <dgm:cxn modelId="{5A5099A1-7BA2-4534-A36D-909722CCEA94}" type="presParOf" srcId="{48C31AF6-7659-4FC0-95DB-8F2921B4C58B}" destId="{F100456A-7C37-4146-875D-DF6D4491D3FF}" srcOrd="2" destOrd="0" presId="urn:microsoft.com/office/officeart/2005/8/layout/default"/>
    <dgm:cxn modelId="{5A810F65-605E-49CD-90E5-8694891305D9}" type="presParOf" srcId="{48C31AF6-7659-4FC0-95DB-8F2921B4C58B}" destId="{4763DA6D-5435-43A5-ADDC-E408B2115508}" srcOrd="3" destOrd="0" presId="urn:microsoft.com/office/officeart/2005/8/layout/default"/>
    <dgm:cxn modelId="{4EDBE456-16C9-476B-BBE0-707A1B90E22B}" type="presParOf" srcId="{48C31AF6-7659-4FC0-95DB-8F2921B4C58B}" destId="{70211A67-4EC1-468B-BB98-254272B65A42}" srcOrd="4" destOrd="0" presId="urn:microsoft.com/office/officeart/2005/8/layout/default"/>
    <dgm:cxn modelId="{EBA8044C-E94A-432A-AF67-776189739172}" type="presParOf" srcId="{48C31AF6-7659-4FC0-95DB-8F2921B4C58B}" destId="{7461FA8B-04BF-4E48-829F-E3A1517901BB}" srcOrd="5" destOrd="0" presId="urn:microsoft.com/office/officeart/2005/8/layout/default"/>
    <dgm:cxn modelId="{D1B989F9-E80C-4D37-8A06-E25BAA5EB434}" type="presParOf" srcId="{48C31AF6-7659-4FC0-95DB-8F2921B4C58B}" destId="{DCB20E00-8161-4B9B-A5C8-849D06398590}" srcOrd="6" destOrd="0" presId="urn:microsoft.com/office/officeart/2005/8/layout/default"/>
    <dgm:cxn modelId="{42C97FED-934D-4A9C-8996-38E252B1353C}" type="presParOf" srcId="{48C31AF6-7659-4FC0-95DB-8F2921B4C58B}" destId="{91CC7EA0-A240-4594-BE9C-00AB705A5385}" srcOrd="7" destOrd="0" presId="urn:microsoft.com/office/officeart/2005/8/layout/default"/>
    <dgm:cxn modelId="{C0F74596-00C7-4CDC-BB5F-D242261CDEF5}" type="presParOf" srcId="{48C31AF6-7659-4FC0-95DB-8F2921B4C58B}" destId="{E88920B0-2683-4EB8-80C1-B912A1FB609A}" srcOrd="8" destOrd="0" presId="urn:microsoft.com/office/officeart/2005/8/layout/default"/>
    <dgm:cxn modelId="{231E822F-1BF2-4CB6-80AD-1F928D487142}" type="presParOf" srcId="{48C31AF6-7659-4FC0-95DB-8F2921B4C58B}" destId="{93AF1641-E255-452A-8BC3-F10983510CAC}" srcOrd="9" destOrd="0" presId="urn:microsoft.com/office/officeart/2005/8/layout/default"/>
    <dgm:cxn modelId="{D409DBA9-4589-4141-BE54-A5A5AE1220D5}" type="presParOf" srcId="{48C31AF6-7659-4FC0-95DB-8F2921B4C58B}" destId="{C9FBA216-ABD6-4421-946E-473B45DAEE57}" srcOrd="10" destOrd="0" presId="urn:microsoft.com/office/officeart/2005/8/layout/default"/>
    <dgm:cxn modelId="{EE9F3CAB-CEC9-4D4B-AB2C-95B876181DBD}" type="presParOf" srcId="{48C31AF6-7659-4FC0-95DB-8F2921B4C58B}" destId="{0362E20C-3F9A-40C6-863B-AF92D75D7B12}" srcOrd="11" destOrd="0" presId="urn:microsoft.com/office/officeart/2005/8/layout/default"/>
    <dgm:cxn modelId="{19D023EE-1017-44F5-9208-F0076D4D97C9}" type="presParOf" srcId="{48C31AF6-7659-4FC0-95DB-8F2921B4C58B}" destId="{B031DC64-C711-4D73-84F8-91508D7D0619}"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681226-DFEF-4485-9054-817BA75EDF3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AA824C3-8241-4AD4-B02C-5B507D6C902B}">
      <dgm:prSet/>
      <dgm:spPr/>
      <dgm:t>
        <a:bodyPr/>
        <a:lstStyle/>
        <a:p>
          <a:r>
            <a:rPr lang="en-US"/>
            <a:t>People create meaning through their interactions with others.</a:t>
          </a:r>
        </a:p>
      </dgm:t>
    </dgm:pt>
    <dgm:pt modelId="{2FEA1656-F090-4C81-80F4-ADDC19EE6366}" type="parTrans" cxnId="{21391CEA-D946-406B-BF8F-AA6346169461}">
      <dgm:prSet/>
      <dgm:spPr/>
      <dgm:t>
        <a:bodyPr/>
        <a:lstStyle/>
        <a:p>
          <a:endParaRPr lang="en-US"/>
        </a:p>
      </dgm:t>
    </dgm:pt>
    <dgm:pt modelId="{167670CA-DFF1-4D8C-B271-C9B78C395F1E}" type="sibTrans" cxnId="{21391CEA-D946-406B-BF8F-AA6346169461}">
      <dgm:prSet/>
      <dgm:spPr/>
      <dgm:t>
        <a:bodyPr/>
        <a:lstStyle/>
        <a:p>
          <a:endParaRPr lang="en-US"/>
        </a:p>
      </dgm:t>
    </dgm:pt>
    <dgm:pt modelId="{8C6EA0F0-9CE5-4ED9-A324-3D7CD1D8AC4C}">
      <dgm:prSet/>
      <dgm:spPr/>
      <dgm:t>
        <a:bodyPr/>
        <a:lstStyle/>
        <a:p>
          <a:r>
            <a:rPr lang="en-US"/>
            <a:t>Concepts like “health,” “illness,” and “good care” do not have fixed definitions.</a:t>
          </a:r>
        </a:p>
      </dgm:t>
    </dgm:pt>
    <dgm:pt modelId="{AD8C36E8-B602-48D2-B2BC-155112132BE5}" type="parTrans" cxnId="{39040F59-D6E2-41F2-8E66-FE7F3FD8251A}">
      <dgm:prSet/>
      <dgm:spPr/>
      <dgm:t>
        <a:bodyPr/>
        <a:lstStyle/>
        <a:p>
          <a:endParaRPr lang="en-US"/>
        </a:p>
      </dgm:t>
    </dgm:pt>
    <dgm:pt modelId="{1E6864CF-BA58-4DBB-AEC1-AD0DF14FFB8C}" type="sibTrans" cxnId="{39040F59-D6E2-41F2-8E66-FE7F3FD8251A}">
      <dgm:prSet/>
      <dgm:spPr/>
      <dgm:t>
        <a:bodyPr/>
        <a:lstStyle/>
        <a:p>
          <a:endParaRPr lang="en-US"/>
        </a:p>
      </dgm:t>
    </dgm:pt>
    <dgm:pt modelId="{84969057-1F9C-4328-AFC2-18EA749EDFF9}">
      <dgm:prSet/>
      <dgm:spPr/>
      <dgm:t>
        <a:bodyPr/>
        <a:lstStyle/>
        <a:p>
          <a:r>
            <a:rPr lang="en-US"/>
            <a:t>Individuals understand these ideas based on personal experiences and cultural background.</a:t>
          </a:r>
        </a:p>
      </dgm:t>
    </dgm:pt>
    <dgm:pt modelId="{78C48EE6-F9F0-4D4E-AF7D-EC45067FAF06}" type="parTrans" cxnId="{0C69B362-3438-4162-9CC5-4830D38E4DE9}">
      <dgm:prSet/>
      <dgm:spPr/>
      <dgm:t>
        <a:bodyPr/>
        <a:lstStyle/>
        <a:p>
          <a:endParaRPr lang="en-US"/>
        </a:p>
      </dgm:t>
    </dgm:pt>
    <dgm:pt modelId="{7258182D-2444-45E0-AD57-FE6E2ED92C99}" type="sibTrans" cxnId="{0C69B362-3438-4162-9CC5-4830D38E4DE9}">
      <dgm:prSet/>
      <dgm:spPr/>
      <dgm:t>
        <a:bodyPr/>
        <a:lstStyle/>
        <a:p>
          <a:endParaRPr lang="en-US"/>
        </a:p>
      </dgm:t>
    </dgm:pt>
    <dgm:pt modelId="{520B07A0-93A7-40CB-94E1-D10EE1087CC4}">
      <dgm:prSet/>
      <dgm:spPr/>
      <dgm:t>
        <a:bodyPr/>
        <a:lstStyle/>
        <a:p>
          <a:r>
            <a:rPr lang="en-US"/>
            <a:t>Language and conversation shape how people see their situation.</a:t>
          </a:r>
        </a:p>
      </dgm:t>
    </dgm:pt>
    <dgm:pt modelId="{66A9F8AF-8C18-47AE-A6E9-EBD574AB82E9}" type="parTrans" cxnId="{3F3AF32A-28EF-4188-AE1A-DE3B7D281277}">
      <dgm:prSet/>
      <dgm:spPr/>
      <dgm:t>
        <a:bodyPr/>
        <a:lstStyle/>
        <a:p>
          <a:endParaRPr lang="en-US"/>
        </a:p>
      </dgm:t>
    </dgm:pt>
    <dgm:pt modelId="{3F00DF72-9135-404D-8A42-F515F38CA641}" type="sibTrans" cxnId="{3F3AF32A-28EF-4188-AE1A-DE3B7D281277}">
      <dgm:prSet/>
      <dgm:spPr/>
      <dgm:t>
        <a:bodyPr/>
        <a:lstStyle/>
        <a:p>
          <a:endParaRPr lang="en-US"/>
        </a:p>
      </dgm:t>
    </dgm:pt>
    <dgm:pt modelId="{E85D63FE-2BB7-421E-A726-03F64CACB997}">
      <dgm:prSet/>
      <dgm:spPr/>
      <dgm:t>
        <a:bodyPr/>
        <a:lstStyle/>
        <a:p>
          <a:r>
            <a:rPr lang="en-US"/>
            <a:t>Communication helps people share values, beliefs, and interpretations.</a:t>
          </a:r>
        </a:p>
      </dgm:t>
    </dgm:pt>
    <dgm:pt modelId="{31F9F1A9-011C-400E-94AE-0AED9ACA4E01}" type="parTrans" cxnId="{953103CA-89C0-4AD9-B9EA-2532BCA780E6}">
      <dgm:prSet/>
      <dgm:spPr/>
      <dgm:t>
        <a:bodyPr/>
        <a:lstStyle/>
        <a:p>
          <a:endParaRPr lang="en-US"/>
        </a:p>
      </dgm:t>
    </dgm:pt>
    <dgm:pt modelId="{F4F20FF5-4788-469B-BC6B-DF31EA3DDFDD}" type="sibTrans" cxnId="{953103CA-89C0-4AD9-B9EA-2532BCA780E6}">
      <dgm:prSet/>
      <dgm:spPr/>
      <dgm:t>
        <a:bodyPr/>
        <a:lstStyle/>
        <a:p>
          <a:endParaRPr lang="en-US"/>
        </a:p>
      </dgm:t>
    </dgm:pt>
    <dgm:pt modelId="{43563E6C-E9E5-468E-A183-FB4BDC0AF1DB}">
      <dgm:prSet/>
      <dgm:spPr/>
      <dgm:t>
        <a:bodyPr/>
        <a:lstStyle/>
        <a:p>
          <a:r>
            <a:rPr lang="en-US"/>
            <a:t>In health and social care, workers must listen carefully to service users’ perspectives.</a:t>
          </a:r>
        </a:p>
      </dgm:t>
    </dgm:pt>
    <dgm:pt modelId="{7ABEC68F-220F-47D6-92B6-595BF15DCCEB}" type="parTrans" cxnId="{A4BD8E99-DABF-4FDB-97DF-A5CBCE9B78FC}">
      <dgm:prSet/>
      <dgm:spPr/>
      <dgm:t>
        <a:bodyPr/>
        <a:lstStyle/>
        <a:p>
          <a:endParaRPr lang="en-US"/>
        </a:p>
      </dgm:t>
    </dgm:pt>
    <dgm:pt modelId="{AF43704C-FD7F-4333-9029-45964A8EF071}" type="sibTrans" cxnId="{A4BD8E99-DABF-4FDB-97DF-A5CBCE9B78FC}">
      <dgm:prSet/>
      <dgm:spPr/>
      <dgm:t>
        <a:bodyPr/>
        <a:lstStyle/>
        <a:p>
          <a:endParaRPr lang="en-US"/>
        </a:p>
      </dgm:t>
    </dgm:pt>
    <dgm:pt modelId="{9E1BD47B-C64B-45C0-BFC3-49851A78DDF2}">
      <dgm:prSet/>
      <dgm:spPr/>
      <dgm:t>
        <a:bodyPr/>
        <a:lstStyle/>
        <a:p>
          <a:r>
            <a:rPr lang="en-US"/>
            <a:t>Understanding their viewpoint supports respectful, culturally sensitive care (Berger &amp; Luckmann, 1966).</a:t>
          </a:r>
        </a:p>
      </dgm:t>
    </dgm:pt>
    <dgm:pt modelId="{95565ADB-BE57-431C-8645-B06E74E986CE}" type="parTrans" cxnId="{710CFC1E-0597-4F99-8B39-EABCB111AF1A}">
      <dgm:prSet/>
      <dgm:spPr/>
      <dgm:t>
        <a:bodyPr/>
        <a:lstStyle/>
        <a:p>
          <a:endParaRPr lang="en-US"/>
        </a:p>
      </dgm:t>
    </dgm:pt>
    <dgm:pt modelId="{40F60BE4-AEC9-4ECD-9ED0-CA84B0AD2DD0}" type="sibTrans" cxnId="{710CFC1E-0597-4F99-8B39-EABCB111AF1A}">
      <dgm:prSet/>
      <dgm:spPr/>
      <dgm:t>
        <a:bodyPr/>
        <a:lstStyle/>
        <a:p>
          <a:endParaRPr lang="en-US"/>
        </a:p>
      </dgm:t>
    </dgm:pt>
    <dgm:pt modelId="{C3E23507-D3CC-4070-9BE6-AA2BB785710D}" type="pres">
      <dgm:prSet presAssocID="{15681226-DFEF-4485-9054-817BA75EDF33}" presName="root" presStyleCnt="0">
        <dgm:presLayoutVars>
          <dgm:dir/>
          <dgm:resizeHandles val="exact"/>
        </dgm:presLayoutVars>
      </dgm:prSet>
      <dgm:spPr/>
    </dgm:pt>
    <dgm:pt modelId="{12CECB60-D786-4DCA-A08F-84DA568E2E92}" type="pres">
      <dgm:prSet presAssocID="{FAA824C3-8241-4AD4-B02C-5B507D6C902B}" presName="compNode" presStyleCnt="0"/>
      <dgm:spPr/>
    </dgm:pt>
    <dgm:pt modelId="{26A5BE34-2ED9-414E-AB6F-18C117BE9DC0}" type="pres">
      <dgm:prSet presAssocID="{FAA824C3-8241-4AD4-B02C-5B507D6C902B}" presName="bgRect" presStyleLbl="bgShp" presStyleIdx="0" presStyleCnt="7"/>
      <dgm:spPr/>
    </dgm:pt>
    <dgm:pt modelId="{DDD9D288-A89F-40B5-87AA-698E1DCBCD56}" type="pres">
      <dgm:prSet presAssocID="{FAA824C3-8241-4AD4-B02C-5B507D6C902B}"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ycle with People"/>
        </a:ext>
      </dgm:extLst>
    </dgm:pt>
    <dgm:pt modelId="{7C02F7D1-088D-4A02-B99B-519E70D427CF}" type="pres">
      <dgm:prSet presAssocID="{FAA824C3-8241-4AD4-B02C-5B507D6C902B}" presName="spaceRect" presStyleCnt="0"/>
      <dgm:spPr/>
    </dgm:pt>
    <dgm:pt modelId="{FEE76AE8-96B1-425F-8AE4-49F4C86243E2}" type="pres">
      <dgm:prSet presAssocID="{FAA824C3-8241-4AD4-B02C-5B507D6C902B}" presName="parTx" presStyleLbl="revTx" presStyleIdx="0" presStyleCnt="7">
        <dgm:presLayoutVars>
          <dgm:chMax val="0"/>
          <dgm:chPref val="0"/>
        </dgm:presLayoutVars>
      </dgm:prSet>
      <dgm:spPr/>
    </dgm:pt>
    <dgm:pt modelId="{1AACD5FD-3114-4FE7-B2E6-46C430BC47A3}" type="pres">
      <dgm:prSet presAssocID="{167670CA-DFF1-4D8C-B271-C9B78C395F1E}" presName="sibTrans" presStyleCnt="0"/>
      <dgm:spPr/>
    </dgm:pt>
    <dgm:pt modelId="{717F347F-CC6A-4AE8-8B50-65B7F810B509}" type="pres">
      <dgm:prSet presAssocID="{8C6EA0F0-9CE5-4ED9-A324-3D7CD1D8AC4C}" presName="compNode" presStyleCnt="0"/>
      <dgm:spPr/>
    </dgm:pt>
    <dgm:pt modelId="{3168ABA6-7988-4A31-BC3E-8207D29C38D5}" type="pres">
      <dgm:prSet presAssocID="{8C6EA0F0-9CE5-4ED9-A324-3D7CD1D8AC4C}" presName="bgRect" presStyleLbl="bgShp" presStyleIdx="1" presStyleCnt="7"/>
      <dgm:spPr/>
    </dgm:pt>
    <dgm:pt modelId="{AA89CBA5-A2AB-4158-B69B-71FDD5564AFB}" type="pres">
      <dgm:prSet presAssocID="{8C6EA0F0-9CE5-4ED9-A324-3D7CD1D8AC4C}"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row Circle"/>
        </a:ext>
      </dgm:extLst>
    </dgm:pt>
    <dgm:pt modelId="{A799F787-C7D8-4732-AD79-EBB2AB2C9410}" type="pres">
      <dgm:prSet presAssocID="{8C6EA0F0-9CE5-4ED9-A324-3D7CD1D8AC4C}" presName="spaceRect" presStyleCnt="0"/>
      <dgm:spPr/>
    </dgm:pt>
    <dgm:pt modelId="{672FA400-07DE-42C4-8920-8ACB29D8F2C5}" type="pres">
      <dgm:prSet presAssocID="{8C6EA0F0-9CE5-4ED9-A324-3D7CD1D8AC4C}" presName="parTx" presStyleLbl="revTx" presStyleIdx="1" presStyleCnt="7">
        <dgm:presLayoutVars>
          <dgm:chMax val="0"/>
          <dgm:chPref val="0"/>
        </dgm:presLayoutVars>
      </dgm:prSet>
      <dgm:spPr/>
    </dgm:pt>
    <dgm:pt modelId="{CE3629CA-1F09-437F-A1C8-EA7B534E7121}" type="pres">
      <dgm:prSet presAssocID="{1E6864CF-BA58-4DBB-AEC1-AD0DF14FFB8C}" presName="sibTrans" presStyleCnt="0"/>
      <dgm:spPr/>
    </dgm:pt>
    <dgm:pt modelId="{C5C093D4-95D5-4610-9462-0271979BE95A}" type="pres">
      <dgm:prSet presAssocID="{84969057-1F9C-4328-AFC2-18EA749EDFF9}" presName="compNode" presStyleCnt="0"/>
      <dgm:spPr/>
    </dgm:pt>
    <dgm:pt modelId="{165B79C2-1575-4B8F-8845-82EED06C34C6}" type="pres">
      <dgm:prSet presAssocID="{84969057-1F9C-4328-AFC2-18EA749EDFF9}" presName="bgRect" presStyleLbl="bgShp" presStyleIdx="2" presStyleCnt="7"/>
      <dgm:spPr/>
    </dgm:pt>
    <dgm:pt modelId="{AE581DC0-DB56-47E9-AA00-D3BD64B45279}" type="pres">
      <dgm:prSet presAssocID="{84969057-1F9C-4328-AFC2-18EA749EDFF9}"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rson with Idea"/>
        </a:ext>
      </dgm:extLst>
    </dgm:pt>
    <dgm:pt modelId="{89F0B8B5-B0DB-47CF-A805-BC75CDBDABBD}" type="pres">
      <dgm:prSet presAssocID="{84969057-1F9C-4328-AFC2-18EA749EDFF9}" presName="spaceRect" presStyleCnt="0"/>
      <dgm:spPr/>
    </dgm:pt>
    <dgm:pt modelId="{AB1C8F78-22EF-4EE9-8CD6-9BF487563E88}" type="pres">
      <dgm:prSet presAssocID="{84969057-1F9C-4328-AFC2-18EA749EDFF9}" presName="parTx" presStyleLbl="revTx" presStyleIdx="2" presStyleCnt="7">
        <dgm:presLayoutVars>
          <dgm:chMax val="0"/>
          <dgm:chPref val="0"/>
        </dgm:presLayoutVars>
      </dgm:prSet>
      <dgm:spPr/>
    </dgm:pt>
    <dgm:pt modelId="{DA29A954-66BF-4118-81B7-DC2282F4B493}" type="pres">
      <dgm:prSet presAssocID="{7258182D-2444-45E0-AD57-FE6E2ED92C99}" presName="sibTrans" presStyleCnt="0"/>
      <dgm:spPr/>
    </dgm:pt>
    <dgm:pt modelId="{5BA05BDE-B8CC-4E9C-9A44-C9A3528F7DAB}" type="pres">
      <dgm:prSet presAssocID="{520B07A0-93A7-40CB-94E1-D10EE1087CC4}" presName="compNode" presStyleCnt="0"/>
      <dgm:spPr/>
    </dgm:pt>
    <dgm:pt modelId="{F3EBF68F-482C-450D-8A9B-4E7D877D4026}" type="pres">
      <dgm:prSet presAssocID="{520B07A0-93A7-40CB-94E1-D10EE1087CC4}" presName="bgRect" presStyleLbl="bgShp" presStyleIdx="3" presStyleCnt="7"/>
      <dgm:spPr/>
    </dgm:pt>
    <dgm:pt modelId="{555376EA-F017-4CE1-96A8-D10F693DE9CD}" type="pres">
      <dgm:prSet presAssocID="{520B07A0-93A7-40CB-94E1-D10EE1087CC4}"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52A8F296-A196-4158-B160-CBFE7ACFFD9C}" type="pres">
      <dgm:prSet presAssocID="{520B07A0-93A7-40CB-94E1-D10EE1087CC4}" presName="spaceRect" presStyleCnt="0"/>
      <dgm:spPr/>
    </dgm:pt>
    <dgm:pt modelId="{098903CA-67C9-4A83-96E8-A28613D3C28D}" type="pres">
      <dgm:prSet presAssocID="{520B07A0-93A7-40CB-94E1-D10EE1087CC4}" presName="parTx" presStyleLbl="revTx" presStyleIdx="3" presStyleCnt="7">
        <dgm:presLayoutVars>
          <dgm:chMax val="0"/>
          <dgm:chPref val="0"/>
        </dgm:presLayoutVars>
      </dgm:prSet>
      <dgm:spPr/>
    </dgm:pt>
    <dgm:pt modelId="{9235D8E1-6A84-4FBB-BD3D-8AB58E33B4B1}" type="pres">
      <dgm:prSet presAssocID="{3F00DF72-9135-404D-8A42-F515F38CA641}" presName="sibTrans" presStyleCnt="0"/>
      <dgm:spPr/>
    </dgm:pt>
    <dgm:pt modelId="{4B905C0C-273A-4F3E-9C10-80E2FCC9C0DA}" type="pres">
      <dgm:prSet presAssocID="{E85D63FE-2BB7-421E-A726-03F64CACB997}" presName="compNode" presStyleCnt="0"/>
      <dgm:spPr/>
    </dgm:pt>
    <dgm:pt modelId="{B0EB3968-AA9E-44FB-85FE-0D7FD8C0E2FC}" type="pres">
      <dgm:prSet presAssocID="{E85D63FE-2BB7-421E-A726-03F64CACB997}" presName="bgRect" presStyleLbl="bgShp" presStyleIdx="4" presStyleCnt="7"/>
      <dgm:spPr/>
    </dgm:pt>
    <dgm:pt modelId="{2549BD34-E492-441E-85A5-EF24AE9E7B8A}" type="pres">
      <dgm:prSet presAssocID="{E85D63FE-2BB7-421E-A726-03F64CACB997}"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ustomer Review"/>
        </a:ext>
      </dgm:extLst>
    </dgm:pt>
    <dgm:pt modelId="{EDDA714F-F149-4829-8BC3-10B919DEA4D7}" type="pres">
      <dgm:prSet presAssocID="{E85D63FE-2BB7-421E-A726-03F64CACB997}" presName="spaceRect" presStyleCnt="0"/>
      <dgm:spPr/>
    </dgm:pt>
    <dgm:pt modelId="{FCE24490-5E1E-44DD-BB1E-3E2B1888068F}" type="pres">
      <dgm:prSet presAssocID="{E85D63FE-2BB7-421E-A726-03F64CACB997}" presName="parTx" presStyleLbl="revTx" presStyleIdx="4" presStyleCnt="7">
        <dgm:presLayoutVars>
          <dgm:chMax val="0"/>
          <dgm:chPref val="0"/>
        </dgm:presLayoutVars>
      </dgm:prSet>
      <dgm:spPr/>
    </dgm:pt>
    <dgm:pt modelId="{59BF01DB-5B1D-484C-9EA7-DE7973526C84}" type="pres">
      <dgm:prSet presAssocID="{F4F20FF5-4788-469B-BC6B-DF31EA3DDFDD}" presName="sibTrans" presStyleCnt="0"/>
      <dgm:spPr/>
    </dgm:pt>
    <dgm:pt modelId="{E1CF31AF-1774-4D36-B35F-C342F20FCC36}" type="pres">
      <dgm:prSet presAssocID="{43563E6C-E9E5-468E-A183-FB4BDC0AF1DB}" presName="compNode" presStyleCnt="0"/>
      <dgm:spPr/>
    </dgm:pt>
    <dgm:pt modelId="{ECBA3CC9-4626-4CF2-954D-DE28D101C1E2}" type="pres">
      <dgm:prSet presAssocID="{43563E6C-E9E5-468E-A183-FB4BDC0AF1DB}" presName="bgRect" presStyleLbl="bgShp" presStyleIdx="5" presStyleCnt="7"/>
      <dgm:spPr/>
    </dgm:pt>
    <dgm:pt modelId="{2299D7C2-7BAC-44CA-A680-275693A2B3DE}" type="pres">
      <dgm:prSet presAssocID="{43563E6C-E9E5-468E-A183-FB4BDC0AF1DB}"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F7E5F796-2CD5-4F2E-9803-15F54DA766C5}" type="pres">
      <dgm:prSet presAssocID="{43563E6C-E9E5-468E-A183-FB4BDC0AF1DB}" presName="spaceRect" presStyleCnt="0"/>
      <dgm:spPr/>
    </dgm:pt>
    <dgm:pt modelId="{93A63540-EECA-4CFA-BEED-4CB3130F8E79}" type="pres">
      <dgm:prSet presAssocID="{43563E6C-E9E5-468E-A183-FB4BDC0AF1DB}" presName="parTx" presStyleLbl="revTx" presStyleIdx="5" presStyleCnt="7">
        <dgm:presLayoutVars>
          <dgm:chMax val="0"/>
          <dgm:chPref val="0"/>
        </dgm:presLayoutVars>
      </dgm:prSet>
      <dgm:spPr/>
    </dgm:pt>
    <dgm:pt modelId="{56111CE3-06A3-4F94-BFBA-CEF8CAF8AEE1}" type="pres">
      <dgm:prSet presAssocID="{AF43704C-FD7F-4333-9029-45964A8EF071}" presName="sibTrans" presStyleCnt="0"/>
      <dgm:spPr/>
    </dgm:pt>
    <dgm:pt modelId="{ED8339EE-500D-4EFE-97B4-B17EB8675FF7}" type="pres">
      <dgm:prSet presAssocID="{9E1BD47B-C64B-45C0-BFC3-49851A78DDF2}" presName="compNode" presStyleCnt="0"/>
      <dgm:spPr/>
    </dgm:pt>
    <dgm:pt modelId="{095D1ED3-E4BB-4C44-82AC-3864376D0464}" type="pres">
      <dgm:prSet presAssocID="{9E1BD47B-C64B-45C0-BFC3-49851A78DDF2}" presName="bgRect" presStyleLbl="bgShp" presStyleIdx="6" presStyleCnt="7"/>
      <dgm:spPr/>
    </dgm:pt>
    <dgm:pt modelId="{D2082323-9DCB-4066-885A-1B62163056CB}" type="pres">
      <dgm:prSet presAssocID="{9E1BD47B-C64B-45C0-BFC3-49851A78DDF2}"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heers"/>
        </a:ext>
      </dgm:extLst>
    </dgm:pt>
    <dgm:pt modelId="{A3E59E37-1383-4C0B-BB3F-2342A4560C73}" type="pres">
      <dgm:prSet presAssocID="{9E1BD47B-C64B-45C0-BFC3-49851A78DDF2}" presName="spaceRect" presStyleCnt="0"/>
      <dgm:spPr/>
    </dgm:pt>
    <dgm:pt modelId="{A29A045C-18DF-42BD-A482-9987F429DD13}" type="pres">
      <dgm:prSet presAssocID="{9E1BD47B-C64B-45C0-BFC3-49851A78DDF2}" presName="parTx" presStyleLbl="revTx" presStyleIdx="6" presStyleCnt="7">
        <dgm:presLayoutVars>
          <dgm:chMax val="0"/>
          <dgm:chPref val="0"/>
        </dgm:presLayoutVars>
      </dgm:prSet>
      <dgm:spPr/>
    </dgm:pt>
  </dgm:ptLst>
  <dgm:cxnLst>
    <dgm:cxn modelId="{710CFC1E-0597-4F99-8B39-EABCB111AF1A}" srcId="{15681226-DFEF-4485-9054-817BA75EDF33}" destId="{9E1BD47B-C64B-45C0-BFC3-49851A78DDF2}" srcOrd="6" destOrd="0" parTransId="{95565ADB-BE57-431C-8645-B06E74E986CE}" sibTransId="{40F60BE4-AEC9-4ECD-9ED0-CA84B0AD2DD0}"/>
    <dgm:cxn modelId="{B9430D20-5C43-44E2-B173-300847F3C75C}" type="presOf" srcId="{15681226-DFEF-4485-9054-817BA75EDF33}" destId="{C3E23507-D3CC-4070-9BE6-AA2BB785710D}" srcOrd="0" destOrd="0" presId="urn:microsoft.com/office/officeart/2018/2/layout/IconVerticalSolidList"/>
    <dgm:cxn modelId="{3F3AF32A-28EF-4188-AE1A-DE3B7D281277}" srcId="{15681226-DFEF-4485-9054-817BA75EDF33}" destId="{520B07A0-93A7-40CB-94E1-D10EE1087CC4}" srcOrd="3" destOrd="0" parTransId="{66A9F8AF-8C18-47AE-A6E9-EBD574AB82E9}" sibTransId="{3F00DF72-9135-404D-8A42-F515F38CA641}"/>
    <dgm:cxn modelId="{AC9DE93D-193A-4BB7-A321-D8D3666CCD35}" type="presOf" srcId="{8C6EA0F0-9CE5-4ED9-A324-3D7CD1D8AC4C}" destId="{672FA400-07DE-42C4-8920-8ACB29D8F2C5}" srcOrd="0" destOrd="0" presId="urn:microsoft.com/office/officeart/2018/2/layout/IconVerticalSolidList"/>
    <dgm:cxn modelId="{7151535D-4BA1-41B5-AFE1-CC4196E2B7AF}" type="presOf" srcId="{520B07A0-93A7-40CB-94E1-D10EE1087CC4}" destId="{098903CA-67C9-4A83-96E8-A28613D3C28D}" srcOrd="0" destOrd="0" presId="urn:microsoft.com/office/officeart/2018/2/layout/IconVerticalSolidList"/>
    <dgm:cxn modelId="{0C69B362-3438-4162-9CC5-4830D38E4DE9}" srcId="{15681226-DFEF-4485-9054-817BA75EDF33}" destId="{84969057-1F9C-4328-AFC2-18EA749EDFF9}" srcOrd="2" destOrd="0" parTransId="{78C48EE6-F9F0-4D4E-AF7D-EC45067FAF06}" sibTransId="{7258182D-2444-45E0-AD57-FE6E2ED92C99}"/>
    <dgm:cxn modelId="{C674A570-24E5-495B-ABD0-CA5E616273B6}" type="presOf" srcId="{FAA824C3-8241-4AD4-B02C-5B507D6C902B}" destId="{FEE76AE8-96B1-425F-8AE4-49F4C86243E2}" srcOrd="0" destOrd="0" presId="urn:microsoft.com/office/officeart/2018/2/layout/IconVerticalSolidList"/>
    <dgm:cxn modelId="{39040F59-D6E2-41F2-8E66-FE7F3FD8251A}" srcId="{15681226-DFEF-4485-9054-817BA75EDF33}" destId="{8C6EA0F0-9CE5-4ED9-A324-3D7CD1D8AC4C}" srcOrd="1" destOrd="0" parTransId="{AD8C36E8-B602-48D2-B2BC-155112132BE5}" sibTransId="{1E6864CF-BA58-4DBB-AEC1-AD0DF14FFB8C}"/>
    <dgm:cxn modelId="{F3203980-15C9-4914-984A-F5962F956583}" type="presOf" srcId="{E85D63FE-2BB7-421E-A726-03F64CACB997}" destId="{FCE24490-5E1E-44DD-BB1E-3E2B1888068F}" srcOrd="0" destOrd="0" presId="urn:microsoft.com/office/officeart/2018/2/layout/IconVerticalSolidList"/>
    <dgm:cxn modelId="{A4BD8E99-DABF-4FDB-97DF-A5CBCE9B78FC}" srcId="{15681226-DFEF-4485-9054-817BA75EDF33}" destId="{43563E6C-E9E5-468E-A183-FB4BDC0AF1DB}" srcOrd="5" destOrd="0" parTransId="{7ABEC68F-220F-47D6-92B6-595BF15DCCEB}" sibTransId="{AF43704C-FD7F-4333-9029-45964A8EF071}"/>
    <dgm:cxn modelId="{5C05329D-901B-4B38-AED6-50CFBBB8CB1B}" type="presOf" srcId="{43563E6C-E9E5-468E-A183-FB4BDC0AF1DB}" destId="{93A63540-EECA-4CFA-BEED-4CB3130F8E79}" srcOrd="0" destOrd="0" presId="urn:microsoft.com/office/officeart/2018/2/layout/IconVerticalSolidList"/>
    <dgm:cxn modelId="{C9CD53B9-2BC2-40C1-BDB2-782C8C970AE9}" type="presOf" srcId="{9E1BD47B-C64B-45C0-BFC3-49851A78DDF2}" destId="{A29A045C-18DF-42BD-A482-9987F429DD13}" srcOrd="0" destOrd="0" presId="urn:microsoft.com/office/officeart/2018/2/layout/IconVerticalSolidList"/>
    <dgm:cxn modelId="{953103CA-89C0-4AD9-B9EA-2532BCA780E6}" srcId="{15681226-DFEF-4485-9054-817BA75EDF33}" destId="{E85D63FE-2BB7-421E-A726-03F64CACB997}" srcOrd="4" destOrd="0" parTransId="{31F9F1A9-011C-400E-94AE-0AED9ACA4E01}" sibTransId="{F4F20FF5-4788-469B-BC6B-DF31EA3DDFDD}"/>
    <dgm:cxn modelId="{3971FDE6-C770-4FC0-967C-C5971138F174}" type="presOf" srcId="{84969057-1F9C-4328-AFC2-18EA749EDFF9}" destId="{AB1C8F78-22EF-4EE9-8CD6-9BF487563E88}" srcOrd="0" destOrd="0" presId="urn:microsoft.com/office/officeart/2018/2/layout/IconVerticalSolidList"/>
    <dgm:cxn modelId="{21391CEA-D946-406B-BF8F-AA6346169461}" srcId="{15681226-DFEF-4485-9054-817BA75EDF33}" destId="{FAA824C3-8241-4AD4-B02C-5B507D6C902B}" srcOrd="0" destOrd="0" parTransId="{2FEA1656-F090-4C81-80F4-ADDC19EE6366}" sibTransId="{167670CA-DFF1-4D8C-B271-C9B78C395F1E}"/>
    <dgm:cxn modelId="{7EA514D6-6D6A-4E78-8181-029F3CBF9B6C}" type="presParOf" srcId="{C3E23507-D3CC-4070-9BE6-AA2BB785710D}" destId="{12CECB60-D786-4DCA-A08F-84DA568E2E92}" srcOrd="0" destOrd="0" presId="urn:microsoft.com/office/officeart/2018/2/layout/IconVerticalSolidList"/>
    <dgm:cxn modelId="{1D01E962-C5B5-4223-8ECC-2381327FB40B}" type="presParOf" srcId="{12CECB60-D786-4DCA-A08F-84DA568E2E92}" destId="{26A5BE34-2ED9-414E-AB6F-18C117BE9DC0}" srcOrd="0" destOrd="0" presId="urn:microsoft.com/office/officeart/2018/2/layout/IconVerticalSolidList"/>
    <dgm:cxn modelId="{FB34976C-1068-4051-98E6-EB0D999019EE}" type="presParOf" srcId="{12CECB60-D786-4DCA-A08F-84DA568E2E92}" destId="{DDD9D288-A89F-40B5-87AA-698E1DCBCD56}" srcOrd="1" destOrd="0" presId="urn:microsoft.com/office/officeart/2018/2/layout/IconVerticalSolidList"/>
    <dgm:cxn modelId="{FC78E451-27BA-4639-960A-6746E8D03436}" type="presParOf" srcId="{12CECB60-D786-4DCA-A08F-84DA568E2E92}" destId="{7C02F7D1-088D-4A02-B99B-519E70D427CF}" srcOrd="2" destOrd="0" presId="urn:microsoft.com/office/officeart/2018/2/layout/IconVerticalSolidList"/>
    <dgm:cxn modelId="{C63B7B60-DC20-4AC4-9F6F-4BB6698BA0BB}" type="presParOf" srcId="{12CECB60-D786-4DCA-A08F-84DA568E2E92}" destId="{FEE76AE8-96B1-425F-8AE4-49F4C86243E2}" srcOrd="3" destOrd="0" presId="urn:microsoft.com/office/officeart/2018/2/layout/IconVerticalSolidList"/>
    <dgm:cxn modelId="{C6573F9D-1DA0-4E47-8F69-62C86DC7B015}" type="presParOf" srcId="{C3E23507-D3CC-4070-9BE6-AA2BB785710D}" destId="{1AACD5FD-3114-4FE7-B2E6-46C430BC47A3}" srcOrd="1" destOrd="0" presId="urn:microsoft.com/office/officeart/2018/2/layout/IconVerticalSolidList"/>
    <dgm:cxn modelId="{3E23AAF3-9C09-4F6B-A391-B4BB281DE90C}" type="presParOf" srcId="{C3E23507-D3CC-4070-9BE6-AA2BB785710D}" destId="{717F347F-CC6A-4AE8-8B50-65B7F810B509}" srcOrd="2" destOrd="0" presId="urn:microsoft.com/office/officeart/2018/2/layout/IconVerticalSolidList"/>
    <dgm:cxn modelId="{C2CCA8E6-064A-407B-AB61-A4AAC85BB42A}" type="presParOf" srcId="{717F347F-CC6A-4AE8-8B50-65B7F810B509}" destId="{3168ABA6-7988-4A31-BC3E-8207D29C38D5}" srcOrd="0" destOrd="0" presId="urn:microsoft.com/office/officeart/2018/2/layout/IconVerticalSolidList"/>
    <dgm:cxn modelId="{9482CD7D-CE89-4E62-B7F9-4E781C6B4DCB}" type="presParOf" srcId="{717F347F-CC6A-4AE8-8B50-65B7F810B509}" destId="{AA89CBA5-A2AB-4158-B69B-71FDD5564AFB}" srcOrd="1" destOrd="0" presId="urn:microsoft.com/office/officeart/2018/2/layout/IconVerticalSolidList"/>
    <dgm:cxn modelId="{F730019D-F78F-4A9C-9EE4-E6B583648179}" type="presParOf" srcId="{717F347F-CC6A-4AE8-8B50-65B7F810B509}" destId="{A799F787-C7D8-4732-AD79-EBB2AB2C9410}" srcOrd="2" destOrd="0" presId="urn:microsoft.com/office/officeart/2018/2/layout/IconVerticalSolidList"/>
    <dgm:cxn modelId="{E12ECC65-0F2B-4E08-843E-5F7484DA7794}" type="presParOf" srcId="{717F347F-CC6A-4AE8-8B50-65B7F810B509}" destId="{672FA400-07DE-42C4-8920-8ACB29D8F2C5}" srcOrd="3" destOrd="0" presId="urn:microsoft.com/office/officeart/2018/2/layout/IconVerticalSolidList"/>
    <dgm:cxn modelId="{018E5E59-C491-4B7A-AD9F-F62D9719EB90}" type="presParOf" srcId="{C3E23507-D3CC-4070-9BE6-AA2BB785710D}" destId="{CE3629CA-1F09-437F-A1C8-EA7B534E7121}" srcOrd="3" destOrd="0" presId="urn:microsoft.com/office/officeart/2018/2/layout/IconVerticalSolidList"/>
    <dgm:cxn modelId="{4206013D-BF6E-4422-970C-77176CA78FF0}" type="presParOf" srcId="{C3E23507-D3CC-4070-9BE6-AA2BB785710D}" destId="{C5C093D4-95D5-4610-9462-0271979BE95A}" srcOrd="4" destOrd="0" presId="urn:microsoft.com/office/officeart/2018/2/layout/IconVerticalSolidList"/>
    <dgm:cxn modelId="{D9581455-AFCD-4835-8F08-280DE3D6142D}" type="presParOf" srcId="{C5C093D4-95D5-4610-9462-0271979BE95A}" destId="{165B79C2-1575-4B8F-8845-82EED06C34C6}" srcOrd="0" destOrd="0" presId="urn:microsoft.com/office/officeart/2018/2/layout/IconVerticalSolidList"/>
    <dgm:cxn modelId="{49C171AB-49FB-4331-963A-49D1587BDBD0}" type="presParOf" srcId="{C5C093D4-95D5-4610-9462-0271979BE95A}" destId="{AE581DC0-DB56-47E9-AA00-D3BD64B45279}" srcOrd="1" destOrd="0" presId="urn:microsoft.com/office/officeart/2018/2/layout/IconVerticalSolidList"/>
    <dgm:cxn modelId="{5E3338F5-E049-4114-80BF-FF8815D629E8}" type="presParOf" srcId="{C5C093D4-95D5-4610-9462-0271979BE95A}" destId="{89F0B8B5-B0DB-47CF-A805-BC75CDBDABBD}" srcOrd="2" destOrd="0" presId="urn:microsoft.com/office/officeart/2018/2/layout/IconVerticalSolidList"/>
    <dgm:cxn modelId="{7D0A0C45-A3DC-4B8A-B7D6-46933F5B3A65}" type="presParOf" srcId="{C5C093D4-95D5-4610-9462-0271979BE95A}" destId="{AB1C8F78-22EF-4EE9-8CD6-9BF487563E88}" srcOrd="3" destOrd="0" presId="urn:microsoft.com/office/officeart/2018/2/layout/IconVerticalSolidList"/>
    <dgm:cxn modelId="{911626C7-A525-4DA4-A0A3-847ECEAE6005}" type="presParOf" srcId="{C3E23507-D3CC-4070-9BE6-AA2BB785710D}" destId="{DA29A954-66BF-4118-81B7-DC2282F4B493}" srcOrd="5" destOrd="0" presId="urn:microsoft.com/office/officeart/2018/2/layout/IconVerticalSolidList"/>
    <dgm:cxn modelId="{BB9EB727-4451-4828-8849-22D40D079FC7}" type="presParOf" srcId="{C3E23507-D3CC-4070-9BE6-AA2BB785710D}" destId="{5BA05BDE-B8CC-4E9C-9A44-C9A3528F7DAB}" srcOrd="6" destOrd="0" presId="urn:microsoft.com/office/officeart/2018/2/layout/IconVerticalSolidList"/>
    <dgm:cxn modelId="{1F7471E3-ED50-4733-B3F1-E7A80D7A6C8C}" type="presParOf" srcId="{5BA05BDE-B8CC-4E9C-9A44-C9A3528F7DAB}" destId="{F3EBF68F-482C-450D-8A9B-4E7D877D4026}" srcOrd="0" destOrd="0" presId="urn:microsoft.com/office/officeart/2018/2/layout/IconVerticalSolidList"/>
    <dgm:cxn modelId="{BAD058D3-AA4E-44F1-A3CF-8CF0999970DE}" type="presParOf" srcId="{5BA05BDE-B8CC-4E9C-9A44-C9A3528F7DAB}" destId="{555376EA-F017-4CE1-96A8-D10F693DE9CD}" srcOrd="1" destOrd="0" presId="urn:microsoft.com/office/officeart/2018/2/layout/IconVerticalSolidList"/>
    <dgm:cxn modelId="{8F253BFB-E67E-4B7F-839D-F268F052A416}" type="presParOf" srcId="{5BA05BDE-B8CC-4E9C-9A44-C9A3528F7DAB}" destId="{52A8F296-A196-4158-B160-CBFE7ACFFD9C}" srcOrd="2" destOrd="0" presId="urn:microsoft.com/office/officeart/2018/2/layout/IconVerticalSolidList"/>
    <dgm:cxn modelId="{C90D4E7E-3919-429D-A281-08F191360A1B}" type="presParOf" srcId="{5BA05BDE-B8CC-4E9C-9A44-C9A3528F7DAB}" destId="{098903CA-67C9-4A83-96E8-A28613D3C28D}" srcOrd="3" destOrd="0" presId="urn:microsoft.com/office/officeart/2018/2/layout/IconVerticalSolidList"/>
    <dgm:cxn modelId="{BCC30FA5-758B-4EA0-809F-96EDEBD52DAB}" type="presParOf" srcId="{C3E23507-D3CC-4070-9BE6-AA2BB785710D}" destId="{9235D8E1-6A84-4FBB-BD3D-8AB58E33B4B1}" srcOrd="7" destOrd="0" presId="urn:microsoft.com/office/officeart/2018/2/layout/IconVerticalSolidList"/>
    <dgm:cxn modelId="{19DBCE1D-EA6A-42E5-A505-DA9667A07F13}" type="presParOf" srcId="{C3E23507-D3CC-4070-9BE6-AA2BB785710D}" destId="{4B905C0C-273A-4F3E-9C10-80E2FCC9C0DA}" srcOrd="8" destOrd="0" presId="urn:microsoft.com/office/officeart/2018/2/layout/IconVerticalSolidList"/>
    <dgm:cxn modelId="{334D1988-90D9-4FB3-967B-BF5E20496892}" type="presParOf" srcId="{4B905C0C-273A-4F3E-9C10-80E2FCC9C0DA}" destId="{B0EB3968-AA9E-44FB-85FE-0D7FD8C0E2FC}" srcOrd="0" destOrd="0" presId="urn:microsoft.com/office/officeart/2018/2/layout/IconVerticalSolidList"/>
    <dgm:cxn modelId="{7FA29CAB-DCA1-4ABD-9971-D03902F4BEF5}" type="presParOf" srcId="{4B905C0C-273A-4F3E-9C10-80E2FCC9C0DA}" destId="{2549BD34-E492-441E-85A5-EF24AE9E7B8A}" srcOrd="1" destOrd="0" presId="urn:microsoft.com/office/officeart/2018/2/layout/IconVerticalSolidList"/>
    <dgm:cxn modelId="{02EA8FAA-CC85-4A50-8989-F022B761BDB7}" type="presParOf" srcId="{4B905C0C-273A-4F3E-9C10-80E2FCC9C0DA}" destId="{EDDA714F-F149-4829-8BC3-10B919DEA4D7}" srcOrd="2" destOrd="0" presId="urn:microsoft.com/office/officeart/2018/2/layout/IconVerticalSolidList"/>
    <dgm:cxn modelId="{628A288E-9DCC-4C2D-9DCF-FFDAA5C0EB26}" type="presParOf" srcId="{4B905C0C-273A-4F3E-9C10-80E2FCC9C0DA}" destId="{FCE24490-5E1E-44DD-BB1E-3E2B1888068F}" srcOrd="3" destOrd="0" presId="urn:microsoft.com/office/officeart/2018/2/layout/IconVerticalSolidList"/>
    <dgm:cxn modelId="{3376EC93-7B2D-47D7-A69F-6A35DEC055B3}" type="presParOf" srcId="{C3E23507-D3CC-4070-9BE6-AA2BB785710D}" destId="{59BF01DB-5B1D-484C-9EA7-DE7973526C84}" srcOrd="9" destOrd="0" presId="urn:microsoft.com/office/officeart/2018/2/layout/IconVerticalSolidList"/>
    <dgm:cxn modelId="{F31C61FB-94FD-4FAB-A83D-D8EC1C250184}" type="presParOf" srcId="{C3E23507-D3CC-4070-9BE6-AA2BB785710D}" destId="{E1CF31AF-1774-4D36-B35F-C342F20FCC36}" srcOrd="10" destOrd="0" presId="urn:microsoft.com/office/officeart/2018/2/layout/IconVerticalSolidList"/>
    <dgm:cxn modelId="{89B1C65D-A752-4B42-A7B0-E9C59C3C3DAE}" type="presParOf" srcId="{E1CF31AF-1774-4D36-B35F-C342F20FCC36}" destId="{ECBA3CC9-4626-4CF2-954D-DE28D101C1E2}" srcOrd="0" destOrd="0" presId="urn:microsoft.com/office/officeart/2018/2/layout/IconVerticalSolidList"/>
    <dgm:cxn modelId="{6E89AFBE-83C6-4CE2-947D-03BD08C10E7B}" type="presParOf" srcId="{E1CF31AF-1774-4D36-B35F-C342F20FCC36}" destId="{2299D7C2-7BAC-44CA-A680-275693A2B3DE}" srcOrd="1" destOrd="0" presId="urn:microsoft.com/office/officeart/2018/2/layout/IconVerticalSolidList"/>
    <dgm:cxn modelId="{7CCD8996-DF7D-4FBF-8936-DA18C85BE991}" type="presParOf" srcId="{E1CF31AF-1774-4D36-B35F-C342F20FCC36}" destId="{F7E5F796-2CD5-4F2E-9803-15F54DA766C5}" srcOrd="2" destOrd="0" presId="urn:microsoft.com/office/officeart/2018/2/layout/IconVerticalSolidList"/>
    <dgm:cxn modelId="{FDBEE5C1-C7F7-49EB-B0D2-BD9358261F60}" type="presParOf" srcId="{E1CF31AF-1774-4D36-B35F-C342F20FCC36}" destId="{93A63540-EECA-4CFA-BEED-4CB3130F8E79}" srcOrd="3" destOrd="0" presId="urn:microsoft.com/office/officeart/2018/2/layout/IconVerticalSolidList"/>
    <dgm:cxn modelId="{36A2DE6D-1B49-4712-ADBC-79842F2F411A}" type="presParOf" srcId="{C3E23507-D3CC-4070-9BE6-AA2BB785710D}" destId="{56111CE3-06A3-4F94-BFBA-CEF8CAF8AEE1}" srcOrd="11" destOrd="0" presId="urn:microsoft.com/office/officeart/2018/2/layout/IconVerticalSolidList"/>
    <dgm:cxn modelId="{91060839-B7A3-444C-989B-24F99ADE917E}" type="presParOf" srcId="{C3E23507-D3CC-4070-9BE6-AA2BB785710D}" destId="{ED8339EE-500D-4EFE-97B4-B17EB8675FF7}" srcOrd="12" destOrd="0" presId="urn:microsoft.com/office/officeart/2018/2/layout/IconVerticalSolidList"/>
    <dgm:cxn modelId="{5D5DF0F7-6302-44C0-B393-E5C7DC7E3C99}" type="presParOf" srcId="{ED8339EE-500D-4EFE-97B4-B17EB8675FF7}" destId="{095D1ED3-E4BB-4C44-82AC-3864376D0464}" srcOrd="0" destOrd="0" presId="urn:microsoft.com/office/officeart/2018/2/layout/IconVerticalSolidList"/>
    <dgm:cxn modelId="{C61FFE35-EE01-4FA5-AABA-32BC40BED3B9}" type="presParOf" srcId="{ED8339EE-500D-4EFE-97B4-B17EB8675FF7}" destId="{D2082323-9DCB-4066-885A-1B62163056CB}" srcOrd="1" destOrd="0" presId="urn:microsoft.com/office/officeart/2018/2/layout/IconVerticalSolidList"/>
    <dgm:cxn modelId="{704B04AD-5993-4253-A14B-B84BC1859E95}" type="presParOf" srcId="{ED8339EE-500D-4EFE-97B4-B17EB8675FF7}" destId="{A3E59E37-1383-4C0B-BB3F-2342A4560C73}" srcOrd="2" destOrd="0" presId="urn:microsoft.com/office/officeart/2018/2/layout/IconVerticalSolidList"/>
    <dgm:cxn modelId="{88949709-A9B8-4DCB-842B-6A9646379A00}" type="presParOf" srcId="{ED8339EE-500D-4EFE-97B4-B17EB8675FF7}" destId="{A29A045C-18DF-42BD-A482-9987F429DD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644BDE-4EBA-435B-9335-DB8D28A684B5}">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Physical barriers:</a:t>
          </a:r>
          <a:r>
            <a:rPr lang="en-GB" sz="1800" kern="1200"/>
            <a:t> noise, distance, sensory impairments.</a:t>
          </a:r>
          <a:endParaRPr lang="en-US" sz="1800" kern="1200"/>
        </a:p>
      </dsp:txBody>
      <dsp:txXfrm>
        <a:off x="3080" y="587032"/>
        <a:ext cx="2444055" cy="1466433"/>
      </dsp:txXfrm>
    </dsp:sp>
    <dsp:sp modelId="{F100456A-7C37-4146-875D-DF6D4491D3FF}">
      <dsp:nvSpPr>
        <dsp:cNvPr id="0" name=""/>
        <dsp:cNvSpPr/>
      </dsp:nvSpPr>
      <dsp:spPr>
        <a:xfrm>
          <a:off x="2691541" y="587032"/>
          <a:ext cx="2444055" cy="1466433"/>
        </a:xfrm>
        <a:prstGeom prst="rect">
          <a:avLst/>
        </a:prstGeom>
        <a:gradFill rotWithShape="0">
          <a:gsLst>
            <a:gs pos="0">
              <a:schemeClr val="accent2">
                <a:hueOff val="1073936"/>
                <a:satOff val="-3082"/>
                <a:lumOff val="-4935"/>
                <a:alphaOff val="0"/>
                <a:satMod val="103000"/>
                <a:lumMod val="102000"/>
                <a:tint val="94000"/>
              </a:schemeClr>
            </a:gs>
            <a:gs pos="50000">
              <a:schemeClr val="accent2">
                <a:hueOff val="1073936"/>
                <a:satOff val="-3082"/>
                <a:lumOff val="-4935"/>
                <a:alphaOff val="0"/>
                <a:satMod val="110000"/>
                <a:lumMod val="100000"/>
                <a:shade val="100000"/>
              </a:schemeClr>
            </a:gs>
            <a:gs pos="100000">
              <a:schemeClr val="accent2">
                <a:hueOff val="1073936"/>
                <a:satOff val="-3082"/>
                <a:lumOff val="-493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Emotional barriers:</a:t>
          </a:r>
          <a:r>
            <a:rPr lang="en-GB" sz="1800" kern="1200"/>
            <a:t> anxiety, fear, stress, low confidence.</a:t>
          </a:r>
          <a:endParaRPr lang="en-US" sz="1800" kern="1200"/>
        </a:p>
      </dsp:txBody>
      <dsp:txXfrm>
        <a:off x="2691541" y="587032"/>
        <a:ext cx="2444055" cy="1466433"/>
      </dsp:txXfrm>
    </dsp:sp>
    <dsp:sp modelId="{70211A67-4EC1-468B-BB98-254272B65A42}">
      <dsp:nvSpPr>
        <dsp:cNvPr id="0" name=""/>
        <dsp:cNvSpPr/>
      </dsp:nvSpPr>
      <dsp:spPr>
        <a:xfrm>
          <a:off x="5380002" y="587032"/>
          <a:ext cx="2444055" cy="1466433"/>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Cultural/language barriers:</a:t>
          </a:r>
          <a:r>
            <a:rPr lang="en-GB" sz="1800" kern="1200"/>
            <a:t> different norms, accents, limited English.</a:t>
          </a:r>
          <a:endParaRPr lang="en-US" sz="1800" kern="1200"/>
        </a:p>
      </dsp:txBody>
      <dsp:txXfrm>
        <a:off x="5380002" y="587032"/>
        <a:ext cx="2444055" cy="1466433"/>
      </dsp:txXfrm>
    </dsp:sp>
    <dsp:sp modelId="{DCB20E00-8161-4B9B-A5C8-849D06398590}">
      <dsp:nvSpPr>
        <dsp:cNvPr id="0" name=""/>
        <dsp:cNvSpPr/>
      </dsp:nvSpPr>
      <dsp:spPr>
        <a:xfrm>
          <a:off x="8068463" y="587032"/>
          <a:ext cx="2444055" cy="1466433"/>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Environmental barriers:</a:t>
          </a:r>
          <a:r>
            <a:rPr lang="en-GB" sz="1800" kern="1200"/>
            <a:t> lack of privacy, busy or noisy settings.</a:t>
          </a:r>
          <a:endParaRPr lang="en-US" sz="1800" kern="1200"/>
        </a:p>
      </dsp:txBody>
      <dsp:txXfrm>
        <a:off x="8068463" y="587032"/>
        <a:ext cx="2444055" cy="1466433"/>
      </dsp:txXfrm>
    </dsp:sp>
    <dsp:sp modelId="{E88920B0-2683-4EB8-80C1-B912A1FB609A}">
      <dsp:nvSpPr>
        <dsp:cNvPr id="0" name=""/>
        <dsp:cNvSpPr/>
      </dsp:nvSpPr>
      <dsp:spPr>
        <a:xfrm>
          <a:off x="1347311" y="2297871"/>
          <a:ext cx="2444055" cy="1466433"/>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Cognitive barriers:</a:t>
          </a:r>
          <a:r>
            <a:rPr lang="en-GB" sz="1800" kern="1200"/>
            <a:t> dementia, learning disabilities, confusion.</a:t>
          </a:r>
          <a:endParaRPr lang="en-US" sz="1800" kern="1200"/>
        </a:p>
      </dsp:txBody>
      <dsp:txXfrm>
        <a:off x="1347311" y="2297871"/>
        <a:ext cx="2444055" cy="1466433"/>
      </dsp:txXfrm>
    </dsp:sp>
    <dsp:sp modelId="{C9FBA216-ABD6-4421-946E-473B45DAEE57}">
      <dsp:nvSpPr>
        <dsp:cNvPr id="0" name=""/>
        <dsp:cNvSpPr/>
      </dsp:nvSpPr>
      <dsp:spPr>
        <a:xfrm>
          <a:off x="4035772" y="2297871"/>
          <a:ext cx="2444055" cy="1466433"/>
        </a:xfrm>
        <a:prstGeom prst="rect">
          <a:avLst/>
        </a:prstGeom>
        <a:gradFill rotWithShape="0">
          <a:gsLst>
            <a:gs pos="0">
              <a:schemeClr val="accent2">
                <a:hueOff val="5369678"/>
                <a:satOff val="-15411"/>
                <a:lumOff val="-24674"/>
                <a:alphaOff val="0"/>
                <a:satMod val="103000"/>
                <a:lumMod val="102000"/>
                <a:tint val="94000"/>
              </a:schemeClr>
            </a:gs>
            <a:gs pos="50000">
              <a:schemeClr val="accent2">
                <a:hueOff val="5369678"/>
                <a:satOff val="-15411"/>
                <a:lumOff val="-24674"/>
                <a:alphaOff val="0"/>
                <a:satMod val="110000"/>
                <a:lumMod val="100000"/>
                <a:shade val="100000"/>
              </a:schemeClr>
            </a:gs>
            <a:gs pos="100000">
              <a:schemeClr val="accent2">
                <a:hueOff val="5369678"/>
                <a:satOff val="-15411"/>
                <a:lumOff val="-2467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Organisational barriers:</a:t>
          </a:r>
          <a:r>
            <a:rPr lang="en-GB" sz="1800" kern="1200"/>
            <a:t> time pressure, poor staffing, unclear policies.</a:t>
          </a:r>
          <a:endParaRPr lang="en-US" sz="1800" kern="1200"/>
        </a:p>
      </dsp:txBody>
      <dsp:txXfrm>
        <a:off x="4035772" y="2297871"/>
        <a:ext cx="2444055" cy="1466433"/>
      </dsp:txXfrm>
    </dsp:sp>
    <dsp:sp modelId="{B031DC64-C711-4D73-84F8-91508D7D0619}">
      <dsp:nvSpPr>
        <dsp:cNvPr id="0" name=""/>
        <dsp:cNvSpPr/>
      </dsp:nvSpPr>
      <dsp:spPr>
        <a:xfrm>
          <a:off x="6724233" y="2297871"/>
          <a:ext cx="2444055" cy="1466433"/>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These barriers can distort messages, reduce understanding, and harm care quality (Bach &amp; Grant, 2015).</a:t>
          </a:r>
          <a:endParaRPr lang="en-US" sz="1800" kern="1200"/>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5BE34-2ED9-414E-AB6F-18C117BE9DC0}">
      <dsp:nvSpPr>
        <dsp:cNvPr id="0" name=""/>
        <dsp:cNvSpPr/>
      </dsp:nvSpPr>
      <dsp:spPr>
        <a:xfrm>
          <a:off x="0" y="471"/>
          <a:ext cx="6364224" cy="648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9D288-A89F-40B5-87AA-698E1DCBCD56}">
      <dsp:nvSpPr>
        <dsp:cNvPr id="0" name=""/>
        <dsp:cNvSpPr/>
      </dsp:nvSpPr>
      <dsp:spPr>
        <a:xfrm>
          <a:off x="196194" y="146400"/>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E76AE8-96B1-425F-8AE4-49F4C86243E2}">
      <dsp:nvSpPr>
        <dsp:cNvPr id="0" name=""/>
        <dsp:cNvSpPr/>
      </dsp:nvSpPr>
      <dsp:spPr>
        <a:xfrm>
          <a:off x="749104" y="471"/>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US" sz="1600" kern="1200"/>
            <a:t>People create meaning through their interactions with others.</a:t>
          </a:r>
        </a:p>
      </dsp:txBody>
      <dsp:txXfrm>
        <a:off x="749104" y="471"/>
        <a:ext cx="5615119" cy="648575"/>
      </dsp:txXfrm>
    </dsp:sp>
    <dsp:sp modelId="{3168ABA6-7988-4A31-BC3E-8207D29C38D5}">
      <dsp:nvSpPr>
        <dsp:cNvPr id="0" name=""/>
        <dsp:cNvSpPr/>
      </dsp:nvSpPr>
      <dsp:spPr>
        <a:xfrm>
          <a:off x="0" y="811190"/>
          <a:ext cx="6364224" cy="648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9CBA5-A2AB-4158-B69B-71FDD5564AFB}">
      <dsp:nvSpPr>
        <dsp:cNvPr id="0" name=""/>
        <dsp:cNvSpPr/>
      </dsp:nvSpPr>
      <dsp:spPr>
        <a:xfrm>
          <a:off x="196194" y="957119"/>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2FA400-07DE-42C4-8920-8ACB29D8F2C5}">
      <dsp:nvSpPr>
        <dsp:cNvPr id="0" name=""/>
        <dsp:cNvSpPr/>
      </dsp:nvSpPr>
      <dsp:spPr>
        <a:xfrm>
          <a:off x="749104" y="811190"/>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US" sz="1600" kern="1200"/>
            <a:t>Concepts like “health,” “illness,” and “good care” do not have fixed definitions.</a:t>
          </a:r>
        </a:p>
      </dsp:txBody>
      <dsp:txXfrm>
        <a:off x="749104" y="811190"/>
        <a:ext cx="5615119" cy="648575"/>
      </dsp:txXfrm>
    </dsp:sp>
    <dsp:sp modelId="{165B79C2-1575-4B8F-8845-82EED06C34C6}">
      <dsp:nvSpPr>
        <dsp:cNvPr id="0" name=""/>
        <dsp:cNvSpPr/>
      </dsp:nvSpPr>
      <dsp:spPr>
        <a:xfrm>
          <a:off x="0" y="1621909"/>
          <a:ext cx="6364224" cy="64857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581DC0-DB56-47E9-AA00-D3BD64B45279}">
      <dsp:nvSpPr>
        <dsp:cNvPr id="0" name=""/>
        <dsp:cNvSpPr/>
      </dsp:nvSpPr>
      <dsp:spPr>
        <a:xfrm>
          <a:off x="196194" y="1767838"/>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1C8F78-22EF-4EE9-8CD6-9BF487563E88}">
      <dsp:nvSpPr>
        <dsp:cNvPr id="0" name=""/>
        <dsp:cNvSpPr/>
      </dsp:nvSpPr>
      <dsp:spPr>
        <a:xfrm>
          <a:off x="749104" y="1621909"/>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US" sz="1600" kern="1200"/>
            <a:t>Individuals understand these ideas based on personal experiences and cultural background.</a:t>
          </a:r>
        </a:p>
      </dsp:txBody>
      <dsp:txXfrm>
        <a:off x="749104" y="1621909"/>
        <a:ext cx="5615119" cy="648575"/>
      </dsp:txXfrm>
    </dsp:sp>
    <dsp:sp modelId="{F3EBF68F-482C-450D-8A9B-4E7D877D4026}">
      <dsp:nvSpPr>
        <dsp:cNvPr id="0" name=""/>
        <dsp:cNvSpPr/>
      </dsp:nvSpPr>
      <dsp:spPr>
        <a:xfrm>
          <a:off x="0" y="2432628"/>
          <a:ext cx="6364224" cy="64857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5376EA-F017-4CE1-96A8-D10F693DE9CD}">
      <dsp:nvSpPr>
        <dsp:cNvPr id="0" name=""/>
        <dsp:cNvSpPr/>
      </dsp:nvSpPr>
      <dsp:spPr>
        <a:xfrm>
          <a:off x="196194" y="2578557"/>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8903CA-67C9-4A83-96E8-A28613D3C28D}">
      <dsp:nvSpPr>
        <dsp:cNvPr id="0" name=""/>
        <dsp:cNvSpPr/>
      </dsp:nvSpPr>
      <dsp:spPr>
        <a:xfrm>
          <a:off x="749104" y="2432628"/>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US" sz="1600" kern="1200"/>
            <a:t>Language and conversation shape how people see their situation.</a:t>
          </a:r>
        </a:p>
      </dsp:txBody>
      <dsp:txXfrm>
        <a:off x="749104" y="2432628"/>
        <a:ext cx="5615119" cy="648575"/>
      </dsp:txXfrm>
    </dsp:sp>
    <dsp:sp modelId="{B0EB3968-AA9E-44FB-85FE-0D7FD8C0E2FC}">
      <dsp:nvSpPr>
        <dsp:cNvPr id="0" name=""/>
        <dsp:cNvSpPr/>
      </dsp:nvSpPr>
      <dsp:spPr>
        <a:xfrm>
          <a:off x="0" y="3243347"/>
          <a:ext cx="6364224" cy="64857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9BD34-E492-441E-85A5-EF24AE9E7B8A}">
      <dsp:nvSpPr>
        <dsp:cNvPr id="0" name=""/>
        <dsp:cNvSpPr/>
      </dsp:nvSpPr>
      <dsp:spPr>
        <a:xfrm>
          <a:off x="196194" y="3389276"/>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E24490-5E1E-44DD-BB1E-3E2B1888068F}">
      <dsp:nvSpPr>
        <dsp:cNvPr id="0" name=""/>
        <dsp:cNvSpPr/>
      </dsp:nvSpPr>
      <dsp:spPr>
        <a:xfrm>
          <a:off x="749104" y="3243347"/>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US" sz="1600" kern="1200"/>
            <a:t>Communication helps people share values, beliefs, and interpretations.</a:t>
          </a:r>
        </a:p>
      </dsp:txBody>
      <dsp:txXfrm>
        <a:off x="749104" y="3243347"/>
        <a:ext cx="5615119" cy="648575"/>
      </dsp:txXfrm>
    </dsp:sp>
    <dsp:sp modelId="{ECBA3CC9-4626-4CF2-954D-DE28D101C1E2}">
      <dsp:nvSpPr>
        <dsp:cNvPr id="0" name=""/>
        <dsp:cNvSpPr/>
      </dsp:nvSpPr>
      <dsp:spPr>
        <a:xfrm>
          <a:off x="0" y="4054066"/>
          <a:ext cx="6364224" cy="648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99D7C2-7BAC-44CA-A680-275693A2B3DE}">
      <dsp:nvSpPr>
        <dsp:cNvPr id="0" name=""/>
        <dsp:cNvSpPr/>
      </dsp:nvSpPr>
      <dsp:spPr>
        <a:xfrm>
          <a:off x="196194" y="4199995"/>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A63540-EECA-4CFA-BEED-4CB3130F8E79}">
      <dsp:nvSpPr>
        <dsp:cNvPr id="0" name=""/>
        <dsp:cNvSpPr/>
      </dsp:nvSpPr>
      <dsp:spPr>
        <a:xfrm>
          <a:off x="749104" y="4054066"/>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US" sz="1600" kern="1200"/>
            <a:t>In health and social care, workers must listen carefully to service users’ perspectives.</a:t>
          </a:r>
        </a:p>
      </dsp:txBody>
      <dsp:txXfrm>
        <a:off x="749104" y="4054066"/>
        <a:ext cx="5615119" cy="648575"/>
      </dsp:txXfrm>
    </dsp:sp>
    <dsp:sp modelId="{095D1ED3-E4BB-4C44-82AC-3864376D0464}">
      <dsp:nvSpPr>
        <dsp:cNvPr id="0" name=""/>
        <dsp:cNvSpPr/>
      </dsp:nvSpPr>
      <dsp:spPr>
        <a:xfrm>
          <a:off x="0" y="4864785"/>
          <a:ext cx="6364224" cy="648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082323-9DCB-4066-885A-1B62163056CB}">
      <dsp:nvSpPr>
        <dsp:cNvPr id="0" name=""/>
        <dsp:cNvSpPr/>
      </dsp:nvSpPr>
      <dsp:spPr>
        <a:xfrm>
          <a:off x="196194" y="5010715"/>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9A045C-18DF-42BD-A482-9987F429DD13}">
      <dsp:nvSpPr>
        <dsp:cNvPr id="0" name=""/>
        <dsp:cNvSpPr/>
      </dsp:nvSpPr>
      <dsp:spPr>
        <a:xfrm>
          <a:off x="749104" y="4864785"/>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US" sz="1600" kern="1200"/>
            <a:t>Understanding their viewpoint supports respectful, culturally sensitive care (Berger &amp; Luckmann, 1966).</a:t>
          </a:r>
        </a:p>
      </dsp:txBody>
      <dsp:txXfrm>
        <a:off x="749104" y="4864785"/>
        <a:ext cx="5615119" cy="6485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sign&#10;&#10;AI-generated content may be incorrect.">
            <a:extLst>
              <a:ext uri="{FF2B5EF4-FFF2-40B4-BE49-F238E27FC236}">
                <a16:creationId xmlns:a16="http://schemas.microsoft.com/office/drawing/2014/main" id="{3DC7AB10-29AA-B3D8-94D9-E48ED80F5EE7}"/>
              </a:ext>
            </a:extLst>
          </p:cNvPr>
          <p:cNvPicPr>
            <a:picLocks noChangeAspect="1"/>
          </p:cNvPicPr>
          <p:nvPr/>
        </p:nvPicPr>
        <p:blipFill>
          <a:blip r:embed="rId2"/>
          <a:stretch>
            <a:fillRect/>
          </a:stretch>
        </p:blipFill>
        <p:spPr>
          <a:xfrm>
            <a:off x="621675" y="1977518"/>
            <a:ext cx="6589537" cy="2899396"/>
          </a:xfrm>
          <a:prstGeom prst="rect">
            <a:avLst/>
          </a:prstGeom>
        </p:spPr>
      </p:pic>
      <p:sp>
        <p:nvSpPr>
          <p:cNvPr id="77" name="Right Triangle 76">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40529" y="1056640"/>
            <a:ext cx="4019190" cy="3125746"/>
          </a:xfrm>
        </p:spPr>
        <p:txBody>
          <a:bodyPr vert="horz" lIns="91440" tIns="45720" rIns="91440" bIns="45720" rtlCol="0" anchor="b">
            <a:normAutofit/>
          </a:bodyPr>
          <a:lstStyle/>
          <a:p>
            <a:pPr algn="l"/>
            <a:endParaRPr lang="en-GB" sz="1800"/>
          </a:p>
          <a:p>
            <a:pPr algn="l"/>
            <a:r>
              <a:rPr lang="en-GB" sz="1800" dirty="0">
                <a:highlight>
                  <a:srgbClr val="FFFFFF"/>
                </a:highlight>
                <a:latin typeface="Arial"/>
                <a:cs typeface="Arial"/>
              </a:rPr>
              <a:t>Name: </a:t>
            </a:r>
            <a:r>
              <a:rPr lang="en-GB" sz="1800" dirty="0" err="1">
                <a:highlight>
                  <a:srgbClr val="FFFFFF"/>
                </a:highlight>
                <a:latin typeface="Arial"/>
                <a:cs typeface="Arial"/>
              </a:rPr>
              <a:t>Sansha</a:t>
            </a:r>
            <a:r>
              <a:rPr lang="en-GB" sz="1800" dirty="0">
                <a:highlight>
                  <a:srgbClr val="FFFFFF"/>
                </a:highlight>
                <a:latin typeface="Arial"/>
                <a:cs typeface="Arial"/>
              </a:rPr>
              <a:t> Nastasia Gordon </a:t>
            </a:r>
          </a:p>
          <a:p>
            <a:pPr algn="l"/>
            <a:r>
              <a:rPr lang="en-GB" sz="1800">
                <a:highlight>
                  <a:srgbClr val="FFFFFF"/>
                </a:highlight>
                <a:latin typeface="Arial"/>
                <a:cs typeface="Arial"/>
              </a:rPr>
              <a:t>Student ID: 2508270</a:t>
            </a:r>
          </a:p>
          <a:p>
            <a:pPr algn="l"/>
            <a:r>
              <a:rPr lang="en-GB" sz="1800">
                <a:highlight>
                  <a:srgbClr val="FFFFFF"/>
                </a:highlight>
                <a:latin typeface="Arial"/>
                <a:cs typeface="Arial"/>
              </a:rPr>
              <a:t>Module Code: LCHS4009</a:t>
            </a:r>
          </a:p>
          <a:p>
            <a:pPr algn="l"/>
            <a:r>
              <a:rPr lang="en-GB" sz="1800">
                <a:highlight>
                  <a:srgbClr val="FFFFFF"/>
                </a:highlight>
                <a:latin typeface="Arial"/>
                <a:cs typeface="Arial"/>
              </a:rPr>
              <a:t>Module: Professional Development within Health and Social Care</a:t>
            </a:r>
          </a:p>
          <a:p>
            <a:pPr algn="l"/>
            <a:r>
              <a:rPr lang="en-GB" sz="1800">
                <a:highlight>
                  <a:srgbClr val="FFFFFF"/>
                </a:highlight>
                <a:latin typeface="Arial"/>
                <a:cs typeface="Arial"/>
              </a:rPr>
              <a:t>Lecturer: Zara Ahmed</a:t>
            </a:r>
          </a:p>
          <a:p>
            <a:pPr algn="l"/>
            <a:r>
              <a:rPr lang="en-GB" sz="1800">
                <a:highlight>
                  <a:srgbClr val="FFFFFF"/>
                </a:highlight>
                <a:latin typeface="Arial"/>
                <a:cs typeface="Arial"/>
              </a:rPr>
              <a:t>Assignment title: Self-Awareness Presentation</a:t>
            </a:r>
          </a:p>
          <a:p>
            <a:pPr algn="l"/>
            <a:r>
              <a:rPr lang="en-GB" sz="1800" dirty="0"/>
              <a:t>Submitted </a:t>
            </a:r>
            <a:r>
              <a:rPr lang="en-GB" sz="1800"/>
              <a:t>on: 19 June 2026</a:t>
            </a:r>
            <a:endParaRPr lang="en-GB" sz="18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49EA6C-8D02-8326-3DA5-F1A789CD00D5}"/>
              </a:ext>
            </a:extLst>
          </p:cNvPr>
          <p:cNvSpPr>
            <a:spLocks noGrp="1"/>
          </p:cNvSpPr>
          <p:nvPr>
            <p:ph type="title"/>
          </p:nvPr>
        </p:nvSpPr>
        <p:spPr>
          <a:xfrm>
            <a:off x="761803" y="350196"/>
            <a:ext cx="4646904" cy="1624520"/>
          </a:xfrm>
        </p:spPr>
        <p:txBody>
          <a:bodyPr anchor="ctr">
            <a:normAutofit/>
          </a:bodyPr>
          <a:lstStyle/>
          <a:p>
            <a:r>
              <a:rPr lang="en-GB" sz="4000" b="1"/>
              <a:t>Introduction</a:t>
            </a:r>
          </a:p>
        </p:txBody>
      </p:sp>
      <p:sp>
        <p:nvSpPr>
          <p:cNvPr id="3" name="Content Placeholder 2">
            <a:extLst>
              <a:ext uri="{FF2B5EF4-FFF2-40B4-BE49-F238E27FC236}">
                <a16:creationId xmlns:a16="http://schemas.microsoft.com/office/drawing/2014/main" id="{8BB5102E-AE16-2304-4069-7765EB320662}"/>
              </a:ext>
            </a:extLst>
          </p:cNvPr>
          <p:cNvSpPr>
            <a:spLocks noGrp="1"/>
          </p:cNvSpPr>
          <p:nvPr>
            <p:ph idx="1"/>
          </p:nvPr>
        </p:nvSpPr>
        <p:spPr>
          <a:xfrm>
            <a:off x="761802" y="2743200"/>
            <a:ext cx="4646905" cy="3613149"/>
          </a:xfrm>
        </p:spPr>
        <p:txBody>
          <a:bodyPr vert="horz" lIns="91440" tIns="45720" rIns="91440" bIns="45720" rtlCol="0" anchor="ctr">
            <a:normAutofit/>
          </a:bodyPr>
          <a:lstStyle/>
          <a:p>
            <a:pPr>
              <a:buFont typeface="Calibri" panose="020B0604020202020204" pitchFamily="34" charset="0"/>
              <a:buChar char="-"/>
            </a:pPr>
            <a:r>
              <a:rPr lang="en-GB" sz="1700">
                <a:ea typeface="+mn-lt"/>
                <a:cs typeface="+mn-lt"/>
              </a:rPr>
              <a:t>Self‑awareness means understanding your own thoughts, feelings, and behaviours, and recognising how these affect the way you communicate with others. In health and social care, being self‑aware helps workers stay calm, reflect on their actions, and respond to people in a caring and respectful way. When practitioners understand their own emotions and communication style, they are better able to listen, show empathy, and adapt their approach to meet the needs of each person. This leads to clearer communication and safer, more person‑centred care (Johns, 2017; Rogers, 1961).</a:t>
            </a:r>
            <a:endParaRPr lang="en-US" sz="1700"/>
          </a:p>
          <a:p>
            <a:pPr marL="0" indent="0">
              <a:buNone/>
            </a:pPr>
            <a:endParaRPr lang="en-GB" sz="1700"/>
          </a:p>
        </p:txBody>
      </p:sp>
      <p:pic>
        <p:nvPicPr>
          <p:cNvPr id="5" name="Picture 4" descr="Hands-on top of each other">
            <a:extLst>
              <a:ext uri="{FF2B5EF4-FFF2-40B4-BE49-F238E27FC236}">
                <a16:creationId xmlns:a16="http://schemas.microsoft.com/office/drawing/2014/main" id="{C8A1FCF1-7336-02C0-4E84-CF9A52E69912}"/>
              </a:ext>
            </a:extLst>
          </p:cNvPr>
          <p:cNvPicPr>
            <a:picLocks noChangeAspect="1"/>
          </p:cNvPicPr>
          <p:nvPr/>
        </p:nvPicPr>
        <p:blipFill>
          <a:blip r:embed="rId2"/>
          <a:srcRect l="51826" r="9328"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908520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069E28-1CF5-1B6F-A69E-F278A0CCC72B}"/>
              </a:ext>
            </a:extLst>
          </p:cNvPr>
          <p:cNvSpPr>
            <a:spLocks noGrp="1"/>
          </p:cNvSpPr>
          <p:nvPr>
            <p:ph type="title"/>
          </p:nvPr>
        </p:nvSpPr>
        <p:spPr>
          <a:xfrm>
            <a:off x="6522490" y="146788"/>
            <a:ext cx="4766330" cy="1454051"/>
          </a:xfrm>
        </p:spPr>
        <p:txBody>
          <a:bodyPr>
            <a:normAutofit/>
          </a:bodyPr>
          <a:lstStyle/>
          <a:p>
            <a:r>
              <a:rPr lang="en-GB" sz="4000" b="1">
                <a:solidFill>
                  <a:schemeClr val="tx2"/>
                </a:solidFill>
              </a:rPr>
              <a:t>An Overview of </a:t>
            </a:r>
            <a:r>
              <a:rPr lang="en-GB" sz="4000" b="1" dirty="0">
                <a:solidFill>
                  <a:schemeClr val="tx2"/>
                </a:solidFill>
              </a:rPr>
              <a:t>Communication</a:t>
            </a:r>
          </a:p>
        </p:txBody>
      </p:sp>
      <p:grpSp>
        <p:nvGrpSpPr>
          <p:cNvPr id="60" name="Group 59">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48" name="Freeform: Shape 47">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48">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49">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3" name="Graphic 32" descr="Subtitles">
            <a:extLst>
              <a:ext uri="{FF2B5EF4-FFF2-40B4-BE49-F238E27FC236}">
                <a16:creationId xmlns:a16="http://schemas.microsoft.com/office/drawing/2014/main" id="{650010EC-FDF1-012B-86DD-ACF594BF9D0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74437" y="1700784"/>
            <a:ext cx="3785616" cy="3785616"/>
          </a:xfrm>
          <a:prstGeom prst="rect">
            <a:avLst/>
          </a:prstGeom>
        </p:spPr>
      </p:pic>
      <p:sp>
        <p:nvSpPr>
          <p:cNvPr id="34" name="Content Placeholder 2">
            <a:extLst>
              <a:ext uri="{FF2B5EF4-FFF2-40B4-BE49-F238E27FC236}">
                <a16:creationId xmlns:a16="http://schemas.microsoft.com/office/drawing/2014/main" id="{A502795E-235E-7CB7-1481-6622000864C7}"/>
              </a:ext>
            </a:extLst>
          </p:cNvPr>
          <p:cNvSpPr>
            <a:spLocks noGrp="1"/>
          </p:cNvSpPr>
          <p:nvPr>
            <p:ph idx="1"/>
          </p:nvPr>
        </p:nvSpPr>
        <p:spPr>
          <a:xfrm>
            <a:off x="6091905" y="1437433"/>
            <a:ext cx="6099449" cy="5279641"/>
          </a:xfrm>
        </p:spPr>
        <p:txBody>
          <a:bodyPr vert="horz" lIns="91440" tIns="45720" rIns="91440" bIns="45720" rtlCol="0" anchor="t">
            <a:noAutofit/>
          </a:bodyPr>
          <a:lstStyle/>
          <a:p>
            <a:pPr marL="0" indent="0">
              <a:buNone/>
            </a:pPr>
            <a:r>
              <a:rPr lang="en-GB" sz="2400" dirty="0">
                <a:solidFill>
                  <a:schemeClr val="tx2"/>
                </a:solidFill>
              </a:rPr>
              <a:t>Communication is the process of sharing and exchanging information, ideas, thoughts or feelings between individuals or group. It is how  to connect, understand, and build relationships, whether it is through talking, listening, writing, body language, or even just a look. It serves as the mechanism for conveying an individual's internal thoughts and subjective </a:t>
            </a:r>
            <a:r>
              <a:rPr lang="en-GB" sz="2400">
                <a:solidFill>
                  <a:schemeClr val="tx2"/>
                </a:solidFill>
              </a:rPr>
              <a:t>experiences to others.</a:t>
            </a:r>
            <a:r>
              <a:rPr lang="en-GB" sz="2400">
                <a:solidFill>
                  <a:schemeClr val="tx2"/>
                </a:solidFill>
                <a:ea typeface="+mn-lt"/>
                <a:cs typeface="+mn-lt"/>
              </a:rPr>
              <a:t>(McCornack, 2019).</a:t>
            </a:r>
            <a:endParaRPr lang="en-GB" sz="2400" dirty="0">
              <a:solidFill>
                <a:schemeClr val="tx2"/>
              </a:solidFill>
            </a:endParaRPr>
          </a:p>
          <a:p>
            <a:pPr marL="0" indent="0">
              <a:buNone/>
            </a:pPr>
            <a:r>
              <a:rPr lang="en-GB" sz="2400">
                <a:solidFill>
                  <a:schemeClr val="tx2"/>
                </a:solidFill>
                <a:ea typeface="+mn-lt"/>
                <a:cs typeface="+mn-lt"/>
              </a:rPr>
              <a:t>Effective communication involves verbal, non‑verbal, written, and digital forms, all of which contribute to building relationships, understanding needs, and supporting emotional expression.</a:t>
            </a:r>
            <a:endParaRPr lang="en-GB"/>
          </a:p>
          <a:p>
            <a:pPr marL="0" indent="0">
              <a:buNone/>
            </a:pPr>
            <a:endParaRPr lang="en-GB" sz="1800">
              <a:solidFill>
                <a:schemeClr val="tx2"/>
              </a:solidFill>
            </a:endParaRPr>
          </a:p>
          <a:p>
            <a:pPr>
              <a:buFont typeface="Wingdings" panose="020B0604020202020204" pitchFamily="34" charset="0"/>
              <a:buChar char="Ø"/>
            </a:pPr>
            <a:endParaRPr lang="en-GB" sz="1800">
              <a:solidFill>
                <a:schemeClr val="tx2"/>
              </a:solidFill>
            </a:endParaRPr>
          </a:p>
        </p:txBody>
      </p:sp>
    </p:spTree>
    <p:extLst>
      <p:ext uri="{BB962C8B-B14F-4D97-AF65-F5344CB8AC3E}">
        <p14:creationId xmlns:p14="http://schemas.microsoft.com/office/powerpoint/2010/main" val="1906127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71630-EB31-A0B4-7161-8130788C6AFB}"/>
              </a:ext>
            </a:extLst>
          </p:cNvPr>
          <p:cNvSpPr>
            <a:spLocks noGrp="1"/>
          </p:cNvSpPr>
          <p:nvPr>
            <p:ph type="title"/>
          </p:nvPr>
        </p:nvSpPr>
        <p:spPr>
          <a:xfrm>
            <a:off x="838200" y="365125"/>
            <a:ext cx="5558489" cy="1325563"/>
          </a:xfrm>
        </p:spPr>
        <p:txBody>
          <a:bodyPr>
            <a:normAutofit/>
          </a:bodyPr>
          <a:lstStyle/>
          <a:p>
            <a:r>
              <a:rPr lang="en-GB" sz="3100" b="1"/>
              <a:t>Why is communication Crucial in Health &amp; Social Care</a:t>
            </a:r>
          </a:p>
        </p:txBody>
      </p:sp>
      <p:sp>
        <p:nvSpPr>
          <p:cNvPr id="33" name="Freeform: Shape 32">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07706AE-3C09-77A5-6AB2-40BB2F3C4D6C}"/>
              </a:ext>
            </a:extLst>
          </p:cNvPr>
          <p:cNvSpPr>
            <a:spLocks noGrp="1"/>
          </p:cNvSpPr>
          <p:nvPr>
            <p:ph idx="1"/>
          </p:nvPr>
        </p:nvSpPr>
        <p:spPr>
          <a:xfrm>
            <a:off x="838200" y="1825625"/>
            <a:ext cx="5558489" cy="4351338"/>
          </a:xfrm>
        </p:spPr>
        <p:txBody>
          <a:bodyPr vert="horz" lIns="91440" tIns="45720" rIns="91440" bIns="45720" rtlCol="0">
            <a:normAutofit/>
          </a:bodyPr>
          <a:lstStyle/>
          <a:p>
            <a:pPr>
              <a:buFont typeface="Arial"/>
              <a:buChar char="•"/>
            </a:pPr>
            <a:r>
              <a:rPr lang="en-GB" sz="1500">
                <a:ea typeface="+mn-lt"/>
                <a:cs typeface="+mn-lt"/>
              </a:rPr>
              <a:t>Communication directly affects patient safety, quality of care, and overall well‑being.</a:t>
            </a:r>
            <a:endParaRPr lang="en-US" sz="1500"/>
          </a:p>
          <a:p>
            <a:pPr>
              <a:buFont typeface="Arial"/>
              <a:buChar char="•"/>
            </a:pPr>
            <a:r>
              <a:rPr lang="en-GB" sz="1500">
                <a:ea typeface="+mn-lt"/>
                <a:cs typeface="+mn-lt"/>
              </a:rPr>
              <a:t>Clear and accurate communication reduces mistakes in treatment, medication, and daily support.</a:t>
            </a:r>
            <a:endParaRPr lang="en-GB" sz="1500"/>
          </a:p>
          <a:p>
            <a:pPr>
              <a:buFont typeface="Arial"/>
              <a:buChar char="•"/>
            </a:pPr>
            <a:r>
              <a:rPr lang="en-GB" sz="1500" b="1">
                <a:ea typeface="+mn-lt"/>
                <a:cs typeface="+mn-lt"/>
              </a:rPr>
              <a:t>70% of serious medical incidents are caused by communication failures</a:t>
            </a:r>
            <a:r>
              <a:rPr lang="en-GB" sz="1500">
                <a:ea typeface="+mn-lt"/>
                <a:cs typeface="+mn-lt"/>
              </a:rPr>
              <a:t> (The Joint Commission, 2015).</a:t>
            </a:r>
            <a:endParaRPr lang="en-GB" sz="1500"/>
          </a:p>
          <a:p>
            <a:pPr>
              <a:buFont typeface="Arial"/>
              <a:buChar char="•"/>
            </a:pPr>
            <a:r>
              <a:rPr lang="en-GB" sz="1500">
                <a:ea typeface="+mn-lt"/>
                <a:cs typeface="+mn-lt"/>
              </a:rPr>
              <a:t>Good communication builds trust and strong relationships between carers and service users.</a:t>
            </a:r>
            <a:endParaRPr lang="en-GB" sz="1500"/>
          </a:p>
          <a:p>
            <a:pPr>
              <a:buFont typeface="Arial"/>
              <a:buChar char="•"/>
            </a:pPr>
            <a:r>
              <a:rPr lang="en-GB" sz="1500">
                <a:ea typeface="+mn-lt"/>
                <a:cs typeface="+mn-lt"/>
              </a:rPr>
              <a:t>It ensures assessments are accurate and needs are fully understood.</a:t>
            </a:r>
            <a:endParaRPr lang="en-GB" sz="1500"/>
          </a:p>
          <a:p>
            <a:pPr>
              <a:buFont typeface="Arial"/>
              <a:buChar char="•"/>
            </a:pPr>
            <a:r>
              <a:rPr lang="en-GB" sz="1500">
                <a:ea typeface="+mn-lt"/>
                <a:cs typeface="+mn-lt"/>
              </a:rPr>
              <a:t>It supports teamwork by helping professionals share information clearly.</a:t>
            </a:r>
            <a:endParaRPr lang="en-GB" sz="1500"/>
          </a:p>
          <a:p>
            <a:pPr>
              <a:buFont typeface="Arial"/>
              <a:buChar char="•"/>
            </a:pPr>
            <a:r>
              <a:rPr lang="en-GB" sz="1500">
                <a:ea typeface="+mn-lt"/>
                <a:cs typeface="+mn-lt"/>
              </a:rPr>
              <a:t>Strong communication helps service users feel respected, listened to, and empowered (Silverman, Kurtz &amp; Draper, 2013).</a:t>
            </a:r>
            <a:endParaRPr lang="en-GB" sz="1500"/>
          </a:p>
          <a:p>
            <a:pPr marL="0" indent="0">
              <a:buNone/>
            </a:pPr>
            <a:endParaRPr lang="en-GB" sz="1500"/>
          </a:p>
        </p:txBody>
      </p:sp>
      <p:sp>
        <p:nvSpPr>
          <p:cNvPr id="35" name="Oval 3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Block Arc 3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Freeform: Shape 38">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1" name="Straight Connector 40">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3" name="Freeform: Shape 42">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5" name="Arc 44">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7" name="Freeform: Shape 46">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2925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012EBEA5-E119-6B54-A99B-3E341843789C}"/>
              </a:ext>
            </a:extLst>
          </p:cNvPr>
          <p:cNvPicPr>
            <a:picLocks noChangeAspect="1"/>
          </p:cNvPicPr>
          <p:nvPr/>
        </p:nvPicPr>
        <p:blipFill>
          <a:blip r:embed="rId2">
            <a:duotone>
              <a:schemeClr val="bg2">
                <a:shade val="45000"/>
                <a:satMod val="135000"/>
              </a:schemeClr>
              <a:prstClr val="white"/>
            </a:duotone>
          </a:blip>
          <a:srcRect t="7182" r="9085" b="1902"/>
          <a:stretch>
            <a:fillRect/>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E2831-EB17-B88D-57AD-E6C06BD06C45}"/>
              </a:ext>
            </a:extLst>
          </p:cNvPr>
          <p:cNvSpPr>
            <a:spLocks noGrp="1"/>
          </p:cNvSpPr>
          <p:nvPr>
            <p:ph type="title"/>
          </p:nvPr>
        </p:nvSpPr>
        <p:spPr>
          <a:xfrm>
            <a:off x="838200" y="365125"/>
            <a:ext cx="10515600" cy="1325563"/>
          </a:xfrm>
        </p:spPr>
        <p:txBody>
          <a:bodyPr>
            <a:normAutofit/>
          </a:bodyPr>
          <a:lstStyle/>
          <a:p>
            <a:r>
              <a:rPr lang="en-GB" dirty="0"/>
              <a:t>Barriers to communicat</a:t>
            </a:r>
            <a:r>
              <a:rPr lang="en-GB"/>
              <a:t>ion </a:t>
            </a:r>
          </a:p>
        </p:txBody>
      </p:sp>
      <p:graphicFrame>
        <p:nvGraphicFramePr>
          <p:cNvPr id="23" name="Content Placeholder 2">
            <a:extLst>
              <a:ext uri="{FF2B5EF4-FFF2-40B4-BE49-F238E27FC236}">
                <a16:creationId xmlns:a16="http://schemas.microsoft.com/office/drawing/2014/main" id="{4BD06B6B-8D6C-EC16-2549-46E1E78C0B42}"/>
              </a:ext>
            </a:extLst>
          </p:cNvPr>
          <p:cNvGraphicFramePr>
            <a:graphicFrameLocks noGrp="1"/>
          </p:cNvGraphicFramePr>
          <p:nvPr>
            <p:ph idx="1"/>
            <p:extLst>
              <p:ext uri="{D42A27DB-BD31-4B8C-83A1-F6EECF244321}">
                <p14:modId xmlns:p14="http://schemas.microsoft.com/office/powerpoint/2010/main" val="27418081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3892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F0298-7817-EE83-289D-40763F77EBDB}"/>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Barnlund's Transaction Model: A Dynamic Exchange</a:t>
            </a:r>
          </a:p>
        </p:txBody>
      </p:sp>
      <p:sp>
        <p:nvSpPr>
          <p:cNvPr id="3" name="Content Placeholder 2">
            <a:extLst>
              <a:ext uri="{FF2B5EF4-FFF2-40B4-BE49-F238E27FC236}">
                <a16:creationId xmlns:a16="http://schemas.microsoft.com/office/drawing/2014/main" id="{E85B6DF2-5D36-7167-61C8-7DCDFB796A9F}"/>
              </a:ext>
            </a:extLst>
          </p:cNvPr>
          <p:cNvSpPr>
            <a:spLocks noGrp="1"/>
          </p:cNvSpPr>
          <p:nvPr>
            <p:ph idx="1"/>
          </p:nvPr>
        </p:nvSpPr>
        <p:spPr>
          <a:xfrm>
            <a:off x="4810259" y="649480"/>
            <a:ext cx="6555347" cy="5546047"/>
          </a:xfrm>
        </p:spPr>
        <p:txBody>
          <a:bodyPr vert="horz" lIns="91440" tIns="45720" rIns="91440" bIns="45720" rtlCol="0" anchor="ctr">
            <a:normAutofit/>
          </a:bodyPr>
          <a:lstStyle/>
          <a:p>
            <a:pPr>
              <a:buFont typeface="Arial"/>
              <a:buChar char="•"/>
            </a:pPr>
            <a:r>
              <a:rPr lang="en-GB" sz="1900">
                <a:highlight>
                  <a:srgbClr val="FFFFFF"/>
                </a:highlight>
                <a:ea typeface="+mn-lt"/>
                <a:cs typeface="+mn-lt"/>
              </a:rPr>
              <a:t>Communication is </a:t>
            </a:r>
            <a:r>
              <a:rPr lang="en-GB" sz="1900" b="1">
                <a:highlight>
                  <a:srgbClr val="FFFFFF"/>
                </a:highlight>
                <a:ea typeface="+mn-lt"/>
                <a:cs typeface="+mn-lt"/>
              </a:rPr>
              <a:t>simultaneous</a:t>
            </a:r>
            <a:r>
              <a:rPr lang="en-GB" sz="1900">
                <a:highlight>
                  <a:srgbClr val="FFFFFF"/>
                </a:highlight>
                <a:ea typeface="+mn-lt"/>
                <a:cs typeface="+mn-lt"/>
              </a:rPr>
              <a:t> — both people send and receive messages at the same time.</a:t>
            </a:r>
            <a:endParaRPr lang="en-US" sz="1900"/>
          </a:p>
          <a:p>
            <a:pPr>
              <a:buFont typeface="Arial"/>
              <a:buChar char="•"/>
            </a:pPr>
            <a:r>
              <a:rPr lang="en-GB" sz="1900">
                <a:highlight>
                  <a:srgbClr val="FFFFFF"/>
                </a:highlight>
                <a:ea typeface="+mn-lt"/>
                <a:cs typeface="+mn-lt"/>
              </a:rPr>
              <a:t>It is </a:t>
            </a:r>
            <a:r>
              <a:rPr lang="en-GB" sz="1900" b="1">
                <a:highlight>
                  <a:srgbClr val="FFFFFF"/>
                </a:highlight>
                <a:ea typeface="+mn-lt"/>
                <a:cs typeface="+mn-lt"/>
              </a:rPr>
              <a:t>dynamic</a:t>
            </a:r>
            <a:r>
              <a:rPr lang="en-GB" sz="1900">
                <a:highlight>
                  <a:srgbClr val="FFFFFF"/>
                </a:highlight>
                <a:ea typeface="+mn-lt"/>
                <a:cs typeface="+mn-lt"/>
              </a:rPr>
              <a:t>, constantly changing during the interaction.</a:t>
            </a:r>
            <a:endParaRPr lang="en-GB" sz="1900"/>
          </a:p>
          <a:p>
            <a:pPr>
              <a:buFont typeface="Arial"/>
              <a:buChar char="•"/>
            </a:pPr>
            <a:r>
              <a:rPr lang="en-GB" sz="1900">
                <a:highlight>
                  <a:srgbClr val="FFFFFF"/>
                </a:highlight>
                <a:ea typeface="+mn-lt"/>
                <a:cs typeface="+mn-lt"/>
              </a:rPr>
              <a:t>Meaning is </a:t>
            </a:r>
            <a:r>
              <a:rPr lang="en-GB" sz="1900" b="1">
                <a:highlight>
                  <a:srgbClr val="FFFFFF"/>
                </a:highlight>
                <a:ea typeface="+mn-lt"/>
                <a:cs typeface="+mn-lt"/>
              </a:rPr>
              <a:t>co‑created</a:t>
            </a:r>
            <a:r>
              <a:rPr lang="en-GB" sz="1900">
                <a:highlight>
                  <a:srgbClr val="FFFFFF"/>
                </a:highlight>
                <a:ea typeface="+mn-lt"/>
                <a:cs typeface="+mn-lt"/>
              </a:rPr>
              <a:t>, not simply transferred from one person to another.</a:t>
            </a:r>
            <a:endParaRPr lang="en-GB" sz="1900"/>
          </a:p>
          <a:p>
            <a:pPr>
              <a:buFont typeface="Arial"/>
              <a:buChar char="•"/>
            </a:pPr>
            <a:r>
              <a:rPr lang="en-GB" sz="1900">
                <a:highlight>
                  <a:srgbClr val="FFFFFF"/>
                </a:highlight>
                <a:ea typeface="+mn-lt"/>
                <a:cs typeface="+mn-lt"/>
              </a:rPr>
              <a:t>People interpret messages through their own experiences, emotions, and non‑verbal cues (“fields of experience”).</a:t>
            </a:r>
            <a:endParaRPr lang="en-GB" sz="1900"/>
          </a:p>
          <a:p>
            <a:pPr>
              <a:buFont typeface="Arial"/>
              <a:buChar char="•"/>
            </a:pPr>
            <a:r>
              <a:rPr lang="en-GB" sz="1900">
                <a:highlight>
                  <a:srgbClr val="FFFFFF"/>
                </a:highlight>
                <a:ea typeface="+mn-lt"/>
                <a:cs typeface="+mn-lt"/>
              </a:rPr>
              <a:t>Communication is shaped by how each person feels and what they have been through.</a:t>
            </a:r>
            <a:endParaRPr lang="en-GB" sz="1900"/>
          </a:p>
          <a:p>
            <a:pPr>
              <a:buFont typeface="Arial"/>
              <a:buChar char="•"/>
            </a:pPr>
            <a:r>
              <a:rPr lang="en-GB" sz="1900">
                <a:highlight>
                  <a:srgbClr val="FFFFFF"/>
                </a:highlight>
                <a:ea typeface="+mn-lt"/>
                <a:cs typeface="+mn-lt"/>
              </a:rPr>
              <a:t>In health and social care, interactions are emotional and complex.</a:t>
            </a:r>
            <a:endParaRPr lang="en-GB" sz="1900"/>
          </a:p>
          <a:p>
            <a:pPr>
              <a:buFont typeface="Arial"/>
              <a:buChar char="•"/>
            </a:pPr>
            <a:r>
              <a:rPr lang="en-GB" sz="1900">
                <a:highlight>
                  <a:srgbClr val="FFFFFF"/>
                </a:highlight>
                <a:ea typeface="+mn-lt"/>
                <a:cs typeface="+mn-lt"/>
              </a:rPr>
              <a:t>Patients interpret information through their anxieties, pain, or past experiences.</a:t>
            </a:r>
            <a:endParaRPr lang="en-GB" sz="1900"/>
          </a:p>
          <a:p>
            <a:pPr>
              <a:buFont typeface="Arial"/>
              <a:buChar char="•"/>
            </a:pPr>
            <a:r>
              <a:rPr lang="en-GB" sz="1900">
                <a:highlight>
                  <a:srgbClr val="FFFFFF"/>
                </a:highlight>
                <a:ea typeface="+mn-lt"/>
                <a:cs typeface="+mn-lt"/>
              </a:rPr>
              <a:t>Their reactions influence how the practitioner responds (Barnlund, 1970).</a:t>
            </a:r>
            <a:endParaRPr lang="en-GB" sz="1900"/>
          </a:p>
          <a:p>
            <a:pPr>
              <a:buNone/>
            </a:pPr>
            <a:endParaRPr lang="en-GB" sz="1900">
              <a:highlight>
                <a:srgbClr val="FFFFFF"/>
              </a:highlight>
            </a:endParaRPr>
          </a:p>
        </p:txBody>
      </p:sp>
    </p:spTree>
    <p:extLst>
      <p:ext uri="{BB962C8B-B14F-4D97-AF65-F5344CB8AC3E}">
        <p14:creationId xmlns:p14="http://schemas.microsoft.com/office/powerpoint/2010/main" val="2972994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39EADCE-F36A-3249-45FE-2C2E0FB41F2C}"/>
              </a:ext>
            </a:extLst>
          </p:cNvPr>
          <p:cNvSpPr>
            <a:spLocks noGrp="1"/>
          </p:cNvSpPr>
          <p:nvPr>
            <p:ph idx="1"/>
          </p:nvPr>
        </p:nvSpPr>
        <p:spPr>
          <a:xfrm>
            <a:off x="838200" y="1461360"/>
            <a:ext cx="5536397" cy="3935281"/>
          </a:xfrm>
        </p:spPr>
        <p:txBody>
          <a:bodyPr vert="horz" lIns="91440" tIns="45720" rIns="91440" bIns="45720" rtlCol="0">
            <a:normAutofit/>
          </a:bodyPr>
          <a:lstStyle/>
          <a:p>
            <a:pPr>
              <a:buNone/>
            </a:pPr>
            <a:endParaRPr lang="en-GB" sz="1300">
              <a:highlight>
                <a:srgbClr val="FFFFFF"/>
              </a:highlight>
              <a:latin typeface="Segoe UI"/>
              <a:cs typeface="Segoe UI"/>
            </a:endParaRPr>
          </a:p>
          <a:p>
            <a:pPr>
              <a:buFont typeface="Arial"/>
              <a:buChar char="•"/>
            </a:pPr>
            <a:r>
              <a:rPr lang="en-GB" sz="1300">
                <a:highlight>
                  <a:srgbClr val="FFFFFF"/>
                </a:highlight>
                <a:ea typeface="+mn-lt"/>
                <a:cs typeface="+mn-lt"/>
              </a:rPr>
              <a:t>A resident feels lonely or upset.</a:t>
            </a:r>
            <a:endParaRPr lang="en-GB" sz="1300"/>
          </a:p>
          <a:p>
            <a:pPr>
              <a:buFont typeface="Arial"/>
              <a:buChar char="•"/>
            </a:pPr>
            <a:r>
              <a:rPr lang="en-GB" sz="1300">
                <a:highlight>
                  <a:srgbClr val="FFFFFF"/>
                </a:highlight>
                <a:ea typeface="+mn-lt"/>
                <a:cs typeface="+mn-lt"/>
              </a:rPr>
              <a:t>The worker notices verbal and non‑verbal cues (sighing, avoiding eye contact, slumped posture).</a:t>
            </a:r>
            <a:endParaRPr lang="en-GB" sz="1300"/>
          </a:p>
          <a:p>
            <a:pPr>
              <a:buFont typeface="Arial"/>
              <a:buChar char="•"/>
            </a:pPr>
            <a:r>
              <a:rPr lang="en-GB" sz="1300">
                <a:highlight>
                  <a:srgbClr val="FFFFFF"/>
                </a:highlight>
                <a:ea typeface="+mn-lt"/>
                <a:cs typeface="+mn-lt"/>
              </a:rPr>
              <a:t>These cues show sadness or distress.</a:t>
            </a:r>
            <a:endParaRPr lang="en-GB" sz="1300"/>
          </a:p>
          <a:p>
            <a:pPr>
              <a:buFont typeface="Arial"/>
              <a:buChar char="•"/>
            </a:pPr>
            <a:r>
              <a:rPr lang="en-GB" sz="1300">
                <a:highlight>
                  <a:srgbClr val="FFFFFF"/>
                </a:highlight>
                <a:ea typeface="+mn-lt"/>
                <a:cs typeface="+mn-lt"/>
              </a:rPr>
              <a:t>The worker adapts communication to show empathy and understanding.</a:t>
            </a:r>
            <a:endParaRPr lang="en-GB" sz="1300"/>
          </a:p>
          <a:p>
            <a:pPr>
              <a:buFont typeface="Arial"/>
              <a:buChar char="•"/>
            </a:pPr>
            <a:r>
              <a:rPr lang="en-GB" sz="1300">
                <a:highlight>
                  <a:srgbClr val="FFFFFF"/>
                </a:highlight>
                <a:ea typeface="+mn-lt"/>
                <a:cs typeface="+mn-lt"/>
              </a:rPr>
              <a:t>Example response: “It sounds like you’re really missing your family today.”</a:t>
            </a:r>
            <a:endParaRPr lang="en-GB" sz="1300"/>
          </a:p>
          <a:p>
            <a:pPr>
              <a:buFont typeface="Arial"/>
              <a:buChar char="•"/>
            </a:pPr>
            <a:r>
              <a:rPr lang="en-GB" sz="1300">
                <a:highlight>
                  <a:srgbClr val="FFFFFF"/>
                </a:highlight>
                <a:ea typeface="+mn-lt"/>
                <a:cs typeface="+mn-lt"/>
              </a:rPr>
              <a:t>This encourages the resident to share more.</a:t>
            </a:r>
            <a:endParaRPr lang="en-GB" sz="1300"/>
          </a:p>
          <a:p>
            <a:pPr>
              <a:buFont typeface="Arial"/>
              <a:buChar char="•"/>
            </a:pPr>
            <a:r>
              <a:rPr lang="en-GB" sz="1300">
                <a:highlight>
                  <a:srgbClr val="FFFFFF"/>
                </a:highlight>
                <a:ea typeface="+mn-lt"/>
                <a:cs typeface="+mn-lt"/>
              </a:rPr>
              <a:t>The interaction reflects Barnlund’s idea that communication is shaped by both people.</a:t>
            </a:r>
            <a:endParaRPr lang="en-GB" sz="1300"/>
          </a:p>
          <a:p>
            <a:pPr>
              <a:buFont typeface="Arial"/>
              <a:buChar char="•"/>
            </a:pPr>
            <a:r>
              <a:rPr lang="en-GB" sz="1300">
                <a:highlight>
                  <a:srgbClr val="FFFFFF"/>
                </a:highlight>
                <a:ea typeface="+mn-lt"/>
                <a:cs typeface="+mn-lt"/>
              </a:rPr>
              <a:t>Sensitivity to emotions supports meaningful, person‑centred care (Egan, 2014).</a:t>
            </a:r>
            <a:endParaRPr lang="en-GB" sz="1300"/>
          </a:p>
          <a:p>
            <a:pPr>
              <a:buNone/>
            </a:pPr>
            <a:endParaRPr lang="en-GB" sz="1300">
              <a:highlight>
                <a:srgbClr val="FFFFFF"/>
              </a:highlight>
            </a:endParaRPr>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2949DE5-9BE3-0CD9-3586-A08C9781FB2F}"/>
              </a:ext>
            </a:extLst>
          </p:cNvPr>
          <p:cNvSpPr>
            <a:spLocks noGrp="1"/>
          </p:cNvSpPr>
          <p:nvPr>
            <p:ph type="title"/>
          </p:nvPr>
        </p:nvSpPr>
        <p:spPr>
          <a:xfrm>
            <a:off x="7474281" y="1396686"/>
            <a:ext cx="3240506" cy="4064628"/>
          </a:xfrm>
        </p:spPr>
        <p:txBody>
          <a:bodyPr>
            <a:normAutofit/>
          </a:bodyPr>
          <a:lstStyle/>
          <a:p>
            <a:r>
              <a:rPr lang="en-GB" sz="2400">
                <a:solidFill>
                  <a:srgbClr val="FFFFFF"/>
                </a:solidFill>
              </a:rPr>
              <a:t>Practical  Application: A Scenario</a:t>
            </a:r>
          </a:p>
        </p:txBody>
      </p:sp>
    </p:spTree>
    <p:extLst>
      <p:ext uri="{BB962C8B-B14F-4D97-AF65-F5344CB8AC3E}">
        <p14:creationId xmlns:p14="http://schemas.microsoft.com/office/powerpoint/2010/main" val="706247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AF2AFD-07EA-495D-95AB-350BAEE57F65}"/>
              </a:ext>
            </a:extLst>
          </p:cNvPr>
          <p:cNvSpPr>
            <a:spLocks noGrp="1"/>
          </p:cNvSpPr>
          <p:nvPr>
            <p:ph type="title"/>
          </p:nvPr>
        </p:nvSpPr>
        <p:spPr>
          <a:xfrm>
            <a:off x="621792" y="1161288"/>
            <a:ext cx="3602736" cy="4526280"/>
          </a:xfrm>
        </p:spPr>
        <p:txBody>
          <a:bodyPr>
            <a:normAutofit/>
          </a:bodyPr>
          <a:lstStyle/>
          <a:p>
            <a:r>
              <a:rPr lang="en-GB" sz="4000">
                <a:highlight>
                  <a:srgbClr val="FFFFFF"/>
                </a:highlight>
                <a:latin typeface="Aptos"/>
                <a:cs typeface="Segoe UI"/>
              </a:rPr>
              <a:t>The Social Constructionist Model: Reality Through Interaction</a:t>
            </a:r>
            <a:endParaRPr lang="en-US" sz="4000" b="1">
              <a:latin typeface="Aptos"/>
            </a:endParaRPr>
          </a:p>
        </p:txBody>
      </p:sp>
      <p:sp>
        <p:nvSpPr>
          <p:cNvPr id="23" name="Rectangle 22">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4" name="Content Placeholder 2">
            <a:extLst>
              <a:ext uri="{FF2B5EF4-FFF2-40B4-BE49-F238E27FC236}">
                <a16:creationId xmlns:a16="http://schemas.microsoft.com/office/drawing/2014/main" id="{F83467D0-41E0-D1F9-E88E-166386D6A8F1}"/>
              </a:ext>
            </a:extLst>
          </p:cNvPr>
          <p:cNvGraphicFramePr>
            <a:graphicFrameLocks noGrp="1"/>
          </p:cNvGraphicFramePr>
          <p:nvPr>
            <p:ph idx="1"/>
            <p:extLst>
              <p:ext uri="{D42A27DB-BD31-4B8C-83A1-F6EECF244321}">
                <p14:modId xmlns:p14="http://schemas.microsoft.com/office/powerpoint/2010/main" val="182926400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5100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0C7BA77-26ED-C2F3-5047-160EAD895A92}"/>
              </a:ext>
            </a:extLst>
          </p:cNvPr>
          <p:cNvSpPr>
            <a:spLocks noGrp="1"/>
          </p:cNvSpPr>
          <p:nvPr>
            <p:ph type="title"/>
          </p:nvPr>
        </p:nvSpPr>
        <p:spPr>
          <a:xfrm>
            <a:off x="804672" y="1401859"/>
            <a:ext cx="4130185" cy="4054282"/>
          </a:xfrm>
        </p:spPr>
        <p:txBody>
          <a:bodyPr>
            <a:normAutofit/>
          </a:bodyPr>
          <a:lstStyle/>
          <a:p>
            <a:r>
              <a:rPr lang="en-GB" sz="3600">
                <a:solidFill>
                  <a:schemeClr val="tx2"/>
                </a:solidFill>
                <a:highlight>
                  <a:srgbClr val="FFFFFF"/>
                </a:highlight>
                <a:latin typeface="Aptos"/>
              </a:rPr>
              <a:t>Practical Application: A Challenging Conversation</a:t>
            </a:r>
            <a:endParaRPr lang="en-US" sz="3600">
              <a:solidFill>
                <a:schemeClr val="tx2"/>
              </a:solidFill>
            </a:endParaRPr>
          </a:p>
        </p:txBody>
      </p:sp>
      <p:grpSp>
        <p:nvGrpSpPr>
          <p:cNvPr id="12" name="Group 11">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837C2CF-6120-E147-A9E7-2B17CC66FAF6}"/>
              </a:ext>
            </a:extLst>
          </p:cNvPr>
          <p:cNvSpPr>
            <a:spLocks noGrp="1"/>
          </p:cNvSpPr>
          <p:nvPr>
            <p:ph idx="1"/>
          </p:nvPr>
        </p:nvSpPr>
        <p:spPr>
          <a:xfrm>
            <a:off x="4043362" y="826854"/>
            <a:ext cx="7366790" cy="4894730"/>
          </a:xfrm>
        </p:spPr>
        <p:txBody>
          <a:bodyPr vert="horz" lIns="91440" tIns="45720" rIns="91440" bIns="45720" rtlCol="0" anchor="ctr">
            <a:normAutofit/>
          </a:bodyPr>
          <a:lstStyle/>
          <a:p>
            <a:pPr>
              <a:buFont typeface="Arial"/>
              <a:buChar char="•"/>
            </a:pPr>
            <a:r>
              <a:rPr lang="en-GB" sz="1500">
                <a:solidFill>
                  <a:schemeClr val="tx2"/>
                </a:solidFill>
                <a:ea typeface="+mn-lt"/>
                <a:cs typeface="+mn-lt"/>
              </a:rPr>
              <a:t>People create meaning through their interactions with others.</a:t>
            </a:r>
            <a:endParaRPr lang="en-US" sz="1500">
              <a:solidFill>
                <a:schemeClr val="tx2"/>
              </a:solidFill>
            </a:endParaRPr>
          </a:p>
          <a:p>
            <a:pPr>
              <a:buFont typeface="Arial"/>
              <a:buChar char="•"/>
            </a:pPr>
            <a:r>
              <a:rPr lang="en-GB" sz="1500">
                <a:solidFill>
                  <a:schemeClr val="tx2"/>
                </a:solidFill>
                <a:ea typeface="+mn-lt"/>
                <a:cs typeface="+mn-lt"/>
              </a:rPr>
              <a:t>Concepts like “health,” “illness,” and “good care” do not have fixed definitions.</a:t>
            </a:r>
            <a:endParaRPr lang="en-GB" sz="1500">
              <a:solidFill>
                <a:schemeClr val="tx2"/>
              </a:solidFill>
            </a:endParaRPr>
          </a:p>
          <a:p>
            <a:pPr>
              <a:buFont typeface="Arial"/>
              <a:buChar char="•"/>
            </a:pPr>
            <a:r>
              <a:rPr lang="en-GB" sz="1500">
                <a:solidFill>
                  <a:schemeClr val="tx2"/>
                </a:solidFill>
                <a:ea typeface="+mn-lt"/>
                <a:cs typeface="+mn-lt"/>
              </a:rPr>
              <a:t>Individuals understand these ideas based on personal experiences and cultural background.</a:t>
            </a:r>
            <a:endParaRPr lang="en-GB" sz="1500">
              <a:solidFill>
                <a:schemeClr val="tx2"/>
              </a:solidFill>
            </a:endParaRPr>
          </a:p>
          <a:p>
            <a:pPr>
              <a:buFont typeface="Arial"/>
              <a:buChar char="•"/>
            </a:pPr>
            <a:r>
              <a:rPr lang="en-GB" sz="1500">
                <a:solidFill>
                  <a:schemeClr val="tx2"/>
                </a:solidFill>
                <a:ea typeface="+mn-lt"/>
                <a:cs typeface="+mn-lt"/>
              </a:rPr>
              <a:t>Language and conversation shape how people see their situation.</a:t>
            </a:r>
            <a:endParaRPr lang="en-GB" sz="1500">
              <a:solidFill>
                <a:schemeClr val="tx2"/>
              </a:solidFill>
            </a:endParaRPr>
          </a:p>
          <a:p>
            <a:pPr>
              <a:buFont typeface="Arial"/>
              <a:buChar char="•"/>
            </a:pPr>
            <a:r>
              <a:rPr lang="en-GB" sz="1500">
                <a:solidFill>
                  <a:schemeClr val="tx2"/>
                </a:solidFill>
                <a:ea typeface="+mn-lt"/>
                <a:cs typeface="+mn-lt"/>
              </a:rPr>
              <a:t>Communication helps people share values, beliefs, and interpretations.</a:t>
            </a:r>
            <a:endParaRPr lang="en-GB" sz="1500">
              <a:solidFill>
                <a:schemeClr val="tx2"/>
              </a:solidFill>
            </a:endParaRPr>
          </a:p>
          <a:p>
            <a:pPr>
              <a:buFont typeface="Arial"/>
              <a:buChar char="•"/>
            </a:pPr>
            <a:r>
              <a:rPr lang="en-GB" sz="1500">
                <a:solidFill>
                  <a:schemeClr val="tx2"/>
                </a:solidFill>
                <a:ea typeface="+mn-lt"/>
                <a:cs typeface="+mn-lt"/>
              </a:rPr>
              <a:t>In health and social care, workers must listen carefully to service users’ perspectives.</a:t>
            </a:r>
            <a:endParaRPr lang="en-GB" sz="1500">
              <a:solidFill>
                <a:schemeClr val="tx2"/>
              </a:solidFill>
            </a:endParaRPr>
          </a:p>
          <a:p>
            <a:pPr>
              <a:buFont typeface="Arial"/>
              <a:buChar char="•"/>
            </a:pPr>
            <a:r>
              <a:rPr lang="en-GB" sz="1500">
                <a:solidFill>
                  <a:schemeClr val="tx2"/>
                </a:solidFill>
                <a:ea typeface="+mn-lt"/>
                <a:cs typeface="+mn-lt"/>
              </a:rPr>
              <a:t>Understanding their viewpoint supports respectful, culturally sensitive care (Berger &amp; Luckmann, 1966).</a:t>
            </a:r>
            <a:endParaRPr lang="en-GB" sz="1500">
              <a:solidFill>
                <a:schemeClr val="tx2"/>
              </a:solidFill>
            </a:endParaRPr>
          </a:p>
          <a:p>
            <a:pPr marL="0" indent="0">
              <a:buNone/>
            </a:pPr>
            <a:endParaRPr lang="en-GB" sz="1500">
              <a:solidFill>
                <a:schemeClr val="tx2"/>
              </a:solidFill>
            </a:endParaRPr>
          </a:p>
        </p:txBody>
      </p:sp>
      <p:grpSp>
        <p:nvGrpSpPr>
          <p:cNvPr id="18" name="Group 17">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19" name="Freeform: Shape 18">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71155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omino effect white cut-outs and one blue cutout">
            <a:extLst>
              <a:ext uri="{FF2B5EF4-FFF2-40B4-BE49-F238E27FC236}">
                <a16:creationId xmlns:a16="http://schemas.microsoft.com/office/drawing/2014/main" id="{6ECA64FB-5144-7DA5-ED56-83501BCD7A4F}"/>
              </a:ext>
            </a:extLst>
          </p:cNvPr>
          <p:cNvPicPr>
            <a:picLocks noChangeAspect="1"/>
          </p:cNvPicPr>
          <p:nvPr/>
        </p:nvPicPr>
        <p:blipFill>
          <a:blip r:embed="rId2"/>
          <a:srcRect t="15667" r="-2" b="-2"/>
          <a:stretch>
            <a:fillRect/>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90FFD2E-99FA-DC5B-69FB-42F833B3D352}"/>
              </a:ext>
            </a:extLst>
          </p:cNvPr>
          <p:cNvSpPr>
            <a:spLocks noGrp="1"/>
          </p:cNvSpPr>
          <p:nvPr>
            <p:ph type="title"/>
          </p:nvPr>
        </p:nvSpPr>
        <p:spPr>
          <a:xfrm>
            <a:off x="1037809" y="1071350"/>
            <a:ext cx="4775162" cy="1339382"/>
          </a:xfrm>
        </p:spPr>
        <p:txBody>
          <a:bodyPr>
            <a:normAutofit/>
          </a:bodyPr>
          <a:lstStyle/>
          <a:p>
            <a:pPr algn="ctr"/>
            <a:r>
              <a:rPr lang="en-GB" sz="3600"/>
              <a:t>Consequences of poor communication </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85A76A-BE99-3CBE-7A3F-81E60FA7F04A}"/>
              </a:ext>
            </a:extLst>
          </p:cNvPr>
          <p:cNvSpPr>
            <a:spLocks noGrp="1"/>
          </p:cNvSpPr>
          <p:nvPr>
            <p:ph idx="1"/>
          </p:nvPr>
        </p:nvSpPr>
        <p:spPr>
          <a:xfrm>
            <a:off x="1189319" y="2547257"/>
            <a:ext cx="4458446" cy="3109740"/>
          </a:xfrm>
        </p:spPr>
        <p:txBody>
          <a:bodyPr vert="horz" lIns="91440" tIns="45720" rIns="91440" bIns="45720" rtlCol="0" anchor="ctr">
            <a:normAutofit/>
          </a:bodyPr>
          <a:lstStyle/>
          <a:p>
            <a:pPr>
              <a:buFont typeface="Arial"/>
              <a:buChar char="•"/>
            </a:pPr>
            <a:r>
              <a:rPr lang="en-GB" sz="1600">
                <a:ea typeface="+mn-lt"/>
                <a:cs typeface="+mn-lt"/>
              </a:rPr>
              <a:t>Increased risk of clinical errors.</a:t>
            </a:r>
            <a:endParaRPr lang="en-US" sz="1600"/>
          </a:p>
          <a:p>
            <a:pPr>
              <a:buFont typeface="Arial"/>
              <a:buChar char="•"/>
            </a:pPr>
            <a:r>
              <a:rPr lang="en-GB" sz="1600">
                <a:ea typeface="+mn-lt"/>
                <a:cs typeface="+mn-lt"/>
              </a:rPr>
              <a:t>Misunderstanding of needs and preferences.</a:t>
            </a:r>
            <a:endParaRPr lang="en-GB" sz="1600"/>
          </a:p>
          <a:p>
            <a:pPr>
              <a:buFont typeface="Arial"/>
              <a:buChar char="•"/>
            </a:pPr>
            <a:r>
              <a:rPr lang="en-GB" sz="1600">
                <a:ea typeface="+mn-lt"/>
                <a:cs typeface="+mn-lt"/>
              </a:rPr>
              <a:t>Breakdown of trust and rapport.</a:t>
            </a:r>
            <a:endParaRPr lang="en-GB" sz="1600"/>
          </a:p>
          <a:p>
            <a:pPr>
              <a:buFont typeface="Arial"/>
              <a:buChar char="•"/>
            </a:pPr>
            <a:r>
              <a:rPr lang="en-GB" sz="1600">
                <a:ea typeface="+mn-lt"/>
                <a:cs typeface="+mn-lt"/>
              </a:rPr>
              <a:t>Conflict within the care team.</a:t>
            </a:r>
            <a:endParaRPr lang="en-GB" sz="1600"/>
          </a:p>
          <a:p>
            <a:pPr>
              <a:buFont typeface="Arial"/>
              <a:buChar char="•"/>
            </a:pPr>
            <a:r>
              <a:rPr lang="en-GB" sz="1600">
                <a:ea typeface="+mn-lt"/>
                <a:cs typeface="+mn-lt"/>
              </a:rPr>
              <a:t>Missed safeguarding concerns.</a:t>
            </a:r>
            <a:endParaRPr lang="en-GB" sz="1600"/>
          </a:p>
          <a:p>
            <a:pPr>
              <a:buFont typeface="Arial"/>
              <a:buChar char="•"/>
            </a:pPr>
            <a:r>
              <a:rPr lang="en-GB" sz="1600">
                <a:ea typeface="+mn-lt"/>
                <a:cs typeface="+mn-lt"/>
              </a:rPr>
              <a:t>Reduced dignity, satisfaction, and emotional well‑being.</a:t>
            </a:r>
            <a:endParaRPr lang="en-GB" sz="1600"/>
          </a:p>
          <a:p>
            <a:pPr>
              <a:buFont typeface="Arial"/>
              <a:buChar char="•"/>
            </a:pPr>
            <a:r>
              <a:rPr lang="en-GB" sz="1600">
                <a:ea typeface="+mn-lt"/>
                <a:cs typeface="+mn-lt"/>
              </a:rPr>
              <a:t>Poor communication can lead to unsafe and low‑quality care.</a:t>
            </a:r>
            <a:endParaRPr lang="en-GB" sz="1600"/>
          </a:p>
          <a:p>
            <a:pPr marL="0" indent="0">
              <a:buNone/>
            </a:pPr>
            <a:endParaRPr lang="en-GB" sz="1600">
              <a:ea typeface="+mn-lt"/>
              <a:cs typeface="+mn-lt"/>
            </a:endParaRPr>
          </a:p>
        </p:txBody>
      </p:sp>
    </p:spTree>
    <p:extLst>
      <p:ext uri="{BB962C8B-B14F-4D97-AF65-F5344CB8AC3E}">
        <p14:creationId xmlns:p14="http://schemas.microsoft.com/office/powerpoint/2010/main" val="1393985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C3B507-5A2D-1BF5-563D-74FC683B0E8F}"/>
              </a:ext>
            </a:extLst>
          </p:cNvPr>
          <p:cNvSpPr>
            <a:spLocks noGrp="1"/>
          </p:cNvSpPr>
          <p:nvPr>
            <p:ph type="title"/>
          </p:nvPr>
        </p:nvSpPr>
        <p:spPr>
          <a:xfrm>
            <a:off x="761803" y="350196"/>
            <a:ext cx="4646904" cy="1624520"/>
          </a:xfrm>
        </p:spPr>
        <p:txBody>
          <a:bodyPr anchor="ctr">
            <a:normAutofit/>
          </a:bodyPr>
          <a:lstStyle/>
          <a:p>
            <a:r>
              <a:rPr lang="en-GB" sz="4000"/>
              <a:t>Conclusion </a:t>
            </a:r>
          </a:p>
        </p:txBody>
      </p:sp>
      <p:sp>
        <p:nvSpPr>
          <p:cNvPr id="3" name="Content Placeholder 2">
            <a:extLst>
              <a:ext uri="{FF2B5EF4-FFF2-40B4-BE49-F238E27FC236}">
                <a16:creationId xmlns:a16="http://schemas.microsoft.com/office/drawing/2014/main" id="{5C072C6F-F34E-787E-7E06-8765B04CDDA5}"/>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700">
                <a:ea typeface="+mn-lt"/>
                <a:cs typeface="+mn-lt"/>
              </a:rPr>
              <a:t>Communication is a vital part of providing safe and effective care. Self‑awareness helps workers understand their own behaviour and improve the way they communicate with others. Models like Barnlund’s Transactional Model and the Social Constructionist Model show how communication works in real situations and why it is important to pay attention to both verbal and non‑verbal messages. By communicating clearly, listening carefully, and respecting each person’s perspective, health and social care workers can build trust, reduce mistakes, and deliver high‑quality, person‑centred care (NMC, 2018).</a:t>
            </a:r>
            <a:endParaRPr lang="en-US" sz="1700"/>
          </a:p>
          <a:p>
            <a:pPr marL="0" indent="0">
              <a:buNone/>
            </a:pPr>
            <a:endParaRPr lang="en-GB" sz="1700"/>
          </a:p>
        </p:txBody>
      </p:sp>
      <p:pic>
        <p:nvPicPr>
          <p:cNvPr id="5" name="Picture 4">
            <a:extLst>
              <a:ext uri="{FF2B5EF4-FFF2-40B4-BE49-F238E27FC236}">
                <a16:creationId xmlns:a16="http://schemas.microsoft.com/office/drawing/2014/main" id="{522E0113-A3FD-929E-A043-DA496030574B}"/>
              </a:ext>
            </a:extLst>
          </p:cNvPr>
          <p:cNvPicPr>
            <a:picLocks noChangeAspect="1"/>
          </p:cNvPicPr>
          <p:nvPr/>
        </p:nvPicPr>
        <p:blipFill>
          <a:blip r:embed="rId2"/>
          <a:srcRect l="12589" r="40483" b="6250"/>
          <a:stretch>
            <a:fillRect/>
          </a:stretch>
        </p:blipFill>
        <p:spPr>
          <a:xfrm>
            <a:off x="6096000" y="1"/>
            <a:ext cx="6102825" cy="6858000"/>
          </a:xfrm>
          <a:prstGeom prst="rect">
            <a:avLst/>
          </a:prstGeom>
        </p:spPr>
      </p:pic>
    </p:spTree>
    <p:extLst>
      <p:ext uri="{BB962C8B-B14F-4D97-AF65-F5344CB8AC3E}">
        <p14:creationId xmlns:p14="http://schemas.microsoft.com/office/powerpoint/2010/main" val="968902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45C9A-BFC1-FBF9-43E6-B1B38E7CA3B5}"/>
              </a:ext>
            </a:extLst>
          </p:cNvPr>
          <p:cNvSpPr>
            <a:spLocks noGrp="1"/>
          </p:cNvSpPr>
          <p:nvPr>
            <p:ph type="title"/>
          </p:nvPr>
        </p:nvSpPr>
        <p:spPr>
          <a:xfrm>
            <a:off x="838200" y="365125"/>
            <a:ext cx="10515600" cy="1325563"/>
          </a:xfrm>
        </p:spPr>
        <p:txBody>
          <a:bodyPr>
            <a:normAutofit/>
          </a:bodyPr>
          <a:lstStyle/>
          <a:p>
            <a:r>
              <a:rPr lang="en-GB" sz="5400" b="1"/>
              <a:t>References</a:t>
            </a:r>
          </a:p>
        </p:txBody>
      </p:sp>
      <p:sp>
        <p:nvSpPr>
          <p:cNvPr id="4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B03E31-F7BD-4D5F-6324-637328B2160D}"/>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1400" dirty="0" err="1">
                <a:ea typeface="+mn-lt"/>
                <a:cs typeface="+mn-lt"/>
              </a:rPr>
              <a:t>Barnlund</a:t>
            </a:r>
            <a:r>
              <a:rPr lang="en-GB" sz="1400" dirty="0">
                <a:ea typeface="+mn-lt"/>
                <a:cs typeface="+mn-lt"/>
              </a:rPr>
              <a:t>, D.C. (1970) </a:t>
            </a:r>
            <a:r>
              <a:rPr lang="en-GB" sz="1400" i="1" dirty="0">
                <a:ea typeface="+mn-lt"/>
                <a:cs typeface="+mn-lt"/>
              </a:rPr>
              <a:t>A transactional model of communication</a:t>
            </a:r>
            <a:r>
              <a:rPr lang="en-GB" sz="1400" dirty="0">
                <a:ea typeface="+mn-lt"/>
                <a:cs typeface="+mn-lt"/>
              </a:rPr>
              <a:t>. In: Sereno, K.K. and Mortensen, C.D. (eds.) </a:t>
            </a:r>
            <a:r>
              <a:rPr lang="en-GB" sz="1400" b="1" dirty="0">
                <a:ea typeface="+mn-lt"/>
                <a:cs typeface="+mn-lt"/>
              </a:rPr>
              <a:t>Foundations of Communication Theory</a:t>
            </a:r>
            <a:r>
              <a:rPr lang="en-GB" sz="1400" dirty="0">
                <a:ea typeface="+mn-lt"/>
                <a:cs typeface="+mn-lt"/>
              </a:rPr>
              <a:t>. New York: Harper &amp; Row.</a:t>
            </a:r>
            <a:endParaRPr lang="en-GB" sz="1400" dirty="0"/>
          </a:p>
          <a:p>
            <a:r>
              <a:rPr lang="en-GB" sz="1400" dirty="0">
                <a:ea typeface="+mn-lt"/>
                <a:cs typeface="+mn-lt"/>
              </a:rPr>
              <a:t>Bach, S. and Grant, A. (2015) </a:t>
            </a:r>
            <a:r>
              <a:rPr lang="en-GB" sz="1400" b="1" dirty="0">
                <a:ea typeface="+mn-lt"/>
                <a:cs typeface="+mn-lt"/>
              </a:rPr>
              <a:t>Communication and Interpersonal Skills in Nursing</a:t>
            </a:r>
            <a:r>
              <a:rPr lang="en-GB" sz="1400" dirty="0">
                <a:ea typeface="+mn-lt"/>
                <a:cs typeface="+mn-lt"/>
              </a:rPr>
              <a:t>. 3rd </a:t>
            </a:r>
            <a:r>
              <a:rPr lang="en-GB" sz="1400" dirty="0" err="1">
                <a:ea typeface="+mn-lt"/>
                <a:cs typeface="+mn-lt"/>
              </a:rPr>
              <a:t>edn</a:t>
            </a:r>
            <a:r>
              <a:rPr lang="en-GB" sz="1400" dirty="0">
                <a:ea typeface="+mn-lt"/>
                <a:cs typeface="+mn-lt"/>
              </a:rPr>
              <a:t>. London: Learning Matters.</a:t>
            </a:r>
            <a:endParaRPr lang="en-GB" sz="1400" dirty="0"/>
          </a:p>
          <a:p>
            <a:r>
              <a:rPr lang="en-GB" sz="1400">
                <a:ea typeface="+mn-lt"/>
                <a:cs typeface="+mn-lt"/>
              </a:rPr>
              <a:t>Berger, P.L. and Luckmann, T. (1966) </a:t>
            </a:r>
            <a:r>
              <a:rPr lang="en-GB" sz="1400" b="1">
                <a:ea typeface="+mn-lt"/>
                <a:cs typeface="+mn-lt"/>
              </a:rPr>
              <a:t>The Social Construction of Reality: A Treatise in the Sociology of Knowledge</a:t>
            </a:r>
            <a:r>
              <a:rPr lang="en-GB" sz="1400">
                <a:ea typeface="+mn-lt"/>
                <a:cs typeface="+mn-lt"/>
              </a:rPr>
              <a:t>. New York: Anchor Books.</a:t>
            </a:r>
            <a:endParaRPr lang="en-GB" sz="1400"/>
          </a:p>
          <a:p>
            <a:r>
              <a:rPr lang="en-GB" sz="1400" dirty="0">
                <a:ea typeface="+mn-lt"/>
                <a:cs typeface="+mn-lt"/>
              </a:rPr>
              <a:t>Egan, G. (2014) </a:t>
            </a:r>
            <a:r>
              <a:rPr lang="en-GB" sz="1400" b="1" dirty="0">
                <a:ea typeface="+mn-lt"/>
                <a:cs typeface="+mn-lt"/>
              </a:rPr>
              <a:t>The Skilled Helper: A Problem‑Management and Opportunity‑Development Approach to Helping</a:t>
            </a:r>
            <a:r>
              <a:rPr lang="en-GB" sz="1400" dirty="0">
                <a:ea typeface="+mn-lt"/>
                <a:cs typeface="+mn-lt"/>
              </a:rPr>
              <a:t>. 10th </a:t>
            </a:r>
            <a:r>
              <a:rPr lang="en-GB" sz="1400" dirty="0" err="1">
                <a:ea typeface="+mn-lt"/>
                <a:cs typeface="+mn-lt"/>
              </a:rPr>
              <a:t>edn</a:t>
            </a:r>
            <a:r>
              <a:rPr lang="en-GB" sz="1400" dirty="0">
                <a:ea typeface="+mn-lt"/>
                <a:cs typeface="+mn-lt"/>
              </a:rPr>
              <a:t>. Belmont: Brooks/Cole.</a:t>
            </a:r>
            <a:endParaRPr lang="en-GB" sz="1400" dirty="0"/>
          </a:p>
          <a:p>
            <a:r>
              <a:rPr lang="en-GB" sz="1400" dirty="0">
                <a:ea typeface="+mn-lt"/>
                <a:cs typeface="+mn-lt"/>
              </a:rPr>
              <a:t>Johns, C. (2017) </a:t>
            </a:r>
            <a:r>
              <a:rPr lang="en-GB" sz="1400" b="1" dirty="0">
                <a:ea typeface="+mn-lt"/>
                <a:cs typeface="+mn-lt"/>
              </a:rPr>
              <a:t>Becoming a Reflective Practitioner</a:t>
            </a:r>
            <a:r>
              <a:rPr lang="en-GB" sz="1400" dirty="0">
                <a:ea typeface="+mn-lt"/>
                <a:cs typeface="+mn-lt"/>
              </a:rPr>
              <a:t>. 5th </a:t>
            </a:r>
            <a:r>
              <a:rPr lang="en-GB" sz="1400" dirty="0" err="1">
                <a:ea typeface="+mn-lt"/>
                <a:cs typeface="+mn-lt"/>
              </a:rPr>
              <a:t>edn</a:t>
            </a:r>
            <a:r>
              <a:rPr lang="en-GB" sz="1400" dirty="0">
                <a:ea typeface="+mn-lt"/>
                <a:cs typeface="+mn-lt"/>
              </a:rPr>
              <a:t>. Oxford: Wiley‑Blackwell.</a:t>
            </a:r>
            <a:endParaRPr lang="en-GB" sz="1400" dirty="0"/>
          </a:p>
          <a:p>
            <a:r>
              <a:rPr lang="en-GB" sz="1400">
                <a:ea typeface="+mn-lt"/>
                <a:cs typeface="+mn-lt"/>
              </a:rPr>
              <a:t>Joint Commission (2015) </a:t>
            </a:r>
            <a:r>
              <a:rPr lang="en-GB" sz="1400" b="1">
                <a:ea typeface="+mn-lt"/>
                <a:cs typeface="+mn-lt"/>
              </a:rPr>
              <a:t>Sentinel Event Data: Root Causes by Event Type</a:t>
            </a:r>
            <a:r>
              <a:rPr lang="en-GB" sz="1400">
                <a:ea typeface="+mn-lt"/>
                <a:cs typeface="+mn-lt"/>
              </a:rPr>
              <a:t>. Illinois: The Joint Commission.</a:t>
            </a:r>
            <a:endParaRPr lang="en-GB" sz="1400"/>
          </a:p>
          <a:p>
            <a:r>
              <a:rPr lang="en-GB" sz="1400" dirty="0">
                <a:ea typeface="+mn-lt"/>
                <a:cs typeface="+mn-lt"/>
              </a:rPr>
              <a:t>McCornack, S. (2019) </a:t>
            </a:r>
            <a:r>
              <a:rPr lang="en-GB" sz="1400" b="1" dirty="0">
                <a:ea typeface="+mn-lt"/>
                <a:cs typeface="+mn-lt"/>
              </a:rPr>
              <a:t>Reflect &amp; Relate: An Introduction to Interpersonal Communication</a:t>
            </a:r>
            <a:r>
              <a:rPr lang="en-GB" sz="1400" dirty="0">
                <a:ea typeface="+mn-lt"/>
                <a:cs typeface="+mn-lt"/>
              </a:rPr>
              <a:t>. 5th </a:t>
            </a:r>
            <a:r>
              <a:rPr lang="en-GB" sz="1400" dirty="0" err="1">
                <a:ea typeface="+mn-lt"/>
                <a:cs typeface="+mn-lt"/>
              </a:rPr>
              <a:t>edn</a:t>
            </a:r>
            <a:r>
              <a:rPr lang="en-GB" sz="1400" dirty="0">
                <a:ea typeface="+mn-lt"/>
                <a:cs typeface="+mn-lt"/>
              </a:rPr>
              <a:t>. Boston: Bedford/St. Martin’s.</a:t>
            </a:r>
            <a:endParaRPr lang="en-GB" sz="1400" dirty="0"/>
          </a:p>
          <a:p>
            <a:r>
              <a:rPr lang="en-GB" sz="1400">
                <a:ea typeface="+mn-lt"/>
                <a:cs typeface="+mn-lt"/>
              </a:rPr>
              <a:t>NICE (2021) </a:t>
            </a:r>
            <a:r>
              <a:rPr lang="en-GB" sz="1400" b="1">
                <a:ea typeface="+mn-lt"/>
                <a:cs typeface="+mn-lt"/>
              </a:rPr>
              <a:t>End of Life Care for Adults: Service Delivery</a:t>
            </a:r>
            <a:r>
              <a:rPr lang="en-GB" sz="1400">
                <a:ea typeface="+mn-lt"/>
                <a:cs typeface="+mn-lt"/>
              </a:rPr>
              <a:t>. London: National Institute for Health and Care Excellence.</a:t>
            </a:r>
            <a:endParaRPr lang="en-GB" sz="1400"/>
          </a:p>
          <a:p>
            <a:r>
              <a:rPr lang="en-GB" sz="1400">
                <a:ea typeface="+mn-lt"/>
                <a:cs typeface="+mn-lt"/>
              </a:rPr>
              <a:t>Nursing and Midwifery Council (NMC) (2018) </a:t>
            </a:r>
            <a:r>
              <a:rPr lang="en-GB" sz="1400" b="1">
                <a:ea typeface="+mn-lt"/>
                <a:cs typeface="+mn-lt"/>
              </a:rPr>
              <a:t>The Code: Professional Standards of Practice and Behaviour for Nurses, Midwives and Nursing Associates</a:t>
            </a:r>
            <a:r>
              <a:rPr lang="en-GB" sz="1400">
                <a:ea typeface="+mn-lt"/>
                <a:cs typeface="+mn-lt"/>
              </a:rPr>
              <a:t>. London: NMC.</a:t>
            </a:r>
            <a:endParaRPr lang="en-GB" sz="1400"/>
          </a:p>
          <a:p>
            <a:r>
              <a:rPr lang="en-GB" sz="1400">
                <a:ea typeface="+mn-lt"/>
                <a:cs typeface="+mn-lt"/>
              </a:rPr>
              <a:t>Rogers, C. (1961) </a:t>
            </a:r>
            <a:r>
              <a:rPr lang="en-GB" sz="1400" b="1">
                <a:ea typeface="+mn-lt"/>
                <a:cs typeface="+mn-lt"/>
              </a:rPr>
              <a:t>On Becoming a Person</a:t>
            </a:r>
            <a:r>
              <a:rPr lang="en-GB" sz="1400">
                <a:ea typeface="+mn-lt"/>
                <a:cs typeface="+mn-lt"/>
              </a:rPr>
              <a:t>. Boston: Houghton Mifflin.</a:t>
            </a:r>
            <a:endParaRPr lang="en-GB" sz="1400"/>
          </a:p>
          <a:p>
            <a:r>
              <a:rPr lang="en-GB" sz="1400" dirty="0">
                <a:ea typeface="+mn-lt"/>
                <a:cs typeface="+mn-lt"/>
              </a:rPr>
              <a:t>Silverman, J., Kurtz, S. and Draper, J. (2013) </a:t>
            </a:r>
            <a:r>
              <a:rPr lang="en-GB" sz="1400" b="1" dirty="0">
                <a:ea typeface="+mn-lt"/>
                <a:cs typeface="+mn-lt"/>
              </a:rPr>
              <a:t>Skills for Communicating with Patients</a:t>
            </a:r>
            <a:r>
              <a:rPr lang="en-GB" sz="1400" dirty="0">
                <a:ea typeface="+mn-lt"/>
                <a:cs typeface="+mn-lt"/>
              </a:rPr>
              <a:t>. 3rd </a:t>
            </a:r>
            <a:r>
              <a:rPr lang="en-GB" sz="1400" dirty="0" err="1">
                <a:ea typeface="+mn-lt"/>
                <a:cs typeface="+mn-lt"/>
              </a:rPr>
              <a:t>edn</a:t>
            </a:r>
            <a:r>
              <a:rPr lang="en-GB" sz="1400" dirty="0">
                <a:ea typeface="+mn-lt"/>
                <a:cs typeface="+mn-lt"/>
              </a:rPr>
              <a:t>. London: Radcliffe Publishing.</a:t>
            </a:r>
            <a:endParaRPr lang="en-GB" sz="1400" dirty="0"/>
          </a:p>
          <a:p>
            <a:endParaRPr lang="en-GB" sz="1400"/>
          </a:p>
        </p:txBody>
      </p:sp>
    </p:spTree>
    <p:extLst>
      <p:ext uri="{BB962C8B-B14F-4D97-AF65-F5344CB8AC3E}">
        <p14:creationId xmlns:p14="http://schemas.microsoft.com/office/powerpoint/2010/main" val="8960835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Name: Sansha Nastasia Gordon  Student ID: 2508270 Module Code: LCHS4009 Module: Professional Development within Health and Social Care Lecturer: Zara Ahmed Assignment title: Self-Awareness Presentation Submitted on: 19 June 2026</vt:lpstr>
      <vt:lpstr>Introduction</vt:lpstr>
      <vt:lpstr>An Overview of Communication</vt:lpstr>
      <vt:lpstr>Why is communication Crucial in Health &amp; Social Care</vt:lpstr>
      <vt:lpstr>Barriers to communication </vt:lpstr>
      <vt:lpstr>Barnlund's Transaction Model: A Dynamic Exchange</vt:lpstr>
      <vt:lpstr>Practical  Application: A Scenario</vt:lpstr>
      <vt:lpstr>The Social Constructionist Model: Reality Through Interaction</vt:lpstr>
      <vt:lpstr>Practical Application: A Challenging Conversation</vt:lpstr>
      <vt:lpstr>Consequences of poor communication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567</cp:revision>
  <dcterms:created xsi:type="dcterms:W3CDTF">2026-06-08T15:58:54Z</dcterms:created>
  <dcterms:modified xsi:type="dcterms:W3CDTF">2026-06-19T22:47:26Z</dcterms:modified>
</cp:coreProperties>
</file>