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7" r:id="rId2"/>
    <p:sldId id="367" r:id="rId3"/>
    <p:sldId id="371" r:id="rId4"/>
    <p:sldId id="345" r:id="rId5"/>
    <p:sldId id="369" r:id="rId6"/>
    <p:sldId id="370" r:id="rId7"/>
    <p:sldId id="368" r:id="rId8"/>
    <p:sldId id="278" r:id="rId9"/>
    <p:sldId id="363" r:id="rId10"/>
    <p:sldId id="372" r:id="rId11"/>
    <p:sldId id="352" r:id="rId12"/>
    <p:sldId id="290" r:id="rId13"/>
    <p:sldId id="355" r:id="rId14"/>
    <p:sldId id="356" r:id="rId15"/>
    <p:sldId id="357" r:id="rId16"/>
    <p:sldId id="358" r:id="rId17"/>
    <p:sldId id="359" r:id="rId18"/>
    <p:sldId id="360" r:id="rId19"/>
    <p:sldId id="361" r:id="rId20"/>
    <p:sldId id="366" r:id="rId21"/>
    <p:sldId id="362" r:id="rId22"/>
    <p:sldId id="350" r:id="rId23"/>
    <p:sldId id="353" r:id="rId24"/>
    <p:sldId id="265" r:id="rId25"/>
    <p:sldId id="364" r:id="rId26"/>
    <p:sldId id="29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804"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31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BCF7C6-0A5A-474C-ACE8-D38353DC6DD8}" type="datetimeFigureOut">
              <a:rPr lang="en-GB" smtClean="0"/>
              <a:t>11/03/2012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985C2-6E49-4610-B592-77920148CC1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A985C2-6E49-4610-B592-77920148CC1F}" type="slidenum">
              <a:rPr lang="en-GB" smtClean="0"/>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49EBBE4-2FB2-4C76-A820-16E0D14685D1}" type="datetimeFigureOut">
              <a:rPr lang="en-US" smtClean="0"/>
              <a:pPr/>
              <a:t>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49EBBE4-2FB2-4C76-A820-16E0D14685D1}" type="datetimeFigureOut">
              <a:rPr lang="en-US" smtClean="0"/>
              <a:pPr/>
              <a:t>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49EBBE4-2FB2-4C76-A820-16E0D14685D1}" type="datetimeFigureOut">
              <a:rPr lang="en-US" smtClean="0"/>
              <a:pPr/>
              <a:t>3/11/2012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49EBBE4-2FB2-4C76-A820-16E0D14685D1}" type="datetimeFigureOut">
              <a:rPr lang="en-US" smtClean="0"/>
              <a:pPr/>
              <a:t>3/11/2012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9EBBE4-2FB2-4C76-A820-16E0D14685D1}" type="datetimeFigureOut">
              <a:rPr lang="en-US" smtClean="0"/>
              <a:pPr/>
              <a:t>3/11/2012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49EBBE4-2FB2-4C76-A820-16E0D14685D1}" type="datetimeFigureOut">
              <a:rPr lang="en-US" smtClean="0"/>
              <a:pPr/>
              <a:t>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49EBBE4-2FB2-4C76-A820-16E0D14685D1}" type="datetimeFigureOut">
              <a:rPr lang="en-US" smtClean="0"/>
              <a:pPr/>
              <a:t>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5F219E-6539-44BC-9953-28276EED63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9EBBE4-2FB2-4C76-A820-16E0D14685D1}" type="datetimeFigureOut">
              <a:rPr lang="en-US" smtClean="0"/>
              <a:pPr/>
              <a:t>3/11/2012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5F219E-6539-44BC-9953-28276EED63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71744"/>
            <a:ext cx="9144000" cy="1143000"/>
          </a:xfrm>
        </p:spPr>
        <p:txBody>
          <a:bodyPr>
            <a:normAutofit fontScale="90000"/>
          </a:bodyPr>
          <a:lstStyle/>
          <a:p>
            <a:r>
              <a:rPr lang="en-GB" b="1" dirty="0" smtClean="0"/>
              <a:t>The </a:t>
            </a:r>
            <a:r>
              <a:rPr lang="en-GB" b="1" dirty="0" smtClean="0"/>
              <a:t>Learning </a:t>
            </a:r>
            <a:r>
              <a:rPr lang="en-GB" b="1" dirty="0" smtClean="0"/>
              <a:t>Organisation &amp; Change: </a:t>
            </a:r>
            <a:r>
              <a:rPr lang="en-GB" dirty="0" smtClean="0"/>
              <a:t/>
            </a:r>
            <a:br>
              <a:rPr lang="en-GB" dirty="0" smtClean="0"/>
            </a:br>
            <a:r>
              <a:rPr lang="en-GB" dirty="0" smtClean="0"/>
              <a:t>Individual &amp; Organisational</a:t>
            </a:r>
            <a:r>
              <a:rPr lang="en-GB" dirty="0" smtClean="0"/>
              <a:t/>
            </a:r>
            <a:br>
              <a:rPr lang="en-GB" dirty="0" smtClean="0"/>
            </a:br>
            <a:r>
              <a:rPr lang="en-GB" dirty="0" smtClean="0"/>
              <a:t>Development.</a:t>
            </a:r>
            <a:r>
              <a:rPr lang="en-GB" dirty="0" smtClean="0"/>
              <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Maslow’s Hierarchy, what is it?</a:t>
            </a:r>
            <a:endParaRPr lang="en-GB" dirty="0"/>
          </a:p>
        </p:txBody>
      </p:sp>
      <p:pic>
        <p:nvPicPr>
          <p:cNvPr id="1026" name="Picture 2" descr="http://3.bp.blogspot.com/-LRTr9NsFCZU/Tcvf0xpGSDI/AAAAAAAACR8/IYdK_PRwdGk/s1600/maslow1.jpg"/>
          <p:cNvPicPr>
            <a:picLocks noChangeAspect="1" noChangeArrowheads="1"/>
          </p:cNvPicPr>
          <p:nvPr/>
        </p:nvPicPr>
        <p:blipFill>
          <a:blip r:embed="rId2" cstate="print"/>
          <a:srcRect/>
          <a:stretch>
            <a:fillRect/>
          </a:stretch>
        </p:blipFill>
        <p:spPr bwMode="auto">
          <a:xfrm>
            <a:off x="1763688" y="1484784"/>
            <a:ext cx="5760640" cy="5042194"/>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 </a:t>
            </a:r>
            <a:r>
              <a:rPr lang="en-GB" dirty="0" smtClean="0"/>
              <a:t>Pyramid of </a:t>
            </a:r>
            <a:r>
              <a:rPr lang="en-GB" dirty="0" smtClean="0"/>
              <a:t>Potential </a:t>
            </a:r>
            <a:r>
              <a:rPr lang="en-GB" dirty="0" smtClean="0"/>
              <a:t>and Personal </a:t>
            </a:r>
            <a:r>
              <a:rPr lang="en-GB" dirty="0" smtClean="0"/>
              <a:t>Development</a:t>
            </a:r>
            <a:endParaRPr lang="en-GB" dirty="0"/>
          </a:p>
        </p:txBody>
      </p:sp>
      <p:pic>
        <p:nvPicPr>
          <p:cNvPr id="4" name="Picture 2" descr="http://3.bp.blogspot.com/-LRTr9NsFCZU/Tcvf0xpGSDI/AAAAAAAACR8/IYdK_PRwdGk/s1600/maslow1.jpg"/>
          <p:cNvPicPr>
            <a:picLocks noChangeAspect="1" noChangeArrowheads="1"/>
          </p:cNvPicPr>
          <p:nvPr/>
        </p:nvPicPr>
        <p:blipFill>
          <a:blip r:embed="rId2" cstate="print"/>
          <a:srcRect/>
          <a:stretch>
            <a:fillRect/>
          </a:stretch>
        </p:blipFill>
        <p:spPr bwMode="auto">
          <a:xfrm>
            <a:off x="1763688" y="1484784"/>
            <a:ext cx="5760640" cy="504219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8712968" cy="1143000"/>
          </a:xfrm>
        </p:spPr>
        <p:txBody>
          <a:bodyPr>
            <a:normAutofit fontScale="90000"/>
          </a:bodyPr>
          <a:lstStyle/>
          <a:p>
            <a:r>
              <a:rPr lang="en-GB" u="sng" dirty="0" smtClean="0"/>
              <a:t>+ A Model of </a:t>
            </a:r>
            <a:br>
              <a:rPr lang="en-GB" u="sng" dirty="0" smtClean="0"/>
            </a:br>
            <a:r>
              <a:rPr lang="en-GB" u="sng" dirty="0" smtClean="0"/>
              <a:t>Learning &amp; Intelligence</a:t>
            </a:r>
            <a:br>
              <a:rPr lang="en-GB" u="sng" dirty="0" smtClean="0"/>
            </a:br>
            <a:r>
              <a:rPr lang="en-GB" u="sng" dirty="0" smtClean="0"/>
              <a:t>of Personal &amp; Professional Development</a:t>
            </a:r>
            <a:endParaRPr lang="en-GB" u="sng" dirty="0"/>
          </a:p>
        </p:txBody>
      </p:sp>
      <p:grpSp>
        <p:nvGrpSpPr>
          <p:cNvPr id="14" name="Group 13"/>
          <p:cNvGrpSpPr/>
          <p:nvPr/>
        </p:nvGrpSpPr>
        <p:grpSpPr>
          <a:xfrm>
            <a:off x="2195736" y="2564904"/>
            <a:ext cx="4392488" cy="2880320"/>
            <a:chOff x="2195736" y="2348880"/>
            <a:chExt cx="4392488" cy="2880320"/>
          </a:xfrm>
        </p:grpSpPr>
        <p:cxnSp>
          <p:nvCxnSpPr>
            <p:cNvPr id="4" name="Straight Connector 3"/>
            <p:cNvCxnSpPr/>
            <p:nvPr/>
          </p:nvCxnSpPr>
          <p:spPr>
            <a:xfrm flipH="1">
              <a:off x="2843808" y="2780928"/>
              <a:ext cx="1512168" cy="23762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4355976" y="2780928"/>
              <a:ext cx="1512168" cy="23762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43808" y="5157192"/>
              <a:ext cx="302433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Sun 10"/>
            <p:cNvSpPr/>
            <p:nvPr/>
          </p:nvSpPr>
          <p:spPr>
            <a:xfrm>
              <a:off x="3563888" y="2348880"/>
              <a:ext cx="1584176" cy="1224136"/>
            </a:xfrm>
            <a:prstGeom prst="sun">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195736" y="2920876"/>
              <a:ext cx="4392488" cy="2308324"/>
            </a:xfrm>
            <a:prstGeom prst="rect">
              <a:avLst/>
            </a:prstGeom>
            <a:noFill/>
          </p:spPr>
          <p:txBody>
            <a:bodyPr wrap="square" rtlCol="0">
              <a:spAutoFit/>
            </a:bodyPr>
            <a:lstStyle/>
            <a:p>
              <a:pPr algn="ctr"/>
              <a:r>
                <a:rPr lang="en-GB" sz="2400" u="sng" dirty="0" smtClean="0"/>
                <a:t>Self-Actualisation</a:t>
              </a:r>
            </a:p>
            <a:p>
              <a:pPr algn="ctr"/>
              <a:r>
                <a:rPr lang="en-GB" sz="2400" dirty="0" smtClean="0"/>
                <a:t>Intuitive Intelligence</a:t>
              </a:r>
            </a:p>
            <a:p>
              <a:pPr algn="ctr"/>
              <a:r>
                <a:rPr lang="en-GB" sz="2400" dirty="0" smtClean="0"/>
                <a:t>Emotional Intelligence</a:t>
              </a:r>
            </a:p>
            <a:p>
              <a:pPr algn="ctr"/>
              <a:r>
                <a:rPr lang="en-GB" sz="2400" dirty="0" smtClean="0"/>
                <a:t>Social Intelligence</a:t>
              </a:r>
            </a:p>
            <a:p>
              <a:pPr algn="ctr"/>
              <a:r>
                <a:rPr lang="en-GB" sz="2400" dirty="0" smtClean="0"/>
                <a:t>Cognitive Intelligence</a:t>
              </a:r>
            </a:p>
            <a:p>
              <a:pPr algn="ctr"/>
              <a:r>
                <a:rPr lang="en-GB" sz="2400" dirty="0" smtClean="0"/>
                <a:t>Physical Intelligence</a:t>
              </a:r>
              <a:endParaRPr lang="en-GB" sz="2400" dirty="0"/>
            </a:p>
          </p:txBody>
        </p:sp>
      </p:grpSp>
      <p:sp>
        <p:nvSpPr>
          <p:cNvPr id="15" name="TextBox 14"/>
          <p:cNvSpPr txBox="1"/>
          <p:nvPr/>
        </p:nvSpPr>
        <p:spPr>
          <a:xfrm>
            <a:off x="323528" y="1916832"/>
            <a:ext cx="8640960" cy="646331"/>
          </a:xfrm>
          <a:prstGeom prst="rect">
            <a:avLst/>
          </a:prstGeom>
          <a:noFill/>
        </p:spPr>
        <p:txBody>
          <a:bodyPr wrap="square" rtlCol="0">
            <a:spAutoFit/>
          </a:bodyPr>
          <a:lstStyle/>
          <a:p>
            <a:r>
              <a:rPr lang="en-GB" dirty="0" smtClean="0"/>
              <a:t>Maslow’s hierarchy of needs are also levels of learning and personal development that we understand as we progress throughout life. </a:t>
            </a:r>
            <a:endParaRPr lang="en-GB" dirty="0"/>
          </a:p>
        </p:txBody>
      </p:sp>
      <p:sp>
        <p:nvSpPr>
          <p:cNvPr id="16" name="TextBox 15"/>
          <p:cNvSpPr txBox="1"/>
          <p:nvPr/>
        </p:nvSpPr>
        <p:spPr>
          <a:xfrm>
            <a:off x="323528" y="5662989"/>
            <a:ext cx="8496944" cy="646331"/>
          </a:xfrm>
          <a:prstGeom prst="rect">
            <a:avLst/>
          </a:prstGeom>
          <a:noFill/>
        </p:spPr>
        <p:txBody>
          <a:bodyPr wrap="square" rtlCol="0">
            <a:spAutoFit/>
          </a:bodyPr>
          <a:lstStyle/>
          <a:p>
            <a:r>
              <a:rPr lang="en-GB" dirty="0" smtClean="0"/>
              <a:t>Self-Actualisation is the ability to understand yourself to understand your intrinsic needs and to live lead control and manage your own life.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17549"/>
            <a:ext cx="9144000" cy="6186309"/>
          </a:xfrm>
          <a:prstGeom prst="rect">
            <a:avLst/>
          </a:prstGeom>
          <a:noFill/>
        </p:spPr>
        <p:txBody>
          <a:bodyPr wrap="square" rtlCol="0">
            <a:spAutoFit/>
          </a:bodyPr>
          <a:lstStyle/>
          <a:p>
            <a:r>
              <a:rPr lang="en-GB" sz="2200" b="1" dirty="0" smtClean="0"/>
              <a:t>Self-Actualisation: </a:t>
            </a:r>
            <a:r>
              <a:rPr lang="en-GB" sz="2200" dirty="0" smtClean="0"/>
              <a:t>to satisfy your need to be your Authentic self in the world. To realise your inner-potential.</a:t>
            </a:r>
          </a:p>
          <a:p>
            <a:endParaRPr lang="en-GB" sz="2200" dirty="0" smtClean="0"/>
          </a:p>
          <a:p>
            <a:r>
              <a:rPr lang="en-GB" sz="2200" b="1" dirty="0" smtClean="0"/>
              <a:t>Intuitive-Intelligence:</a:t>
            </a:r>
            <a:r>
              <a:rPr lang="en-GB" sz="2200" dirty="0" smtClean="0"/>
              <a:t> ability to </a:t>
            </a:r>
            <a:r>
              <a:rPr lang="en-GB" sz="2200" dirty="0" smtClean="0"/>
              <a:t>self-reflect and understand your </a:t>
            </a:r>
            <a:r>
              <a:rPr lang="en-GB" sz="2200" dirty="0" smtClean="0"/>
              <a:t>authentic nature your innermost-self and your inherent abilities.</a:t>
            </a:r>
            <a:endParaRPr lang="en-GB" sz="2200" b="1" dirty="0" smtClean="0"/>
          </a:p>
          <a:p>
            <a:endParaRPr lang="en-GB" sz="2200" b="1" dirty="0" smtClean="0"/>
          </a:p>
          <a:p>
            <a:r>
              <a:rPr lang="en-GB" sz="2200" b="1" dirty="0" smtClean="0"/>
              <a:t>Emotional Intelligence: </a:t>
            </a:r>
            <a:r>
              <a:rPr lang="en-GB" sz="2200" dirty="0" smtClean="0"/>
              <a:t>ability to self-reflect and understand your emotions and emotional needs. beliefs and emotions which can be positive and aligned with our Authentic self and can be limiting including doubts and fears that need clearing and transformation (subconscious  re-programming).</a:t>
            </a:r>
          </a:p>
          <a:p>
            <a:endParaRPr lang="en-GB" sz="2200" b="1" dirty="0" smtClean="0"/>
          </a:p>
          <a:p>
            <a:r>
              <a:rPr lang="en-GB" sz="2200" b="1" dirty="0" smtClean="0"/>
              <a:t>Social Intelligence:</a:t>
            </a:r>
            <a:r>
              <a:rPr lang="en-GB" sz="2200" dirty="0" smtClean="0"/>
              <a:t> ability to understand yourself and your relationships with others, to respect yourself and others, to understand and satisfy your social needs.</a:t>
            </a:r>
            <a:endParaRPr lang="en-GB" sz="2200" dirty="0" smtClean="0"/>
          </a:p>
          <a:p>
            <a:endParaRPr lang="en-GB" sz="2200" b="1" dirty="0" smtClean="0"/>
          </a:p>
          <a:p>
            <a:r>
              <a:rPr lang="en-GB" sz="2200" b="1" dirty="0" smtClean="0"/>
              <a:t>Cognitive Intelligence: </a:t>
            </a:r>
            <a:r>
              <a:rPr lang="en-GB" sz="2200" dirty="0" smtClean="0"/>
              <a:t>ability </a:t>
            </a:r>
            <a:r>
              <a:rPr lang="en-GB" sz="2200" dirty="0" smtClean="0"/>
              <a:t>to plan organise focus and achieve your goals.</a:t>
            </a:r>
          </a:p>
          <a:p>
            <a:endParaRPr lang="en-GB" sz="2200" b="1" dirty="0" smtClean="0"/>
          </a:p>
          <a:p>
            <a:r>
              <a:rPr lang="en-GB" sz="2200" b="1" dirty="0" smtClean="0"/>
              <a:t>Physical Intelligence: </a:t>
            </a:r>
            <a:r>
              <a:rPr lang="en-GB" sz="2200" dirty="0" smtClean="0"/>
              <a:t>ability to understand and satisfy your physical needs.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Self-Actualisation &amp; Multiple intelligences</a:t>
            </a:r>
            <a:endParaRPr lang="en-GB" u="sng" dirty="0"/>
          </a:p>
        </p:txBody>
      </p:sp>
      <p:sp>
        <p:nvSpPr>
          <p:cNvPr id="3" name="Content Placeholder 2"/>
          <p:cNvSpPr>
            <a:spLocks noGrp="1"/>
          </p:cNvSpPr>
          <p:nvPr>
            <p:ph idx="1"/>
          </p:nvPr>
        </p:nvSpPr>
        <p:spPr/>
        <p:txBody>
          <a:bodyPr/>
          <a:lstStyle/>
          <a:p>
            <a:r>
              <a:rPr lang="en-GB" dirty="0" smtClean="0"/>
              <a:t>Self-Actualisation is the ability to realise your full potential and this requires following your heart (intuition/inspiration), removing limiting beliefs/fears that may hold you back and using your head to achieve your goals. Organisations need to ensure that Managers are trained to develop themselves and their teams towards this otherwise motivation job-satisfaction </a:t>
            </a:r>
            <a:r>
              <a:rPr lang="en-GB" dirty="0" smtClean="0"/>
              <a:t>performance </a:t>
            </a:r>
            <a:r>
              <a:rPr lang="en-GB" dirty="0" smtClean="0"/>
              <a:t>and productivity </a:t>
            </a:r>
            <a:r>
              <a:rPr lang="en-GB" dirty="0" err="1" smtClean="0"/>
              <a:t>plumit</a:t>
            </a:r>
            <a:r>
              <a:rPr lang="en-GB" dirty="0" smtClean="0"/>
              <a: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Self-Actualised Organisation</a:t>
            </a:r>
            <a:endParaRPr lang="en-GB" dirty="0"/>
          </a:p>
        </p:txBody>
      </p:sp>
      <p:sp>
        <p:nvSpPr>
          <p:cNvPr id="3" name="Content Placeholder 2"/>
          <p:cNvSpPr>
            <a:spLocks noGrp="1"/>
          </p:cNvSpPr>
          <p:nvPr>
            <p:ph idx="1"/>
          </p:nvPr>
        </p:nvSpPr>
        <p:spPr>
          <a:xfrm>
            <a:off x="0" y="1412776"/>
            <a:ext cx="9144000" cy="5184576"/>
          </a:xfrm>
        </p:spPr>
        <p:txBody>
          <a:bodyPr>
            <a:normAutofit fontScale="70000" lnSpcReduction="20000"/>
          </a:bodyPr>
          <a:lstStyle/>
          <a:p>
            <a:r>
              <a:rPr lang="en-GB" dirty="0" smtClean="0"/>
              <a:t>As People learn and grow so People and Organisations change.</a:t>
            </a:r>
          </a:p>
          <a:p>
            <a:r>
              <a:rPr lang="en-GB" dirty="0" smtClean="0"/>
              <a:t>As we learn grow and change within so our perspectives values behaviour decisions Missions Management Organisations and Society Change.</a:t>
            </a:r>
          </a:p>
          <a:p>
            <a:r>
              <a:rPr lang="en-GB" dirty="0" smtClean="0"/>
              <a:t>People and Organisations are intrinsically linked and so when People change and evolve so do our Organisations and Society.</a:t>
            </a:r>
          </a:p>
          <a:p>
            <a:r>
              <a:rPr lang="en-GB" dirty="0" smtClean="0"/>
              <a:t>As Human Resource Development is devolved throughout the Organisation and for example Participative/Democratic and Transformational leadership/Coaching styles allow everyone to learn grow and positively change .</a:t>
            </a:r>
          </a:p>
          <a:p>
            <a:r>
              <a:rPr lang="en-GB" dirty="0" smtClean="0"/>
              <a:t>Management and Employees are able to work together for the highest good of themselves and the organisation. </a:t>
            </a:r>
          </a:p>
          <a:p>
            <a:r>
              <a:rPr lang="en-GB" dirty="0" smtClean="0"/>
              <a:t>And create Organisations that benefit people/society in ever-increasing ways.</a:t>
            </a:r>
          </a:p>
          <a:p>
            <a:r>
              <a:rPr lang="en-GB" dirty="0" smtClean="0"/>
              <a:t>I</a:t>
            </a:r>
            <a:r>
              <a:rPr lang="en-GB" dirty="0" smtClean="0"/>
              <a:t>n </a:t>
            </a:r>
            <a:r>
              <a:rPr lang="en-GB" dirty="0" smtClean="0"/>
              <a:t>order for everyone to be able to work at ‘Optimal levels’ </a:t>
            </a:r>
            <a:r>
              <a:rPr lang="en-GB" dirty="0" smtClean="0"/>
              <a:t>line-managers need to work with people individually to meet individual ‘needs’ and new </a:t>
            </a:r>
            <a:r>
              <a:rPr lang="en-GB" dirty="0" smtClean="0"/>
              <a:t>flexible ways of working are being </a:t>
            </a:r>
            <a:r>
              <a:rPr lang="en-GB" dirty="0" smtClean="0"/>
              <a:t>introduced to allow this, see ‘Job Design’ for more information.</a:t>
            </a:r>
            <a:endParaRPr lang="en-GB" dirty="0" smtClean="0"/>
          </a:p>
          <a:p>
            <a:endParaRPr lang="en-GB" dirty="0" smtClean="0"/>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&amp; Change</a:t>
            </a:r>
            <a:endParaRPr lang="en-GB" u="sng" dirty="0"/>
          </a:p>
        </p:txBody>
      </p:sp>
      <p:sp>
        <p:nvSpPr>
          <p:cNvPr id="3" name="Content Placeholder 2"/>
          <p:cNvSpPr>
            <a:spLocks noGrp="1"/>
          </p:cNvSpPr>
          <p:nvPr>
            <p:ph idx="1"/>
          </p:nvPr>
        </p:nvSpPr>
        <p:spPr>
          <a:xfrm>
            <a:off x="457200" y="1500174"/>
            <a:ext cx="8229600" cy="4525963"/>
          </a:xfrm>
        </p:spPr>
        <p:txBody>
          <a:bodyPr>
            <a:normAutofit/>
          </a:bodyPr>
          <a:lstStyle/>
          <a:p>
            <a:r>
              <a:rPr lang="en-GB" dirty="0" smtClean="0"/>
              <a:t>Learning is for life, everyone changes as they learn and grow, the same principle can be applied to organisations and society as a whole. Ultimately as people learn grow and change so do the organisations, institutions and societies that we create.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Lifelong learning</a:t>
            </a:r>
            <a:endParaRPr lang="en-GB" u="sng" dirty="0"/>
          </a:p>
        </p:txBody>
      </p:sp>
      <p:sp>
        <p:nvSpPr>
          <p:cNvPr id="3" name="Content Placeholder 2"/>
          <p:cNvSpPr>
            <a:spLocks noGrp="1"/>
          </p:cNvSpPr>
          <p:nvPr>
            <p:ph idx="1"/>
          </p:nvPr>
        </p:nvSpPr>
        <p:spPr/>
        <p:txBody>
          <a:bodyPr/>
          <a:lstStyle/>
          <a:p>
            <a:r>
              <a:rPr lang="en-GB" dirty="0" smtClean="0"/>
              <a:t>Lifelong learning is the </a:t>
            </a:r>
            <a:r>
              <a:rPr lang="en-GB" dirty="0" smtClean="0"/>
              <a:t>building </a:t>
            </a:r>
            <a:r>
              <a:rPr lang="en-GB" dirty="0" smtClean="0"/>
              <a:t>of </a:t>
            </a:r>
            <a:r>
              <a:rPr lang="en-GB" dirty="0" smtClean="0"/>
              <a:t>knowledge and understanding throughout </a:t>
            </a:r>
            <a:r>
              <a:rPr lang="en-GB" dirty="0" smtClean="0"/>
              <a:t>the life of an individual. It occurs through experiences encountered in the course of a lifetime.</a:t>
            </a:r>
          </a:p>
          <a:p>
            <a:r>
              <a:rPr lang="en-GB" dirty="0" smtClean="0"/>
              <a:t>It </a:t>
            </a:r>
            <a:r>
              <a:rPr lang="en-GB" dirty="0" smtClean="0"/>
              <a:t>enhances personal &amp; professional development</a:t>
            </a:r>
            <a:r>
              <a:rPr lang="en-GB" dirty="0" smtClean="0"/>
              <a:t>, </a:t>
            </a:r>
            <a:r>
              <a:rPr lang="en-GB" dirty="0" smtClean="0"/>
              <a:t> employability, relationships with others and understanding of ourselves.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u="sng" dirty="0" smtClean="0"/>
              <a:t>Experiential learning </a:t>
            </a:r>
            <a:endParaRPr lang="en-GB" u="sng" dirty="0"/>
          </a:p>
        </p:txBody>
      </p:sp>
      <p:sp>
        <p:nvSpPr>
          <p:cNvPr id="3" name="Content Placeholder 2"/>
          <p:cNvSpPr>
            <a:spLocks noGrp="1"/>
          </p:cNvSpPr>
          <p:nvPr>
            <p:ph idx="1"/>
          </p:nvPr>
        </p:nvSpPr>
        <p:spPr>
          <a:xfrm>
            <a:off x="0" y="1268760"/>
            <a:ext cx="9144000" cy="5589240"/>
          </a:xfrm>
        </p:spPr>
        <p:txBody>
          <a:bodyPr>
            <a:normAutofit fontScale="77500" lnSpcReduction="20000"/>
          </a:bodyPr>
          <a:lstStyle/>
          <a:p>
            <a:r>
              <a:rPr lang="en-GB" b="1" dirty="0" smtClean="0"/>
              <a:t>Experiential learning</a:t>
            </a:r>
            <a:r>
              <a:rPr lang="en-GB" dirty="0" smtClean="0"/>
              <a:t> is the process of making meaning from direct experience. Aristotle </a:t>
            </a:r>
            <a:r>
              <a:rPr lang="en-GB" dirty="0" smtClean="0"/>
              <a:t>said "we </a:t>
            </a:r>
            <a:r>
              <a:rPr lang="en-GB" dirty="0" smtClean="0"/>
              <a:t>learn by doing them." </a:t>
            </a:r>
          </a:p>
          <a:p>
            <a:r>
              <a:rPr lang="en-GB" b="1" dirty="0" smtClean="0"/>
              <a:t>David A. Kolb</a:t>
            </a:r>
            <a:r>
              <a:rPr lang="en-GB" dirty="0" smtClean="0"/>
              <a:t> helped to popularize the idea of experiential learning drawing heavily on the work of </a:t>
            </a:r>
            <a:r>
              <a:rPr lang="en-GB" b="1" dirty="0" err="1" smtClean="0"/>
              <a:t>Lewin</a:t>
            </a:r>
            <a:r>
              <a:rPr lang="en-GB" dirty="0" smtClean="0"/>
              <a:t> </a:t>
            </a:r>
            <a:r>
              <a:rPr lang="en-GB" dirty="0" smtClean="0"/>
              <a:t>and others, h</a:t>
            </a:r>
            <a:r>
              <a:rPr lang="en-GB" dirty="0" smtClean="0"/>
              <a:t>is </a:t>
            </a:r>
            <a:r>
              <a:rPr lang="en-GB" dirty="0" smtClean="0"/>
              <a:t>work on experiential learning has contributed greatly to expanding the philosophy of experiential education.</a:t>
            </a:r>
          </a:p>
          <a:p>
            <a:r>
              <a:rPr lang="en-GB" dirty="0" smtClean="0"/>
              <a:t>Experiential learning is learning through reflection on doing, </a:t>
            </a:r>
            <a:r>
              <a:rPr lang="en-GB" dirty="0" smtClean="0"/>
              <a:t>on immersing your entire being in an experience, which </a:t>
            </a:r>
            <a:r>
              <a:rPr lang="en-GB" dirty="0" smtClean="0"/>
              <a:t>is often contrasted with rote or </a:t>
            </a:r>
            <a:r>
              <a:rPr lang="en-GB" b="1" dirty="0" smtClean="0"/>
              <a:t>didactic </a:t>
            </a:r>
            <a:r>
              <a:rPr lang="en-GB" dirty="0" smtClean="0"/>
              <a:t>learning and education which traditionally involves the </a:t>
            </a:r>
            <a:r>
              <a:rPr lang="en-GB" b="1" dirty="0" smtClean="0"/>
              <a:t>mind only.</a:t>
            </a:r>
          </a:p>
          <a:p>
            <a:r>
              <a:rPr lang="en-GB" dirty="0" smtClean="0"/>
              <a:t>Unlike didactic learning, experiential learning is proven highly effective at creating long-term memory retention</a:t>
            </a:r>
            <a:r>
              <a:rPr lang="en-GB" dirty="0" smtClean="0"/>
              <a:t>.</a:t>
            </a:r>
            <a:endParaRPr lang="en-GB" dirty="0" smtClean="0"/>
          </a:p>
          <a:p>
            <a:r>
              <a:rPr lang="en-GB" dirty="0" smtClean="0"/>
              <a:t>The emphasises the importance of moving from traditional education which provides more </a:t>
            </a:r>
            <a:r>
              <a:rPr lang="en-GB" dirty="0" err="1" smtClean="0"/>
              <a:t>prepatory</a:t>
            </a:r>
            <a:r>
              <a:rPr lang="en-GB" dirty="0" smtClean="0"/>
              <a:t> learning to the changing work and family environments where greater </a:t>
            </a:r>
            <a:r>
              <a:rPr lang="en-GB" dirty="0" smtClean="0"/>
              <a:t>experiential learning </a:t>
            </a:r>
            <a:r>
              <a:rPr lang="en-GB" dirty="0" smtClean="0"/>
              <a:t>is achieved.</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u="sng" dirty="0" smtClean="0"/>
              <a:t>Experiential learning cont...</a:t>
            </a:r>
            <a:endParaRPr lang="en-GB" dirty="0"/>
          </a:p>
        </p:txBody>
      </p:sp>
      <p:sp>
        <p:nvSpPr>
          <p:cNvPr id="3" name="Content Placeholder 2"/>
          <p:cNvSpPr>
            <a:spLocks noGrp="1"/>
          </p:cNvSpPr>
          <p:nvPr>
            <p:ph idx="1"/>
          </p:nvPr>
        </p:nvSpPr>
        <p:spPr>
          <a:xfrm>
            <a:off x="71406" y="1268760"/>
            <a:ext cx="8929718" cy="5429264"/>
          </a:xfrm>
        </p:spPr>
        <p:txBody>
          <a:bodyPr>
            <a:noAutofit/>
          </a:bodyPr>
          <a:lstStyle/>
          <a:p>
            <a:r>
              <a:rPr lang="en-GB" sz="2000" dirty="0" smtClean="0"/>
              <a:t>Experiential learning requires qualities such as </a:t>
            </a:r>
            <a:r>
              <a:rPr lang="en-GB" sz="2000" b="1" dirty="0" smtClean="0"/>
              <a:t>self-initiative and self-evaluation</a:t>
            </a:r>
            <a:r>
              <a:rPr lang="en-GB" sz="2000" dirty="0" smtClean="0"/>
              <a:t>. For experiential learning to be truly effective, it should employ the whole learning wheel, from goal setting, to experimenting and observing, to reviewing, and finally action planning. This complete process allows one to learn new skills, new attitudes </a:t>
            </a:r>
            <a:r>
              <a:rPr lang="en-GB" sz="2000" dirty="0" smtClean="0"/>
              <a:t>and </a:t>
            </a:r>
            <a:r>
              <a:rPr lang="en-GB" sz="2000" dirty="0" smtClean="0"/>
              <a:t>entirely </a:t>
            </a:r>
            <a:r>
              <a:rPr lang="en-GB" sz="2000" dirty="0" smtClean="0"/>
              <a:t>new ways of </a:t>
            </a:r>
            <a:r>
              <a:rPr lang="en-GB" sz="2000" dirty="0" smtClean="0"/>
              <a:t>thinking and viewing the world.</a:t>
            </a:r>
            <a:endParaRPr lang="en-GB" sz="2000" dirty="0" smtClean="0"/>
          </a:p>
          <a:p>
            <a:r>
              <a:rPr lang="en-GB" sz="2000" dirty="0" smtClean="0"/>
              <a:t>Simple </a:t>
            </a:r>
            <a:r>
              <a:rPr lang="en-GB" sz="2000" b="1" dirty="0" smtClean="0"/>
              <a:t>games</a:t>
            </a:r>
            <a:r>
              <a:rPr lang="en-GB" sz="2000" dirty="0" smtClean="0"/>
              <a:t>, such as hopscotch or </a:t>
            </a:r>
            <a:r>
              <a:rPr lang="en-GB" sz="2000" b="1" dirty="0" smtClean="0"/>
              <a:t>online gaming</a:t>
            </a:r>
            <a:r>
              <a:rPr lang="en-GB" sz="2000" dirty="0" smtClean="0"/>
              <a:t>, can teach many valuable academic and social skills, like team management, communication, and leadership. The reason why games are popular as experiential learning techniques is because of the "</a:t>
            </a:r>
            <a:r>
              <a:rPr lang="en-GB" sz="2000" b="1" dirty="0" smtClean="0"/>
              <a:t>fun factor</a:t>
            </a:r>
            <a:r>
              <a:rPr lang="en-GB" sz="2000" dirty="0" smtClean="0"/>
              <a:t>" - learning through fun helps the learner to retain the learning</a:t>
            </a:r>
            <a:r>
              <a:rPr lang="en-GB" sz="2000" dirty="0" smtClean="0"/>
              <a:t>. </a:t>
            </a:r>
            <a:r>
              <a:rPr lang="en-GB" sz="2000" dirty="0" smtClean="0"/>
              <a:t>See research by </a:t>
            </a:r>
            <a:r>
              <a:rPr lang="en-GB" sz="2000" dirty="0" smtClean="0"/>
              <a:t>Jane </a:t>
            </a:r>
            <a:r>
              <a:rPr lang="en-GB" sz="2000" dirty="0" err="1" smtClean="0"/>
              <a:t>McGonigal</a:t>
            </a:r>
            <a:r>
              <a:rPr lang="en-GB" sz="2000" dirty="0" smtClean="0"/>
              <a:t> </a:t>
            </a:r>
            <a:r>
              <a:rPr lang="en-GB" sz="2000" dirty="0" smtClean="0"/>
              <a:t>for more information</a:t>
            </a:r>
            <a:endParaRPr lang="en-GB" sz="2000" dirty="0" smtClean="0"/>
          </a:p>
          <a:p>
            <a:r>
              <a:rPr lang="en-GB" sz="2000" dirty="0" smtClean="0"/>
              <a:t>A </a:t>
            </a:r>
            <a:r>
              <a:rPr lang="en-GB" sz="2000" b="1" dirty="0" smtClean="0"/>
              <a:t>fun learning environment</a:t>
            </a:r>
            <a:r>
              <a:rPr lang="en-GB" sz="2000" dirty="0" smtClean="0"/>
              <a:t>, with </a:t>
            </a:r>
            <a:r>
              <a:rPr lang="en-GB" sz="2000" b="1" dirty="0" smtClean="0"/>
              <a:t>plenty of laughter and respect </a:t>
            </a:r>
            <a:r>
              <a:rPr lang="en-GB" sz="2000" dirty="0" smtClean="0"/>
              <a:t>for the learner's abilities, also fosters an effective experiential learning environment. It is vital that the individual is encouraged to directly involve themselves in the experience, in order that they gain a better understanding of the new knowledge and retain the information</a:t>
            </a:r>
            <a:r>
              <a:rPr lang="en-GB" sz="2000" dirty="0" smtClean="0"/>
              <a:t>.</a:t>
            </a:r>
          </a:p>
          <a:p>
            <a:r>
              <a:rPr lang="en-GB" sz="2000" dirty="0" smtClean="0"/>
              <a:t>Equally an Open </a:t>
            </a:r>
            <a:r>
              <a:rPr lang="en-GB" sz="2000" b="1" dirty="0" smtClean="0"/>
              <a:t>Participative</a:t>
            </a:r>
            <a:r>
              <a:rPr lang="en-GB" sz="2000" dirty="0" smtClean="0"/>
              <a:t> and </a:t>
            </a:r>
            <a:r>
              <a:rPr lang="en-GB" sz="2000" b="1" dirty="0" smtClean="0"/>
              <a:t>fun working environment </a:t>
            </a:r>
            <a:r>
              <a:rPr lang="en-GB" sz="2000" dirty="0" smtClean="0"/>
              <a:t>is essential to create a Positive Culture and </a:t>
            </a:r>
            <a:r>
              <a:rPr lang="en-GB" sz="2000" b="1" dirty="0" smtClean="0"/>
              <a:t>Individual and Organisational development.</a:t>
            </a:r>
            <a:endParaRPr lang="en-GB" sz="2000" b="1"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Learning Organisation</a:t>
            </a:r>
            <a:endParaRPr lang="en-GB" u="sng" dirty="0"/>
          </a:p>
        </p:txBody>
      </p:sp>
      <p:sp>
        <p:nvSpPr>
          <p:cNvPr id="3" name="Content Placeholder 2"/>
          <p:cNvSpPr>
            <a:spLocks noGrp="1"/>
          </p:cNvSpPr>
          <p:nvPr>
            <p:ph idx="1"/>
          </p:nvPr>
        </p:nvSpPr>
        <p:spPr>
          <a:xfrm>
            <a:off x="107504" y="1456184"/>
            <a:ext cx="8686800" cy="4709120"/>
          </a:xfrm>
        </p:spPr>
        <p:txBody>
          <a:bodyPr>
            <a:normAutofit fontScale="85000" lnSpcReduction="20000"/>
          </a:bodyPr>
          <a:lstStyle/>
          <a:p>
            <a:r>
              <a:rPr lang="en-GB" dirty="0" smtClean="0"/>
              <a:t>According to </a:t>
            </a:r>
            <a:r>
              <a:rPr lang="en-GB" dirty="0" err="1" smtClean="0"/>
              <a:t>Pedler</a:t>
            </a:r>
            <a:r>
              <a:rPr lang="en-GB" dirty="0" smtClean="0"/>
              <a:t> et. Al.</a:t>
            </a:r>
            <a:r>
              <a:rPr lang="en-GB" baseline="30000" dirty="0" smtClean="0"/>
              <a:t>(1) </a:t>
            </a:r>
            <a:r>
              <a:rPr lang="en-GB" dirty="0" smtClean="0"/>
              <a:t>“A learning organization is the term given to a company </a:t>
            </a:r>
            <a:r>
              <a:rPr lang="en-GB" b="1" dirty="0" smtClean="0"/>
              <a:t>that</a:t>
            </a:r>
            <a:r>
              <a:rPr lang="en-GB" dirty="0" smtClean="0"/>
              <a:t> </a:t>
            </a:r>
            <a:r>
              <a:rPr lang="en-GB" b="1" dirty="0" smtClean="0"/>
              <a:t>facilitates the learning of all its members </a:t>
            </a:r>
            <a:r>
              <a:rPr lang="en-GB" dirty="0" smtClean="0"/>
              <a:t>and </a:t>
            </a:r>
            <a:r>
              <a:rPr lang="en-GB" b="1" dirty="0" smtClean="0"/>
              <a:t>consciously transforms </a:t>
            </a:r>
            <a:r>
              <a:rPr lang="en-GB" b="1" dirty="0" smtClean="0"/>
              <a:t>itself</a:t>
            </a:r>
            <a:r>
              <a:rPr lang="en-GB" dirty="0" smtClean="0"/>
              <a:t>”.</a:t>
            </a:r>
            <a:endParaRPr lang="en-GB" dirty="0" smtClean="0"/>
          </a:p>
          <a:p>
            <a:r>
              <a:rPr lang="en-GB" dirty="0" err="1" smtClean="0"/>
              <a:t>Senge</a:t>
            </a:r>
            <a:r>
              <a:rPr lang="en-GB" baseline="30000" dirty="0" smtClean="0"/>
              <a:t>(3)</a:t>
            </a:r>
            <a:r>
              <a:rPr lang="en-GB" dirty="0" smtClean="0"/>
              <a:t> defines learning organizations as “Organizations where people continually expand their capacity to create the results they truly desire, where new and expansive patterns of thinking are nurtured, where </a:t>
            </a:r>
            <a:r>
              <a:rPr lang="en-GB" b="1" dirty="0" smtClean="0"/>
              <a:t>aspiration </a:t>
            </a:r>
            <a:r>
              <a:rPr lang="en-GB" b="1" dirty="0" smtClean="0"/>
              <a:t>is set free</a:t>
            </a:r>
            <a:r>
              <a:rPr lang="en-GB" dirty="0" smtClean="0"/>
              <a:t>, and where people are </a:t>
            </a:r>
            <a:r>
              <a:rPr lang="en-GB" b="1" dirty="0" smtClean="0"/>
              <a:t>continually learning to learn together</a:t>
            </a:r>
            <a:r>
              <a:rPr lang="en-GB" dirty="0" smtClean="0"/>
              <a:t>.”</a:t>
            </a:r>
            <a:endParaRPr lang="en-GB" dirty="0" smtClean="0"/>
          </a:p>
          <a:p>
            <a:r>
              <a:rPr lang="en-GB" dirty="0" smtClean="0"/>
              <a:t>O’Keeffe</a:t>
            </a:r>
            <a:r>
              <a:rPr lang="en-GB" baseline="30000" dirty="0" smtClean="0"/>
              <a:t>(2</a:t>
            </a:r>
            <a:r>
              <a:rPr lang="en-GB" baseline="30000" dirty="0" smtClean="0"/>
              <a:t>)</a:t>
            </a:r>
            <a:r>
              <a:rPr lang="en-GB" dirty="0" smtClean="0"/>
              <a:t> states that “Learning organizations develop as a result of the pressures facing modern organizations and enables them to remain competitive in the </a:t>
            </a:r>
            <a:r>
              <a:rPr lang="en-GB" b="1" dirty="0" smtClean="0"/>
              <a:t>business environment”. </a:t>
            </a:r>
            <a:endParaRPr lang="en-GB" baseline="30000" dirty="0" smtClean="0"/>
          </a:p>
        </p:txBody>
      </p:sp>
      <p:sp>
        <p:nvSpPr>
          <p:cNvPr id="4" name="TextBox 3"/>
          <p:cNvSpPr txBox="1"/>
          <p:nvPr/>
        </p:nvSpPr>
        <p:spPr>
          <a:xfrm>
            <a:off x="0" y="6286520"/>
            <a:ext cx="8715404" cy="553998"/>
          </a:xfrm>
          <a:prstGeom prst="rect">
            <a:avLst/>
          </a:prstGeom>
          <a:noFill/>
        </p:spPr>
        <p:txBody>
          <a:bodyPr wrap="square" rtlCol="0">
            <a:spAutoFit/>
          </a:bodyPr>
          <a:lstStyle/>
          <a:p>
            <a:pPr marL="228600" indent="-228600">
              <a:buAutoNum type="arabicParenBoth"/>
            </a:pPr>
            <a:r>
              <a:rPr lang="en-GB" sz="1000" dirty="0" err="1" smtClean="0"/>
              <a:t>Pedler</a:t>
            </a:r>
            <a:r>
              <a:rPr lang="en-GB" sz="1000" dirty="0" smtClean="0"/>
              <a:t>, M., </a:t>
            </a:r>
            <a:r>
              <a:rPr lang="en-GB" sz="1000" dirty="0" err="1" smtClean="0"/>
              <a:t>Burgogyne</a:t>
            </a:r>
            <a:r>
              <a:rPr lang="en-GB" sz="1000" dirty="0" smtClean="0"/>
              <a:t>, J. and </a:t>
            </a:r>
            <a:r>
              <a:rPr lang="en-GB" sz="1000" dirty="0" err="1" smtClean="0"/>
              <a:t>Boydell</a:t>
            </a:r>
            <a:r>
              <a:rPr lang="en-GB" sz="1000" dirty="0" smtClean="0"/>
              <a:t>, T. 1997. </a:t>
            </a:r>
            <a:r>
              <a:rPr lang="en-GB" sz="1000" i="1" dirty="0" smtClean="0"/>
              <a:t>The Learning Company: A strategy for sustainable development</a:t>
            </a:r>
            <a:r>
              <a:rPr lang="en-GB" sz="1000" dirty="0" smtClean="0"/>
              <a:t>. 2nd Ed. London; McGraw-Hill</a:t>
            </a:r>
          </a:p>
          <a:p>
            <a:pPr marL="228600" indent="-228600">
              <a:buAutoNum type="arabicParenBoth"/>
            </a:pPr>
            <a:r>
              <a:rPr lang="en-GB" sz="1000" dirty="0" smtClean="0"/>
              <a:t>O’Keeffe, T. 2002. Organizational Learning: a new perspective. </a:t>
            </a:r>
            <a:r>
              <a:rPr lang="en-GB" sz="1000" i="1" dirty="0" smtClean="0"/>
              <a:t>Journal of European Industrial Training</a:t>
            </a:r>
            <a:r>
              <a:rPr lang="en-GB" sz="1000" dirty="0" smtClean="0"/>
              <a:t>, 26 (2), pp. 130-141.</a:t>
            </a:r>
          </a:p>
          <a:p>
            <a:pPr marL="228600" indent="-228600">
              <a:buAutoNum type="arabicParenBoth"/>
            </a:pPr>
            <a:r>
              <a:rPr lang="en-GB" sz="1000" dirty="0" err="1" smtClean="0"/>
              <a:t>Senge</a:t>
            </a:r>
            <a:r>
              <a:rPr lang="en-GB" sz="1000" dirty="0" smtClean="0"/>
              <a:t>, P.M. 1990. </a:t>
            </a:r>
            <a:r>
              <a:rPr lang="en-GB" sz="1000" i="1" dirty="0" smtClean="0"/>
              <a:t>The Fifth Discipline</a:t>
            </a:r>
            <a:r>
              <a:rPr lang="en-GB" sz="1000" dirty="0" smtClean="0"/>
              <a:t>. London: Century Business.</a:t>
            </a:r>
            <a:endParaRPr lang="en-GB"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Features of </a:t>
            </a:r>
            <a:r>
              <a:rPr lang="en-GB" u="sng" dirty="0" smtClean="0"/>
              <a:t>Learning </a:t>
            </a:r>
            <a:r>
              <a:rPr lang="en-GB" u="sng" dirty="0" smtClean="0"/>
              <a:t>Organisations:</a:t>
            </a:r>
            <a:endParaRPr lang="en-GB" u="sng" dirty="0"/>
          </a:p>
        </p:txBody>
      </p:sp>
      <p:sp>
        <p:nvSpPr>
          <p:cNvPr id="3" name="Content Placeholder 2"/>
          <p:cNvSpPr>
            <a:spLocks noGrp="1"/>
          </p:cNvSpPr>
          <p:nvPr>
            <p:ph idx="1"/>
          </p:nvPr>
        </p:nvSpPr>
        <p:spPr>
          <a:xfrm>
            <a:off x="457200" y="908720"/>
            <a:ext cx="8229600" cy="4525963"/>
          </a:xfrm>
        </p:spPr>
        <p:txBody>
          <a:bodyPr>
            <a:noAutofit/>
          </a:bodyPr>
          <a:lstStyle/>
          <a:p>
            <a:r>
              <a:rPr lang="en-GB" sz="2800" dirty="0" smtClean="0"/>
              <a:t>People </a:t>
            </a:r>
            <a:r>
              <a:rPr lang="en-GB" sz="2800" dirty="0" smtClean="0"/>
              <a:t>oriented</a:t>
            </a:r>
          </a:p>
          <a:p>
            <a:r>
              <a:rPr lang="en-GB" sz="2800" dirty="0" smtClean="0"/>
              <a:t>Encourage and support Personal and Professional Development</a:t>
            </a:r>
          </a:p>
          <a:p>
            <a:r>
              <a:rPr lang="en-GB" sz="2800" dirty="0" smtClean="0"/>
              <a:t>Open </a:t>
            </a:r>
            <a:r>
              <a:rPr lang="en-GB" sz="2800" dirty="0" smtClean="0"/>
              <a:t>Cultures</a:t>
            </a:r>
          </a:p>
          <a:p>
            <a:r>
              <a:rPr lang="en-GB" sz="2800" dirty="0" smtClean="0"/>
              <a:t>Democratic Management </a:t>
            </a:r>
            <a:endParaRPr lang="en-GB" sz="2800" dirty="0" smtClean="0"/>
          </a:p>
          <a:p>
            <a:r>
              <a:rPr lang="en-GB" sz="2800" dirty="0" smtClean="0"/>
              <a:t>Flatter structures</a:t>
            </a:r>
            <a:endParaRPr lang="en-GB" sz="2800" dirty="0" smtClean="0"/>
          </a:p>
          <a:p>
            <a:r>
              <a:rPr lang="en-GB" sz="2800" dirty="0" smtClean="0"/>
              <a:t>Open communication systems/structure</a:t>
            </a:r>
          </a:p>
          <a:p>
            <a:r>
              <a:rPr lang="en-GB" sz="2800" dirty="0" smtClean="0"/>
              <a:t>Open </a:t>
            </a:r>
            <a:r>
              <a:rPr lang="en-GB" sz="2800" dirty="0" smtClean="0"/>
              <a:t>to Change and encourage Creativity and innovation</a:t>
            </a:r>
            <a:r>
              <a:rPr lang="en-GB" sz="2800" dirty="0" smtClean="0"/>
              <a:t>.</a:t>
            </a:r>
            <a:endParaRPr lang="en-GB" sz="2800" dirty="0" smtClean="0"/>
          </a:p>
          <a:p>
            <a:r>
              <a:rPr lang="en-GB" sz="2800" dirty="0" smtClean="0"/>
              <a:t>Transformational and Authentic Leadership</a:t>
            </a:r>
          </a:p>
          <a:p>
            <a:r>
              <a:rPr lang="en-GB" sz="2800" dirty="0" smtClean="0"/>
              <a:t>Respect and Listen to all stakeholders </a:t>
            </a:r>
            <a:endParaRPr lang="en-GB" sz="2800" dirty="0" smtClean="0"/>
          </a:p>
          <a:p>
            <a:r>
              <a:rPr lang="en-GB" sz="2800" dirty="0" smtClean="0"/>
              <a:t>Respond </a:t>
            </a:r>
            <a:r>
              <a:rPr lang="en-GB" sz="2800" dirty="0" smtClean="0"/>
              <a:t>to </a:t>
            </a:r>
            <a:r>
              <a:rPr lang="en-GB" sz="2800" dirty="0" smtClean="0"/>
              <a:t>positive external influences</a:t>
            </a:r>
            <a:endParaRPr lang="en-GB" sz="2800" dirty="0" smtClean="0"/>
          </a:p>
          <a:p>
            <a:endParaRPr lang="en-GB" sz="2800" dirty="0" smtClean="0"/>
          </a:p>
          <a:p>
            <a:endParaRPr lang="en-GB"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5 Characteristics of a Learning Organisation</a:t>
            </a:r>
            <a:endParaRPr lang="en-GB" u="sng" dirty="0"/>
          </a:p>
        </p:txBody>
      </p:sp>
      <p:sp>
        <p:nvSpPr>
          <p:cNvPr id="3" name="Content Placeholder 2"/>
          <p:cNvSpPr>
            <a:spLocks noGrp="1"/>
          </p:cNvSpPr>
          <p:nvPr>
            <p:ph idx="1"/>
          </p:nvPr>
        </p:nvSpPr>
        <p:spPr>
          <a:xfrm>
            <a:off x="107504" y="1556792"/>
            <a:ext cx="8686800" cy="4781128"/>
          </a:xfrm>
        </p:spPr>
        <p:txBody>
          <a:bodyPr>
            <a:normAutofit fontScale="92500" lnSpcReduction="20000"/>
          </a:bodyPr>
          <a:lstStyle/>
          <a:p>
            <a:pPr marL="514350" indent="-514350">
              <a:buFont typeface="+mj-lt"/>
              <a:buAutoNum type="arabicPeriod"/>
            </a:pPr>
            <a:r>
              <a:rPr lang="en-GB" b="1" dirty="0" smtClean="0"/>
              <a:t>Systems thinking;</a:t>
            </a:r>
            <a:endParaRPr lang="en-GB" dirty="0" smtClean="0"/>
          </a:p>
          <a:p>
            <a:pPr marL="514350" indent="-514350">
              <a:buFont typeface="+mj-lt"/>
              <a:buAutoNum type="arabicPeriod"/>
            </a:pPr>
            <a:r>
              <a:rPr lang="en-GB" b="1" dirty="0" smtClean="0"/>
              <a:t>Personal mastery;</a:t>
            </a:r>
          </a:p>
          <a:p>
            <a:pPr marL="514350" indent="-514350">
              <a:buFont typeface="+mj-lt"/>
              <a:buAutoNum type="arabicPeriod"/>
            </a:pPr>
            <a:r>
              <a:rPr lang="en-GB" b="1" dirty="0" smtClean="0"/>
              <a:t>Mental models;</a:t>
            </a:r>
          </a:p>
          <a:p>
            <a:pPr marL="514350" indent="-514350">
              <a:buFont typeface="+mj-lt"/>
              <a:buAutoNum type="arabicPeriod"/>
            </a:pPr>
            <a:r>
              <a:rPr lang="en-GB" b="1" dirty="0" smtClean="0"/>
              <a:t>Shared vision;</a:t>
            </a:r>
          </a:p>
          <a:p>
            <a:pPr marL="514350" indent="-514350">
              <a:buFont typeface="+mj-lt"/>
              <a:buAutoNum type="arabicPeriod"/>
            </a:pPr>
            <a:r>
              <a:rPr lang="en-GB" b="1" dirty="0" smtClean="0"/>
              <a:t>Team learning</a:t>
            </a:r>
            <a:r>
              <a:rPr lang="en-GB" b="1" dirty="0" smtClean="0"/>
              <a:t>.</a:t>
            </a:r>
          </a:p>
          <a:p>
            <a:pPr marL="514350" indent="-514350">
              <a:buNone/>
            </a:pPr>
            <a:endParaRPr lang="en-GB" b="1" dirty="0" smtClean="0"/>
          </a:p>
          <a:p>
            <a:pPr marL="514350" indent="-514350"/>
            <a:r>
              <a:rPr lang="en-GB" dirty="0" smtClean="0"/>
              <a:t>Systems thinking in this case states that all 5 characteristics must be apparent at once in an organization for it to be a learning organization. If some of these characteristics are missing then the organization will fall short of its goal.</a:t>
            </a:r>
          </a:p>
          <a:p>
            <a:pPr marL="514350" indent="-514350">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Systems thinking</a:t>
            </a:r>
            <a:endParaRPr lang="en-GB" u="sng" dirty="0"/>
          </a:p>
        </p:txBody>
      </p:sp>
      <p:sp>
        <p:nvSpPr>
          <p:cNvPr id="3" name="Content Placeholder 2"/>
          <p:cNvSpPr>
            <a:spLocks noGrp="1"/>
          </p:cNvSpPr>
          <p:nvPr>
            <p:ph idx="1"/>
          </p:nvPr>
        </p:nvSpPr>
        <p:spPr/>
        <p:txBody>
          <a:bodyPr>
            <a:normAutofit/>
          </a:bodyPr>
          <a:lstStyle/>
          <a:p>
            <a:r>
              <a:rPr lang="en-GB" b="1" dirty="0" smtClean="0"/>
              <a:t>Systems thinking</a:t>
            </a:r>
            <a:r>
              <a:rPr lang="en-GB" dirty="0" smtClean="0"/>
              <a:t> is the process of understanding how things influence one another within a whole. In organizations, systems consist of people, structures, and processes that work together to make an organization healthy or unhealthy</a:t>
            </a:r>
            <a:r>
              <a:rPr lang="en-GB" dirty="0" smtClean="0"/>
              <a:t>.</a:t>
            </a:r>
            <a:endParaRPr lang="en-GB"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u="sng" dirty="0" smtClean="0"/>
              <a:t>Personal mastery</a:t>
            </a:r>
            <a:endParaRPr lang="en-GB" u="sng" dirty="0"/>
          </a:p>
        </p:txBody>
      </p:sp>
      <p:sp>
        <p:nvSpPr>
          <p:cNvPr id="3" name="Content Placeholder 2"/>
          <p:cNvSpPr>
            <a:spLocks noGrp="1"/>
          </p:cNvSpPr>
          <p:nvPr>
            <p:ph idx="1"/>
          </p:nvPr>
        </p:nvSpPr>
        <p:spPr>
          <a:xfrm>
            <a:off x="0" y="980728"/>
            <a:ext cx="9144000" cy="5040560"/>
          </a:xfrm>
        </p:spPr>
        <p:txBody>
          <a:bodyPr>
            <a:noAutofit/>
          </a:bodyPr>
          <a:lstStyle/>
          <a:p>
            <a:r>
              <a:rPr lang="en-GB" sz="1800" dirty="0" smtClean="0"/>
              <a:t>The </a:t>
            </a:r>
            <a:r>
              <a:rPr lang="en-GB" sz="1800" b="1" dirty="0" smtClean="0"/>
              <a:t>commitment by an individual to the process of learning </a:t>
            </a:r>
            <a:r>
              <a:rPr lang="en-GB" sz="1800" dirty="0" smtClean="0"/>
              <a:t>is known as personal mastery</a:t>
            </a:r>
            <a:r>
              <a:rPr lang="en-GB" sz="1800" dirty="0" smtClean="0"/>
              <a:t>.</a:t>
            </a:r>
            <a:endParaRPr lang="en-GB" sz="1800" baseline="30000" dirty="0" smtClean="0"/>
          </a:p>
          <a:p>
            <a:r>
              <a:rPr lang="en-GB" sz="1800" dirty="0" smtClean="0"/>
              <a:t>The ability to introspect and understand your </a:t>
            </a:r>
            <a:r>
              <a:rPr lang="en-GB" sz="1800" dirty="0" smtClean="0"/>
              <a:t>feelings needs desires and live and </a:t>
            </a:r>
            <a:r>
              <a:rPr lang="en-GB" sz="1800" dirty="0" smtClean="0"/>
              <a:t>lead your own life. To </a:t>
            </a:r>
            <a:r>
              <a:rPr lang="en-GB" sz="1800" dirty="0" smtClean="0"/>
              <a:t>control your thoughts and emotions </a:t>
            </a:r>
            <a:r>
              <a:rPr lang="en-GB" sz="1800" dirty="0" smtClean="0"/>
              <a:t>and involves the development of intuitive emotional and cognitive intelligence.</a:t>
            </a:r>
          </a:p>
          <a:p>
            <a:r>
              <a:rPr lang="en-GB" sz="1800" dirty="0" smtClean="0"/>
              <a:t>Individual </a:t>
            </a:r>
            <a:r>
              <a:rPr lang="en-GB" sz="1800" dirty="0" smtClean="0"/>
              <a:t>learning is acquired through </a:t>
            </a:r>
            <a:r>
              <a:rPr lang="en-GB" sz="1800" dirty="0" smtClean="0"/>
              <a:t>experience.</a:t>
            </a:r>
            <a:r>
              <a:rPr lang="en-GB" sz="1800" dirty="0" smtClean="0"/>
              <a:t> Experiential </a:t>
            </a:r>
            <a:r>
              <a:rPr lang="en-GB" sz="1800" dirty="0" smtClean="0"/>
              <a:t>learning requires no teacher and relates solely to the making meaning of the individual's direct </a:t>
            </a:r>
            <a:r>
              <a:rPr lang="en-GB" sz="1800" dirty="0" smtClean="0"/>
              <a:t>experience. </a:t>
            </a:r>
          </a:p>
          <a:p>
            <a:r>
              <a:rPr lang="en-GB" sz="1800" dirty="0" smtClean="0"/>
              <a:t>However Coaching/Mentoring to positive support intrinsically motivated learning within an Organisation can </a:t>
            </a:r>
            <a:r>
              <a:rPr lang="en-GB" sz="1800" dirty="0" smtClean="0"/>
              <a:t>support </a:t>
            </a:r>
            <a:r>
              <a:rPr lang="en-GB" sz="1800" dirty="0" smtClean="0"/>
              <a:t>the process.</a:t>
            </a:r>
            <a:endParaRPr lang="en-GB" sz="1800" dirty="0" smtClean="0"/>
          </a:p>
          <a:p>
            <a:r>
              <a:rPr lang="en-GB" sz="1800" dirty="0" smtClean="0"/>
              <a:t>For </a:t>
            </a:r>
            <a:r>
              <a:rPr lang="en-GB" sz="1800" dirty="0" smtClean="0"/>
              <a:t>a genuine learning experience to occur, </a:t>
            </a:r>
            <a:r>
              <a:rPr lang="en-GB" sz="1800" dirty="0" smtClean="0"/>
              <a:t>for knowledge to be gained, there </a:t>
            </a:r>
            <a:r>
              <a:rPr lang="en-GB" sz="1800" dirty="0" smtClean="0"/>
              <a:t>must exist certain elements. According to </a:t>
            </a:r>
            <a:r>
              <a:rPr lang="en-GB" sz="1800" b="1" dirty="0" smtClean="0"/>
              <a:t>David Kolb</a:t>
            </a:r>
            <a:r>
              <a:rPr lang="en-GB" sz="1800" dirty="0" smtClean="0"/>
              <a:t>, an American educational theorist, </a:t>
            </a:r>
            <a:r>
              <a:rPr lang="en-GB" sz="1800" dirty="0" smtClean="0"/>
              <a:t> he </a:t>
            </a:r>
            <a:r>
              <a:rPr lang="en-GB" sz="1800" dirty="0" smtClean="0"/>
              <a:t>states that in order </a:t>
            </a:r>
            <a:r>
              <a:rPr lang="en-GB" sz="1800" b="1" dirty="0" smtClean="0"/>
              <a:t>to gain genuine knowledge from an </a:t>
            </a:r>
            <a:r>
              <a:rPr lang="en-GB" sz="1800" b="1" dirty="0" smtClean="0"/>
              <a:t>experience</a:t>
            </a:r>
            <a:r>
              <a:rPr lang="en-GB" sz="1800" dirty="0" smtClean="0"/>
              <a:t>:</a:t>
            </a:r>
            <a:endParaRPr lang="en-GB" sz="1800" dirty="0" smtClean="0"/>
          </a:p>
          <a:p>
            <a:pPr marL="514350" indent="-514350">
              <a:buFont typeface="+mj-lt"/>
              <a:buAutoNum type="arabicPeriod"/>
            </a:pPr>
            <a:r>
              <a:rPr lang="en-GB" sz="1800" dirty="0" smtClean="0"/>
              <a:t>the </a:t>
            </a:r>
            <a:r>
              <a:rPr lang="en-GB" sz="1800" dirty="0" smtClean="0"/>
              <a:t>learner must </a:t>
            </a:r>
            <a:r>
              <a:rPr lang="en-GB" sz="1800" b="1" dirty="0" smtClean="0"/>
              <a:t>be willing </a:t>
            </a:r>
            <a:r>
              <a:rPr lang="en-GB" sz="1800" dirty="0" smtClean="0"/>
              <a:t>to be </a:t>
            </a:r>
            <a:r>
              <a:rPr lang="en-GB" sz="1800" b="1" dirty="0" smtClean="0"/>
              <a:t>actively</a:t>
            </a:r>
            <a:r>
              <a:rPr lang="en-GB" sz="1800" dirty="0" smtClean="0"/>
              <a:t> involved in the experience;</a:t>
            </a:r>
          </a:p>
          <a:p>
            <a:pPr marL="514350" indent="-514350">
              <a:buFont typeface="+mj-lt"/>
              <a:buAutoNum type="arabicPeriod"/>
            </a:pPr>
            <a:r>
              <a:rPr lang="en-GB" sz="1800" dirty="0" smtClean="0"/>
              <a:t>the learner must be able to </a:t>
            </a:r>
            <a:r>
              <a:rPr lang="en-GB" sz="1800" b="1" dirty="0" smtClean="0"/>
              <a:t>reflect</a:t>
            </a:r>
            <a:r>
              <a:rPr lang="en-GB" sz="1800" dirty="0" smtClean="0"/>
              <a:t> on the experience;</a:t>
            </a:r>
          </a:p>
          <a:p>
            <a:pPr marL="514350" indent="-514350">
              <a:buFont typeface="+mj-lt"/>
              <a:buAutoNum type="arabicPeriod"/>
            </a:pPr>
            <a:r>
              <a:rPr lang="en-GB" sz="1800" dirty="0" smtClean="0"/>
              <a:t>the learner must possess and use </a:t>
            </a:r>
            <a:r>
              <a:rPr lang="en-GB" sz="1800" b="1" dirty="0" smtClean="0"/>
              <a:t>analytical skills </a:t>
            </a:r>
            <a:r>
              <a:rPr lang="en-GB" sz="1800" dirty="0" smtClean="0"/>
              <a:t>to </a:t>
            </a:r>
            <a:r>
              <a:rPr lang="en-GB" sz="1800" dirty="0" smtClean="0"/>
              <a:t>understand the </a:t>
            </a:r>
            <a:r>
              <a:rPr lang="en-GB" sz="1800" dirty="0" smtClean="0"/>
              <a:t>experience; and</a:t>
            </a:r>
          </a:p>
          <a:p>
            <a:pPr marL="514350" indent="-514350">
              <a:buFont typeface="+mj-lt"/>
              <a:buAutoNum type="arabicPeriod"/>
            </a:pPr>
            <a:r>
              <a:rPr lang="en-GB" sz="1800" dirty="0" smtClean="0"/>
              <a:t>the learner must possess decision making </a:t>
            </a:r>
            <a:r>
              <a:rPr lang="en-GB" sz="1800" dirty="0" smtClean="0"/>
              <a:t>skills </a:t>
            </a:r>
            <a:r>
              <a:rPr lang="en-GB" sz="1800" dirty="0" smtClean="0"/>
              <a:t>in order to use the </a:t>
            </a:r>
            <a:r>
              <a:rPr lang="en-GB" sz="1800" b="1" dirty="0" smtClean="0"/>
              <a:t>new ideas </a:t>
            </a:r>
            <a:r>
              <a:rPr lang="en-GB" sz="1800" dirty="0" smtClean="0"/>
              <a:t>gained from the experience</a:t>
            </a:r>
            <a:r>
              <a:rPr lang="en-GB" sz="1800" dirty="0" smtClean="0"/>
              <a:t>.</a:t>
            </a:r>
          </a:p>
          <a:p>
            <a:pPr marL="514350" indent="-514350">
              <a:buFont typeface="+mj-lt"/>
              <a:buAutoNum type="arabicPeriod"/>
            </a:pPr>
            <a:endParaRPr lang="en-GB" sz="1200" dirty="0" smtClean="0"/>
          </a:p>
          <a:p>
            <a:pPr marL="514350" indent="-514350"/>
            <a:r>
              <a:rPr lang="en-GB" sz="1800" dirty="0" smtClean="0"/>
              <a:t>A learning organization has been described as the sum of individual </a:t>
            </a:r>
            <a:r>
              <a:rPr lang="en-GB" sz="1800" dirty="0" smtClean="0"/>
              <a:t>learning</a:t>
            </a:r>
            <a:r>
              <a:rPr lang="en-GB" sz="1800" dirty="0" smtClean="0"/>
              <a:t> </a:t>
            </a:r>
            <a:r>
              <a:rPr lang="en-GB" sz="1800" dirty="0" smtClean="0"/>
              <a:t>is therefore a People-focused Organisation.</a:t>
            </a:r>
            <a:endParaRPr lang="en-GB" sz="18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Mental models</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The </a:t>
            </a:r>
            <a:r>
              <a:rPr lang="en-GB" b="1" dirty="0" smtClean="0"/>
              <a:t>assumptions or </a:t>
            </a:r>
            <a:r>
              <a:rPr lang="en-GB" b="1" dirty="0" err="1" smtClean="0"/>
              <a:t>beleifs</a:t>
            </a:r>
            <a:r>
              <a:rPr lang="en-GB" b="1" dirty="0" smtClean="0"/>
              <a:t> </a:t>
            </a:r>
            <a:r>
              <a:rPr lang="en-GB" dirty="0" smtClean="0"/>
              <a:t>held by individuals and organizations are called </a:t>
            </a:r>
            <a:r>
              <a:rPr lang="en-GB" b="1" dirty="0" smtClean="0"/>
              <a:t>mental models</a:t>
            </a:r>
            <a:r>
              <a:rPr lang="en-GB" dirty="0" smtClean="0"/>
              <a:t>.</a:t>
            </a:r>
            <a:r>
              <a:rPr lang="en-GB" baseline="30000" dirty="0" smtClean="0"/>
              <a:t> </a:t>
            </a:r>
          </a:p>
          <a:p>
            <a:r>
              <a:rPr lang="en-GB" b="1" dirty="0" smtClean="0"/>
              <a:t>To become a learning organization, these ‘beliefs/mental models’ must be challenged.</a:t>
            </a:r>
          </a:p>
          <a:p>
            <a:r>
              <a:rPr lang="en-GB" dirty="0" smtClean="0"/>
              <a:t>Similarly, organisations tend to have ‘memories’ or ‘cultures’ which preserve certain behaviours, norms and values</a:t>
            </a:r>
            <a:r>
              <a:rPr lang="en-GB" dirty="0" smtClean="0"/>
              <a:t>.</a:t>
            </a:r>
          </a:p>
          <a:p>
            <a:r>
              <a:rPr lang="en-GB" dirty="0" smtClean="0"/>
              <a:t>In </a:t>
            </a:r>
            <a:r>
              <a:rPr lang="en-GB" dirty="0" smtClean="0"/>
              <a:t>creating a learning environment it is important to replace confrontational attitudes with an open culture</a:t>
            </a:r>
            <a:r>
              <a:rPr lang="en-GB" baseline="30000" dirty="0" smtClean="0"/>
              <a:t> </a:t>
            </a:r>
            <a:r>
              <a:rPr lang="en-GB" dirty="0" smtClean="0"/>
              <a:t>that promotes inquiry, trust, co-operation, innovation and change.</a:t>
            </a:r>
          </a:p>
          <a:p>
            <a:r>
              <a:rPr lang="en-GB" dirty="0" smtClean="0"/>
              <a:t>Unwanted and out-dated beliefs and values need to be discarded.</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Shared vision</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The development of a shared vision is important in motivating the staff to learn and change, as it creates a common identity that provides focus, motivation and energy. </a:t>
            </a:r>
          </a:p>
          <a:p>
            <a:r>
              <a:rPr lang="en-GB" dirty="0" smtClean="0"/>
              <a:t>The most successful visions build on the individual visions of the employees at all levels of the organisation, thus the creation of a shared vision can be hindered by traditional structures where the company vision is imposed from </a:t>
            </a:r>
            <a:r>
              <a:rPr lang="en-GB" dirty="0" smtClean="0"/>
              <a:t>above.</a:t>
            </a:r>
            <a:endParaRPr lang="en-GB" baseline="30000" dirty="0" smtClean="0"/>
          </a:p>
          <a:p>
            <a:r>
              <a:rPr lang="en-GB" dirty="0" smtClean="0"/>
              <a:t> Therefore, learning organizations tend to have flat, decentralised organisational structures.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Team learning</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Learning organizations have structures that facilitate team learning with features such as boundary crossing and openness.</a:t>
            </a:r>
          </a:p>
          <a:p>
            <a:r>
              <a:rPr lang="en-GB" dirty="0" smtClean="0"/>
              <a:t>Team learning requires individuals to engage in dialogue and discussion; therefore team members must develop open communication, shared meaning, and shared understanding.</a:t>
            </a:r>
          </a:p>
          <a:p>
            <a:r>
              <a:rPr lang="en-GB" dirty="0" smtClean="0"/>
              <a:t>Learning organizations typically have excellent </a:t>
            </a:r>
            <a:r>
              <a:rPr lang="en-GB" dirty="0" smtClean="0"/>
              <a:t>communication </a:t>
            </a:r>
            <a:r>
              <a:rPr lang="en-GB" dirty="0" smtClean="0"/>
              <a:t>mechanisms allowing creation, acquisition, dissemination, and implementation of  knowledge throughout the organisation.</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Class Online Research Activity</a:t>
            </a:r>
            <a:endParaRPr lang="en-GB" dirty="0"/>
          </a:p>
        </p:txBody>
      </p:sp>
      <p:sp>
        <p:nvSpPr>
          <p:cNvPr id="3" name="Content Placeholder 2"/>
          <p:cNvSpPr>
            <a:spLocks noGrp="1"/>
          </p:cNvSpPr>
          <p:nvPr>
            <p:ph idx="1"/>
          </p:nvPr>
        </p:nvSpPr>
        <p:spPr/>
        <p:txBody>
          <a:bodyPr/>
          <a:lstStyle/>
          <a:p>
            <a:r>
              <a:rPr lang="en-GB" dirty="0" smtClean="0"/>
              <a:t>What is the relationship between learning and </a:t>
            </a:r>
            <a:r>
              <a:rPr lang="en-GB" dirty="0" smtClean="0"/>
              <a:t>change?</a:t>
            </a:r>
            <a:endParaRPr lang="en-GB"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Barriers</a:t>
            </a:r>
            <a:endParaRPr lang="en-GB" u="sng" dirty="0"/>
          </a:p>
        </p:txBody>
      </p:sp>
      <p:sp>
        <p:nvSpPr>
          <p:cNvPr id="3" name="Content Placeholder 2"/>
          <p:cNvSpPr>
            <a:spLocks noGrp="1"/>
          </p:cNvSpPr>
          <p:nvPr>
            <p:ph idx="1"/>
          </p:nvPr>
        </p:nvSpPr>
        <p:spPr>
          <a:xfrm>
            <a:off x="32" y="1000108"/>
            <a:ext cx="9144000" cy="4786346"/>
          </a:xfrm>
        </p:spPr>
        <p:txBody>
          <a:bodyPr>
            <a:noAutofit/>
          </a:bodyPr>
          <a:lstStyle/>
          <a:p>
            <a:r>
              <a:rPr lang="en-GB" sz="1800" dirty="0" smtClean="0"/>
              <a:t>In some organisations a lack of a learning culture can be a barrier to learning. An environment must be created where individuals can share </a:t>
            </a:r>
            <a:r>
              <a:rPr lang="en-GB" sz="1800" dirty="0" smtClean="0"/>
              <a:t>knowledge without </a:t>
            </a:r>
            <a:r>
              <a:rPr lang="en-GB" sz="1800" dirty="0" smtClean="0"/>
              <a:t>it being devalued and ignored, so more people can benefit from their knowledge and the individuals becomes </a:t>
            </a:r>
            <a:r>
              <a:rPr lang="en-GB" sz="1800" dirty="0" smtClean="0"/>
              <a:t>empowered.</a:t>
            </a:r>
            <a:endParaRPr lang="en-GB" sz="1800" b="1" dirty="0" smtClean="0"/>
          </a:p>
          <a:p>
            <a:r>
              <a:rPr lang="en-GB" sz="1800" dirty="0" smtClean="0"/>
              <a:t>If </a:t>
            </a:r>
            <a:r>
              <a:rPr lang="en-GB" sz="1800" dirty="0" smtClean="0"/>
              <a:t>training and development is compulsory, it can be viewed as a form of control, rather than as personal development. Learning and the pursuit of personal mastery needs to be an individual choice, therefore enforced take-up will not work.</a:t>
            </a:r>
          </a:p>
          <a:p>
            <a:r>
              <a:rPr lang="en-GB" sz="1800" dirty="0" smtClean="0"/>
              <a:t>In addition, organizational size may become the barrier to internal knowledge sharing. </a:t>
            </a:r>
            <a:r>
              <a:rPr lang="en-GB" sz="1800" dirty="0" smtClean="0"/>
              <a:t>When </a:t>
            </a:r>
            <a:r>
              <a:rPr lang="en-GB" sz="1800" dirty="0" smtClean="0"/>
              <a:t>the number of employees exceeds 150, internal knowledge sharing dramatically decreases because of higher complexity in the formal organizational structure, weaker inter-employee relationships, lower trust, </a:t>
            </a:r>
            <a:r>
              <a:rPr lang="en-GB" sz="1800" dirty="0" smtClean="0"/>
              <a:t>and </a:t>
            </a:r>
            <a:r>
              <a:rPr lang="en-GB" sz="1800" dirty="0" smtClean="0"/>
              <a:t>less effective communication. As such, as the size of an organizational unit </a:t>
            </a:r>
            <a:r>
              <a:rPr lang="en-GB" sz="1800" dirty="0" smtClean="0"/>
              <a:t>increases </a:t>
            </a:r>
            <a:r>
              <a:rPr lang="en-GB" sz="1800" dirty="0" smtClean="0"/>
              <a:t>the effectiveness of internal </a:t>
            </a:r>
            <a:r>
              <a:rPr lang="en-GB" sz="1800" dirty="0" smtClean="0"/>
              <a:t>knowledge </a:t>
            </a:r>
            <a:r>
              <a:rPr lang="en-GB" sz="1800" dirty="0" smtClean="0"/>
              <a:t>sharing decreases</a:t>
            </a:r>
            <a:r>
              <a:rPr lang="en-GB" sz="1800" dirty="0" smtClean="0"/>
              <a:t>.</a:t>
            </a:r>
          </a:p>
          <a:p>
            <a:r>
              <a:rPr lang="en-GB" sz="1800" dirty="0" smtClean="0"/>
              <a:t>An Open Democratic Leadership/Management style and a Professional Social Network contribute to resolving this.</a:t>
            </a:r>
            <a:endParaRPr lang="en-GB" sz="1800" dirty="0" smtClean="0"/>
          </a:p>
          <a:p>
            <a:endParaRPr lang="en-GB" sz="1800"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60"/>
            <a:ext cx="9144000" cy="1143000"/>
          </a:xfrm>
        </p:spPr>
        <p:txBody>
          <a:bodyPr>
            <a:normAutofit/>
          </a:bodyPr>
          <a:lstStyle/>
          <a:p>
            <a:r>
              <a:rPr lang="en-GB" u="sng" dirty="0" smtClean="0"/>
              <a:t>Experiential Life-long </a:t>
            </a:r>
            <a:r>
              <a:rPr lang="en-GB" u="sng" dirty="0" smtClean="0"/>
              <a:t>Learning</a:t>
            </a:r>
            <a:endParaRPr lang="en-GB" u="sng" dirty="0"/>
          </a:p>
        </p:txBody>
      </p:sp>
      <p:pic>
        <p:nvPicPr>
          <p:cNvPr id="99330" name="Picture 2" descr="http://xplorerr.files.wordpress.com/2008/11/experiential_learning_cycle_simple_705.jpg"/>
          <p:cNvPicPr>
            <a:picLocks noChangeAspect="1" noChangeArrowheads="1"/>
          </p:cNvPicPr>
          <p:nvPr/>
        </p:nvPicPr>
        <p:blipFill>
          <a:blip r:embed="rId2" cstate="print"/>
          <a:srcRect/>
          <a:stretch>
            <a:fillRect/>
          </a:stretch>
        </p:blipFill>
        <p:spPr bwMode="auto">
          <a:xfrm>
            <a:off x="1214414" y="1214422"/>
            <a:ext cx="6734175" cy="500062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57298"/>
            <a:ext cx="9144000" cy="5143536"/>
          </a:xfrm>
        </p:spPr>
        <p:txBody>
          <a:bodyPr>
            <a:normAutofit fontScale="62500" lnSpcReduction="20000"/>
          </a:bodyPr>
          <a:lstStyle/>
          <a:p>
            <a:r>
              <a:rPr lang="en-GB" dirty="0" smtClean="0"/>
              <a:t>An excellent facilitator believes in the creed: </a:t>
            </a:r>
            <a:r>
              <a:rPr lang="en-GB" b="1" dirty="0" smtClean="0"/>
              <a:t>"You teach some by what you say, teach more by what you do, but most of all, you teach most by who you are."</a:t>
            </a:r>
            <a:r>
              <a:rPr lang="en-GB" dirty="0" smtClean="0"/>
              <a:t> </a:t>
            </a:r>
          </a:p>
          <a:p>
            <a:r>
              <a:rPr lang="en-GB" dirty="0" smtClean="0"/>
              <a:t>An effective experiential facilitator is one who is passionate about his or her work and is able to immerse participants in the learning situation, allowing them to gain new knowledge from their peers and the environment created. These facilitators stimulate the imagination, keeping participants hooked on the experience.</a:t>
            </a:r>
          </a:p>
          <a:p>
            <a:r>
              <a:rPr lang="en-GB" dirty="0" smtClean="0"/>
              <a:t>In traditional classrooms where lectures with PowerPoint slide sets are standard, educators need to be creative to engage students, </a:t>
            </a:r>
            <a:r>
              <a:rPr lang="en-GB" b="1" dirty="0" smtClean="0"/>
              <a:t>get them up out of their chairs</a:t>
            </a:r>
            <a:r>
              <a:rPr lang="en-GB" dirty="0" smtClean="0"/>
              <a:t>, involved in an experience.</a:t>
            </a:r>
          </a:p>
          <a:p>
            <a:r>
              <a:rPr lang="en-GB" dirty="0" smtClean="0"/>
              <a:t>Experiential learning is most easily compared with </a:t>
            </a:r>
            <a:r>
              <a:rPr lang="en-GB" b="1" dirty="0" smtClean="0"/>
              <a:t>academic learning</a:t>
            </a:r>
            <a:r>
              <a:rPr lang="en-GB" dirty="0" smtClean="0"/>
              <a:t>, the process of acquiring information through the study of a subject without the necessity for direct experience. </a:t>
            </a:r>
          </a:p>
          <a:p>
            <a:r>
              <a:rPr lang="en-GB" dirty="0" smtClean="0"/>
              <a:t>Though both methods aim at instilling new knowledge in the learner, academic learning does so through more abstract, classroom based techniques, whereas experiential learning actively involves the learner in a concrete experience.</a:t>
            </a:r>
          </a:p>
          <a:p>
            <a:r>
              <a:rPr lang="en-GB" b="1" dirty="0" smtClean="0"/>
              <a:t>However, academic learning greatly assist students to develop the reflection and conceptualisation aspects of the learning cycle.</a:t>
            </a:r>
          </a:p>
          <a:p>
            <a:endParaRPr lang="en-GB" dirty="0"/>
          </a:p>
        </p:txBody>
      </p:sp>
      <p:sp>
        <p:nvSpPr>
          <p:cNvPr id="4" name="Title 1"/>
          <p:cNvSpPr>
            <a:spLocks noGrp="1"/>
          </p:cNvSpPr>
          <p:nvPr>
            <p:ph type="title"/>
          </p:nvPr>
        </p:nvSpPr>
        <p:spPr>
          <a:xfrm>
            <a:off x="457200" y="274638"/>
            <a:ext cx="8229600" cy="1143000"/>
          </a:xfrm>
        </p:spPr>
        <p:txBody>
          <a:bodyPr/>
          <a:lstStyle/>
          <a:p>
            <a:r>
              <a:rPr lang="en-GB" u="sng" dirty="0" smtClean="0"/>
              <a:t>Limitations of Classroom learning</a:t>
            </a:r>
            <a:endParaRPr lang="en-GB" u="sng"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‘Change Quotes’ from </a:t>
            </a:r>
            <a:r>
              <a:rPr lang="en-GB" dirty="0" smtClean="0"/>
              <a:t>brainyquote.com</a:t>
            </a:r>
            <a:endParaRPr lang="en-GB" u="sng" dirty="0"/>
          </a:p>
        </p:txBody>
      </p:sp>
      <p:sp>
        <p:nvSpPr>
          <p:cNvPr id="3" name="Content Placeholder 2"/>
          <p:cNvSpPr>
            <a:spLocks noGrp="1"/>
          </p:cNvSpPr>
          <p:nvPr>
            <p:ph idx="1"/>
          </p:nvPr>
        </p:nvSpPr>
        <p:spPr>
          <a:xfrm>
            <a:off x="0" y="1546243"/>
            <a:ext cx="9144000" cy="4525963"/>
          </a:xfrm>
        </p:spPr>
        <p:txBody>
          <a:bodyPr>
            <a:noAutofit/>
          </a:bodyPr>
          <a:lstStyle/>
          <a:p>
            <a:r>
              <a:rPr lang="en-GB" sz="1600" dirty="0" smtClean="0"/>
              <a:t>The Only constant is Change</a:t>
            </a:r>
          </a:p>
          <a:p>
            <a:r>
              <a:rPr lang="en-GB" sz="1600" dirty="0" smtClean="0"/>
              <a:t>Everything changes, always has always will.</a:t>
            </a:r>
          </a:p>
          <a:p>
            <a:r>
              <a:rPr lang="en-GB" sz="1600" dirty="0" smtClean="0"/>
              <a:t>Variety is the spice of life.</a:t>
            </a:r>
          </a:p>
          <a:p>
            <a:r>
              <a:rPr lang="en-GB" sz="1600" dirty="0"/>
              <a:t>"Every generation needs a new revolution</a:t>
            </a:r>
            <a:r>
              <a:rPr lang="en-GB" sz="1600" dirty="0" smtClean="0"/>
              <a:t>.” Thomas Jefferson (third US President)</a:t>
            </a:r>
          </a:p>
          <a:p>
            <a:r>
              <a:rPr lang="en-GB" sz="1600" dirty="0"/>
              <a:t>“The key to change... is to let go of fear</a:t>
            </a:r>
            <a:r>
              <a:rPr lang="en-GB" sz="1600" dirty="0" smtClean="0"/>
              <a:t>.” unknown</a:t>
            </a:r>
          </a:p>
          <a:p>
            <a:r>
              <a:rPr lang="en-GB" sz="1600" dirty="0"/>
              <a:t>"Innovation—the heart of the knowledge economy—is fundamentally social</a:t>
            </a:r>
            <a:r>
              <a:rPr lang="en-GB" sz="1600" dirty="0" smtClean="0"/>
              <a:t>.“ — </a:t>
            </a:r>
            <a:r>
              <a:rPr lang="en-GB" sz="1600" b="1" dirty="0"/>
              <a:t>Malcolm </a:t>
            </a:r>
            <a:r>
              <a:rPr lang="en-GB" sz="1600" b="1" dirty="0" err="1" smtClean="0"/>
              <a:t>Gladwel</a:t>
            </a:r>
            <a:r>
              <a:rPr lang="en-GB" sz="1600" b="1" dirty="0" smtClean="0"/>
              <a:t> </a:t>
            </a:r>
            <a:endParaRPr lang="en-GB" sz="1600" dirty="0" smtClean="0"/>
          </a:p>
          <a:p>
            <a:r>
              <a:rPr lang="en-GB" sz="1600" dirty="0"/>
              <a:t>Change is inevitable - except from a vending machine. </a:t>
            </a:r>
            <a:r>
              <a:rPr lang="en-GB" sz="1600" dirty="0" smtClean="0"/>
              <a:t> </a:t>
            </a:r>
            <a:r>
              <a:rPr lang="en-GB" sz="1600" b="1" dirty="0" smtClean="0"/>
              <a:t>Robert </a:t>
            </a:r>
            <a:r>
              <a:rPr lang="en-GB" sz="1600" b="1" dirty="0"/>
              <a:t>C. </a:t>
            </a:r>
            <a:r>
              <a:rPr lang="en-GB" sz="1600" b="1" dirty="0" smtClean="0"/>
              <a:t>Gallagher</a:t>
            </a:r>
          </a:p>
          <a:p>
            <a:r>
              <a:rPr lang="en-GB" sz="1600" dirty="0"/>
              <a:t>If we don't change, we don't grow. If we don't grow, we aren't really living. </a:t>
            </a:r>
            <a:r>
              <a:rPr lang="en-GB" sz="1600" dirty="0" smtClean="0"/>
              <a:t> </a:t>
            </a:r>
            <a:r>
              <a:rPr lang="en-GB" sz="1600" b="1" dirty="0" smtClean="0"/>
              <a:t>Gail </a:t>
            </a:r>
            <a:r>
              <a:rPr lang="en-GB" sz="1600" b="1" dirty="0" err="1"/>
              <a:t>Sheehy</a:t>
            </a:r>
            <a:r>
              <a:rPr lang="en-GB" sz="1600" b="1" dirty="0"/>
              <a:t> </a:t>
            </a:r>
            <a:endParaRPr lang="en-GB" sz="1600" b="1" dirty="0" smtClean="0"/>
          </a:p>
          <a:p>
            <a:r>
              <a:rPr lang="en-GB" sz="1600" dirty="0"/>
              <a:t>Things do not change; we change. </a:t>
            </a:r>
            <a:r>
              <a:rPr lang="en-GB" sz="1600" b="1" dirty="0" smtClean="0"/>
              <a:t>Henry </a:t>
            </a:r>
            <a:r>
              <a:rPr lang="en-GB" sz="1600" b="1" dirty="0"/>
              <a:t>David Thoreau </a:t>
            </a:r>
            <a:endParaRPr lang="en-GB" sz="1600" b="1" dirty="0" smtClean="0"/>
          </a:p>
          <a:p>
            <a:r>
              <a:rPr lang="en-GB" sz="1600" dirty="0"/>
              <a:t>We live in a moment of history where change is so speeded up that we begin to see the </a:t>
            </a:r>
            <a:r>
              <a:rPr lang="en-GB" sz="1600" dirty="0" smtClean="0"/>
              <a:t>present</a:t>
            </a:r>
            <a:r>
              <a:rPr lang="en-GB" sz="1600" dirty="0"/>
              <a:t> Be the change that you want to see in the world. </a:t>
            </a:r>
            <a:r>
              <a:rPr lang="en-GB" sz="1600" b="1" dirty="0" smtClean="0"/>
              <a:t>Mohandas </a:t>
            </a:r>
            <a:r>
              <a:rPr lang="en-GB" sz="1600" b="1" dirty="0"/>
              <a:t>Gandhi  </a:t>
            </a:r>
            <a:endParaRPr lang="en-GB" sz="1600" b="1" dirty="0" smtClean="0"/>
          </a:p>
          <a:p>
            <a:r>
              <a:rPr lang="en-GB" sz="1600" dirty="0" smtClean="0"/>
              <a:t>If </a:t>
            </a:r>
            <a:r>
              <a:rPr lang="en-GB" sz="1600" dirty="0"/>
              <a:t>you don't like something, change it. If you can't change it, change your attitude. </a:t>
            </a:r>
            <a:r>
              <a:rPr lang="en-GB" sz="1600" dirty="0" smtClean="0"/>
              <a:t> </a:t>
            </a:r>
            <a:r>
              <a:rPr lang="en-GB" sz="1600" b="1" dirty="0" smtClean="0"/>
              <a:t>Maya </a:t>
            </a:r>
            <a:r>
              <a:rPr lang="en-GB" sz="1600" b="1" dirty="0"/>
              <a:t>Angelou </a:t>
            </a:r>
            <a:endParaRPr lang="en-GB" sz="1600" b="1" dirty="0" smtClean="0"/>
          </a:p>
          <a:p>
            <a:r>
              <a:rPr lang="en-GB" sz="1600" dirty="0"/>
              <a:t>The spirit of democracy is not a mechanical thing to be adjusted by abolition of forms. It requires change of heart. </a:t>
            </a:r>
            <a:r>
              <a:rPr lang="en-GB" sz="1600" b="1" dirty="0" smtClean="0"/>
              <a:t>Mohandas </a:t>
            </a:r>
            <a:r>
              <a:rPr lang="en-GB" sz="1600" b="1" dirty="0"/>
              <a:t>Gandhi </a:t>
            </a:r>
            <a:endParaRPr lang="en-GB" sz="1600" dirty="0"/>
          </a:p>
          <a:p>
            <a:r>
              <a:rPr lang="en-GB" sz="1600" dirty="0"/>
              <a:t>If you change the way you look at things, the things you look at change. </a:t>
            </a:r>
            <a:r>
              <a:rPr lang="en-GB" sz="1600" dirty="0" smtClean="0"/>
              <a:t> </a:t>
            </a:r>
            <a:r>
              <a:rPr lang="en-GB" sz="1600" b="1" dirty="0" smtClean="0"/>
              <a:t>Wayne </a:t>
            </a:r>
            <a:r>
              <a:rPr lang="en-GB" sz="1600" b="1" dirty="0"/>
              <a:t>Dyer </a:t>
            </a:r>
            <a:endParaRPr lang="en-GB" sz="1600" b="1" dirty="0" smtClean="0"/>
          </a:p>
          <a:p>
            <a:r>
              <a:rPr lang="en-GB" sz="1600" dirty="0"/>
              <a:t>If you change the way you look at things, the things you look at change. </a:t>
            </a:r>
            <a:r>
              <a:rPr lang="en-GB" sz="1600" b="1" dirty="0" smtClean="0"/>
              <a:t>Wayne </a:t>
            </a:r>
            <a:r>
              <a:rPr lang="en-GB" sz="1600" b="1" dirty="0"/>
              <a:t>Dyer </a:t>
            </a:r>
          </a:p>
          <a:p>
            <a:r>
              <a:rPr lang="en-GB" sz="1600" dirty="0"/>
              <a:t>We can change our lives. We can do, have, and be exactly what we wish. </a:t>
            </a:r>
            <a:r>
              <a:rPr lang="en-GB" sz="1600" b="1" dirty="0" smtClean="0"/>
              <a:t>Tony </a:t>
            </a:r>
            <a:r>
              <a:rPr lang="en-GB" sz="1600" b="1" dirty="0"/>
              <a:t>Robbins </a:t>
            </a:r>
            <a:endParaRPr lang="en-GB" sz="1600" b="1" dirty="0" smtClean="0"/>
          </a:p>
          <a:p>
            <a:r>
              <a:rPr lang="en-GB" sz="1600" dirty="0"/>
              <a:t>Education is the most powerful weapon which you can use to change the world. </a:t>
            </a:r>
            <a:r>
              <a:rPr lang="en-GB" sz="1600" dirty="0" smtClean="0"/>
              <a:t> </a:t>
            </a:r>
            <a:r>
              <a:rPr lang="en-GB" sz="1600" b="1" dirty="0" smtClean="0"/>
              <a:t>Nelson </a:t>
            </a:r>
            <a:r>
              <a:rPr lang="en-GB" sz="1600" b="1" dirty="0"/>
              <a:t>Mandela </a:t>
            </a:r>
          </a:p>
          <a:p>
            <a:r>
              <a:rPr lang="en-GB" sz="1600" dirty="0" smtClean="0"/>
              <a:t>Our intention creates our reality. </a:t>
            </a:r>
            <a:r>
              <a:rPr lang="en-GB" sz="1600" b="1" dirty="0" smtClean="0"/>
              <a:t>Wayne Dyer </a:t>
            </a:r>
          </a:p>
          <a:p>
            <a:r>
              <a:rPr lang="en-GB" sz="1600" dirty="0" smtClean="0"/>
              <a:t>The Only constant is change, except nothing ever changes :  ) </a:t>
            </a:r>
            <a:r>
              <a:rPr lang="en-GB" sz="1600" b="1" dirty="0" smtClean="0"/>
              <a:t>James Williams</a:t>
            </a:r>
          </a:p>
          <a:p>
            <a:endParaRPr lang="en-GB" sz="1600" dirty="0" smtClean="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u="sng" dirty="0" smtClean="0"/>
              <a:t>X Stage </a:t>
            </a:r>
            <a:r>
              <a:rPr lang="en-GB" u="sng" dirty="0" smtClean="0"/>
              <a:t>of Lifelong Learning</a:t>
            </a:r>
            <a:endParaRPr lang="en-GB" u="sng" dirty="0"/>
          </a:p>
        </p:txBody>
      </p:sp>
      <p:sp>
        <p:nvSpPr>
          <p:cNvPr id="3" name="Content Placeholder 2"/>
          <p:cNvSpPr>
            <a:spLocks noGrp="1"/>
          </p:cNvSpPr>
          <p:nvPr>
            <p:ph idx="1"/>
          </p:nvPr>
        </p:nvSpPr>
        <p:spPr>
          <a:xfrm>
            <a:off x="0" y="2143116"/>
            <a:ext cx="9144000" cy="5072098"/>
          </a:xfrm>
        </p:spPr>
        <p:txBody>
          <a:bodyPr>
            <a:normAutofit fontScale="55000" lnSpcReduction="20000"/>
          </a:bodyPr>
          <a:lstStyle/>
          <a:p>
            <a:pPr>
              <a:buNone/>
            </a:pPr>
            <a:r>
              <a:rPr lang="en-GB" b="1" dirty="0" smtClean="0"/>
              <a:t>Learning in the 6-24 age group</a:t>
            </a:r>
          </a:p>
          <a:p>
            <a:r>
              <a:rPr lang="en-GB" dirty="0" smtClean="0"/>
              <a:t>Learning of the 6 – 24 age group primarily takes place in educational institutions, from primary </a:t>
            </a:r>
            <a:r>
              <a:rPr lang="en-GB" dirty="0" smtClean="0"/>
              <a:t>secondary </a:t>
            </a:r>
            <a:r>
              <a:rPr lang="en-GB" dirty="0" smtClean="0"/>
              <a:t>to tertiary </a:t>
            </a:r>
            <a:r>
              <a:rPr lang="en-GB" dirty="0" smtClean="0"/>
              <a:t>and higher education. </a:t>
            </a:r>
            <a:r>
              <a:rPr lang="en-GB" dirty="0" smtClean="0"/>
              <a:t>Family life, social organizations, religious institutions, and mass media can also play a role in non-formal and informal learning during this time. The objective of learning in this period is the holistic development of learners in four aspects, namely: physical, intellectual, social capacity, emotional and mental development.</a:t>
            </a:r>
          </a:p>
          <a:p>
            <a:pPr>
              <a:buNone/>
            </a:pPr>
            <a:r>
              <a:rPr lang="en-GB" b="1" dirty="0" smtClean="0"/>
              <a:t>Learning in the </a:t>
            </a:r>
            <a:r>
              <a:rPr lang="en-GB" b="1" dirty="0" smtClean="0"/>
              <a:t>25-60 </a:t>
            </a:r>
            <a:r>
              <a:rPr lang="en-GB" b="1" dirty="0" smtClean="0"/>
              <a:t>age group</a:t>
            </a:r>
          </a:p>
          <a:p>
            <a:r>
              <a:rPr lang="en-GB" dirty="0" smtClean="0"/>
              <a:t>Learning during the working life of the 25 – 60 age </a:t>
            </a:r>
            <a:r>
              <a:rPr lang="en-GB" dirty="0" smtClean="0"/>
              <a:t>group </a:t>
            </a:r>
            <a:r>
              <a:rPr lang="en-GB" dirty="0" smtClean="0"/>
              <a:t>learn </a:t>
            </a:r>
            <a:r>
              <a:rPr lang="en-GB" dirty="0" smtClean="0"/>
              <a:t>more informally mostly </a:t>
            </a:r>
            <a:r>
              <a:rPr lang="en-GB" dirty="0" smtClean="0"/>
              <a:t>from </a:t>
            </a:r>
            <a:r>
              <a:rPr lang="en-GB" dirty="0" smtClean="0"/>
              <a:t> life-experience, informal-learning (books/</a:t>
            </a:r>
            <a:r>
              <a:rPr lang="en-GB" dirty="0" smtClean="0"/>
              <a:t>videos), </a:t>
            </a:r>
            <a:r>
              <a:rPr lang="en-GB" dirty="0" smtClean="0"/>
              <a:t>their </a:t>
            </a:r>
            <a:r>
              <a:rPr lang="en-GB" dirty="0" smtClean="0"/>
              <a:t>occupations, work-places, colleagues, </a:t>
            </a:r>
            <a:r>
              <a:rPr lang="en-GB" dirty="0" smtClean="0"/>
              <a:t>travel, </a:t>
            </a:r>
            <a:r>
              <a:rPr lang="en-GB" dirty="0" smtClean="0"/>
              <a:t>mass </a:t>
            </a:r>
            <a:r>
              <a:rPr lang="en-GB" dirty="0" err="1" smtClean="0"/>
              <a:t>media,internet</a:t>
            </a:r>
            <a:r>
              <a:rPr lang="en-GB" dirty="0" smtClean="0"/>
              <a:t>. </a:t>
            </a:r>
            <a:r>
              <a:rPr lang="en-GB" dirty="0" smtClean="0"/>
              <a:t>Adults learn from experiences and problem solving. They therefore need continuous development of intellect, capability and integrity.</a:t>
            </a:r>
          </a:p>
          <a:p>
            <a:pPr>
              <a:buNone/>
            </a:pPr>
            <a:r>
              <a:rPr lang="en-GB" b="1" dirty="0" smtClean="0"/>
              <a:t>Learning in the 70+ age group</a:t>
            </a:r>
          </a:p>
          <a:p>
            <a:r>
              <a:rPr lang="en-GB" dirty="0" smtClean="0"/>
              <a:t>Learning in old age (over 70 years old) elderly people can learn a great deal from activities suitable to their age e.g. art, music, sports for the elderly, handicrafts and social work. They are highly respected in society; capable of searching for knowledge and provide intellectual support to local communities. They can also carry out voluntary work in community organizations, clubs and associations. Such work makes their lives meaningful as well as bringing benefits to society.</a:t>
            </a:r>
          </a:p>
          <a:p>
            <a:endParaRPr lang="en-GB" dirty="0"/>
          </a:p>
        </p:txBody>
      </p:sp>
      <p:sp>
        <p:nvSpPr>
          <p:cNvPr id="4" name="TextBox 3"/>
          <p:cNvSpPr txBox="1"/>
          <p:nvPr/>
        </p:nvSpPr>
        <p:spPr>
          <a:xfrm>
            <a:off x="0" y="857232"/>
            <a:ext cx="9144000" cy="1323439"/>
          </a:xfrm>
          <a:prstGeom prst="rect">
            <a:avLst/>
          </a:prstGeom>
          <a:noFill/>
        </p:spPr>
        <p:txBody>
          <a:bodyPr wrap="square" rtlCol="0">
            <a:spAutoFit/>
          </a:bodyPr>
          <a:lstStyle/>
          <a:p>
            <a:r>
              <a:rPr lang="en-GB" sz="1600" dirty="0" smtClean="0"/>
              <a:t>Lifelong education means education resulting from integration of formal, non-formal, and informal education so as to create ability for continuous lifelong development and quality of life. </a:t>
            </a:r>
            <a:r>
              <a:rPr lang="en-GB" sz="1600" dirty="0" smtClean="0"/>
              <a:t>Learning </a:t>
            </a:r>
            <a:r>
              <a:rPr lang="en-GB" sz="1600" dirty="0" smtClean="0"/>
              <a:t>therefore </a:t>
            </a:r>
            <a:r>
              <a:rPr lang="en-GB" sz="1600" dirty="0" smtClean="0"/>
              <a:t>takes </a:t>
            </a:r>
            <a:r>
              <a:rPr lang="en-GB" sz="1600" dirty="0" smtClean="0"/>
              <a:t>place at all times and in all places. It is a continuous lifelong process, going on from birth to the end of our life, </a:t>
            </a:r>
          </a:p>
          <a:p>
            <a:endParaRPr lang="en-GB" sz="1600" dirty="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u="sng" dirty="0" smtClean="0"/>
              <a:t>Shift: Production to Customer orientated</a:t>
            </a:r>
            <a:endParaRPr lang="en-GB" u="sng" dirty="0"/>
          </a:p>
        </p:txBody>
      </p:sp>
      <p:sp>
        <p:nvSpPr>
          <p:cNvPr id="3" name="Content Placeholder 2"/>
          <p:cNvSpPr>
            <a:spLocks noGrp="1"/>
          </p:cNvSpPr>
          <p:nvPr>
            <p:ph idx="1"/>
          </p:nvPr>
        </p:nvSpPr>
        <p:spPr>
          <a:xfrm>
            <a:off x="0" y="1357298"/>
            <a:ext cx="9144000" cy="5000660"/>
          </a:xfrm>
        </p:spPr>
        <p:txBody>
          <a:bodyPr>
            <a:normAutofit fontScale="62500" lnSpcReduction="20000"/>
          </a:bodyPr>
          <a:lstStyle/>
          <a:p>
            <a:r>
              <a:rPr lang="en-GB" b="1" dirty="0" smtClean="0"/>
              <a:t>21</a:t>
            </a:r>
            <a:r>
              <a:rPr lang="en-GB" b="1" baseline="30000" dirty="0" smtClean="0"/>
              <a:t>st</a:t>
            </a:r>
            <a:r>
              <a:rPr lang="en-GB" b="1" dirty="0" smtClean="0"/>
              <a:t> century </a:t>
            </a:r>
            <a:r>
              <a:rPr lang="en-GB" dirty="0" smtClean="0"/>
              <a:t>companies are more </a:t>
            </a:r>
            <a:r>
              <a:rPr lang="en-GB" b="1" dirty="0" smtClean="0"/>
              <a:t>customer or marketing focused </a:t>
            </a:r>
            <a:r>
              <a:rPr lang="en-GB" dirty="0" smtClean="0"/>
              <a:t>as opposed to production oriented. </a:t>
            </a:r>
          </a:p>
          <a:p>
            <a:r>
              <a:rPr lang="en-GB" dirty="0" smtClean="0"/>
              <a:t>Most organisations today are developing customer focus. A market orientated company is one that organises its activities, products and services around the wants and needs of its customers. By contrast, a product-orientated firm has its primary focus on its product – and on the skills, knowledge and systems that support that product.  Until the late </a:t>
            </a:r>
            <a:r>
              <a:rPr lang="en-GB" b="1" dirty="0" smtClean="0"/>
              <a:t>20th century many firms were product-orientated and failed to understand the</a:t>
            </a:r>
            <a:r>
              <a:rPr lang="en-GB" dirty="0" smtClean="0"/>
              <a:t> </a:t>
            </a:r>
            <a:r>
              <a:rPr lang="en-GB" b="1" dirty="0" smtClean="0"/>
              <a:t>changing needs of their customers</a:t>
            </a:r>
          </a:p>
          <a:p>
            <a:r>
              <a:rPr lang="en-GB" dirty="0" smtClean="0"/>
              <a:t>However, product orientation can still be important in keeping an emphasis on quality, safety  and investment in new technology. </a:t>
            </a:r>
            <a:br>
              <a:rPr lang="en-GB" dirty="0" smtClean="0"/>
            </a:br>
            <a:r>
              <a:rPr lang="en-GB" dirty="0" smtClean="0"/>
              <a:t>Successful companies recognise the importance of both approaches. Products must start with the needs and wants of customers. But delivery of a profitable product depends on efficiency and quality in production.</a:t>
            </a:r>
          </a:p>
          <a:p>
            <a:pPr fontAlgn="base"/>
            <a:r>
              <a:rPr lang="en-GB" dirty="0" smtClean="0"/>
              <a:t>In the real world, customer and product orientation are closely intertwined so that companies like Gillette and Coca-Cola for example will carry out market research into what consumers want and organise high-quality product development in line with the results of market research.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892</TotalTime>
  <Words>1679</Words>
  <Application>Microsoft Office PowerPoint</Application>
  <PresentationFormat>On-screen Show (4:3)</PresentationFormat>
  <Paragraphs>152</Paragraphs>
  <Slides>26</Slides>
  <Notes>1</Notes>
  <HiddenSlides>3</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The Learning Organisation &amp; Change:  Individual &amp; Organisational Development. </vt:lpstr>
      <vt:lpstr>Maslow’s Hierarchy, what is it?</vt:lpstr>
      <vt:lpstr>+ A Pyramid of Potential and Personal Development</vt:lpstr>
      <vt:lpstr>+ A Model of  Learning &amp; Intelligence of Personal &amp; Professional Development</vt:lpstr>
      <vt:lpstr>Slide 5</vt:lpstr>
      <vt:lpstr>Self-Actualisation &amp; Multiple intelligences</vt:lpstr>
      <vt:lpstr>Self-Actualised Organisation</vt:lpstr>
      <vt:lpstr>Learning &amp; Change</vt:lpstr>
      <vt:lpstr>Lifelong learning</vt:lpstr>
      <vt:lpstr>Experiential learning </vt:lpstr>
      <vt:lpstr>Experiential learning cont...</vt:lpstr>
      <vt:lpstr>Learning Organisation</vt:lpstr>
      <vt:lpstr>Features of Learning Organisations:</vt:lpstr>
      <vt:lpstr>5 Characteristics of a Learning Organisation</vt:lpstr>
      <vt:lpstr>Systems thinking</vt:lpstr>
      <vt:lpstr>Personal mastery</vt:lpstr>
      <vt:lpstr>Mental models</vt:lpstr>
      <vt:lpstr>Shared vision</vt:lpstr>
      <vt:lpstr>Team learning</vt:lpstr>
      <vt:lpstr>Class Online Research Activity</vt:lpstr>
      <vt:lpstr>Barriers</vt:lpstr>
      <vt:lpstr>Experiential Life-long Learning</vt:lpstr>
      <vt:lpstr>Limitations of Classroom learning</vt:lpstr>
      <vt:lpstr>‘Change Quotes’ from brainyquote.com</vt:lpstr>
      <vt:lpstr>X Stage of Lifelong Learning</vt:lpstr>
      <vt:lpstr>Shift: Production to Customer orientated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James Williams</dc:creator>
  <cp:lastModifiedBy>James Williams</cp:lastModifiedBy>
  <cp:revision>300</cp:revision>
  <dcterms:created xsi:type="dcterms:W3CDTF">2010-10-29T14:19:29Z</dcterms:created>
  <dcterms:modified xsi:type="dcterms:W3CDTF">2012-03-11T17:13:07Z</dcterms:modified>
</cp:coreProperties>
</file>