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87" r:id="rId3"/>
    <p:sldId id="346" r:id="rId4"/>
    <p:sldId id="345" r:id="rId5"/>
    <p:sldId id="316" r:id="rId6"/>
    <p:sldId id="317" r:id="rId7"/>
    <p:sldId id="318" r:id="rId8"/>
    <p:sldId id="348" r:id="rId9"/>
    <p:sldId id="319" r:id="rId10"/>
    <p:sldId id="320" r:id="rId11"/>
    <p:sldId id="321" r:id="rId12"/>
    <p:sldId id="322" r:id="rId13"/>
    <p:sldId id="324" r:id="rId14"/>
    <p:sldId id="323" r:id="rId15"/>
    <p:sldId id="347" r:id="rId16"/>
    <p:sldId id="349" r:id="rId17"/>
    <p:sldId id="350" r:id="rId18"/>
    <p:sldId id="351" r:id="rId19"/>
    <p:sldId id="352" r:id="rId20"/>
    <p:sldId id="354" r:id="rId21"/>
    <p:sldId id="353" r:id="rId22"/>
    <p:sldId id="325" r:id="rId23"/>
    <p:sldId id="327" r:id="rId24"/>
    <p:sldId id="328" r:id="rId25"/>
    <p:sldId id="329" r:id="rId26"/>
    <p:sldId id="330" r:id="rId27"/>
    <p:sldId id="331" r:id="rId28"/>
    <p:sldId id="286" r:id="rId29"/>
    <p:sldId id="315" r:id="rId30"/>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063" autoAdjust="0"/>
  </p:normalViewPr>
  <p:slideViewPr>
    <p:cSldViewPr>
      <p:cViewPr varScale="1">
        <p:scale>
          <a:sx n="84" d="100"/>
          <a:sy n="84" d="100"/>
        </p:scale>
        <p:origin x="2394" y="1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30/11/2017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 other main kind of guided media is optical</a:t>
            </a:r>
            <a:r>
              <a:rPr lang="en-US" baseline="0" dirty="0" smtClean="0"/>
              <a:t> fiber. It is widely used for links that run at high rates, particularly over long distances. It is much, much better than wire in both regards. Examples include the backbone links between ISP facilities, and fiber runs to the home (FTTH) that provide much higher bandwidth home connectivity than ADSL. The optical fiber is a very long, thin strand of glass. The figure shows the overall system. A light source is needed to produce pulses of light, either a LED or a laser (better quality, more expensive). The pulses of light are trapped in the fiber (total internal reflection) and follow it. At the other end a </a:t>
            </a:r>
            <a:r>
              <a:rPr lang="en-US" baseline="0" dirty="0" err="1" smtClean="0"/>
              <a:t>photodetector</a:t>
            </a:r>
            <a:r>
              <a:rPr lang="en-US" baseline="0" dirty="0" smtClean="0"/>
              <a:t> turns pulses of light into electrical signals. </a:t>
            </a:r>
            <a:endParaRPr lang="en-US"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5</a:t>
            </a:fld>
            <a:endParaRPr lang="en-GB"/>
          </a:p>
        </p:txBody>
      </p:sp>
    </p:spTree>
    <p:extLst>
      <p:ext uri="{BB962C8B-B14F-4D97-AF65-F5344CB8AC3E}">
        <p14:creationId xmlns:p14="http://schemas.microsoft.com/office/powerpoint/2010/main" val="533462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This slide shows why fiber runs for high rates and long distances – attenuation is very low (can go 10km</a:t>
            </a:r>
            <a:r>
              <a:rPr lang="en-US" baseline="0" dirty="0" smtClean="0"/>
              <a:t> before the signal has lost 3dB or half its power) </a:t>
            </a:r>
            <a:r>
              <a:rPr lang="en-US" dirty="0" smtClean="0"/>
              <a:t>for enormous regions of bandwidth</a:t>
            </a:r>
            <a:r>
              <a:rPr lang="en-US" baseline="0" dirty="0" smtClean="0"/>
              <a:t> (30 *Terahertz* when wavelength is converted to frequency).</a:t>
            </a:r>
            <a:endParaRPr lang="en-US"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6</a:t>
            </a:fld>
            <a:endParaRPr lang="en-GB"/>
          </a:p>
        </p:txBody>
      </p:sp>
    </p:spTree>
    <p:extLst>
      <p:ext uri="{BB962C8B-B14F-4D97-AF65-F5344CB8AC3E}">
        <p14:creationId xmlns:p14="http://schemas.microsoft.com/office/powerpoint/2010/main" val="25660282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7</a:t>
            </a:fld>
            <a:endParaRPr lang="en-GB"/>
          </a:p>
        </p:txBody>
      </p:sp>
    </p:spTree>
    <p:extLst>
      <p:ext uri="{BB962C8B-B14F-4D97-AF65-F5344CB8AC3E}">
        <p14:creationId xmlns:p14="http://schemas.microsoft.com/office/powerpoint/2010/main" val="2887191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Fiber</a:t>
            </a:r>
            <a:r>
              <a:rPr lang="en-US" baseline="0" dirty="0" smtClean="0"/>
              <a:t> gives you very high rates over long runs; wires score less highly on these properties and support high rates over much shorter runs. But wires are usually the inexpensive solution when the transmission/reception hardware is included. Wires are also easier to work with; fiber requires greater care with connections. Fiber has the advantage that it is very hard to tap as the light is confined only to the fiber or the fiber is broken. Wires are usually easy to tap because they radiate the signal well. </a:t>
            </a:r>
            <a:endParaRPr lang="en-US"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9</a:t>
            </a:fld>
            <a:endParaRPr lang="en-GB"/>
          </a:p>
        </p:txBody>
      </p:sp>
    </p:spTree>
    <p:extLst>
      <p:ext uri="{BB962C8B-B14F-4D97-AF65-F5344CB8AC3E}">
        <p14:creationId xmlns:p14="http://schemas.microsoft.com/office/powerpoint/2010/main" val="30536952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12</a:t>
            </a:fld>
            <a:endParaRPr lang="en-GB"/>
          </a:p>
        </p:txBody>
      </p:sp>
    </p:spTree>
    <p:extLst>
      <p:ext uri="{BB962C8B-B14F-4D97-AF65-F5344CB8AC3E}">
        <p14:creationId xmlns:p14="http://schemas.microsoft.com/office/powerpoint/2010/main" val="37786217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15</a:t>
            </a:fld>
            <a:endParaRPr lang="en-GB"/>
          </a:p>
        </p:txBody>
      </p:sp>
    </p:spTree>
    <p:extLst>
      <p:ext uri="{BB962C8B-B14F-4D97-AF65-F5344CB8AC3E}">
        <p14:creationId xmlns:p14="http://schemas.microsoft.com/office/powerpoint/2010/main" val="34683543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smtClean="0"/>
              <a:t>Time-division multiplexing</a:t>
            </a:r>
          </a:p>
          <a:p>
            <a:pPr lvl="1"/>
            <a:r>
              <a:rPr lang="en-US" altLang="en-US" dirty="0" smtClean="0"/>
              <a:t>Interleaves signals at slower rates</a:t>
            </a:r>
          </a:p>
          <a:p>
            <a:r>
              <a:rPr lang="en-US" altLang="en-US" dirty="0" smtClean="0"/>
              <a:t>Frequency-division multiplexing</a:t>
            </a:r>
          </a:p>
          <a:p>
            <a:pPr lvl="1"/>
            <a:r>
              <a:rPr lang="en-US" altLang="en-US" dirty="0" smtClean="0"/>
              <a:t>Combines signals at different frequencies electronically to make composite signal</a:t>
            </a:r>
          </a:p>
          <a:p>
            <a:r>
              <a:rPr lang="en-US" altLang="en-US" dirty="0" smtClean="0"/>
              <a:t>Wavelength-division multiplexing</a:t>
            </a:r>
          </a:p>
          <a:p>
            <a:pPr lvl="1"/>
            <a:r>
              <a:rPr lang="en-US" altLang="en-US" dirty="0" smtClean="0"/>
              <a:t>Sends signals at different wavelengths</a:t>
            </a:r>
          </a:p>
          <a:p>
            <a:pPr lvl="1"/>
            <a:r>
              <a:rPr lang="en-US" altLang="en-US" dirty="0" smtClean="0"/>
              <a:t>Like frequency multiplexing of radio spectrum</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16</a:t>
            </a:fld>
            <a:endParaRPr lang="en-GB"/>
          </a:p>
        </p:txBody>
      </p:sp>
    </p:spTree>
    <p:extLst>
      <p:ext uri="{BB962C8B-B14F-4D97-AF65-F5344CB8AC3E}">
        <p14:creationId xmlns:p14="http://schemas.microsoft.com/office/powerpoint/2010/main" val="13950919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altLang="en-US" dirty="0" smtClean="0"/>
              <a:t>Convert optical signals to electronic signals</a:t>
            </a:r>
          </a:p>
          <a:p>
            <a:pPr>
              <a:lnSpc>
                <a:spcPct val="80000"/>
              </a:lnSpc>
            </a:pPr>
            <a:r>
              <a:rPr lang="en-US" altLang="en-US" dirty="0" smtClean="0"/>
              <a:t>Stages (not counting preamplifiers, switches)</a:t>
            </a:r>
          </a:p>
          <a:p>
            <a:pPr lvl="1">
              <a:lnSpc>
                <a:spcPct val="80000"/>
              </a:lnSpc>
            </a:pPr>
            <a:r>
              <a:rPr lang="en-US" altLang="en-US" dirty="0" smtClean="0"/>
              <a:t>Wavelength-division </a:t>
            </a:r>
            <a:r>
              <a:rPr lang="en-US" altLang="en-US" dirty="0" err="1" smtClean="0"/>
              <a:t>demultiplexing</a:t>
            </a:r>
            <a:endParaRPr lang="en-US" altLang="en-US" dirty="0" smtClean="0"/>
          </a:p>
          <a:p>
            <a:pPr lvl="1">
              <a:lnSpc>
                <a:spcPct val="80000"/>
              </a:lnSpc>
            </a:pPr>
            <a:r>
              <a:rPr lang="en-US" altLang="en-US" dirty="0" smtClean="0"/>
              <a:t>Detection: optical-to-electronic signals</a:t>
            </a:r>
          </a:p>
          <a:p>
            <a:pPr lvl="1">
              <a:lnSpc>
                <a:spcPct val="80000"/>
              </a:lnSpc>
            </a:pPr>
            <a:r>
              <a:rPr lang="en-US" altLang="en-US" dirty="0" smtClean="0"/>
              <a:t>Thresholding, retiming (electronic regeneration)</a:t>
            </a:r>
          </a:p>
          <a:p>
            <a:pPr lvl="1">
              <a:lnSpc>
                <a:spcPct val="80000"/>
              </a:lnSpc>
            </a:pPr>
            <a:r>
              <a:rPr lang="en-US" altLang="en-US" dirty="0" smtClean="0"/>
              <a:t>Time-division </a:t>
            </a:r>
            <a:r>
              <a:rPr lang="en-US" altLang="en-US" dirty="0" err="1" smtClean="0"/>
              <a:t>demultiplexing</a:t>
            </a:r>
            <a:endParaRPr lang="en-US" altLang="en-US" dirty="0" smtClean="0"/>
          </a:p>
          <a:p>
            <a:pPr>
              <a:lnSpc>
                <a:spcPct val="80000"/>
              </a:lnSpc>
            </a:pPr>
            <a:r>
              <a:rPr lang="en-US" altLang="en-US" dirty="0" smtClean="0"/>
              <a:t>WDM: must be done before detectors</a:t>
            </a:r>
          </a:p>
          <a:p>
            <a:pPr lvl="1">
              <a:lnSpc>
                <a:spcPct val="80000"/>
              </a:lnSpc>
            </a:pPr>
            <a:r>
              <a:rPr lang="en-US" altLang="en-US" dirty="0" smtClean="0"/>
              <a:t>Detectors can't discriminate close wavelengths</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17</a:t>
            </a:fld>
            <a:endParaRPr lang="en-GB"/>
          </a:p>
        </p:txBody>
      </p:sp>
    </p:spTree>
    <p:extLst>
      <p:ext uri="{BB962C8B-B14F-4D97-AF65-F5344CB8AC3E}">
        <p14:creationId xmlns:p14="http://schemas.microsoft.com/office/powerpoint/2010/main" val="37770502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The traditional link between the radio base station (RBS) and the antenna has previously been a copper coaxial cable. To use an optical fibre cable instead, makes both design of new sites, as well as the physical deployment of the hardware, much easier.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Modulated microwave signals had to be available at the input end of the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system, which subsequently transported them over a distance to the RS (Remote Site) in the form of optical signals. At the RS the microwave signals are regenerated and radiated by antennas. The system was used to distribute GSM 900 network traffic.</a:t>
            </a:r>
          </a:p>
          <a:p>
            <a:endParaRPr lang="en-GB" b="0" dirty="0" smtClean="0"/>
          </a:p>
          <a:p>
            <a:r>
              <a:rPr lang="en-GB" sz="1200" b="0" i="0" u="none" strike="noStrike" kern="1200" baseline="0" dirty="0" smtClean="0">
                <a:solidFill>
                  <a:schemeClr val="tx1"/>
                </a:solidFill>
                <a:latin typeface="+mn-lt"/>
                <a:ea typeface="+mn-ea"/>
                <a:cs typeface="+mn-cs"/>
              </a:rPr>
              <a:t>Today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systems, are designed to perform added radio system functionalities besides transportation and mobility functions. These functions include data modulation, signal processing, and frequency conversion (up and down). For a multifunctional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system, the required radio signal at the input of the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system depends on the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technology and the functionality desired. Figure 1. shows a typical RF signal (modulated by </a:t>
            </a:r>
            <a:r>
              <a:rPr lang="en-GB" sz="1200" b="0" i="0" u="none" strike="noStrike" kern="1200" baseline="0" dirty="0" err="1" smtClean="0">
                <a:solidFill>
                  <a:schemeClr val="tx1"/>
                </a:solidFill>
                <a:latin typeface="+mn-lt"/>
                <a:ea typeface="+mn-ea"/>
                <a:cs typeface="+mn-cs"/>
              </a:rPr>
              <a:t>analog</a:t>
            </a:r>
            <a:r>
              <a:rPr lang="en-GB" sz="1200" b="0" i="0" u="none" strike="noStrike" kern="1200" baseline="0" dirty="0" smtClean="0">
                <a:solidFill>
                  <a:schemeClr val="tx1"/>
                </a:solidFill>
                <a:latin typeface="+mn-lt"/>
                <a:ea typeface="+mn-ea"/>
                <a:cs typeface="+mn-cs"/>
              </a:rPr>
              <a:t> or digital modulation techniques) being transported by an </a:t>
            </a:r>
            <a:r>
              <a:rPr lang="en-GB" sz="1200" b="0" i="0" u="none" strike="noStrike" kern="1200" baseline="0" dirty="0" err="1" smtClean="0">
                <a:solidFill>
                  <a:schemeClr val="tx1"/>
                </a:solidFill>
                <a:latin typeface="+mn-lt"/>
                <a:ea typeface="+mn-ea"/>
                <a:cs typeface="+mn-cs"/>
              </a:rPr>
              <a:t>analog</a:t>
            </a:r>
            <a:r>
              <a:rPr lang="en-GB" sz="1200" b="0" i="0" u="none" strike="noStrike" kern="1200" baseline="0" dirty="0" smtClean="0">
                <a:solidFill>
                  <a:schemeClr val="tx1"/>
                </a:solidFill>
                <a:latin typeface="+mn-lt"/>
                <a:ea typeface="+mn-ea"/>
                <a:cs typeface="+mn-cs"/>
              </a:rPr>
              <a:t> </a:t>
            </a:r>
            <a:r>
              <a:rPr lang="en-GB" sz="1200" b="0" i="0" u="none" strike="noStrike" kern="1200" baseline="0" dirty="0" err="1" smtClean="0">
                <a:solidFill>
                  <a:schemeClr val="tx1"/>
                </a:solidFill>
                <a:latin typeface="+mn-lt"/>
                <a:ea typeface="+mn-ea"/>
                <a:cs typeface="+mn-cs"/>
              </a:rPr>
              <a:t>fiber</a:t>
            </a:r>
            <a:r>
              <a:rPr lang="en-GB" sz="1200" b="0" i="0" u="none" strike="noStrike" kern="1200" baseline="0" dirty="0" smtClean="0">
                <a:solidFill>
                  <a:schemeClr val="tx1"/>
                </a:solidFill>
                <a:latin typeface="+mn-lt"/>
                <a:ea typeface="+mn-ea"/>
                <a:cs typeface="+mn-cs"/>
              </a:rPr>
              <a:t> optic link. The RF signal may be baseband data, modulated IF, or the actual modulated RF signal to be distributed. The RF signal is used to modulate the optical source in transmitter. The resulting optical signal is launched into an optical </a:t>
            </a:r>
            <a:r>
              <a:rPr lang="en-GB" sz="1200" b="0" i="0" u="none" strike="noStrike" kern="1200" baseline="0" dirty="0" err="1" smtClean="0">
                <a:solidFill>
                  <a:schemeClr val="tx1"/>
                </a:solidFill>
                <a:latin typeface="+mn-lt"/>
                <a:ea typeface="+mn-ea"/>
                <a:cs typeface="+mn-cs"/>
              </a:rPr>
              <a:t>fiber</a:t>
            </a:r>
            <a:r>
              <a:rPr lang="en-GB" sz="1200" b="0" i="0" u="none" strike="noStrike" kern="1200" baseline="0" dirty="0" smtClean="0">
                <a:solidFill>
                  <a:schemeClr val="tx1"/>
                </a:solidFill>
                <a:latin typeface="+mn-lt"/>
                <a:ea typeface="+mn-ea"/>
                <a:cs typeface="+mn-cs"/>
              </a:rPr>
              <a:t>. At the other end of the </a:t>
            </a:r>
            <a:r>
              <a:rPr lang="en-GB" sz="1200" b="0" i="0" u="none" strike="noStrike" kern="1200" baseline="0" dirty="0" err="1" smtClean="0">
                <a:solidFill>
                  <a:schemeClr val="tx1"/>
                </a:solidFill>
                <a:latin typeface="+mn-lt"/>
                <a:ea typeface="+mn-ea"/>
                <a:cs typeface="+mn-cs"/>
              </a:rPr>
              <a:t>fiber</a:t>
            </a:r>
            <a:r>
              <a:rPr lang="en-GB" sz="1200" b="0" i="0" u="none" strike="noStrike" kern="1200" baseline="0" dirty="0" smtClean="0">
                <a:solidFill>
                  <a:schemeClr val="tx1"/>
                </a:solidFill>
                <a:latin typeface="+mn-lt"/>
                <a:ea typeface="+mn-ea"/>
                <a:cs typeface="+mn-cs"/>
              </a:rPr>
              <a:t>, we need an optical receiver that converts the optical signal to RF again. The generated electrical signal must meet the specifications required by the wireless application be it GSM, UMTS, wireless LAN, </a:t>
            </a:r>
            <a:r>
              <a:rPr lang="en-GB" sz="1200" b="0" i="0" u="none" strike="noStrike" kern="1200" baseline="0" dirty="0" err="1" smtClean="0">
                <a:solidFill>
                  <a:schemeClr val="tx1"/>
                </a:solidFill>
                <a:latin typeface="+mn-lt"/>
                <a:ea typeface="+mn-ea"/>
                <a:cs typeface="+mn-cs"/>
              </a:rPr>
              <a:t>WiMax</a:t>
            </a:r>
            <a:r>
              <a:rPr lang="en-GB" sz="1200" b="0" i="0" u="none" strike="noStrike" kern="1200" baseline="0" dirty="0" smtClean="0">
                <a:solidFill>
                  <a:schemeClr val="tx1"/>
                </a:solidFill>
                <a:latin typeface="+mn-lt"/>
                <a:ea typeface="+mn-ea"/>
                <a:cs typeface="+mn-cs"/>
              </a:rPr>
              <a:t> or other.</a:t>
            </a:r>
            <a:endParaRPr lang="en-GB" b="0"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22</a:t>
            </a:fld>
            <a:endParaRPr lang="en-GB"/>
          </a:p>
        </p:txBody>
      </p:sp>
    </p:spTree>
    <p:extLst>
      <p:ext uri="{BB962C8B-B14F-4D97-AF65-F5344CB8AC3E}">
        <p14:creationId xmlns:p14="http://schemas.microsoft.com/office/powerpoint/2010/main" val="5005314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24</a:t>
            </a:fld>
            <a:endParaRPr lang="en-GB"/>
          </a:p>
        </p:txBody>
      </p:sp>
    </p:spTree>
    <p:extLst>
      <p:ext uri="{BB962C8B-B14F-4D97-AF65-F5344CB8AC3E}">
        <p14:creationId xmlns:p14="http://schemas.microsoft.com/office/powerpoint/2010/main" val="9387377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WDM - </a:t>
            </a:r>
            <a:r>
              <a:rPr lang="en-GB" sz="1200" b="0" i="0" kern="1200" dirty="0" smtClean="0">
                <a:solidFill>
                  <a:schemeClr val="tx1"/>
                </a:solidFill>
                <a:latin typeface="+mn-lt"/>
                <a:ea typeface="+mn-ea"/>
                <a:cs typeface="+mn-cs"/>
              </a:rPr>
              <a:t>wavelength-division multiplexing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key optical and RF devices required at the CO and the BS for downstream signal transmission in an </a:t>
            </a:r>
            <a:r>
              <a:rPr lang="en-GB" sz="1200" b="0" i="0" u="none" strike="noStrike" kern="1200" baseline="0" dirty="0" err="1" smtClean="0">
                <a:solidFill>
                  <a:schemeClr val="tx1"/>
                </a:solidFill>
                <a:latin typeface="+mn-lt"/>
                <a:ea typeface="+mn-ea"/>
                <a:cs typeface="+mn-cs"/>
              </a:rPr>
              <a:t>RoF</a:t>
            </a:r>
            <a:r>
              <a:rPr lang="en-GB" sz="1200" b="0" i="0" u="none" strike="noStrike" kern="1200" baseline="0" dirty="0" smtClean="0">
                <a:solidFill>
                  <a:schemeClr val="tx1"/>
                </a:solidFill>
                <a:latin typeface="+mn-lt"/>
                <a:ea typeface="+mn-ea"/>
                <a:cs typeface="+mn-cs"/>
              </a:rPr>
              <a:t> system based </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The configuration enables centralized control and remote monitoring of the radio signal distribution via the fibre backbone network and reduces the complexity of the</a:t>
            </a:r>
          </a:p>
          <a:p>
            <a:r>
              <a:rPr lang="en-GB" sz="1200" b="0" i="0" u="none" strike="noStrike" kern="1200" baseline="0" dirty="0" smtClean="0">
                <a:solidFill>
                  <a:schemeClr val="tx1"/>
                </a:solidFill>
                <a:latin typeface="+mn-lt"/>
                <a:ea typeface="+mn-ea"/>
                <a:cs typeface="+mn-cs"/>
              </a:rPr>
              <a:t>BS implementation, but is susceptible to fibre chromatic dispersion that seriously limits the transmission distance. The wireless data obtained from the trunk network are modulated onto a number of lower intermediate frequency (IF) carriers, which are then combined to form a subcarrier multiplexed (SCM) signal.</a:t>
            </a:r>
          </a:p>
          <a:p>
            <a:r>
              <a:rPr lang="en-GB" sz="1200" b="0" i="0" u="none" strike="noStrike" kern="1200" baseline="0" dirty="0" smtClean="0">
                <a:solidFill>
                  <a:schemeClr val="tx1"/>
                </a:solidFill>
                <a:latin typeface="+mn-lt"/>
                <a:ea typeface="+mn-ea"/>
                <a:cs typeface="+mn-cs"/>
              </a:rPr>
              <a:t>This SCM signal is up converted to the radio transmission frequency using a local oscillator (LO) source located at the CO and then modulated onto an optical</a:t>
            </a:r>
          </a:p>
          <a:p>
            <a:r>
              <a:rPr lang="en-GB" sz="1200" b="0" i="0" u="none" strike="noStrike" kern="1200" baseline="0" dirty="0" smtClean="0">
                <a:solidFill>
                  <a:schemeClr val="tx1"/>
                </a:solidFill>
                <a:latin typeface="+mn-lt"/>
                <a:ea typeface="+mn-ea"/>
                <a:cs typeface="+mn-cs"/>
              </a:rPr>
              <a:t>carrier. At the remote BS, the </a:t>
            </a:r>
            <a:r>
              <a:rPr lang="en-GB" sz="1200" b="0" i="0" u="none" strike="noStrike" kern="1200" baseline="0" dirty="0" err="1" smtClean="0">
                <a:solidFill>
                  <a:schemeClr val="tx1"/>
                </a:solidFill>
                <a:latin typeface="+mn-lt"/>
                <a:ea typeface="+mn-ea"/>
                <a:cs typeface="+mn-cs"/>
              </a:rPr>
              <a:t>analog</a:t>
            </a:r>
            <a:r>
              <a:rPr lang="en-GB" sz="1200" b="0" i="0" u="none" strike="noStrike" kern="1200" baseline="0" dirty="0" smtClean="0">
                <a:solidFill>
                  <a:schemeClr val="tx1"/>
                </a:solidFill>
                <a:latin typeface="+mn-lt"/>
                <a:ea typeface="+mn-ea"/>
                <a:cs typeface="+mn-cs"/>
              </a:rPr>
              <a:t> optical signal is detected, amplified, filtered, and directed to an antenna for free space transmission. Upstream radio transmission to the BS and subsequently back to the CO will require a mechanism for modulating an optical source located at the BS at the radio carrier frequency, and photo detection of this signal back at the CO.</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25</a:t>
            </a:fld>
            <a:endParaRPr lang="en-GB"/>
          </a:p>
        </p:txBody>
      </p:sp>
    </p:spTree>
    <p:extLst>
      <p:ext uri="{BB962C8B-B14F-4D97-AF65-F5344CB8AC3E}">
        <p14:creationId xmlns:p14="http://schemas.microsoft.com/office/powerpoint/2010/main" val="16666164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MU-Mobile Units</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27</a:t>
            </a:fld>
            <a:endParaRPr lang="en-GB"/>
          </a:p>
        </p:txBody>
      </p:sp>
    </p:spTree>
    <p:extLst>
      <p:ext uri="{BB962C8B-B14F-4D97-AF65-F5344CB8AC3E}">
        <p14:creationId xmlns:p14="http://schemas.microsoft.com/office/powerpoint/2010/main" val="27336653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p14="http://schemas.microsoft.com/office/powerpoint/2010/main"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30/11/2017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30/11/2017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30/11/2017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30/11/2017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30/11/2017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30/11/2017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8" Type="http://schemas.openxmlformats.org/officeDocument/2006/relationships/hyperlink" Target="http://en.wikipedia.org/wiki/File:DSCF0058.JPG" TargetMode="External"/><Relationship Id="rId3" Type="http://schemas.openxmlformats.org/officeDocument/2006/relationships/image" Target="../media/image13.png"/><Relationship Id="rId7" Type="http://schemas.openxmlformats.org/officeDocument/2006/relationships/image" Target="../media/image15.jpe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hyperlink" Target="http://en.wikipedia.org/wiki/File:MTRJ-optical-fiber-connector-hdr-0a.jpg" TargetMode="External"/><Relationship Id="rId5" Type="http://schemas.openxmlformats.org/officeDocument/2006/relationships/image" Target="../media/image14.jpeg"/><Relationship Id="rId4" Type="http://schemas.openxmlformats.org/officeDocument/2006/relationships/hyperlink" Target="http://en.wikipedia.org/wiki/File:SC-optical-fiber-connector-hdr-0a.jpg" TargetMode="External"/><Relationship Id="rId9"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crcpress.com/" TargetMode="External"/><Relationship Id="rId2" Type="http://schemas.openxmlformats.org/officeDocument/2006/relationships/hyperlink" Target="http://www.wimax.com/education/wimax/wimax_overvi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pPr lvl="0" fontAlgn="base">
              <a:spcAft>
                <a:spcPct val="0"/>
              </a:spcAft>
              <a:defRPr/>
            </a:pPr>
            <a:r>
              <a:rPr lang="en-US" b="1" dirty="0">
                <a:latin typeface="Times New Roman"/>
                <a:cs typeface="Times New Roman"/>
              </a:rPr>
              <a:t>Optical </a:t>
            </a:r>
            <a:r>
              <a:rPr lang="en-US" b="1" dirty="0" err="1">
                <a:latin typeface="Times New Roman"/>
                <a:cs typeface="Times New Roman"/>
              </a:rPr>
              <a:t>Fibre</a:t>
            </a:r>
            <a:endParaRPr lang="en-GB" b="1" dirty="0">
              <a:latin typeface="Times New Roman" pitchFamily="18" charset="0"/>
            </a:endParaRPr>
          </a:p>
        </p:txBody>
      </p:sp>
      <p:sp>
        <p:nvSpPr>
          <p:cNvPr id="3" name="Subtitle 2"/>
          <p:cNvSpPr>
            <a:spLocks noGrp="1"/>
          </p:cNvSpPr>
          <p:nvPr>
            <p:ph type="subTitle" idx="1"/>
          </p:nvPr>
        </p:nvSpPr>
        <p:spPr/>
        <p:txBody>
          <a:bodyPr/>
          <a:lstStyle/>
          <a:p>
            <a:r>
              <a:rPr lang="en-GB" dirty="0" smtClean="0"/>
              <a:t>Lecture </a:t>
            </a:r>
            <a:r>
              <a:rPr lang="en-GB" dirty="0" smtClean="0"/>
              <a:t>7</a:t>
            </a:r>
            <a:endParaRPr lang="en-GB" dirty="0"/>
          </a:p>
        </p:txBody>
      </p:sp>
    </p:spTree>
    <p:extLst>
      <p:ext uri="{BB962C8B-B14F-4D97-AF65-F5344CB8AC3E}">
        <p14:creationId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Learning outcome</a:t>
            </a:r>
            <a:endParaRPr lang="en-GB" sz="3600" dirty="0"/>
          </a:p>
        </p:txBody>
      </p:sp>
      <p:sp>
        <p:nvSpPr>
          <p:cNvPr id="3" name="Content Placeholder 2"/>
          <p:cNvSpPr>
            <a:spLocks noGrp="1"/>
          </p:cNvSpPr>
          <p:nvPr>
            <p:ph idx="1"/>
          </p:nvPr>
        </p:nvSpPr>
        <p:spPr>
          <a:xfrm>
            <a:off x="457200" y="1412776"/>
            <a:ext cx="8229600" cy="4713387"/>
          </a:xfrm>
        </p:spPr>
        <p:txBody>
          <a:bodyPr>
            <a:normAutofit/>
          </a:bodyPr>
          <a:lstStyle/>
          <a:p>
            <a:r>
              <a:rPr lang="en-US" dirty="0" smtClean="0"/>
              <a:t>Upon completion of this material, you should be able to:</a:t>
            </a:r>
          </a:p>
          <a:p>
            <a:pPr lvl="1">
              <a:buFont typeface="Wingdings" pitchFamily="2" charset="2"/>
              <a:buChar char="§"/>
            </a:pPr>
            <a:r>
              <a:rPr lang="en-US" altLang="zh-TW" sz="2400" dirty="0" smtClean="0">
                <a:ea typeface="新細明體" pitchFamily="18" charset="-120"/>
              </a:rPr>
              <a:t>Understand how optical </a:t>
            </a:r>
            <a:r>
              <a:rPr lang="en-US" altLang="zh-TW" sz="2400" dirty="0" err="1" smtClean="0">
                <a:ea typeface="新細明體" pitchFamily="18" charset="-120"/>
              </a:rPr>
              <a:t>fibre</a:t>
            </a:r>
            <a:r>
              <a:rPr lang="en-US" altLang="zh-TW" sz="2400" dirty="0" smtClean="0">
                <a:ea typeface="新細明體" pitchFamily="18" charset="-120"/>
              </a:rPr>
              <a:t> is made</a:t>
            </a:r>
          </a:p>
          <a:p>
            <a:pPr lvl="1">
              <a:buFont typeface="Wingdings" pitchFamily="2" charset="2"/>
              <a:buChar char="§"/>
            </a:pPr>
            <a:r>
              <a:rPr lang="en-US" altLang="zh-TW" sz="2400" dirty="0" smtClean="0">
                <a:ea typeface="新細明體" pitchFamily="18" charset="-120"/>
              </a:rPr>
              <a:t>Know </a:t>
            </a:r>
            <a:r>
              <a:rPr lang="en-GB" altLang="zh-TW" sz="2400" dirty="0" smtClean="0">
                <a:ea typeface="新細明體" pitchFamily="18" charset="-120"/>
              </a:rPr>
              <a:t>about the types of cable</a:t>
            </a:r>
          </a:p>
          <a:p>
            <a:pPr lvl="1">
              <a:buFont typeface="Wingdings" pitchFamily="2" charset="2"/>
              <a:buChar char="§"/>
            </a:pPr>
            <a:r>
              <a:rPr lang="en-US" altLang="zh-TW" sz="2400" dirty="0">
                <a:ea typeface="新細明體" pitchFamily="18" charset="-120"/>
              </a:rPr>
              <a:t>Understand </a:t>
            </a:r>
            <a:r>
              <a:rPr lang="en-US" altLang="zh-TW" sz="2400" dirty="0" smtClean="0">
                <a:ea typeface="新細明體" pitchFamily="18" charset="-120"/>
              </a:rPr>
              <a:t>the architecture of </a:t>
            </a:r>
            <a:r>
              <a:rPr lang="en-US" altLang="zh-TW" sz="2400" dirty="0" err="1" smtClean="0">
                <a:ea typeface="新細明體" pitchFamily="18" charset="-120"/>
              </a:rPr>
              <a:t>fibre</a:t>
            </a:r>
            <a:r>
              <a:rPr lang="en-US" altLang="zh-TW" sz="2400" dirty="0" smtClean="0">
                <a:ea typeface="新細明體" pitchFamily="18" charset="-120"/>
              </a:rPr>
              <a:t> over cable.</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lstStyle/>
          <a:p>
            <a:r>
              <a:rPr lang="en-US" altLang="en-US" dirty="0"/>
              <a:t>Optical Fiber</a:t>
            </a:r>
            <a:endParaRPr lang="en-GB" dirty="0"/>
          </a:p>
        </p:txBody>
      </p:sp>
      <p:sp>
        <p:nvSpPr>
          <p:cNvPr id="3" name="Content Placeholder 2"/>
          <p:cNvSpPr>
            <a:spLocks noGrp="1"/>
          </p:cNvSpPr>
          <p:nvPr>
            <p:ph idx="1"/>
          </p:nvPr>
        </p:nvSpPr>
        <p:spPr>
          <a:xfrm>
            <a:off x="457200" y="966738"/>
            <a:ext cx="8229600" cy="4683969"/>
          </a:xfrm>
        </p:spPr>
        <p:txBody>
          <a:bodyPr/>
          <a:lstStyle/>
          <a:p>
            <a:pPr>
              <a:lnSpc>
                <a:spcPct val="85000"/>
              </a:lnSpc>
            </a:pPr>
            <a:r>
              <a:rPr lang="en-US" altLang="en-US" sz="2400" dirty="0"/>
              <a:t>An optical fiber is essentially a waveguide for light</a:t>
            </a:r>
          </a:p>
          <a:p>
            <a:pPr>
              <a:lnSpc>
                <a:spcPct val="85000"/>
              </a:lnSpc>
            </a:pPr>
            <a:r>
              <a:rPr lang="en-US" altLang="en-US" sz="2400" dirty="0"/>
              <a:t>It consists of a </a:t>
            </a:r>
            <a:r>
              <a:rPr lang="en-US" altLang="en-US" sz="2400" b="1" dirty="0"/>
              <a:t>core</a:t>
            </a:r>
            <a:r>
              <a:rPr lang="en-US" altLang="en-US" sz="2400" dirty="0"/>
              <a:t> and </a:t>
            </a:r>
            <a:r>
              <a:rPr lang="en-US" altLang="en-US" sz="2400" b="1" dirty="0"/>
              <a:t>cladding</a:t>
            </a:r>
            <a:r>
              <a:rPr lang="en-US" altLang="en-US" sz="2400" dirty="0"/>
              <a:t> that surrounds the core</a:t>
            </a:r>
          </a:p>
          <a:p>
            <a:pPr>
              <a:lnSpc>
                <a:spcPct val="85000"/>
              </a:lnSpc>
            </a:pPr>
            <a:r>
              <a:rPr lang="en-US" altLang="en-US" sz="2400" dirty="0"/>
              <a:t>The </a:t>
            </a:r>
            <a:r>
              <a:rPr lang="en-US" altLang="en-US" sz="2400" b="1" dirty="0"/>
              <a:t>index of refraction</a:t>
            </a:r>
            <a:r>
              <a:rPr lang="en-US" altLang="en-US" sz="2400" dirty="0"/>
              <a:t> of the cladding is less than that of the core, causing rays of light leaving the core to be refracted back into the core</a:t>
            </a:r>
          </a:p>
          <a:p>
            <a:pPr>
              <a:lnSpc>
                <a:spcPct val="85000"/>
              </a:lnSpc>
            </a:pPr>
            <a:r>
              <a:rPr lang="en-US" altLang="en-US" sz="2400" dirty="0"/>
              <a:t>A light-emitting diode (LED) or </a:t>
            </a:r>
            <a:r>
              <a:rPr lang="en-US" altLang="en-US" sz="2400" b="1" dirty="0"/>
              <a:t>laser diode</a:t>
            </a:r>
            <a:r>
              <a:rPr lang="en-US" altLang="en-US" sz="2400" dirty="0"/>
              <a:t> (LD) can be used for the source</a:t>
            </a:r>
          </a:p>
          <a:p>
            <a:pPr>
              <a:lnSpc>
                <a:spcPct val="85000"/>
              </a:lnSpc>
            </a:pPr>
            <a:r>
              <a:rPr lang="en-US" altLang="en-US" sz="2400" dirty="0"/>
              <a:t>Advantages of optical fiber include:</a:t>
            </a:r>
          </a:p>
          <a:p>
            <a:pPr lvl="1">
              <a:lnSpc>
                <a:spcPct val="80000"/>
              </a:lnSpc>
            </a:pPr>
            <a:r>
              <a:rPr lang="en-US" altLang="en-US" sz="2000" dirty="0"/>
              <a:t>Greater bandwidth than copper</a:t>
            </a:r>
          </a:p>
          <a:p>
            <a:pPr lvl="1">
              <a:lnSpc>
                <a:spcPct val="80000"/>
              </a:lnSpc>
            </a:pPr>
            <a:r>
              <a:rPr lang="en-US" altLang="en-US" sz="2000" dirty="0"/>
              <a:t>Lower loss</a:t>
            </a:r>
          </a:p>
          <a:p>
            <a:pPr lvl="1">
              <a:lnSpc>
                <a:spcPct val="80000"/>
              </a:lnSpc>
            </a:pPr>
            <a:r>
              <a:rPr lang="en-US" altLang="en-US" sz="2000" dirty="0"/>
              <a:t>Immunity to </a:t>
            </a:r>
            <a:r>
              <a:rPr lang="en-US" altLang="en-US" sz="2000" b="1" dirty="0"/>
              <a:t>crosstalk</a:t>
            </a:r>
            <a:endParaRPr lang="en-US" altLang="en-US" sz="2000" dirty="0"/>
          </a:p>
          <a:p>
            <a:pPr lvl="1">
              <a:lnSpc>
                <a:spcPct val="80000"/>
              </a:lnSpc>
            </a:pPr>
            <a:r>
              <a:rPr lang="en-US" altLang="en-US" sz="2000" dirty="0"/>
              <a:t>No electrical hazard</a:t>
            </a:r>
          </a:p>
          <a:p>
            <a:endParaRPr lang="en-GB" dirty="0"/>
          </a:p>
        </p:txBody>
      </p:sp>
    </p:spTree>
    <p:extLst>
      <p:ext uri="{BB962C8B-B14F-4D97-AF65-F5344CB8AC3E}">
        <p14:creationId xmlns:p14="http://schemas.microsoft.com/office/powerpoint/2010/main" val="1049902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62074"/>
          </a:xfrm>
        </p:spPr>
        <p:txBody>
          <a:bodyPr>
            <a:normAutofit fontScale="90000"/>
          </a:bodyPr>
          <a:lstStyle/>
          <a:p>
            <a:r>
              <a:rPr lang="en-US" altLang="en-US" dirty="0"/>
              <a:t>Optical Fiber</a:t>
            </a:r>
            <a:endParaRPr lang="en-GB" dirty="0"/>
          </a:p>
        </p:txBody>
      </p:sp>
      <p:sp>
        <p:nvSpPr>
          <p:cNvPr id="3" name="Content Placeholder 2"/>
          <p:cNvSpPr>
            <a:spLocks noGrp="1"/>
          </p:cNvSpPr>
          <p:nvPr>
            <p:ph idx="1"/>
          </p:nvPr>
        </p:nvSpPr>
        <p:spPr>
          <a:xfrm>
            <a:off x="457200" y="1052737"/>
            <a:ext cx="8229600" cy="4608512"/>
          </a:xfrm>
        </p:spPr>
        <p:txBody>
          <a:bodyPr>
            <a:normAutofit fontScale="92500" lnSpcReduction="10000"/>
          </a:bodyPr>
          <a:lstStyle/>
          <a:p>
            <a:pPr algn="just">
              <a:lnSpc>
                <a:spcPct val="90000"/>
              </a:lnSpc>
            </a:pPr>
            <a:r>
              <a:rPr lang="en-US" altLang="en-US" dirty="0"/>
              <a:t>Optical fiber is made from thin strands of either glass or plastic </a:t>
            </a:r>
          </a:p>
          <a:p>
            <a:pPr algn="just">
              <a:lnSpc>
                <a:spcPct val="90000"/>
              </a:lnSpc>
            </a:pPr>
            <a:r>
              <a:rPr lang="en-US" altLang="en-US" dirty="0"/>
              <a:t>It has little mechanical strength, so it must be enclosed in a protective jacket</a:t>
            </a:r>
          </a:p>
          <a:p>
            <a:pPr algn="just">
              <a:lnSpc>
                <a:spcPct val="90000"/>
              </a:lnSpc>
            </a:pPr>
            <a:r>
              <a:rPr lang="en-US" altLang="en-US" dirty="0"/>
              <a:t>Often, two or more fibers are enclosed in the same cable for increased bandwidth and redundancy in case one of the fibers breaks</a:t>
            </a:r>
          </a:p>
          <a:p>
            <a:pPr algn="just">
              <a:lnSpc>
                <a:spcPct val="90000"/>
              </a:lnSpc>
            </a:pPr>
            <a:r>
              <a:rPr lang="en-US" altLang="en-US" dirty="0"/>
              <a:t>It is also easier to build a full-duplex system using two fibers, one for transmission in each direction</a:t>
            </a:r>
          </a:p>
        </p:txBody>
      </p:sp>
    </p:spTree>
    <p:extLst>
      <p:ext uri="{BB962C8B-B14F-4D97-AF65-F5344CB8AC3E}">
        <p14:creationId xmlns:p14="http://schemas.microsoft.com/office/powerpoint/2010/main" val="768147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706090"/>
          </a:xfrm>
        </p:spPr>
        <p:txBody>
          <a:bodyPr>
            <a:normAutofit fontScale="90000"/>
          </a:bodyPr>
          <a:lstStyle/>
          <a:p>
            <a:r>
              <a:rPr lang="en-US" dirty="0"/>
              <a:t>Fiber Cables</a:t>
            </a:r>
            <a:endParaRPr lang="en-GB" dirty="0"/>
          </a:p>
        </p:txBody>
      </p:sp>
      <p:sp>
        <p:nvSpPr>
          <p:cNvPr id="3" name="Content Placeholder 2"/>
          <p:cNvSpPr>
            <a:spLocks noGrp="1"/>
          </p:cNvSpPr>
          <p:nvPr>
            <p:ph idx="1"/>
          </p:nvPr>
        </p:nvSpPr>
        <p:spPr>
          <a:xfrm>
            <a:off x="571500" y="897200"/>
            <a:ext cx="8229600" cy="4525963"/>
          </a:xfrm>
        </p:spPr>
        <p:txBody>
          <a:bodyPr/>
          <a:lstStyle/>
          <a:p>
            <a:r>
              <a:rPr lang="en-US" dirty="0"/>
              <a:t>Common for high rates and long distances</a:t>
            </a:r>
          </a:p>
          <a:p>
            <a:pPr lvl="1"/>
            <a:r>
              <a:rPr lang="en-US" dirty="0"/>
              <a:t>Long distance ISP links, Fiber-to-the-Home</a:t>
            </a:r>
          </a:p>
          <a:p>
            <a:pPr lvl="1"/>
            <a:r>
              <a:rPr lang="en-US" dirty="0"/>
              <a:t>Light carried in very long, thin strand of glass</a:t>
            </a:r>
          </a:p>
          <a:p>
            <a:endParaRPr lang="en-GB" dirty="0"/>
          </a:p>
        </p:txBody>
      </p:sp>
      <p:grpSp>
        <p:nvGrpSpPr>
          <p:cNvPr id="15" name="Group 14"/>
          <p:cNvGrpSpPr/>
          <p:nvPr/>
        </p:nvGrpSpPr>
        <p:grpSpPr>
          <a:xfrm>
            <a:off x="1475656" y="3786232"/>
            <a:ext cx="6665163" cy="1636931"/>
            <a:chOff x="1317799" y="4312349"/>
            <a:chExt cx="6665163" cy="1636931"/>
          </a:xfrm>
        </p:grpSpPr>
        <p:pic>
          <p:nvPicPr>
            <p:cNvPr id="4" name="Picture 7" descr="02-06"/>
            <p:cNvPicPr>
              <a:picLocks noChangeAspect="1" noChangeArrowheads="1"/>
            </p:cNvPicPr>
            <p:nvPr/>
          </p:nvPicPr>
          <p:blipFill>
            <a:blip r:embed="rId3" cstate="print"/>
            <a:srcRect l="53049" t="38404" r="6707" b="40274"/>
            <a:stretch>
              <a:fillRect/>
            </a:stretch>
          </p:blipFill>
          <p:spPr bwMode="auto">
            <a:xfrm>
              <a:off x="3114675" y="4407599"/>
              <a:ext cx="3143250" cy="542925"/>
            </a:xfrm>
            <a:prstGeom prst="rect">
              <a:avLst/>
            </a:prstGeom>
            <a:noFill/>
          </p:spPr>
        </p:pic>
        <p:pic>
          <p:nvPicPr>
            <p:cNvPr id="5" name="Picture 4" descr="Machovka_Torch.png"/>
            <p:cNvPicPr>
              <a:picLocks noChangeAspect="1"/>
            </p:cNvPicPr>
            <p:nvPr/>
          </p:nvPicPr>
          <p:blipFill>
            <a:blip r:embed="rId4" cstate="print"/>
            <a:stretch>
              <a:fillRect/>
            </a:stretch>
          </p:blipFill>
          <p:spPr>
            <a:xfrm>
              <a:off x="1387858" y="4464749"/>
              <a:ext cx="1164841" cy="457200"/>
            </a:xfrm>
            <a:prstGeom prst="rect">
              <a:avLst/>
            </a:prstGeom>
          </p:spPr>
        </p:pic>
        <p:pic>
          <p:nvPicPr>
            <p:cNvPr id="6" name="Picture 5" descr="Anonymous_eye.png"/>
            <p:cNvPicPr>
              <a:picLocks noChangeAspect="1"/>
            </p:cNvPicPr>
            <p:nvPr/>
          </p:nvPicPr>
          <p:blipFill>
            <a:blip r:embed="rId5" cstate="print"/>
            <a:stretch>
              <a:fillRect/>
            </a:stretch>
          </p:blipFill>
          <p:spPr>
            <a:xfrm>
              <a:off x="6743700" y="4312349"/>
              <a:ext cx="875846" cy="827674"/>
            </a:xfrm>
            <a:prstGeom prst="rect">
              <a:avLst/>
            </a:prstGeom>
          </p:spPr>
        </p:pic>
        <p:sp>
          <p:nvSpPr>
            <p:cNvPr id="7" name="TextBox 6"/>
            <p:cNvSpPr txBox="1"/>
            <p:nvPr/>
          </p:nvSpPr>
          <p:spPr>
            <a:xfrm>
              <a:off x="1317799" y="5245799"/>
              <a:ext cx="1441420" cy="646331"/>
            </a:xfrm>
            <a:prstGeom prst="rect">
              <a:avLst/>
            </a:prstGeom>
            <a:noFill/>
          </p:spPr>
          <p:txBody>
            <a:bodyPr wrap="none" rtlCol="0">
              <a:spAutoFit/>
            </a:bodyPr>
            <a:lstStyle/>
            <a:p>
              <a:pPr algn="ctr"/>
              <a:r>
                <a:rPr lang="en-US" dirty="0" smtClean="0"/>
                <a:t>Light source</a:t>
              </a:r>
            </a:p>
            <a:p>
              <a:pPr algn="ctr"/>
              <a:r>
                <a:rPr lang="en-US" dirty="0" smtClean="0"/>
                <a:t>(LED, laser)</a:t>
              </a:r>
              <a:endParaRPr lang="en-US" dirty="0"/>
            </a:p>
          </p:txBody>
        </p:sp>
        <p:cxnSp>
          <p:nvCxnSpPr>
            <p:cNvPr id="8" name="Straight Arrow Connector 7"/>
            <p:cNvCxnSpPr/>
            <p:nvPr/>
          </p:nvCxnSpPr>
          <p:spPr>
            <a:xfrm rot="16200000" flipV="1">
              <a:off x="1857456" y="5131422"/>
              <a:ext cx="381001" cy="15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362005" y="5407724"/>
              <a:ext cx="1620957" cy="369332"/>
            </a:xfrm>
            <a:prstGeom prst="rect">
              <a:avLst/>
            </a:prstGeom>
            <a:noFill/>
          </p:spPr>
          <p:txBody>
            <a:bodyPr wrap="none" rtlCol="0">
              <a:spAutoFit/>
            </a:bodyPr>
            <a:lstStyle/>
            <a:p>
              <a:pPr algn="ctr"/>
              <a:r>
                <a:rPr lang="en-US" dirty="0" err="1" smtClean="0"/>
                <a:t>Photodetector</a:t>
              </a:r>
              <a:endParaRPr lang="en-US" dirty="0"/>
            </a:p>
          </p:txBody>
        </p:sp>
        <p:cxnSp>
          <p:nvCxnSpPr>
            <p:cNvPr id="10" name="Straight Arrow Connector 9"/>
            <p:cNvCxnSpPr/>
            <p:nvPr/>
          </p:nvCxnSpPr>
          <p:spPr>
            <a:xfrm rot="16200000" flipV="1">
              <a:off x="6981906" y="5264772"/>
              <a:ext cx="381001" cy="15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3437039" y="5302949"/>
              <a:ext cx="2441695" cy="646331"/>
            </a:xfrm>
            <a:prstGeom prst="rect">
              <a:avLst/>
            </a:prstGeom>
            <a:noFill/>
          </p:spPr>
          <p:txBody>
            <a:bodyPr wrap="none" rtlCol="0">
              <a:spAutoFit/>
            </a:bodyPr>
            <a:lstStyle/>
            <a:p>
              <a:pPr algn="ctr"/>
              <a:r>
                <a:rPr lang="en-US" dirty="0" smtClean="0"/>
                <a:t>Light trapped by</a:t>
              </a:r>
            </a:p>
            <a:p>
              <a:pPr algn="ctr"/>
              <a:r>
                <a:rPr lang="en-US" dirty="0"/>
                <a:t>t</a:t>
              </a:r>
              <a:r>
                <a:rPr lang="en-US" dirty="0" smtClean="0"/>
                <a:t>otal internal reflection</a:t>
              </a:r>
              <a:endParaRPr lang="en-US" dirty="0"/>
            </a:p>
          </p:txBody>
        </p:sp>
        <p:cxnSp>
          <p:nvCxnSpPr>
            <p:cNvPr id="12" name="Straight Arrow Connector 11"/>
            <p:cNvCxnSpPr/>
            <p:nvPr/>
          </p:nvCxnSpPr>
          <p:spPr>
            <a:xfrm rot="16200000" flipV="1">
              <a:off x="4467306" y="5159997"/>
              <a:ext cx="381001" cy="15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2705100" y="4702874"/>
              <a:ext cx="457200"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6191250" y="4645724"/>
              <a:ext cx="419100" cy="1588"/>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12594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20080"/>
          </a:xfrm>
        </p:spPr>
        <p:txBody>
          <a:bodyPr>
            <a:normAutofit fontScale="90000"/>
          </a:bodyPr>
          <a:lstStyle/>
          <a:p>
            <a:r>
              <a:rPr lang="en-US" dirty="0">
                <a:latin typeface="Arial" charset="0"/>
                <a:cs typeface="Arial" charset="0"/>
              </a:rPr>
              <a:t>Fiber Cables</a:t>
            </a:r>
            <a:endParaRPr lang="en-GB" dirty="0"/>
          </a:p>
        </p:txBody>
      </p:sp>
      <p:sp>
        <p:nvSpPr>
          <p:cNvPr id="3" name="Content Placeholder 2"/>
          <p:cNvSpPr>
            <a:spLocks noGrp="1"/>
          </p:cNvSpPr>
          <p:nvPr>
            <p:ph idx="1"/>
          </p:nvPr>
        </p:nvSpPr>
        <p:spPr>
          <a:xfrm>
            <a:off x="457200" y="692696"/>
            <a:ext cx="8229600" cy="4525963"/>
          </a:xfrm>
        </p:spPr>
        <p:txBody>
          <a:bodyPr/>
          <a:lstStyle/>
          <a:p>
            <a:r>
              <a:rPr lang="en-US" dirty="0">
                <a:latin typeface="Arial" charset="0"/>
                <a:cs typeface="Arial" charset="0"/>
              </a:rPr>
              <a:t>Fiber has enormous bandwidth (THz) and tiny signal loss – hence high rates over long distances</a:t>
            </a:r>
          </a:p>
          <a:p>
            <a:endParaRPr lang="en-GB" dirty="0"/>
          </a:p>
        </p:txBody>
      </p:sp>
      <p:pic>
        <p:nvPicPr>
          <p:cNvPr id="4" name="Picture 2"/>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1547664" y="2132856"/>
            <a:ext cx="6529388" cy="3479824"/>
          </a:xfrm>
          <a:prstGeom prst="rect">
            <a:avLst/>
          </a:prstGeom>
          <a:noFill/>
          <a:ln w="9525">
            <a:noFill/>
            <a:miter lim="800000"/>
            <a:headEnd/>
            <a:tailEnd/>
          </a:ln>
        </p:spPr>
      </p:pic>
    </p:spTree>
    <p:extLst>
      <p:ext uri="{BB962C8B-B14F-4D97-AF65-F5344CB8AC3E}">
        <p14:creationId xmlns:p14="http://schemas.microsoft.com/office/powerpoint/2010/main" val="2825541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652207"/>
          </a:xfrm>
        </p:spPr>
        <p:txBody>
          <a:bodyPr>
            <a:normAutofit fontScale="90000"/>
          </a:bodyPr>
          <a:lstStyle/>
          <a:p>
            <a:r>
              <a:rPr lang="en-US" dirty="0"/>
              <a:t>Fiber Cables</a:t>
            </a:r>
            <a:endParaRPr lang="en-GB" dirty="0"/>
          </a:p>
        </p:txBody>
      </p:sp>
      <p:sp>
        <p:nvSpPr>
          <p:cNvPr id="4" name="Content Placeholder 2"/>
          <p:cNvSpPr>
            <a:spLocks noGrp="1"/>
          </p:cNvSpPr>
          <p:nvPr>
            <p:ph idx="1"/>
          </p:nvPr>
        </p:nvSpPr>
        <p:spPr>
          <a:xfrm>
            <a:off x="21327" y="608562"/>
            <a:ext cx="5482952" cy="5073427"/>
          </a:xfrm>
        </p:spPr>
        <p:txBody>
          <a:bodyPr>
            <a:normAutofit fontScale="92500" lnSpcReduction="10000"/>
          </a:bodyPr>
          <a:lstStyle/>
          <a:p>
            <a:r>
              <a:rPr lang="en-US" u="sng" dirty="0" smtClean="0"/>
              <a:t>Single-mode</a:t>
            </a:r>
          </a:p>
          <a:p>
            <a:pPr lvl="1"/>
            <a:r>
              <a:rPr lang="en-US" dirty="0" smtClean="0"/>
              <a:t>Core so narrow (10um) light can’t even bounce around</a:t>
            </a:r>
          </a:p>
          <a:p>
            <a:pPr lvl="1"/>
            <a:r>
              <a:rPr lang="en-US" dirty="0" smtClean="0"/>
              <a:t>Used with lasers for long distances, e.g., 100km</a:t>
            </a:r>
          </a:p>
          <a:p>
            <a:pPr lvl="3"/>
            <a:endParaRPr lang="en-US" dirty="0" smtClean="0"/>
          </a:p>
          <a:p>
            <a:r>
              <a:rPr lang="en-US" u="sng" dirty="0" smtClean="0"/>
              <a:t>Multi-mode</a:t>
            </a:r>
          </a:p>
          <a:p>
            <a:pPr lvl="1"/>
            <a:r>
              <a:rPr lang="en-US" dirty="0" smtClean="0"/>
              <a:t>Other main type of fiber</a:t>
            </a:r>
          </a:p>
          <a:p>
            <a:pPr lvl="1"/>
            <a:r>
              <a:rPr lang="en-US" dirty="0" smtClean="0"/>
              <a:t>Light can bounce (50um core)</a:t>
            </a:r>
          </a:p>
          <a:p>
            <a:pPr lvl="1"/>
            <a:r>
              <a:rPr lang="en-US" dirty="0" smtClean="0"/>
              <a:t>Used with LEDs for cheaper, shorter distance links</a:t>
            </a:r>
            <a:endParaRPr lang="en-US" dirty="0"/>
          </a:p>
        </p:txBody>
      </p:sp>
      <p:grpSp>
        <p:nvGrpSpPr>
          <p:cNvPr id="9" name="Group 8"/>
          <p:cNvGrpSpPr/>
          <p:nvPr/>
        </p:nvGrpSpPr>
        <p:grpSpPr>
          <a:xfrm>
            <a:off x="5724128" y="638749"/>
            <a:ext cx="3228975" cy="5173330"/>
            <a:chOff x="5514975" y="1581150"/>
            <a:chExt cx="3228975" cy="4788932"/>
          </a:xfrm>
        </p:grpSpPr>
        <p:pic>
          <p:nvPicPr>
            <p:cNvPr id="5" name="Picture 7" descr="02-08"/>
            <p:cNvPicPr>
              <a:picLocks noChangeAspect="1" noChangeArrowheads="1"/>
            </p:cNvPicPr>
            <p:nvPr/>
          </p:nvPicPr>
          <p:blipFill>
            <a:blip r:embed="rId3" cstate="print"/>
            <a:srcRect l="2292" t="3500" r="57500" b="16625"/>
            <a:stretch>
              <a:fillRect/>
            </a:stretch>
          </p:blipFill>
          <p:spPr bwMode="auto">
            <a:xfrm>
              <a:off x="5514975" y="1581150"/>
              <a:ext cx="3200400" cy="1766023"/>
            </a:xfrm>
            <a:prstGeom prst="rect">
              <a:avLst/>
            </a:prstGeom>
            <a:noFill/>
          </p:spPr>
        </p:pic>
        <p:pic>
          <p:nvPicPr>
            <p:cNvPr id="6" name="Picture 5" descr="02-08"/>
            <p:cNvPicPr>
              <a:picLocks noChangeAspect="1" noChangeArrowheads="1"/>
            </p:cNvPicPr>
            <p:nvPr/>
          </p:nvPicPr>
          <p:blipFill>
            <a:blip r:embed="rId3" cstate="print"/>
            <a:srcRect l="59167" t="-1939" r="2292" b="14375"/>
            <a:stretch>
              <a:fillRect/>
            </a:stretch>
          </p:blipFill>
          <p:spPr bwMode="auto">
            <a:xfrm>
              <a:off x="5562600" y="3609975"/>
              <a:ext cx="3181350" cy="2007717"/>
            </a:xfrm>
            <a:prstGeom prst="rect">
              <a:avLst/>
            </a:prstGeom>
            <a:noFill/>
          </p:spPr>
        </p:pic>
        <p:sp>
          <p:nvSpPr>
            <p:cNvPr id="7" name="TextBox 6"/>
            <p:cNvSpPr txBox="1"/>
            <p:nvPr/>
          </p:nvSpPr>
          <p:spPr>
            <a:xfrm>
              <a:off x="6195666" y="6000750"/>
              <a:ext cx="1877437" cy="369332"/>
            </a:xfrm>
            <a:prstGeom prst="rect">
              <a:avLst/>
            </a:prstGeom>
            <a:noFill/>
          </p:spPr>
          <p:txBody>
            <a:bodyPr wrap="none" rtlCol="0">
              <a:spAutoFit/>
            </a:bodyPr>
            <a:lstStyle/>
            <a:p>
              <a:pPr algn="ctr"/>
              <a:r>
                <a:rPr lang="en-US" dirty="0" smtClean="0"/>
                <a:t>Fibers in a cable</a:t>
              </a:r>
              <a:endParaRPr lang="en-US" dirty="0"/>
            </a:p>
          </p:txBody>
        </p:sp>
        <p:cxnSp>
          <p:nvCxnSpPr>
            <p:cNvPr id="8" name="Straight Arrow Connector 7"/>
            <p:cNvCxnSpPr/>
            <p:nvPr/>
          </p:nvCxnSpPr>
          <p:spPr>
            <a:xfrm rot="16200000" flipV="1">
              <a:off x="6943806" y="5857798"/>
              <a:ext cx="381001" cy="155"/>
            </a:xfrm>
            <a:prstGeom prst="straightConnector1">
              <a:avLst/>
            </a:prstGeom>
            <a:ln>
              <a:solidFill>
                <a:schemeClr val="tx1"/>
              </a:solidFill>
              <a:tailEnd type="arrow"/>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94887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8136"/>
            <a:ext cx="8229600" cy="1143000"/>
          </a:xfrm>
        </p:spPr>
        <p:txBody>
          <a:bodyPr/>
          <a:lstStyle/>
          <a:p>
            <a:r>
              <a:rPr lang="en-US" altLang="en-US" dirty="0"/>
              <a:t>Fiber tradeoffs</a:t>
            </a:r>
            <a:endParaRPr lang="en-GB" dirty="0"/>
          </a:p>
        </p:txBody>
      </p:sp>
      <p:sp>
        <p:nvSpPr>
          <p:cNvPr id="4" name="Rectangle 3"/>
          <p:cNvSpPr txBox="1">
            <a:spLocks noChangeArrowheads="1"/>
          </p:cNvSpPr>
          <p:nvPr/>
        </p:nvSpPr>
        <p:spPr>
          <a:xfrm>
            <a:off x="685800" y="1628800"/>
            <a:ext cx="3810000" cy="4467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800" dirty="0" smtClean="0"/>
              <a:t>Advantages</a:t>
            </a:r>
          </a:p>
          <a:p>
            <a:pPr lvl="1"/>
            <a:r>
              <a:rPr lang="en-US" altLang="en-US" sz="2400" dirty="0" smtClean="0"/>
              <a:t>Low attenuation</a:t>
            </a:r>
          </a:p>
          <a:p>
            <a:pPr lvl="1"/>
            <a:r>
              <a:rPr lang="en-US" altLang="en-US" sz="2400" dirty="0" smtClean="0"/>
              <a:t>High bandwidth</a:t>
            </a:r>
          </a:p>
          <a:p>
            <a:pPr lvl="1"/>
            <a:r>
              <a:rPr lang="en-US" altLang="en-US" sz="2400" dirty="0" smtClean="0"/>
              <a:t>Compact size</a:t>
            </a:r>
          </a:p>
          <a:p>
            <a:pPr lvl="1"/>
            <a:r>
              <a:rPr lang="en-US" altLang="en-US" sz="2400" dirty="0" smtClean="0"/>
              <a:t>EMI immunity</a:t>
            </a:r>
          </a:p>
          <a:p>
            <a:pPr lvl="1"/>
            <a:r>
              <a:rPr lang="en-US" altLang="en-US" sz="2400" dirty="0" smtClean="0"/>
              <a:t>Cost effective hardware</a:t>
            </a:r>
            <a:endParaRPr lang="en-US" altLang="en-US" sz="2400" dirty="0"/>
          </a:p>
        </p:txBody>
      </p:sp>
      <p:sp>
        <p:nvSpPr>
          <p:cNvPr id="5" name="Rectangle 4"/>
          <p:cNvSpPr txBox="1">
            <a:spLocks noChangeArrowheads="1"/>
          </p:cNvSpPr>
          <p:nvPr/>
        </p:nvSpPr>
        <p:spPr>
          <a:xfrm>
            <a:off x="4716016" y="1484784"/>
            <a:ext cx="3810000" cy="411480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800" smtClean="0"/>
              <a:t>Limits</a:t>
            </a:r>
          </a:p>
          <a:p>
            <a:pPr lvl="1"/>
            <a:r>
              <a:rPr lang="en-US" altLang="en-US" sz="2400" smtClean="0"/>
              <a:t>Not perfect medium</a:t>
            </a:r>
          </a:p>
          <a:p>
            <a:pPr lvl="2"/>
            <a:r>
              <a:rPr lang="en-US" altLang="en-US" sz="2000" smtClean="0"/>
              <a:t>Dispersion</a:t>
            </a:r>
          </a:p>
          <a:p>
            <a:pPr lvl="2"/>
            <a:r>
              <a:rPr lang="en-US" altLang="en-US" sz="2000" smtClean="0"/>
              <a:t>Attenuation</a:t>
            </a:r>
          </a:p>
          <a:p>
            <a:pPr lvl="2"/>
            <a:r>
              <a:rPr lang="en-US" altLang="en-US" sz="2000" smtClean="0"/>
              <a:t>Noise</a:t>
            </a:r>
          </a:p>
          <a:p>
            <a:pPr lvl="2"/>
            <a:r>
              <a:rPr lang="en-US" altLang="en-US" sz="2000" smtClean="0"/>
              <a:t>Crosstalk</a:t>
            </a:r>
          </a:p>
          <a:p>
            <a:pPr lvl="1"/>
            <a:r>
              <a:rPr lang="en-US" altLang="en-US" sz="2400" smtClean="0"/>
              <a:t>Must be installed</a:t>
            </a:r>
          </a:p>
          <a:p>
            <a:pPr lvl="1"/>
            <a:r>
              <a:rPr lang="en-US" altLang="en-US" sz="2400" smtClean="0"/>
              <a:t>Costs</a:t>
            </a:r>
          </a:p>
          <a:p>
            <a:pPr lvl="1"/>
            <a:endParaRPr lang="en-US" altLang="en-US" sz="2400" dirty="0"/>
          </a:p>
        </p:txBody>
      </p:sp>
    </p:spTree>
    <p:extLst>
      <p:ext uri="{BB962C8B-B14F-4D97-AF65-F5344CB8AC3E}">
        <p14:creationId xmlns:p14="http://schemas.microsoft.com/office/powerpoint/2010/main" val="2966068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860647"/>
          </a:xfrm>
        </p:spPr>
        <p:txBody>
          <a:bodyPr/>
          <a:lstStyle/>
          <a:p>
            <a:r>
              <a:rPr lang="en-US" dirty="0"/>
              <a:t>Fiber Cables</a:t>
            </a:r>
            <a:endParaRPr lang="en-GB" dirty="0"/>
          </a:p>
        </p:txBody>
      </p:sp>
      <p:sp>
        <p:nvSpPr>
          <p:cNvPr id="3" name="Content Placeholder 2"/>
          <p:cNvSpPr>
            <a:spLocks noGrp="1"/>
          </p:cNvSpPr>
          <p:nvPr>
            <p:ph idx="1"/>
          </p:nvPr>
        </p:nvSpPr>
        <p:spPr>
          <a:xfrm>
            <a:off x="369876" y="860647"/>
            <a:ext cx="8568952" cy="4525963"/>
          </a:xfrm>
        </p:spPr>
        <p:txBody>
          <a:bodyPr/>
          <a:lstStyle/>
          <a:p>
            <a:pPr lvl="0"/>
            <a:r>
              <a:rPr lang="en-US" kern="0" dirty="0">
                <a:latin typeface="Arial" charset="0"/>
                <a:cs typeface="Arial" charset="0"/>
              </a:rPr>
              <a:t>Comparison of the properties of wires and fiber:</a:t>
            </a:r>
          </a:p>
          <a:p>
            <a:endParaRPr lang="en-GB" dirty="0"/>
          </a:p>
        </p:txBody>
      </p:sp>
      <p:graphicFrame>
        <p:nvGraphicFramePr>
          <p:cNvPr id="4" name="Content Placeholder 6"/>
          <p:cNvGraphicFramePr>
            <a:graphicFrameLocks/>
          </p:cNvGraphicFramePr>
          <p:nvPr>
            <p:extLst>
              <p:ext uri="{D42A27DB-BD31-4B8C-83A1-F6EECF244321}">
                <p14:modId xmlns:p14="http://schemas.microsoft.com/office/powerpoint/2010/main" val="796509664"/>
              </p:ext>
            </p:extLst>
          </p:nvPr>
        </p:nvGraphicFramePr>
        <p:xfrm>
          <a:off x="838503" y="2060848"/>
          <a:ext cx="7631697" cy="2886450"/>
        </p:xfrm>
        <a:graphic>
          <a:graphicData uri="http://schemas.openxmlformats.org/drawingml/2006/table">
            <a:tbl>
              <a:tblPr firstRow="1" bandRow="1">
                <a:tableStyleId>{5C22544A-7EE6-4342-B048-85BDC9FD1C3A}</a:tableStyleId>
              </a:tblPr>
              <a:tblGrid>
                <a:gridCol w="2543899">
                  <a:extLst>
                    <a:ext uri="{9D8B030D-6E8A-4147-A177-3AD203B41FA5}">
                      <a16:colId xmlns:a16="http://schemas.microsoft.com/office/drawing/2014/main" val="20000"/>
                    </a:ext>
                  </a:extLst>
                </a:gridCol>
                <a:gridCol w="2543899">
                  <a:extLst>
                    <a:ext uri="{9D8B030D-6E8A-4147-A177-3AD203B41FA5}">
                      <a16:colId xmlns:a16="http://schemas.microsoft.com/office/drawing/2014/main" val="20001"/>
                    </a:ext>
                  </a:extLst>
                </a:gridCol>
                <a:gridCol w="2543899">
                  <a:extLst>
                    <a:ext uri="{9D8B030D-6E8A-4147-A177-3AD203B41FA5}">
                      <a16:colId xmlns:a16="http://schemas.microsoft.com/office/drawing/2014/main" val="20002"/>
                    </a:ext>
                  </a:extLst>
                </a:gridCol>
              </a:tblGrid>
              <a:tr h="481075">
                <a:tc>
                  <a:txBody>
                    <a:bodyPr/>
                    <a:lstStyle/>
                    <a:p>
                      <a:pPr algn="l"/>
                      <a:r>
                        <a:rPr lang="en-US" sz="1800" dirty="0" smtClean="0">
                          <a:ln>
                            <a:noFill/>
                          </a:ln>
                          <a:solidFill>
                            <a:schemeClr val="tx1"/>
                          </a:solidFill>
                          <a:latin typeface="Arial" pitchFamily="34" charset="0"/>
                          <a:cs typeface="Arial" pitchFamily="34" charset="0"/>
                        </a:rPr>
                        <a:t>Property</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Wires</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Fiber</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481075">
                <a:tc>
                  <a:txBody>
                    <a:bodyPr/>
                    <a:lstStyle/>
                    <a:p>
                      <a:pPr algn="l"/>
                      <a:r>
                        <a:rPr lang="en-US" sz="1800" dirty="0" smtClean="0">
                          <a:ln>
                            <a:noFill/>
                          </a:ln>
                          <a:solidFill>
                            <a:schemeClr val="tx1"/>
                          </a:solidFill>
                          <a:latin typeface="Arial" pitchFamily="34" charset="0"/>
                          <a:cs typeface="Arial" pitchFamily="34" charset="0"/>
                        </a:rPr>
                        <a:t>Distance</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Short</a:t>
                      </a:r>
                      <a:r>
                        <a:rPr lang="en-US" sz="1800" baseline="0" dirty="0" smtClean="0">
                          <a:ln>
                            <a:noFill/>
                          </a:ln>
                          <a:solidFill>
                            <a:schemeClr val="tx1"/>
                          </a:solidFill>
                          <a:latin typeface="Arial" pitchFamily="34" charset="0"/>
                          <a:cs typeface="Arial" pitchFamily="34" charset="0"/>
                        </a:rPr>
                        <a:t> (100s of m)</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Long (tens</a:t>
                      </a:r>
                      <a:r>
                        <a:rPr lang="en-US" sz="1800" baseline="0" dirty="0" smtClean="0">
                          <a:ln>
                            <a:noFill/>
                          </a:ln>
                          <a:solidFill>
                            <a:schemeClr val="tx1"/>
                          </a:solidFill>
                          <a:latin typeface="Arial" pitchFamily="34" charset="0"/>
                          <a:cs typeface="Arial" pitchFamily="34" charset="0"/>
                        </a:rPr>
                        <a:t> of km)</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r h="481075">
                <a:tc>
                  <a:txBody>
                    <a:bodyPr/>
                    <a:lstStyle/>
                    <a:p>
                      <a:pPr algn="l"/>
                      <a:r>
                        <a:rPr lang="en-US" sz="1800" dirty="0" smtClean="0">
                          <a:ln>
                            <a:noFill/>
                          </a:ln>
                          <a:solidFill>
                            <a:schemeClr val="tx1"/>
                          </a:solidFill>
                          <a:latin typeface="Arial" pitchFamily="34" charset="0"/>
                          <a:cs typeface="Arial" pitchFamily="34" charset="0"/>
                        </a:rPr>
                        <a:t>Bandwidth</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Moderate</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Very High</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r h="481075">
                <a:tc>
                  <a:txBody>
                    <a:bodyPr/>
                    <a:lstStyle/>
                    <a:p>
                      <a:pPr algn="l"/>
                      <a:r>
                        <a:rPr lang="en-US" sz="1800" dirty="0" smtClean="0">
                          <a:ln>
                            <a:noFill/>
                          </a:ln>
                          <a:solidFill>
                            <a:schemeClr val="tx1"/>
                          </a:solidFill>
                          <a:latin typeface="Arial" pitchFamily="34" charset="0"/>
                          <a:cs typeface="Arial" pitchFamily="34" charset="0"/>
                        </a:rPr>
                        <a:t>Cost</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Inexpensive </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Less</a:t>
                      </a:r>
                      <a:r>
                        <a:rPr lang="en-US" sz="1800" baseline="0" dirty="0" smtClean="0">
                          <a:ln>
                            <a:noFill/>
                          </a:ln>
                          <a:solidFill>
                            <a:schemeClr val="tx1"/>
                          </a:solidFill>
                          <a:latin typeface="Arial" pitchFamily="34" charset="0"/>
                          <a:cs typeface="Arial" pitchFamily="34" charset="0"/>
                        </a:rPr>
                        <a:t> cheap</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3"/>
                  </a:ext>
                </a:extLst>
              </a:tr>
              <a:tr h="481075">
                <a:tc>
                  <a:txBody>
                    <a:bodyPr/>
                    <a:lstStyle/>
                    <a:p>
                      <a:pPr algn="l"/>
                      <a:r>
                        <a:rPr lang="en-US" sz="1800" dirty="0" smtClean="0">
                          <a:ln>
                            <a:noFill/>
                          </a:ln>
                          <a:solidFill>
                            <a:schemeClr val="tx1"/>
                          </a:solidFill>
                          <a:latin typeface="Arial" pitchFamily="34" charset="0"/>
                          <a:cs typeface="Arial" pitchFamily="34" charset="0"/>
                        </a:rPr>
                        <a:t>Convenience</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Easy to</a:t>
                      </a:r>
                      <a:r>
                        <a:rPr lang="en-US" sz="1800" baseline="0" dirty="0" smtClean="0">
                          <a:ln>
                            <a:noFill/>
                          </a:ln>
                          <a:solidFill>
                            <a:schemeClr val="tx1"/>
                          </a:solidFill>
                          <a:latin typeface="Arial" pitchFamily="34" charset="0"/>
                          <a:cs typeface="Arial" pitchFamily="34" charset="0"/>
                        </a:rPr>
                        <a:t> use</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Less</a:t>
                      </a:r>
                      <a:r>
                        <a:rPr lang="en-US" sz="1800" baseline="0" dirty="0" smtClean="0">
                          <a:ln>
                            <a:noFill/>
                          </a:ln>
                          <a:solidFill>
                            <a:schemeClr val="tx1"/>
                          </a:solidFill>
                          <a:latin typeface="Arial" pitchFamily="34" charset="0"/>
                          <a:cs typeface="Arial" pitchFamily="34" charset="0"/>
                        </a:rPr>
                        <a:t> easy</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4"/>
                  </a:ext>
                </a:extLst>
              </a:tr>
              <a:tr h="481075">
                <a:tc>
                  <a:txBody>
                    <a:bodyPr/>
                    <a:lstStyle/>
                    <a:p>
                      <a:pPr algn="l"/>
                      <a:r>
                        <a:rPr lang="en-US" sz="1800" dirty="0" smtClean="0">
                          <a:ln>
                            <a:noFill/>
                          </a:ln>
                          <a:solidFill>
                            <a:schemeClr val="tx1"/>
                          </a:solidFill>
                          <a:latin typeface="Arial" pitchFamily="34" charset="0"/>
                          <a:cs typeface="Arial" pitchFamily="34" charset="0"/>
                        </a:rPr>
                        <a:t>Security</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Easy to tap</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l"/>
                      <a:r>
                        <a:rPr lang="en-US" sz="1800" dirty="0" smtClean="0">
                          <a:ln>
                            <a:noFill/>
                          </a:ln>
                          <a:solidFill>
                            <a:schemeClr val="tx1"/>
                          </a:solidFill>
                          <a:latin typeface="Arial" pitchFamily="34" charset="0"/>
                          <a:cs typeface="Arial" pitchFamily="34" charset="0"/>
                        </a:rPr>
                        <a:t>Hard to tap</a:t>
                      </a:r>
                      <a:endParaRPr lang="en-US" sz="1800" dirty="0">
                        <a:ln>
                          <a:noFill/>
                        </a:ln>
                        <a:solidFill>
                          <a:schemeClr val="tx1"/>
                        </a:solidFill>
                        <a:latin typeface="Arial" pitchFamily="34" charset="0"/>
                        <a:cs typeface="Arial" pitchFamily="34" charset="0"/>
                      </a:endParaRPr>
                    </a:p>
                  </a:txBody>
                  <a:tcPr marL="94964" marR="94964">
                    <a:lnL w="19050" cap="flat" cmpd="sng" algn="ctr">
                      <a:solidFill>
                        <a:schemeClr val="tx1">
                          <a:lumMod val="50000"/>
                          <a:lumOff val="50000"/>
                        </a:schemeClr>
                      </a:solidFill>
                      <a:prstDash val="solid"/>
                      <a:round/>
                      <a:headEnd type="none" w="med" len="med"/>
                      <a:tailEnd type="none" w="med" len="med"/>
                    </a:lnL>
                    <a:lnR w="19050" cap="flat" cmpd="sng" algn="ctr">
                      <a:solidFill>
                        <a:schemeClr val="tx1">
                          <a:lumMod val="50000"/>
                          <a:lumOff val="50000"/>
                        </a:schemeClr>
                      </a:solidFill>
                      <a:prstDash val="solid"/>
                      <a:round/>
                      <a:headEnd type="none" w="med" len="med"/>
                      <a:tailEnd type="none" w="med" len="med"/>
                    </a:lnR>
                    <a:lnT w="19050" cap="flat" cmpd="sng" algn="ctr">
                      <a:solidFill>
                        <a:schemeClr val="tx1">
                          <a:lumMod val="50000"/>
                          <a:lumOff val="50000"/>
                        </a:schemeClr>
                      </a:solidFill>
                      <a:prstDash val="solid"/>
                      <a:round/>
                      <a:headEnd type="none" w="med" len="med"/>
                      <a:tailEnd type="none" w="med" len="med"/>
                    </a:lnT>
                    <a:lnB w="19050" cap="flat" cmpd="sng" algn="ctr">
                      <a:solidFill>
                        <a:schemeClr val="tx1">
                          <a:lumMod val="50000"/>
                          <a:lumOff val="50000"/>
                        </a:schemeClr>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9556451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1442"/>
            <a:ext cx="8229600" cy="778098"/>
          </a:xfrm>
        </p:spPr>
        <p:txBody>
          <a:bodyPr/>
          <a:lstStyle/>
          <a:p>
            <a:r>
              <a:rPr lang="en-US" dirty="0"/>
              <a:t>Wireless vs. Wires/Fiber</a:t>
            </a:r>
            <a:endParaRPr lang="en-GB" dirty="0"/>
          </a:p>
        </p:txBody>
      </p:sp>
      <p:sp>
        <p:nvSpPr>
          <p:cNvPr id="3" name="Content Placeholder 2"/>
          <p:cNvSpPr>
            <a:spLocks noGrp="1"/>
          </p:cNvSpPr>
          <p:nvPr>
            <p:ph idx="1"/>
          </p:nvPr>
        </p:nvSpPr>
        <p:spPr>
          <a:xfrm>
            <a:off x="611560" y="809540"/>
            <a:ext cx="8229600" cy="4857403"/>
          </a:xfrm>
        </p:spPr>
        <p:txBody>
          <a:bodyPr>
            <a:normAutofit fontScale="92500"/>
          </a:bodyPr>
          <a:lstStyle/>
          <a:p>
            <a:r>
              <a:rPr lang="en-US" dirty="0"/>
              <a:t>Wireless:</a:t>
            </a:r>
          </a:p>
          <a:p>
            <a:pPr lvl="2">
              <a:buFont typeface="Arial" pitchFamily="34" charset="0"/>
              <a:buChar char="+"/>
            </a:pPr>
            <a:r>
              <a:rPr lang="en-US" dirty="0"/>
              <a:t>Easy and inexpensive to deploy</a:t>
            </a:r>
          </a:p>
          <a:p>
            <a:pPr lvl="2">
              <a:buFont typeface="Arial" pitchFamily="34" charset="0"/>
              <a:buChar char="+"/>
            </a:pPr>
            <a:r>
              <a:rPr lang="en-US" dirty="0"/>
              <a:t>Naturally supports mobility</a:t>
            </a:r>
          </a:p>
          <a:p>
            <a:pPr lvl="2">
              <a:buFont typeface="Arial" pitchFamily="34" charset="0"/>
              <a:buChar char="+"/>
            </a:pPr>
            <a:r>
              <a:rPr lang="en-US" dirty="0"/>
              <a:t>Naturally supports broadcast</a:t>
            </a:r>
          </a:p>
          <a:p>
            <a:pPr lvl="2"/>
            <a:r>
              <a:rPr lang="en-US" dirty="0"/>
              <a:t>Transmissions interfere and must be managed</a:t>
            </a:r>
          </a:p>
          <a:p>
            <a:pPr lvl="2"/>
            <a:r>
              <a:rPr lang="en-US" dirty="0"/>
              <a:t>Signal strengths hence data rates vary greatly</a:t>
            </a:r>
          </a:p>
          <a:p>
            <a:r>
              <a:rPr lang="en-US" dirty="0"/>
              <a:t>Wires/Fiber:</a:t>
            </a:r>
          </a:p>
          <a:p>
            <a:pPr lvl="2">
              <a:buFont typeface="Arial" pitchFamily="34" charset="0"/>
              <a:buChar char="+"/>
            </a:pPr>
            <a:r>
              <a:rPr lang="en-US" dirty="0"/>
              <a:t>Easy to engineer a fixed data rate over point-to-point links</a:t>
            </a:r>
          </a:p>
          <a:p>
            <a:pPr lvl="2"/>
            <a:r>
              <a:rPr lang="en-US" dirty="0"/>
              <a:t>Can be expensive to deploy, esp. over distances</a:t>
            </a:r>
          </a:p>
          <a:p>
            <a:pPr lvl="2"/>
            <a:r>
              <a:rPr lang="en-US" dirty="0"/>
              <a:t>Doesn’t readily support mobility or broadcast</a:t>
            </a:r>
          </a:p>
          <a:p>
            <a:endParaRPr lang="en-GB" dirty="0"/>
          </a:p>
        </p:txBody>
      </p:sp>
    </p:spTree>
    <p:extLst>
      <p:ext uri="{BB962C8B-B14F-4D97-AF65-F5344CB8AC3E}">
        <p14:creationId xmlns:p14="http://schemas.microsoft.com/office/powerpoint/2010/main" val="1272160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lstStyle/>
          <a:p>
            <a:r>
              <a:rPr lang="en-US" dirty="0"/>
              <a:t>Satellite vs. Fiber</a:t>
            </a:r>
            <a:endParaRPr lang="en-GB" dirty="0"/>
          </a:p>
        </p:txBody>
      </p:sp>
      <p:sp>
        <p:nvSpPr>
          <p:cNvPr id="3" name="Content Placeholder 2"/>
          <p:cNvSpPr>
            <a:spLocks noGrp="1"/>
          </p:cNvSpPr>
          <p:nvPr>
            <p:ph idx="1"/>
          </p:nvPr>
        </p:nvSpPr>
        <p:spPr>
          <a:xfrm>
            <a:off x="611560" y="992649"/>
            <a:ext cx="8229600" cy="4525963"/>
          </a:xfrm>
        </p:spPr>
        <p:txBody>
          <a:bodyPr/>
          <a:lstStyle/>
          <a:p>
            <a:r>
              <a:rPr lang="en-US" dirty="0"/>
              <a:t>Satellite:</a:t>
            </a:r>
          </a:p>
          <a:p>
            <a:pPr lvl="2">
              <a:buFont typeface="Arial" pitchFamily="34" charset="0"/>
              <a:buChar char="+"/>
            </a:pPr>
            <a:r>
              <a:rPr lang="en-US" dirty="0"/>
              <a:t>Can rapidly set up anywhere/anytime communications (after satellites have been launched)</a:t>
            </a:r>
          </a:p>
          <a:p>
            <a:pPr lvl="2">
              <a:buFont typeface="Arial" pitchFamily="34" charset="0"/>
              <a:buChar char="+"/>
            </a:pPr>
            <a:r>
              <a:rPr lang="en-US" dirty="0"/>
              <a:t>Can broadcast to large regions</a:t>
            </a:r>
          </a:p>
          <a:p>
            <a:pPr lvl="2"/>
            <a:r>
              <a:rPr lang="en-US" dirty="0"/>
              <a:t>Limited bandwidth and interference to manage </a:t>
            </a:r>
          </a:p>
          <a:p>
            <a:r>
              <a:rPr lang="en-US" dirty="0"/>
              <a:t>Fiber:</a:t>
            </a:r>
          </a:p>
          <a:p>
            <a:pPr lvl="2">
              <a:buFont typeface="Arial" pitchFamily="34" charset="0"/>
              <a:buChar char="+"/>
            </a:pPr>
            <a:r>
              <a:rPr lang="en-US" dirty="0"/>
              <a:t>Enormous bandwidth over long distances</a:t>
            </a:r>
          </a:p>
          <a:p>
            <a:pPr lvl="2"/>
            <a:r>
              <a:rPr lang="en-US" dirty="0"/>
              <a:t>Installation can be more expensive/difficult</a:t>
            </a:r>
          </a:p>
        </p:txBody>
      </p:sp>
    </p:spTree>
    <p:extLst>
      <p:ext uri="{BB962C8B-B14F-4D97-AF65-F5344CB8AC3E}">
        <p14:creationId xmlns:p14="http://schemas.microsoft.com/office/powerpoint/2010/main" val="4264634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92088"/>
          </a:xfrm>
        </p:spPr>
        <p:txBody>
          <a:bodyPr>
            <a:normAutofit fontScale="90000"/>
          </a:bodyPr>
          <a:lstStyle/>
          <a:p>
            <a:r>
              <a:rPr lang="en-US" dirty="0"/>
              <a:t>Local </a:t>
            </a:r>
            <a:r>
              <a:rPr lang="en-US" dirty="0" smtClean="0"/>
              <a:t>loop: </a:t>
            </a:r>
            <a:r>
              <a:rPr lang="en-US" dirty="0"/>
              <a:t>Fiber To The Home</a:t>
            </a:r>
            <a:endParaRPr lang="en-GB" dirty="0"/>
          </a:p>
        </p:txBody>
      </p:sp>
      <p:sp>
        <p:nvSpPr>
          <p:cNvPr id="3" name="Content Placeholder 2"/>
          <p:cNvSpPr>
            <a:spLocks noGrp="1"/>
          </p:cNvSpPr>
          <p:nvPr>
            <p:ph idx="1"/>
          </p:nvPr>
        </p:nvSpPr>
        <p:spPr>
          <a:xfrm>
            <a:off x="251520" y="908720"/>
            <a:ext cx="8784976" cy="2808312"/>
          </a:xfrm>
        </p:spPr>
        <p:txBody>
          <a:bodyPr>
            <a:normAutofit lnSpcReduction="10000"/>
          </a:bodyPr>
          <a:lstStyle/>
          <a:p>
            <a:r>
              <a:rPr lang="en-US" dirty="0"/>
              <a:t>FTTH broadband relies on deployment of fiber optic cables to provide high data rates  customers</a:t>
            </a:r>
          </a:p>
          <a:p>
            <a:pPr lvl="1"/>
            <a:r>
              <a:rPr lang="en-US" dirty="0"/>
              <a:t>One wavelength can be shared among many houses</a:t>
            </a:r>
          </a:p>
          <a:p>
            <a:pPr lvl="1"/>
            <a:r>
              <a:rPr lang="en-US" dirty="0"/>
              <a:t>Fiber is passive (no amplifiers, etc.)</a:t>
            </a:r>
          </a:p>
          <a:p>
            <a:endParaRPr lang="en-GB" dirty="0"/>
          </a:p>
        </p:txBody>
      </p:sp>
      <p:pic>
        <p:nvPicPr>
          <p:cNvPr id="4" name="Picture 6"/>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466099" y="3140968"/>
            <a:ext cx="8318500" cy="2960687"/>
          </a:xfrm>
          <a:prstGeom prst="rect">
            <a:avLst/>
          </a:prstGeom>
          <a:noFill/>
          <a:ln w="9525">
            <a:noFill/>
            <a:miter lim="800000"/>
            <a:headEnd/>
            <a:tailEnd/>
          </a:ln>
        </p:spPr>
      </p:pic>
    </p:spTree>
    <p:extLst>
      <p:ext uri="{BB962C8B-B14F-4D97-AF65-F5344CB8AC3E}">
        <p14:creationId xmlns:p14="http://schemas.microsoft.com/office/powerpoint/2010/main" val="27902797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706090"/>
          </a:xfrm>
        </p:spPr>
        <p:txBody>
          <a:bodyPr>
            <a:normAutofit fontScale="90000"/>
          </a:bodyPr>
          <a:lstStyle/>
          <a:p>
            <a:r>
              <a:rPr lang="en-GB" dirty="0" smtClean="0"/>
              <a:t>Optical Fibre Cables</a:t>
            </a:r>
            <a:endParaRPr lang="en-GB" dirty="0"/>
          </a:p>
        </p:txBody>
      </p:sp>
      <p:sp>
        <p:nvSpPr>
          <p:cNvPr id="3" name="Content Placeholder 2"/>
          <p:cNvSpPr>
            <a:spLocks noGrp="1"/>
          </p:cNvSpPr>
          <p:nvPr>
            <p:ph idx="1"/>
          </p:nvPr>
        </p:nvSpPr>
        <p:spPr>
          <a:xfrm>
            <a:off x="107504" y="1052737"/>
            <a:ext cx="5184576" cy="1368151"/>
          </a:xfrm>
        </p:spPr>
        <p:txBody>
          <a:bodyPr/>
          <a:lstStyle/>
          <a:p>
            <a:pPr>
              <a:buNone/>
            </a:pPr>
            <a:r>
              <a:rPr lang="en-GB" dirty="0" smtClean="0"/>
              <a:t>Optical fibre cables for long haul transmission:</a:t>
            </a:r>
            <a:endParaRPr lang="en-GB" dirty="0"/>
          </a:p>
        </p:txBody>
      </p:sp>
      <p:pic>
        <p:nvPicPr>
          <p:cNvPr id="4" name="Content Placeholder 5" descr="OPTICAL FIBER.jp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a:xfrm>
            <a:off x="6629434" y="2780928"/>
            <a:ext cx="2400267" cy="3024336"/>
          </a:xfrm>
          <a:prstGeom prst="rect">
            <a:avLst/>
          </a:prstGeom>
        </p:spPr>
      </p:pic>
      <p:pic>
        <p:nvPicPr>
          <p:cNvPr id="5" name="Picture 2"/>
          <p:cNvPicPr>
            <a:picLocks noChangeAspect="1" noChangeArrowheads="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6423" r="3050" b="4285"/>
          <a:stretch/>
        </p:blipFill>
        <p:spPr>
          <a:xfrm>
            <a:off x="2549774" y="2163398"/>
            <a:ext cx="4132769" cy="3696072"/>
          </a:xfrm>
          <a:prstGeom prst="rect">
            <a:avLst/>
          </a:prstGeom>
          <a:noFill/>
        </p:spPr>
      </p:pic>
      <p:pic>
        <p:nvPicPr>
          <p:cNvPr id="6" name="Content Placeholder 4" descr="180px-Fibreoptic.jpg"/>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a:xfrm>
            <a:off x="155575" y="2636913"/>
            <a:ext cx="2389161" cy="2808312"/>
          </a:xfrm>
          <a:prstGeom prst="rect">
            <a:avLst/>
          </a:prstGeom>
        </p:spPr>
      </p:pic>
      <p:sp>
        <p:nvSpPr>
          <p:cNvPr id="14338" name="AutoShape 2" descr="data:image/jpeg;base64,/9j/4AAQSkZJRgABAQAAAQABAAD/2wCEAAkGBw8QEBQQDxEVFBAVEBQWFBQPEBUQFQ8QFRQWFxYUFBQYHCggGBolHRQWITEhJSkrLi4uFx8zODMsNygtLisBCgoKDg0OGhAQGiwkICYsLCwsLCwsLCwsLCwsLCwsNCwsLCwsLCwsLCwsLCwsLCwsLCwsLCwsLCwsLCwsLCwsLP/AABEIANwAtAMBIgACEQEDEQH/xAAbAAABBQEBAAAAAAAAAAAAAAAGAQIDBAUHAP/EADgQAAEEAAUCBAMGBQQDAAAAAAEAAgMRBAUSITFBUQYTImFxgZEyQmKhsfAUIzNSwQdy4fGCstH/xAAZAQACAwEAAAAAAAAAAAAAAAADBAABAgX/xAAkEQACAwACAgMAAgMAAAAAAAAAAQIDESExBBIiMkEzURNh8P/aAAwDAQACEQMRAD8AEw1ODU8NTg1dXBwYGpwanhqcGqYQYGpwanhqu4nLyxgcTe/FVz2UIUdKXQpA1PDVeFkGhNMataV7QqwspGJRuhWiY0wxqvUhlPgVeTDLadEonwLLiVgPy4ZVJcMiN+HVaXDLDiZcQakw6rPhRFLhVSlwyw4g3ExXMUZatKXDqs+JYcTDiVSE2lM5iYQhuJkjSpaXlWFHSQE4BKAnALpjYgCeGrwCe0KEFZGXENAJJ4AFknsApJg8HS/UC37r7Bb8jwinwhlGJY5uNDGmNt2HGnFnDnDt1+iOc3w+DzGIw62iXlnAe14BrbkjugSuSlgN2YzjjGhKAiDxF4ZfggNbg6wKLeu+4orJwGCfM7QwWavfYAIqkmtRtNNaVwEtKbEQOjeWPFOaaITQFo0M0r2hSUlpQsUWYiym0HB16fVvtV9vZLHl0lghuoBrXks9QYzUBbq43T4GE2B/afyW9keClaJHDb+W1rhqFkPe0g11FdfdDk/UxJ4ZBwXmY8tkpwM7i/sWglzt+1ArGxzGuke5jQxhe4taNwxpOzQT2CLhgHxy4t8rCC2KSg7azJekj5Wo8FlzoomyAAyzMIjpwc1kbhTi9pGxABPss6ivYEMLlbpnaRTWganvd9mNg5c797lV8Xlge6V2Ga90MYsukAsM2Gp1bCzwOfoUaYjDNdAzDQemPUZJZXffEY0+Y78Nk6W/DqsrO42hkccTm+TWoNB9erjVN+M9uACq7Ze6A02FUkODMUbpnRCQOaWND2FzY9V/zCejtjp+B7IgwmWGR3Gw56X7X+vsoc5kJHlMJ8q7JFhszxsHV2HA7D4rMl+GZLnAGlgVZ8aIJ8MqE2HWXEw4mSWrytuhXln1MYH4CcAvAJwToyTYPCvleGMFuP5e5RN4f8Nn+JDcTQZ7H7fbfohvA4l8TxIw04fvdF3hnPyZy/EGwRWzdmdqCHY5ZwDnucBNjsxGDjfDho/MaGEkAl4hcdjqq9utIdyPLGuhOI84tlY46Q0gGxVX1s30RxlmZQyOLGcFu501q/d9Vz/NsIIZSI9QaHnTfIAOyWr/AFfoKP8ARq4nwrjsWbmmFAbX6zfRp7Iakifgn21xD9xYGxrb5hE+Z59OIY/Lld5hYfMDWBv7PKjbgxihD/FOZHAN3FrtJJI9I1HYDutxk0vl0bi2u+gNnEjiZH7lxsk87qILZzqGBheyCXWwOphsEuG219Rzv7Kti8t8uJkusHV0HTbp3TEZLEGTKbGEmgCSeABZJ9gp/wCEd5Zk2oP0OH3mkiwSOgO4+ShjeWkOaSCDYI2II6hb2UY0CUSHYS0yUdGy3bJB7EgH42pJtdEk2jFw32hXXb6hHGX4AD1MsDyowAdzsWkHUhvMsAYsZ5Y4c9rmXsNL6I39iSPkuh5ZhdHv6WtF0QSGi9x2LSl758JoFa+mDefA+TMC6yGN5duGmRrQ2uv3lkY1vlYdkTDUrgA9hadRa/1bdh9m0W5hgmO8wy363R1TQb07AD/yJXvJZbJBfmNdIGE0La70+vb4V2Q4TSS/78MRlgLYrD6gYRtFBG3zHUT5ko+zHY9yfzWVjMtDsT5MRLiXBpJFU779AfdG/wBEWYbAkGLDB27i6bEkGx6TwT/bdUtTLPDseGLpWuMkj+NbdJDTuRXf3RP8iib9/UF80yLTIzB4dpB8oGWYnZ0XV4/tvr8AENZ9hjIPMiDv4ON/lQ69uRZodSSCT8QjbxBIXhzb0xXcz72cRxFH+EfqhLNTIajc1zI20WRkEAAjZ1HqR1V1ps1XrBGbDLPxGFRNLAqM+HRHEK0DD8NuvLZfht15Ywx6mtSUL1JwTJY6NtrRy+M3wqmGPsug+BWxaj5jRqP2dQ2tCsl6rTE5Yhnh7HvisuZqBbW2xFK5hsYx5kklG97X27Il/gmsm8wNFFtUBwe6q5hlUbmPOnckmh/hJe6bF9BpzYJY3cB++9cG9iPZV8rysSyeS95bGxur/c4/HYLZwnh9waL5JF7cBbUWWQMIZp1Fws2Ls9ytOzOEX7Yc/iy1r53tjaHchvQenYn4FYmOwUkby143HNbgI6zzFDDtfHBE4SDdpDbppP2ifqKQXHjZJHEEGSR7tq3JcelJmuTfP4Gg2+SiApYXUaPB2Pw7r00D2OLJGlrhy1wLSPkUgCP2G7NfNMQZI4pDvJHbHHuAbaUdYKbU1tdWarb043/Nc6h9TC397cIu8Pt8zCtcC4PYS2gLDgehSl8cigFi4NvEYfWdjvTa37WVPBTWE6AS0AA1uT7/AJKvg2udQ+nvQWi70Mo7HrXb90lABDlmBawFw+05wLj3AugPwq7iIiaLauxZ66fZewcZa3fk779PZTgKmyGL4mgHla3MDoo7eWAAF8nDbP8AaLJPdc8/hHSh8079Io6XOBPmv6MaO3vwF0/MmgsLHN8wv2EZIAcRvz045XNMzxT5n6n0K2a1opsbR91oTfja1gxTrMWSJVZYFrOYoJI03gwYj8PuvLSdElWfUhnJQlpLS2YNHJcC+WRrWgm3DgXQvcrpmGy1kIHpIPFHe0GeB8aIpC54ttVY5C6dgsXFO0lvTYgjdJeRJ7gta3okDXVq5+JUsrwW3xXQqZjKFBJoG+3KV0ERyPIAAG52+FqDyHMt96nVx/2rMcNbk/8ACrYjHsY1xc7YXasgN5hnjGzESxkUKtwvfsB1CDY8cIMT58IFh5c1rtxRvY/IrU8W+JW4oNjjZTWEnWeXbVQ7BDYCfqhi5G64ccl7OMzfipTNIACQBTeABxzyqgCmwGG82Rsd6dRIuro0SNvko2hGWLhBUkuCXDO0utFXhHFPbIYmnZxP5i/8Iby/FuhfrbV6SDqaHCnCjsUT5bl4iEcj3Bxe3WGsdvoG/PfdAv6BXdBLhsW+9GkXZ3I324/JWywuq/y7BY5zBrnDyxV77nck9FsYN9kg/a6+yQFS6EqRpHRNfI1v2iB8TSohkeJsG+Vn8s08A10Lx1bfTuudFqLfFebBzWsikaSSQ/Rf2RwL7FCq6HjpqPI3Smo8kRao3NU5CaQmQxUMaRWS1eUKB1KvUnAKjBr5LbdweSjvKZiyi3nr7rneAJB5XT4crLIA/wC9pBSN75FbewggeXN1Hr26JzDtusLAzP0+oke3Cys58VOYDEwDVxqtLxi5PEYSb6CPF4wPeIYnDWQSTyGgIA8VyzwTGJ5BBaHNI4INj9QVRhzyWKUSsNvHfcEHkFVs3zSXFy+bLWrSGgNFBrRew+pTldLi/wDQxCtplEBbuCwD9D2RuDmy4drzuG6HB9hps/hP1WKWEcgja9xVjujLwthmviY4C5A8ijRBa2zxV9R1RLZYtC2PFplQ4GvKnYAxobFe5Ot/meW82TtvX1VDGYKSF1SMLbst1CtTb5CM87YRHYirS1uwbpaAHMkI0j3YfqVm+Ng4vgvf+WR1uyQa/NYrsbZiE9YMBaeDglEYm+4Dpu9+3HZUZ2tD3Bv2Q41Zvb4pRI6tNnTd1e196RZr2iEmtRv4XG2xrABYcTqA9RvoT2RHh8we2MO0AGwLrpX+UD4OYDqto5j6Q29ly5cMUaCQZpoa0vHpJ5bW9dK+KHc9zjzPS26s8rLlxR7qsTaY8av2esLVXr08lSBKnxoRJSclAWihmleUlLyogLJwC9SZLIG8qMEzSwjEc4Pxc8sax7B0DnA8gda7oJy6Vrm7FXi4NHK5s9lIVb9mEviLP4ywCJxvqePkgaaYuNkr08hcUwBOVVqCGq4YhQE9jb27rwCIh4ad50MccrXiRoeXDhgve+63KSXZttLslzHK5Y2YfEyva8UyMtvXQFjboRytfIMKY3+WW1/MlLRW4aAyiLWnmeSuezZzW6HB4IG40nUaHfla8cdlj6H2TZ62QkpW7EVlPVhXxmo6b/uojm7BbfH4lnZrhi0ySAjUImsbrbYAOnURtzQWzICWtINesWO4tVs4DtD9J2Ee/HG9n6IcXyDizm0mBeIWzkt0ve5oAd6gRfIVYBaON2w+Hb3D38d3UN+vCzwujF6h+L1EBcWlW4ZrpVMUlw7lzPJjk2LzXJddylCTULpOCe8ZZWg1f1FCVIlTBs8nAJoTwoQWl5KvKiwWCwPFOL0RmjvWy3ygjxdNbg33VWPEL2PIlDL/ABFPDtdj3RzkuZSzMBdta5nDFqcG9yuoZJBpjHwQKo69A0x16aICkh0hwLhbbFgGrHUX0SAJQEwOFnymmXTehjniibdoaTtfekZZFhDCGeY5p+0YyCbcwGtx06ILG7b6t/TojLLZDNBHIyg+J9vL31qZVPHtwNkC7cBWdBWxzXlw3Ic0GunFH9FbhHpHwCoYeQEMe2qqhW3PCvxnZIsUHAKrjo3PZKxtWWUL23IPKtqKZ4aLvnZUiANnOEjbhiJGETQthjadRoFw1OFDY8lDIRb41Y1rLDrdJMHOH+1lCtu1ISC6NL2OjtT2OmP4kxZgZ5lWByheTxxQ9LDaKvFMOvDuHsVyB6xdBN6xe/VI6f4Kzl+KL3P51Gh2CLgua/6aTU97fcFdJRavohir6IcvWmpQiBBwTwmNUjVCxV5KkVEBSc00oBz06pD7I5x7qagfMRuT7rFv9CPkS4wrZHh9Uw9l03CMpoCCPCeHtxd7o8YNlK1iC+Ovjo4JwSBOC2MEkTq+BFH4Lb8LTtbI6J908V7b7En8vosIKeCUtc145B3/AH8FicdWGZx1YG2QYlzYzER6o3FvuC12x+iJcNIXAG73QZhsaBJ5oG0gbqF7B7aa4n4t0lFOExbKod+UhYuRKfZqWs7OJNIafxDZWjMBfPFrEzjE3xzqHPZDSMmFnmNBmaXMDmtMhLX2WkadtkNWr2ay29x+I+rv/gVALo1LIjtS+JXzNmqJw9lxnGx6ZHt7OP6rtsrbaR7LkXirD+XiXdjurt6BeSuEy14ExGjFV/c39D/yuuNOy4fkM+jExu/FX1XasK+2A+yzQ9jhrx38cJl4JF4JgOStUgUTVKFRY5eSWvKiAVmjtihDMQivMjshfMBZr3Q5dnNves3PCuHpoRQFk5DFTB8FrhEj0O1rIpCpQkShWEHBOb2TQlVENvLC4xc7B1bmg14B5+RP0W7gMWNQ31bdOPkglkxYb7EH5/v9VoYPNAxwsX6j1+67f/KSujjFbI8nRJp9r/COPjwsXMJaG1bHuDvV/wCCvOzdrmktbzp5N0SOR7LEnnJJvsf/AGr/AClwKRkYmUuO/c/RRBecd/33XgunD6oej0OXOv8AULCU5sg70fmuiIc8a4PzID3q/mFc1sWZtWxZyxj9JDuxB+i7T4exPmQNP4R+i4oV03/T7F6oQ0njb6Jbx38mgND5wMEoTbSgpwaJWlSBQtKlBVMtD7Xk20qogD5ghucXI0e6I8ch9guYIf6cufMwxyttMV5VsEKYFZCKdJdCpQkTgqLFCVIvKyCPFhQRv/JWFUm9LvblL+RH46DsQQYHFWwjuAR7Fpv9LUsj6LvcEfD7Lr/JZWWv3+f5Ef8AS0HE7fIX77hc/RdozyvJZRRTV1ofVDUekOCq5nDrjI9lZXnCxS2aOI5jD5cr29nH6Ii8AY3RK6MnncKDxvgvLm1jh23zWTkuJ8udjvej80j9LBJfGZ20OsJQVVwMupgPsrAKeHCVpUrSoGlSAqMtEtrybaRUWBmN6rCwouZbeOOxWPgN5j8kM5i+6DHDD0hThRQ/ZCkRDoocltNSqFjglCaE4KEFVfGt9N9j+SsJr22CPZZnH2i0U1qI8EePfb5jdajn+kn4GvosfCuI27H9P+FqMdYPatlyH2LMgLr+p/VeTWnc/FOXVpewQxHoVKEiVFNAh48wOuIuA3G65tfbldqzjDh8ZHsuOY+AxyOYejj9Ep5Mf0Vujzp1Dwfj/Nhb3ofVES5n4Dx+l5jJ9wuktde6Yql7RTDVy2JK0qQFQgp4K2EJrXky15QgF447FZOW/wBU/JauP4Kycs/qlCRzI/yINYeApAoouApAiHSFTgmpQoWOCcmBOUIKlSJVCFWqefqtCEWKQj4qz2XByNPlNfG5vpJcW6XDkHbdDmL8eY1wqPRGO7W6j9SuZdFKbFZyxtHSMZOyJ7A40ZHaWjqXUT/hSrkeTZnK/HQyzyOefMAt7rq9tu3K64nPGewwLS9QqUJtpUwFEkbYIXLvG2C0S6wNjsV1K0LeNMv8yIkc8hDtj7RaB2x2JzzKsT5UzX+9H4FdgyzEB7AfZcUIXSfBGYa4wCdxsgeNLlxA0y5wLwU4FR2lBTgyS2kTLXlCAlj+CsjK/wCqVrY/grIyz+sUFHNj/Ig2h4CkUUPAUiKdEVKE1KFRY4JyaEqhY5KmJVCA/wCO8H5mDc4DeMh4+F0fyK5cu1Y+MOikaeDG4H6LipSXlL5Ji165TFY8tIcOQQR8Ruu1ZbiRLDHIOHMafqFxRdR8BSl2CaD917wPhaniv5NEofOBHaW01eTwyOtVsfFrYQpykKhRx3PcJ5Uzh0JsK/4Px3lzaSdnfqtHx3A0EOHNoUwry17SOdQSEvhbwJv4yO2QvsAp9rOyaQmMX2V9dBDaY+0iavKyz//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4340" name="AutoShape 4" descr="data:image/jpeg;base64,/9j/4AAQSkZJRgABAQAAAQABAAD/2wCEAAkGBw8QEBQQDxEVFBAVEBQWFBQPEBUQFQ8QFRQWFxYUFBQYHCggGBolHRQWITEhJSkrLi4uFx8zODMsNygtLisBCgoKDg0OGhAQGiwkICYsLCwsLCwsLCwsLCwsLCwsNCwsLCwsLCwsLCwsLCwsLCwsLCwsLCwsLCwsLCwsLCwsLP/AABEIANwAtAMBIgACEQEDEQH/xAAbAAABBQEBAAAAAAAAAAAAAAAGAQIDBAUHAP/EADgQAAEEAAUCBAMGBQQDAAAAAAEAAgMRBAUSITFBUQYTImFxgZEyQmKhsfAUIzNSwQdy4fGCstH/xAAZAQACAwEAAAAAAAAAAAAAAAADBAABAgX/xAAkEQACAwACAgMAAgMAAAAAAAAAAQIDESExBBIiMkEzURNh8P/aAAwDAQACEQMRAD8AEw1ODU8NTg1dXBwYGpwanhqcGqYQYGpwanhqu4nLyxgcTe/FVz2UIUdKXQpA1PDVeFkGhNMataV7QqwspGJRuhWiY0wxqvUhlPgVeTDLadEonwLLiVgPy4ZVJcMiN+HVaXDLDiZcQakw6rPhRFLhVSlwyw4g3ExXMUZatKXDqs+JYcTDiVSE2lM5iYQhuJkjSpaXlWFHSQE4BKAnALpjYgCeGrwCe0KEFZGXENAJJ4AFknsApJg8HS/UC37r7Bb8jwinwhlGJY5uNDGmNt2HGnFnDnDt1+iOc3w+DzGIw62iXlnAe14BrbkjugSuSlgN2YzjjGhKAiDxF4ZfggNbg6wKLeu+4orJwGCfM7QwWavfYAIqkmtRtNNaVwEtKbEQOjeWPFOaaITQFo0M0r2hSUlpQsUWYiym0HB16fVvtV9vZLHl0lghuoBrXks9QYzUBbq43T4GE2B/afyW9keClaJHDb+W1rhqFkPe0g11FdfdDk/UxJ4ZBwXmY8tkpwM7i/sWglzt+1ArGxzGuke5jQxhe4taNwxpOzQT2CLhgHxy4t8rCC2KSg7azJekj5Wo8FlzoomyAAyzMIjpwc1kbhTi9pGxABPss6ivYEMLlbpnaRTWganvd9mNg5c797lV8Xlge6V2Ga90MYsukAsM2Gp1bCzwOfoUaYjDNdAzDQemPUZJZXffEY0+Y78Nk6W/DqsrO42hkccTm+TWoNB9erjVN+M9uACq7Ze6A02FUkODMUbpnRCQOaWND2FzY9V/zCejtjp+B7IgwmWGR3Gw56X7X+vsoc5kJHlMJ8q7JFhszxsHV2HA7D4rMl+GZLnAGlgVZ8aIJ8MqE2HWXEw4mSWrytuhXln1MYH4CcAvAJwToyTYPCvleGMFuP5e5RN4f8Nn+JDcTQZ7H7fbfohvA4l8TxIw04fvdF3hnPyZy/EGwRWzdmdqCHY5ZwDnucBNjsxGDjfDho/MaGEkAl4hcdjqq9utIdyPLGuhOI84tlY46Q0gGxVX1s30RxlmZQyOLGcFu501q/d9Vz/NsIIZSI9QaHnTfIAOyWr/AFfoKP8ARq4nwrjsWbmmFAbX6zfRp7Iakifgn21xD9xYGxrb5hE+Z59OIY/Lld5hYfMDWBv7PKjbgxihD/FOZHAN3FrtJJI9I1HYDutxk0vl0bi2u+gNnEjiZH7lxsk87qILZzqGBheyCXWwOphsEuG219Rzv7Kti8t8uJkusHV0HTbp3TEZLEGTKbGEmgCSeABZJ9gp/wCEd5Zk2oP0OH3mkiwSOgO4+ShjeWkOaSCDYI2II6hb2UY0CUSHYS0yUdGy3bJB7EgH42pJtdEk2jFw32hXXb6hHGX4AD1MsDyowAdzsWkHUhvMsAYsZ5Y4c9rmXsNL6I39iSPkuh5ZhdHv6WtF0QSGi9x2LSl758JoFa+mDefA+TMC6yGN5duGmRrQ2uv3lkY1vlYdkTDUrgA9hadRa/1bdh9m0W5hgmO8wy363R1TQb07AD/yJXvJZbJBfmNdIGE0La70+vb4V2Q4TSS/78MRlgLYrD6gYRtFBG3zHUT5ko+zHY9yfzWVjMtDsT5MRLiXBpJFU779AfdG/wBEWYbAkGLDB27i6bEkGx6TwT/bdUtTLPDseGLpWuMkj+NbdJDTuRXf3RP8iib9/UF80yLTIzB4dpB8oGWYnZ0XV4/tvr8AENZ9hjIPMiDv4ON/lQ69uRZodSSCT8QjbxBIXhzb0xXcz72cRxFH+EfqhLNTIajc1zI20WRkEAAjZ1HqR1V1ps1XrBGbDLPxGFRNLAqM+HRHEK0DD8NuvLZfht15Ywx6mtSUL1JwTJY6NtrRy+M3wqmGPsug+BWxaj5jRqP2dQ2tCsl6rTE5Yhnh7HvisuZqBbW2xFK5hsYx5kklG97X27Il/gmsm8wNFFtUBwe6q5hlUbmPOnckmh/hJe6bF9BpzYJY3cB++9cG9iPZV8rysSyeS95bGxur/c4/HYLZwnh9waL5JF7cBbUWWQMIZp1Fws2Ls9ytOzOEX7Yc/iy1r53tjaHchvQenYn4FYmOwUkby143HNbgI6zzFDDtfHBE4SDdpDbppP2ifqKQXHjZJHEEGSR7tq3JcelJmuTfP4Gg2+SiApYXUaPB2Pw7r00D2OLJGlrhy1wLSPkUgCP2G7NfNMQZI4pDvJHbHHuAbaUdYKbU1tdWarb043/Nc6h9TC397cIu8Pt8zCtcC4PYS2gLDgehSl8cigFi4NvEYfWdjvTa37WVPBTWE6AS0AA1uT7/AJKvg2udQ+nvQWi70Mo7HrXb90lABDlmBawFw+05wLj3AugPwq7iIiaLauxZ66fZewcZa3fk779PZTgKmyGL4mgHla3MDoo7eWAAF8nDbP8AaLJPdc8/hHSh8079Io6XOBPmv6MaO3vwF0/MmgsLHN8wv2EZIAcRvz045XNMzxT5n6n0K2a1opsbR91oTfja1gxTrMWSJVZYFrOYoJI03gwYj8PuvLSdElWfUhnJQlpLS2YNHJcC+WRrWgm3DgXQvcrpmGy1kIHpIPFHe0GeB8aIpC54ttVY5C6dgsXFO0lvTYgjdJeRJ7gta3okDXVq5+JUsrwW3xXQqZjKFBJoG+3KV0ERyPIAAG52+FqDyHMt96nVx/2rMcNbk/8ACrYjHsY1xc7YXasgN5hnjGzESxkUKtwvfsB1CDY8cIMT58IFh5c1rtxRvY/IrU8W+JW4oNjjZTWEnWeXbVQ7BDYCfqhi5G64ccl7OMzfipTNIACQBTeABxzyqgCmwGG82Rsd6dRIuro0SNvko2hGWLhBUkuCXDO0utFXhHFPbIYmnZxP5i/8Iby/FuhfrbV6SDqaHCnCjsUT5bl4iEcj3Bxe3WGsdvoG/PfdAv6BXdBLhsW+9GkXZ3I324/JWywuq/y7BY5zBrnDyxV77nck9FsYN9kg/a6+yQFS6EqRpHRNfI1v2iB8TSohkeJsG+Vn8s08A10Lx1bfTuudFqLfFebBzWsikaSSQ/Rf2RwL7FCq6HjpqPI3Smo8kRao3NU5CaQmQxUMaRWS1eUKB1KvUnAKjBr5LbdweSjvKZiyi3nr7rneAJB5XT4crLIA/wC9pBSN75FbewggeXN1Hr26JzDtusLAzP0+oke3Cys58VOYDEwDVxqtLxi5PEYSb6CPF4wPeIYnDWQSTyGgIA8VyzwTGJ5BBaHNI4INj9QVRhzyWKUSsNvHfcEHkFVs3zSXFy+bLWrSGgNFBrRew+pTldLi/wDQxCtplEBbuCwD9D2RuDmy4drzuG6HB9hps/hP1WKWEcgja9xVjujLwthmviY4C5A8ijRBa2zxV9R1RLZYtC2PFplQ4GvKnYAxobFe5Ot/meW82TtvX1VDGYKSF1SMLbst1CtTb5CM87YRHYirS1uwbpaAHMkI0j3YfqVm+Ng4vgvf+WR1uyQa/NYrsbZiE9YMBaeDglEYm+4Dpu9+3HZUZ2tD3Bv2Q41Zvb4pRI6tNnTd1e196RZr2iEmtRv4XG2xrABYcTqA9RvoT2RHh8we2MO0AGwLrpX+UD4OYDqto5j6Q29ly5cMUaCQZpoa0vHpJ5bW9dK+KHc9zjzPS26s8rLlxR7qsTaY8av2esLVXr08lSBKnxoRJSclAWihmleUlLyogLJwC9SZLIG8qMEzSwjEc4Pxc8sax7B0DnA8gda7oJy6Vrm7FXi4NHK5s9lIVb9mEviLP4ywCJxvqePkgaaYuNkr08hcUwBOVVqCGq4YhQE9jb27rwCIh4ad50MccrXiRoeXDhgve+63KSXZttLslzHK5Y2YfEyva8UyMtvXQFjboRytfIMKY3+WW1/MlLRW4aAyiLWnmeSuezZzW6HB4IG40nUaHfla8cdlj6H2TZ62QkpW7EVlPVhXxmo6b/uojm7BbfH4lnZrhi0ySAjUImsbrbYAOnURtzQWzICWtINesWO4tVs4DtD9J2Ee/HG9n6IcXyDizm0mBeIWzkt0ve5oAd6gRfIVYBaON2w+Hb3D38d3UN+vCzwujF6h+L1EBcWlW4ZrpVMUlw7lzPJjk2LzXJddylCTULpOCe8ZZWg1f1FCVIlTBs8nAJoTwoQWl5KvKiwWCwPFOL0RmjvWy3ygjxdNbg33VWPEL2PIlDL/ABFPDtdj3RzkuZSzMBdta5nDFqcG9yuoZJBpjHwQKo69A0x16aICkh0hwLhbbFgGrHUX0SAJQEwOFnymmXTehjniibdoaTtfekZZFhDCGeY5p+0YyCbcwGtx06ILG7b6t/TojLLZDNBHIyg+J9vL31qZVPHtwNkC7cBWdBWxzXlw3Ic0GunFH9FbhHpHwCoYeQEMe2qqhW3PCvxnZIsUHAKrjo3PZKxtWWUL23IPKtqKZ4aLvnZUiANnOEjbhiJGETQthjadRoFw1OFDY8lDIRb41Y1rLDrdJMHOH+1lCtu1ISC6NL2OjtT2OmP4kxZgZ5lWByheTxxQ9LDaKvFMOvDuHsVyB6xdBN6xe/VI6f4Kzl+KL3P51Gh2CLgua/6aTU97fcFdJRavohir6IcvWmpQiBBwTwmNUjVCxV5KkVEBSc00oBz06pD7I5x7qagfMRuT7rFv9CPkS4wrZHh9Uw9l03CMpoCCPCeHtxd7o8YNlK1iC+Ovjo4JwSBOC2MEkTq+BFH4Lb8LTtbI6J908V7b7En8vosIKeCUtc145B3/AH8FicdWGZx1YG2QYlzYzER6o3FvuC12x+iJcNIXAG73QZhsaBJ5oG0gbqF7B7aa4n4t0lFOExbKod+UhYuRKfZqWs7OJNIafxDZWjMBfPFrEzjE3xzqHPZDSMmFnmNBmaXMDmtMhLX2WkadtkNWr2ay29x+I+rv/gVALo1LIjtS+JXzNmqJw9lxnGx6ZHt7OP6rtsrbaR7LkXirD+XiXdjurt6BeSuEy14ExGjFV/c39D/yuuNOy4fkM+jExu/FX1XasK+2A+yzQ9jhrx38cJl4JF4JgOStUgUTVKFRY5eSWvKiAVmjtihDMQivMjshfMBZr3Q5dnNves3PCuHpoRQFk5DFTB8FrhEj0O1rIpCpQkShWEHBOb2TQlVENvLC4xc7B1bmg14B5+RP0W7gMWNQ31bdOPkglkxYb7EH5/v9VoYPNAxwsX6j1+67f/KSujjFbI8nRJp9r/COPjwsXMJaG1bHuDvV/wCCvOzdrmktbzp5N0SOR7LEnnJJvsf/AGr/AClwKRkYmUuO/c/RRBecd/33XgunD6oej0OXOv8AULCU5sg70fmuiIc8a4PzID3q/mFc1sWZtWxZyxj9JDuxB+i7T4exPmQNP4R+i4oV03/T7F6oQ0njb6Jbx38mgND5wMEoTbSgpwaJWlSBQtKlBVMtD7Xk20qogD5ghucXI0e6I8ch9guYIf6cufMwxyttMV5VsEKYFZCKdJdCpQkTgqLFCVIvKyCPFhQRv/JWFUm9LvblL+RH46DsQQYHFWwjuAR7Fpv9LUsj6LvcEfD7Lr/JZWWv3+f5Ef8AS0HE7fIX77hc/RdozyvJZRRTV1ofVDUekOCq5nDrjI9lZXnCxS2aOI5jD5cr29nH6Ii8AY3RK6MnncKDxvgvLm1jh23zWTkuJ8udjvej80j9LBJfGZ20OsJQVVwMupgPsrAKeHCVpUrSoGlSAqMtEtrybaRUWBmN6rCwouZbeOOxWPgN5j8kM5i+6DHDD0hThRQ/ZCkRDoocltNSqFjglCaE4KEFVfGt9N9j+SsJr22CPZZnH2i0U1qI8EePfb5jdajn+kn4GvosfCuI27H9P+FqMdYPatlyH2LMgLr+p/VeTWnc/FOXVpewQxHoVKEiVFNAh48wOuIuA3G65tfbldqzjDh8ZHsuOY+AxyOYejj9Ep5Mf0Vujzp1Dwfj/Nhb3ofVES5n4Dx+l5jJ9wuktde6Yql7RTDVy2JK0qQFQgp4K2EJrXky15QgF447FZOW/wBU/JauP4Kycs/qlCRzI/yINYeApAoouApAiHSFTgmpQoWOCcmBOUIKlSJVCFWqefqtCEWKQj4qz2XByNPlNfG5vpJcW6XDkHbdDmL8eY1wqPRGO7W6j9SuZdFKbFZyxtHSMZOyJ7A40ZHaWjqXUT/hSrkeTZnK/HQyzyOefMAt7rq9tu3K64nPGewwLS9QqUJtpUwFEkbYIXLvG2C0S6wNjsV1K0LeNMv8yIkc8hDtj7RaB2x2JzzKsT5UzX+9H4FdgyzEB7AfZcUIXSfBGYa4wCdxsgeNLlxA0y5wLwU4FR2lBTgyS2kTLXlCAlj+CsjK/wCqVrY/grIyz+sUFHNj/Ig2h4CkUUPAUiKdEVKE1KFRY4JyaEqhY5KmJVCA/wCO8H5mDc4DeMh4+F0fyK5cu1Y+MOikaeDG4H6LipSXlL5Ji165TFY8tIcOQQR8Ruu1ZbiRLDHIOHMafqFxRdR8BSl2CaD917wPhaniv5NEofOBHaW01eTwyOtVsfFrYQpykKhRx3PcJ5Uzh0JsK/4Px3lzaSdnfqtHx3A0EOHNoUwry17SOdQSEvhbwJv4yO2QvsAp9rOyaQmMX2V9dBDaY+0iavKyz//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4342" name="AutoShape 6" descr="data:image/jpeg;base64,/9j/4AAQSkZJRgABAQAAAQABAAD/2wCEAAkGBw8QEBQQDxEVFBAVEBQWFBQPEBUQFQ8QFRQWFxYUFBQYHCggGBolHRQWITEhJSkrLi4uFx8zODMsNygtLisBCgoKDg0OGhAQGiwkICYsLCwsLCwsLCwsLCwsLCwsNCwsLCwsLCwsLCwsLCwsLCwsLCwsLCwsLCwsLCwsLCwsLP/AABEIANwAtAMBIgACEQEDEQH/xAAbAAABBQEBAAAAAAAAAAAAAAAGAQIDBAUHAP/EADgQAAEEAAUCBAMGBQQDAAAAAAEAAgMRBAUSITFBUQYTImFxgZEyQmKhsfAUIzNSwQdy4fGCstH/xAAZAQACAwEAAAAAAAAAAAAAAAADBAABAgX/xAAkEQACAwACAgMAAgMAAAAAAAAAAQIDESExBBIiMkEzURNh8P/aAAwDAQACEQMRAD8AEw1ODU8NTg1dXBwYGpwanhqcGqYQYGpwanhqu4nLyxgcTe/FVz2UIUdKXQpA1PDVeFkGhNMataV7QqwspGJRuhWiY0wxqvUhlPgVeTDLadEonwLLiVgPy4ZVJcMiN+HVaXDLDiZcQakw6rPhRFLhVSlwyw4g3ExXMUZatKXDqs+JYcTDiVSE2lM5iYQhuJkjSpaXlWFHSQE4BKAnALpjYgCeGrwCe0KEFZGXENAJJ4AFknsApJg8HS/UC37r7Bb8jwinwhlGJY5uNDGmNt2HGnFnDnDt1+iOc3w+DzGIw62iXlnAe14BrbkjugSuSlgN2YzjjGhKAiDxF4ZfggNbg6wKLeu+4orJwGCfM7QwWavfYAIqkmtRtNNaVwEtKbEQOjeWPFOaaITQFo0M0r2hSUlpQsUWYiym0HB16fVvtV9vZLHl0lghuoBrXks9QYzUBbq43T4GE2B/afyW9keClaJHDb+W1rhqFkPe0g11FdfdDk/UxJ4ZBwXmY8tkpwM7i/sWglzt+1ArGxzGuke5jQxhe4taNwxpOzQT2CLhgHxy4t8rCC2KSg7azJekj5Wo8FlzoomyAAyzMIjpwc1kbhTi9pGxABPss6ivYEMLlbpnaRTWganvd9mNg5c797lV8Xlge6V2Ga90MYsukAsM2Gp1bCzwOfoUaYjDNdAzDQemPUZJZXffEY0+Y78Nk6W/DqsrO42hkccTm+TWoNB9erjVN+M9uACq7Ze6A02FUkODMUbpnRCQOaWND2FzY9V/zCejtjp+B7IgwmWGR3Gw56X7X+vsoc5kJHlMJ8q7JFhszxsHV2HA7D4rMl+GZLnAGlgVZ8aIJ8MqE2HWXEw4mSWrytuhXln1MYH4CcAvAJwToyTYPCvleGMFuP5e5RN4f8Nn+JDcTQZ7H7fbfohvA4l8TxIw04fvdF3hnPyZy/EGwRWzdmdqCHY5ZwDnucBNjsxGDjfDho/MaGEkAl4hcdjqq9utIdyPLGuhOI84tlY46Q0gGxVX1s30RxlmZQyOLGcFu501q/d9Vz/NsIIZSI9QaHnTfIAOyWr/AFfoKP8ARq4nwrjsWbmmFAbX6zfRp7Iakifgn21xD9xYGxrb5hE+Z59OIY/Lld5hYfMDWBv7PKjbgxihD/FOZHAN3FrtJJI9I1HYDutxk0vl0bi2u+gNnEjiZH7lxsk87qILZzqGBheyCXWwOphsEuG219Rzv7Kti8t8uJkusHV0HTbp3TEZLEGTKbGEmgCSeABZJ9gp/wCEd5Zk2oP0OH3mkiwSOgO4+ShjeWkOaSCDYI2II6hb2UY0CUSHYS0yUdGy3bJB7EgH42pJtdEk2jFw32hXXb6hHGX4AD1MsDyowAdzsWkHUhvMsAYsZ5Y4c9rmXsNL6I39iSPkuh5ZhdHv6WtF0QSGi9x2LSl758JoFa+mDefA+TMC6yGN5duGmRrQ2uv3lkY1vlYdkTDUrgA9hadRa/1bdh9m0W5hgmO8wy363R1TQb07AD/yJXvJZbJBfmNdIGE0La70+vb4V2Q4TSS/78MRlgLYrD6gYRtFBG3zHUT5ko+zHY9yfzWVjMtDsT5MRLiXBpJFU779AfdG/wBEWYbAkGLDB27i6bEkGx6TwT/bdUtTLPDseGLpWuMkj+NbdJDTuRXf3RP8iib9/UF80yLTIzB4dpB8oGWYnZ0XV4/tvr8AENZ9hjIPMiDv4ON/lQ69uRZodSSCT8QjbxBIXhzb0xXcz72cRxFH+EfqhLNTIajc1zI20WRkEAAjZ1HqR1V1ps1XrBGbDLPxGFRNLAqM+HRHEK0DD8NuvLZfht15Ywx6mtSUL1JwTJY6NtrRy+M3wqmGPsug+BWxaj5jRqP2dQ2tCsl6rTE5Yhnh7HvisuZqBbW2xFK5hsYx5kklG97X27Il/gmsm8wNFFtUBwe6q5hlUbmPOnckmh/hJe6bF9BpzYJY3cB++9cG9iPZV8rysSyeS95bGxur/c4/HYLZwnh9waL5JF7cBbUWWQMIZp1Fws2Ls9ytOzOEX7Yc/iy1r53tjaHchvQenYn4FYmOwUkby143HNbgI6zzFDDtfHBE4SDdpDbppP2ifqKQXHjZJHEEGSR7tq3JcelJmuTfP4Gg2+SiApYXUaPB2Pw7r00D2OLJGlrhy1wLSPkUgCP2G7NfNMQZI4pDvJHbHHuAbaUdYKbU1tdWarb043/Nc6h9TC397cIu8Pt8zCtcC4PYS2gLDgehSl8cigFi4NvEYfWdjvTa37WVPBTWE6AS0AA1uT7/AJKvg2udQ+nvQWi70Mo7HrXb90lABDlmBawFw+05wLj3AugPwq7iIiaLauxZ66fZewcZa3fk779PZTgKmyGL4mgHla3MDoo7eWAAF8nDbP8AaLJPdc8/hHSh8079Io6XOBPmv6MaO3vwF0/MmgsLHN8wv2EZIAcRvz045XNMzxT5n6n0K2a1opsbR91oTfja1gxTrMWSJVZYFrOYoJI03gwYj8PuvLSdElWfUhnJQlpLS2YNHJcC+WRrWgm3DgXQvcrpmGy1kIHpIPFHe0GeB8aIpC54ttVY5C6dgsXFO0lvTYgjdJeRJ7gta3okDXVq5+JUsrwW3xXQqZjKFBJoG+3KV0ERyPIAAG52+FqDyHMt96nVx/2rMcNbk/8ACrYjHsY1xc7YXasgN5hnjGzESxkUKtwvfsB1CDY8cIMT58IFh5c1rtxRvY/IrU8W+JW4oNjjZTWEnWeXbVQ7BDYCfqhi5G64ccl7OMzfipTNIACQBTeABxzyqgCmwGG82Rsd6dRIuro0SNvko2hGWLhBUkuCXDO0utFXhHFPbIYmnZxP5i/8Iby/FuhfrbV6SDqaHCnCjsUT5bl4iEcj3Bxe3WGsdvoG/PfdAv6BXdBLhsW+9GkXZ3I324/JWywuq/y7BY5zBrnDyxV77nck9FsYN9kg/a6+yQFS6EqRpHRNfI1v2iB8TSohkeJsG+Vn8s08A10Lx1bfTuudFqLfFebBzWsikaSSQ/Rf2RwL7FCq6HjpqPI3Smo8kRao3NU5CaQmQxUMaRWS1eUKB1KvUnAKjBr5LbdweSjvKZiyi3nr7rneAJB5XT4crLIA/wC9pBSN75FbewggeXN1Hr26JzDtusLAzP0+oke3Cys58VOYDEwDVxqtLxi5PEYSb6CPF4wPeIYnDWQSTyGgIA8VyzwTGJ5BBaHNI4INj9QVRhzyWKUSsNvHfcEHkFVs3zSXFy+bLWrSGgNFBrRew+pTldLi/wDQxCtplEBbuCwD9D2RuDmy4drzuG6HB9hps/hP1WKWEcgja9xVjujLwthmviY4C5A8ijRBa2zxV9R1RLZYtC2PFplQ4GvKnYAxobFe5Ot/meW82TtvX1VDGYKSF1SMLbst1CtTb5CM87YRHYirS1uwbpaAHMkI0j3YfqVm+Ng4vgvf+WR1uyQa/NYrsbZiE9YMBaeDglEYm+4Dpu9+3HZUZ2tD3Bv2Q41Zvb4pRI6tNnTd1e196RZr2iEmtRv4XG2xrABYcTqA9RvoT2RHh8we2MO0AGwLrpX+UD4OYDqto5j6Q29ly5cMUaCQZpoa0vHpJ5bW9dK+KHc9zjzPS26s8rLlxR7qsTaY8av2esLVXr08lSBKnxoRJSclAWihmleUlLyogLJwC9SZLIG8qMEzSwjEc4Pxc8sax7B0DnA8gda7oJy6Vrm7FXi4NHK5s9lIVb9mEviLP4ywCJxvqePkgaaYuNkr08hcUwBOVVqCGq4YhQE9jb27rwCIh4ad50MccrXiRoeXDhgve+63KSXZttLslzHK5Y2YfEyva8UyMtvXQFjboRytfIMKY3+WW1/MlLRW4aAyiLWnmeSuezZzW6HB4IG40nUaHfla8cdlj6H2TZ62QkpW7EVlPVhXxmo6b/uojm7BbfH4lnZrhi0ySAjUImsbrbYAOnURtzQWzICWtINesWO4tVs4DtD9J2Ee/HG9n6IcXyDizm0mBeIWzkt0ve5oAd6gRfIVYBaON2w+Hb3D38d3UN+vCzwujF6h+L1EBcWlW4ZrpVMUlw7lzPJjk2LzXJddylCTULpOCe8ZZWg1f1FCVIlTBs8nAJoTwoQWl5KvKiwWCwPFOL0RmjvWy3ygjxdNbg33VWPEL2PIlDL/ABFPDtdj3RzkuZSzMBdta5nDFqcG9yuoZJBpjHwQKo69A0x16aICkh0hwLhbbFgGrHUX0SAJQEwOFnymmXTehjniibdoaTtfekZZFhDCGeY5p+0YyCbcwGtx06ILG7b6t/TojLLZDNBHIyg+J9vL31qZVPHtwNkC7cBWdBWxzXlw3Ic0GunFH9FbhHpHwCoYeQEMe2qqhW3PCvxnZIsUHAKrjo3PZKxtWWUL23IPKtqKZ4aLvnZUiANnOEjbhiJGETQthjadRoFw1OFDY8lDIRb41Y1rLDrdJMHOH+1lCtu1ISC6NL2OjtT2OmP4kxZgZ5lWByheTxxQ9LDaKvFMOvDuHsVyB6xdBN6xe/VI6f4Kzl+KL3P51Gh2CLgua/6aTU97fcFdJRavohir6IcvWmpQiBBwTwmNUjVCxV5KkVEBSc00oBz06pD7I5x7qagfMRuT7rFv9CPkS4wrZHh9Uw9l03CMpoCCPCeHtxd7o8YNlK1iC+Ovjo4JwSBOC2MEkTq+BFH4Lb8LTtbI6J908V7b7En8vosIKeCUtc145B3/AH8FicdWGZx1YG2QYlzYzER6o3FvuC12x+iJcNIXAG73QZhsaBJ5oG0gbqF7B7aa4n4t0lFOExbKod+UhYuRKfZqWs7OJNIafxDZWjMBfPFrEzjE3xzqHPZDSMmFnmNBmaXMDmtMhLX2WkadtkNWr2ay29x+I+rv/gVALo1LIjtS+JXzNmqJw9lxnGx6ZHt7OP6rtsrbaR7LkXirD+XiXdjurt6BeSuEy14ExGjFV/c39D/yuuNOy4fkM+jExu/FX1XasK+2A+yzQ9jhrx38cJl4JF4JgOStUgUTVKFRY5eSWvKiAVmjtihDMQivMjshfMBZr3Q5dnNves3PCuHpoRQFk5DFTB8FrhEj0O1rIpCpQkShWEHBOb2TQlVENvLC4xc7B1bmg14B5+RP0W7gMWNQ31bdOPkglkxYb7EH5/v9VoYPNAxwsX6j1+67f/KSujjFbI8nRJp9r/COPjwsXMJaG1bHuDvV/wCCvOzdrmktbzp5N0SOR7LEnnJJvsf/AGr/AClwKRkYmUuO/c/RRBecd/33XgunD6oej0OXOv8AULCU5sg70fmuiIc8a4PzID3q/mFc1sWZtWxZyxj9JDuxB+i7T4exPmQNP4R+i4oV03/T7F6oQ0njb6Jbx38mgND5wMEoTbSgpwaJWlSBQtKlBVMtD7Xk20qogD5ghucXI0e6I8ch9guYIf6cufMwxyttMV5VsEKYFZCKdJdCpQkTgqLFCVIvKyCPFhQRv/JWFUm9LvblL+RH46DsQQYHFWwjuAR7Fpv9LUsj6LvcEfD7Lr/JZWWv3+f5Ef8AS0HE7fIX77hc/RdozyvJZRRTV1ofVDUekOCq5nDrjI9lZXnCxS2aOI5jD5cr29nH6Ii8AY3RK6MnncKDxvgvLm1jh23zWTkuJ8udjvej80j9LBJfGZ20OsJQVVwMupgPsrAKeHCVpUrSoGlSAqMtEtrybaRUWBmN6rCwouZbeOOxWPgN5j8kM5i+6DHDD0hThRQ/ZCkRDoocltNSqFjglCaE4KEFVfGt9N9j+SsJr22CPZZnH2i0U1qI8EePfb5jdajn+kn4GvosfCuI27H9P+FqMdYPatlyH2LMgLr+p/VeTWnc/FOXVpewQxHoVKEiVFNAh48wOuIuA3G65tfbldqzjDh8ZHsuOY+AxyOYejj9Ep5Mf0Vujzp1Dwfj/Nhb3ofVES5n4Dx+l5jJ9wuktde6Yql7RTDVy2JK0qQFQgp4K2EJrXky15QgF447FZOW/wBU/JauP4Kycs/qlCRzI/yINYeApAoouApAiHSFTgmpQoWOCcmBOUIKlSJVCFWqefqtCEWKQj4qz2XByNPlNfG5vpJcW6XDkHbdDmL8eY1wqPRGO7W6j9SuZdFKbFZyxtHSMZOyJ7A40ZHaWjqXUT/hSrkeTZnK/HQyzyOefMAt7rq9tu3K64nPGewwLS9QqUJtpUwFEkbYIXLvG2C0S6wNjsV1K0LeNMv8yIkc8hDtj7RaB2x2JzzKsT5UzX+9H4FdgyzEB7AfZcUIXSfBGYa4wCdxsgeNLlxA0y5wLwU4FR2lBTgyS2kTLXlCAlj+CsjK/wCqVrY/grIyz+sUFHNj/Ig2h4CkUUPAUiKdEVKE1KFRY4JyaEqhY5KmJVCA/wCO8H5mDc4DeMh4+F0fyK5cu1Y+MOikaeDG4H6LipSXlL5Ji165TFY8tIcOQQR8Ruu1ZbiRLDHIOHMafqFxRdR8BSl2CaD917wPhaniv5NEofOBHaW01eTwyOtVsfFrYQpykKhRx3PcJ5Uzh0JsK/4Px3lzaSdnfqtHx3A0EOHNoUwry17SOdQSEvhbwJv4yO2QvsAp9rOyaQmMX2V9dBDaY+0iavKyz//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4344" name="Picture 8" descr="http://www.bbc.co.uk/schools/gcsebitesize/science/images/optical_fibres_1.jpg"/>
          <p:cNvPicPr>
            <a:picLocks noChangeAspect="1" noChangeArrowheads="1"/>
          </p:cNvPicPr>
          <p:nvPr/>
        </p:nvPicPr>
        <p:blipFill>
          <a:blip r:embed="rId5" cstate="print"/>
          <a:srcRect/>
          <a:stretch>
            <a:fillRect/>
          </a:stretch>
        </p:blipFill>
        <p:spPr bwMode="auto">
          <a:xfrm rot="5400000">
            <a:off x="6123776" y="29212"/>
            <a:ext cx="1728192" cy="3103553"/>
          </a:xfrm>
          <a:prstGeom prst="rect">
            <a:avLst/>
          </a:prstGeom>
          <a:noFill/>
        </p:spPr>
      </p:pic>
    </p:spTree>
    <p:extLst>
      <p:ext uri="{BB962C8B-B14F-4D97-AF65-F5344CB8AC3E}">
        <p14:creationId xmlns:p14="http://schemas.microsoft.com/office/powerpoint/2010/main" val="404531954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513" y="87262"/>
            <a:ext cx="8229600" cy="744610"/>
          </a:xfrm>
        </p:spPr>
        <p:txBody>
          <a:bodyPr>
            <a:normAutofit fontScale="90000"/>
          </a:bodyPr>
          <a:lstStyle/>
          <a:p>
            <a:r>
              <a:rPr lang="en-GB" dirty="0" smtClean="0"/>
              <a:t>Optical Fibre cables</a:t>
            </a:r>
            <a:endParaRPr lang="en-GB" dirty="0"/>
          </a:p>
        </p:txBody>
      </p:sp>
      <p:sp>
        <p:nvSpPr>
          <p:cNvPr id="3" name="Content Placeholder 2"/>
          <p:cNvSpPr>
            <a:spLocks noGrp="1"/>
          </p:cNvSpPr>
          <p:nvPr>
            <p:ph idx="1"/>
          </p:nvPr>
        </p:nvSpPr>
        <p:spPr>
          <a:xfrm>
            <a:off x="563302" y="802748"/>
            <a:ext cx="8229600" cy="4525963"/>
          </a:xfrm>
        </p:spPr>
        <p:txBody>
          <a:bodyPr/>
          <a:lstStyle/>
          <a:p>
            <a:r>
              <a:rPr lang="en-GB" dirty="0" smtClean="0"/>
              <a:t>Optical fibre termination cables for networking devices:</a:t>
            </a:r>
            <a:endParaRPr lang="en-GB" dirty="0"/>
          </a:p>
        </p:txBody>
      </p:sp>
      <p:pic>
        <p:nvPicPr>
          <p:cNvPr id="4" name="Picture 3"/>
          <p:cNvPicPr>
            <a:picLocks noChangeAspect="1"/>
          </p:cNvPicPr>
          <p:nvPr/>
        </p:nvPicPr>
        <p:blipFill>
          <a:blip r:embed="rId2" cstate="print"/>
          <a:stretch>
            <a:fillRect/>
          </a:stretch>
        </p:blipFill>
        <p:spPr>
          <a:xfrm>
            <a:off x="3447987" y="1844824"/>
            <a:ext cx="2066857" cy="1325372"/>
          </a:xfrm>
          <a:prstGeom prst="rect">
            <a:avLst/>
          </a:prstGeom>
        </p:spPr>
      </p:pic>
      <p:pic>
        <p:nvPicPr>
          <p:cNvPr id="5" name="Picture 4"/>
          <p:cNvPicPr>
            <a:picLocks noChangeAspect="1"/>
          </p:cNvPicPr>
          <p:nvPr/>
        </p:nvPicPr>
        <p:blipFill>
          <a:blip r:embed="rId3" cstate="print"/>
          <a:stretch>
            <a:fillRect/>
          </a:stretch>
        </p:blipFill>
        <p:spPr>
          <a:xfrm rot="5400000">
            <a:off x="1094457" y="1462050"/>
            <a:ext cx="1367307" cy="2132856"/>
          </a:xfrm>
          <a:prstGeom prst="rect">
            <a:avLst/>
          </a:prstGeom>
        </p:spPr>
      </p:pic>
      <p:sp>
        <p:nvSpPr>
          <p:cNvPr id="6" name="Rectangle 5"/>
          <p:cNvSpPr/>
          <p:nvPr/>
        </p:nvSpPr>
        <p:spPr>
          <a:xfrm>
            <a:off x="919541" y="3170196"/>
            <a:ext cx="1717137" cy="369332"/>
          </a:xfrm>
          <a:prstGeom prst="rect">
            <a:avLst/>
          </a:prstGeom>
        </p:spPr>
        <p:txBody>
          <a:bodyPr wrap="none">
            <a:spAutoFit/>
          </a:bodyPr>
          <a:lstStyle/>
          <a:p>
            <a:r>
              <a:rPr lang="en-GB" dirty="0"/>
              <a:t>ST connector </a:t>
            </a:r>
          </a:p>
        </p:txBody>
      </p:sp>
      <p:pic>
        <p:nvPicPr>
          <p:cNvPr id="7" name="Picture 6" descr="http://upload.wikimedia.org/wikipedia/commons/thumb/e/e0/SC-optical-fiber-connector-hdr-0a.jpg/180px-SC-optical-fiber-connector-hdr-0a.jpg">
            <a:hlinkClick r:id="rId4" tooltip="&quot;SC connector (duplex)&quot;"/>
          </p:cNvPr>
          <p:cNvPicPr/>
          <p:nvPr/>
        </p:nvPicPr>
        <p:blipFill>
          <a:blip r:embed="rId5" cstate="print"/>
          <a:srcRect/>
          <a:stretch>
            <a:fillRect/>
          </a:stretch>
        </p:blipFill>
        <p:spPr bwMode="auto">
          <a:xfrm>
            <a:off x="5824251" y="1772816"/>
            <a:ext cx="2088232" cy="1289685"/>
          </a:xfrm>
          <a:prstGeom prst="rect">
            <a:avLst/>
          </a:prstGeom>
          <a:noFill/>
          <a:ln w="9525">
            <a:noFill/>
            <a:miter lim="800000"/>
            <a:headEnd/>
            <a:tailEnd/>
          </a:ln>
        </p:spPr>
      </p:pic>
      <p:sp>
        <p:nvSpPr>
          <p:cNvPr id="8" name="Rectangle 7"/>
          <p:cNvSpPr/>
          <p:nvPr/>
        </p:nvSpPr>
        <p:spPr>
          <a:xfrm>
            <a:off x="5877419" y="3113831"/>
            <a:ext cx="2727029" cy="369332"/>
          </a:xfrm>
          <a:prstGeom prst="rect">
            <a:avLst/>
          </a:prstGeom>
        </p:spPr>
        <p:txBody>
          <a:bodyPr wrap="none">
            <a:spAutoFit/>
          </a:bodyPr>
          <a:lstStyle/>
          <a:p>
            <a:r>
              <a:rPr lang="en-GB" dirty="0"/>
              <a:t>SC connector (duplex) </a:t>
            </a:r>
          </a:p>
        </p:txBody>
      </p:sp>
      <p:pic>
        <p:nvPicPr>
          <p:cNvPr id="9" name="Picture 8" descr="http://upload.wikimedia.org/wikipedia/commons/thumb/b/b1/MTRJ-optical-fiber-connector-hdr-0a.jpg/180px-MTRJ-optical-fiber-connector-hdr-0a.jpg">
            <a:hlinkClick r:id="rId6" tooltip="&quot;MT-RJ connector&quot;"/>
          </p:cNvPr>
          <p:cNvPicPr/>
          <p:nvPr/>
        </p:nvPicPr>
        <p:blipFill>
          <a:blip r:embed="rId7" cstate="print"/>
          <a:srcRect/>
          <a:stretch>
            <a:fillRect/>
          </a:stretch>
        </p:blipFill>
        <p:spPr bwMode="auto">
          <a:xfrm>
            <a:off x="711682" y="3789040"/>
            <a:ext cx="1712595" cy="1289685"/>
          </a:xfrm>
          <a:prstGeom prst="rect">
            <a:avLst/>
          </a:prstGeom>
          <a:noFill/>
          <a:ln w="9525">
            <a:noFill/>
            <a:miter lim="800000"/>
            <a:headEnd/>
            <a:tailEnd/>
          </a:ln>
        </p:spPr>
      </p:pic>
      <p:sp>
        <p:nvSpPr>
          <p:cNvPr id="10" name="Rectangle 9"/>
          <p:cNvSpPr/>
          <p:nvPr/>
        </p:nvSpPr>
        <p:spPr>
          <a:xfrm>
            <a:off x="3065895" y="3170196"/>
            <a:ext cx="2725426" cy="369332"/>
          </a:xfrm>
          <a:prstGeom prst="rect">
            <a:avLst/>
          </a:prstGeom>
        </p:spPr>
        <p:txBody>
          <a:bodyPr wrap="none">
            <a:spAutoFit/>
          </a:bodyPr>
          <a:lstStyle/>
          <a:p>
            <a:r>
              <a:rPr lang="en-GB" dirty="0"/>
              <a:t>LC connector (duplex) </a:t>
            </a:r>
          </a:p>
        </p:txBody>
      </p:sp>
      <p:sp>
        <p:nvSpPr>
          <p:cNvPr id="11" name="Rectangle 10"/>
          <p:cNvSpPr/>
          <p:nvPr/>
        </p:nvSpPr>
        <p:spPr>
          <a:xfrm>
            <a:off x="511584" y="5081095"/>
            <a:ext cx="2141933" cy="369332"/>
          </a:xfrm>
          <a:prstGeom prst="rect">
            <a:avLst/>
          </a:prstGeom>
        </p:spPr>
        <p:txBody>
          <a:bodyPr wrap="none">
            <a:spAutoFit/>
          </a:bodyPr>
          <a:lstStyle/>
          <a:p>
            <a:r>
              <a:rPr lang="en-GB" dirty="0"/>
              <a:t>MT-RJ connector </a:t>
            </a:r>
          </a:p>
        </p:txBody>
      </p:sp>
      <p:pic>
        <p:nvPicPr>
          <p:cNvPr id="12" name="Picture 11" descr="http://upload.wikimedia.org/wikipedia/commons/thumb/e/e2/DSCF0058.JPG/180px-DSCF0058.JPG">
            <a:hlinkClick r:id="rId8" tooltip="&quot;SC connector&quot;"/>
          </p:cNvPr>
          <p:cNvPicPr/>
          <p:nvPr/>
        </p:nvPicPr>
        <p:blipFill>
          <a:blip r:embed="rId9" cstate="print"/>
          <a:srcRect/>
          <a:stretch>
            <a:fillRect/>
          </a:stretch>
        </p:blipFill>
        <p:spPr bwMode="auto">
          <a:xfrm>
            <a:off x="6199888" y="3789038"/>
            <a:ext cx="1712595" cy="1289685"/>
          </a:xfrm>
          <a:prstGeom prst="rect">
            <a:avLst/>
          </a:prstGeom>
          <a:noFill/>
          <a:ln w="9525">
            <a:noFill/>
            <a:miter lim="800000"/>
            <a:headEnd/>
            <a:tailEnd/>
          </a:ln>
        </p:spPr>
      </p:pic>
      <p:sp>
        <p:nvSpPr>
          <p:cNvPr id="13" name="Rectangle 12"/>
          <p:cNvSpPr/>
          <p:nvPr/>
        </p:nvSpPr>
        <p:spPr>
          <a:xfrm>
            <a:off x="6184291" y="5081095"/>
            <a:ext cx="1731564" cy="369332"/>
          </a:xfrm>
          <a:prstGeom prst="rect">
            <a:avLst/>
          </a:prstGeom>
        </p:spPr>
        <p:txBody>
          <a:bodyPr wrap="none">
            <a:spAutoFit/>
          </a:bodyPr>
          <a:lstStyle/>
          <a:p>
            <a:r>
              <a:rPr lang="en-GB" dirty="0"/>
              <a:t>SC connector </a:t>
            </a:r>
          </a:p>
        </p:txBody>
      </p:sp>
    </p:spTree>
    <p:extLst>
      <p:ext uri="{BB962C8B-B14F-4D97-AF65-F5344CB8AC3E}">
        <p14:creationId xmlns:p14="http://schemas.microsoft.com/office/powerpoint/2010/main" val="37984633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267"/>
            <a:ext cx="8229600" cy="537414"/>
          </a:xfrm>
        </p:spPr>
        <p:txBody>
          <a:bodyPr>
            <a:normAutofit fontScale="90000"/>
          </a:bodyPr>
          <a:lstStyle/>
          <a:p>
            <a:r>
              <a:rPr lang="en-GB" dirty="0"/>
              <a:t>Optical Fibre cables</a:t>
            </a:r>
          </a:p>
        </p:txBody>
      </p:sp>
      <p:sp>
        <p:nvSpPr>
          <p:cNvPr id="3" name="Content Placeholder 2"/>
          <p:cNvSpPr>
            <a:spLocks noGrp="1"/>
          </p:cNvSpPr>
          <p:nvPr>
            <p:ph idx="1"/>
          </p:nvPr>
        </p:nvSpPr>
        <p:spPr>
          <a:xfrm>
            <a:off x="552432" y="564516"/>
            <a:ext cx="8229600" cy="4525963"/>
          </a:xfrm>
        </p:spPr>
        <p:txBody>
          <a:bodyPr/>
          <a:lstStyle/>
          <a:p>
            <a:r>
              <a:rPr lang="en-GB" dirty="0"/>
              <a:t>Common Commercial Single Channel </a:t>
            </a:r>
            <a:r>
              <a:rPr lang="en-GB" dirty="0" err="1"/>
              <a:t>Fiber</a:t>
            </a:r>
            <a:r>
              <a:rPr lang="en-GB" dirty="0"/>
              <a:t> Optic Connectors </a:t>
            </a:r>
          </a:p>
        </p:txBody>
      </p:sp>
      <p:pic>
        <p:nvPicPr>
          <p:cNvPr id="3074" name="Picture 2"/>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80726" y="1547475"/>
            <a:ext cx="8399377" cy="256004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418228" y="4365104"/>
            <a:ext cx="3930884" cy="369332"/>
          </a:xfrm>
          <a:prstGeom prst="rect">
            <a:avLst/>
          </a:prstGeom>
        </p:spPr>
        <p:txBody>
          <a:bodyPr wrap="none">
            <a:spAutoFit/>
          </a:bodyPr>
          <a:lstStyle/>
          <a:p>
            <a:r>
              <a:rPr lang="en-GB" dirty="0"/>
              <a:t>Construction of an LC Connector </a:t>
            </a:r>
          </a:p>
        </p:txBody>
      </p:sp>
      <p:pic>
        <p:nvPicPr>
          <p:cNvPr id="3075" name="Picture 3"/>
          <p:cNvPicPr>
            <a:picLocks noChangeAspect="1" noChangeArrowheads="1"/>
          </p:cNvPicPr>
          <p:nvPr/>
        </p:nvPicPr>
        <p:blipFill>
          <a:blip r:embed="rId4" cstate="print">
            <a:clrChange>
              <a:clrFrom>
                <a:srgbClr val="FEFEFE"/>
              </a:clrFrom>
              <a:clrTo>
                <a:srgbClr val="FEFEFE">
                  <a:alpha val="0"/>
                </a:srgbClr>
              </a:clrTo>
            </a:clrChange>
            <a:extLst>
              <a:ext uri="{28A0092B-C50C-407E-A947-70E740481C1C}">
                <a14:useLocalDpi xmlns:a14="http://schemas.microsoft.com/office/drawing/2010/main" val="0"/>
              </a:ext>
            </a:extLst>
          </a:blip>
          <a:srcRect/>
          <a:stretch>
            <a:fillRect/>
          </a:stretch>
        </p:blipFill>
        <p:spPr bwMode="auto">
          <a:xfrm>
            <a:off x="2627784" y="4149080"/>
            <a:ext cx="3528392" cy="1676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121174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17550"/>
          </a:xfrm>
        </p:spPr>
        <p:txBody>
          <a:bodyPr>
            <a:normAutofit fontScale="90000"/>
          </a:bodyPr>
          <a:lstStyle/>
          <a:p>
            <a:r>
              <a:rPr lang="en-US" altLang="en-US" sz="3600" dirty="0"/>
              <a:t>Wavelength-division </a:t>
            </a:r>
            <a:r>
              <a:rPr lang="en-US" altLang="en-US" sz="3600" dirty="0" smtClean="0"/>
              <a:t>multiplexing (WDM)</a:t>
            </a:r>
            <a:endParaRPr lang="en-GB" sz="3600" dirty="0"/>
          </a:p>
        </p:txBody>
      </p:sp>
      <p:grpSp>
        <p:nvGrpSpPr>
          <p:cNvPr id="4" name="Group 3"/>
          <p:cNvGrpSpPr/>
          <p:nvPr/>
        </p:nvGrpSpPr>
        <p:grpSpPr>
          <a:xfrm>
            <a:off x="419100" y="1182688"/>
            <a:ext cx="8470900" cy="4991100"/>
            <a:chOff x="419100" y="1182688"/>
            <a:chExt cx="8470900" cy="4991100"/>
          </a:xfrm>
        </p:grpSpPr>
        <p:sp>
          <p:nvSpPr>
            <p:cNvPr id="5" name="Rectangle 3"/>
            <p:cNvSpPr>
              <a:spLocks noChangeArrowheads="1"/>
            </p:cNvSpPr>
            <p:nvPr/>
          </p:nvSpPr>
          <p:spPr bwMode="auto">
            <a:xfrm>
              <a:off x="2095500" y="1563688"/>
              <a:ext cx="1828800" cy="800100"/>
            </a:xfrm>
            <a:prstGeom prst="rect">
              <a:avLst/>
            </a:prstGeom>
            <a:solidFill>
              <a:srgbClr val="FF9999"/>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9999"/>
              </a:extrusionClr>
              <a:contourClr>
                <a:srgbClr val="FF9999"/>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6" name="Rectangle 4"/>
            <p:cNvSpPr>
              <a:spLocks noChangeArrowheads="1"/>
            </p:cNvSpPr>
            <p:nvPr/>
          </p:nvSpPr>
          <p:spPr bwMode="auto">
            <a:xfrm>
              <a:off x="2170113" y="2857500"/>
              <a:ext cx="1754187" cy="801688"/>
            </a:xfrm>
            <a:prstGeom prst="rect">
              <a:avLst/>
            </a:prstGeom>
            <a:solidFill>
              <a:srgbClr val="FF99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9900"/>
              </a:extrusionClr>
              <a:contourClr>
                <a:srgbClr val="FF99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7" name="Rectangle 5"/>
            <p:cNvSpPr>
              <a:spLocks noChangeArrowheads="1"/>
            </p:cNvSpPr>
            <p:nvPr/>
          </p:nvSpPr>
          <p:spPr bwMode="auto">
            <a:xfrm>
              <a:off x="2170113" y="4116388"/>
              <a:ext cx="1754187" cy="800100"/>
            </a:xfrm>
            <a:prstGeom prst="rect">
              <a:avLst/>
            </a:prstGeom>
            <a:solidFill>
              <a:srgbClr val="00FF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00FF00"/>
              </a:extrusionClr>
              <a:contourClr>
                <a:srgbClr val="00FF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8" name="Rectangle 6"/>
            <p:cNvSpPr>
              <a:spLocks noChangeArrowheads="1"/>
            </p:cNvSpPr>
            <p:nvPr/>
          </p:nvSpPr>
          <p:spPr bwMode="auto">
            <a:xfrm>
              <a:off x="2170113" y="5373688"/>
              <a:ext cx="1754187" cy="800100"/>
            </a:xfrm>
            <a:prstGeom prst="rect">
              <a:avLst/>
            </a:prstGeom>
            <a:solidFill>
              <a:srgbClr val="3366FF"/>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3366FF"/>
              </a:extrusionClr>
              <a:contourClr>
                <a:srgbClr val="3366FF"/>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9" name="Rectangle 7"/>
            <p:cNvSpPr>
              <a:spLocks noChangeArrowheads="1"/>
            </p:cNvSpPr>
            <p:nvPr/>
          </p:nvSpPr>
          <p:spPr bwMode="auto">
            <a:xfrm>
              <a:off x="5257800" y="2514600"/>
              <a:ext cx="1714500" cy="2173288"/>
            </a:xfrm>
            <a:prstGeom prst="rect">
              <a:avLst/>
            </a:prstGeom>
            <a:solidFill>
              <a:srgbClr val="FFFFFF"/>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FFFF"/>
              </a:extrusionClr>
              <a:contourClr>
                <a:srgbClr val="FFFFFF"/>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10" name="Rectangle 8"/>
            <p:cNvSpPr>
              <a:spLocks noChangeArrowheads="1"/>
            </p:cNvSpPr>
            <p:nvPr/>
          </p:nvSpPr>
          <p:spPr bwMode="auto">
            <a:xfrm>
              <a:off x="495300" y="1563688"/>
              <a:ext cx="11080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dirty="0">
                  <a:solidFill>
                    <a:srgbClr val="000000"/>
                  </a:solidFill>
                </a:rPr>
                <a:t>Channel 1</a:t>
              </a:r>
              <a:endParaRPr lang="en-US" altLang="en-US" sz="2000" b="1" dirty="0"/>
            </a:p>
          </p:txBody>
        </p:sp>
        <p:sp>
          <p:nvSpPr>
            <p:cNvPr id="11" name="Rectangle 9"/>
            <p:cNvSpPr>
              <a:spLocks noChangeArrowheads="1"/>
            </p:cNvSpPr>
            <p:nvPr/>
          </p:nvSpPr>
          <p:spPr bwMode="auto">
            <a:xfrm>
              <a:off x="495300" y="2782888"/>
              <a:ext cx="11080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Channel 2</a:t>
              </a:r>
              <a:endParaRPr lang="en-US" altLang="en-US" sz="2000" b="1"/>
            </a:p>
          </p:txBody>
        </p:sp>
        <p:sp>
          <p:nvSpPr>
            <p:cNvPr id="12" name="Rectangle 10"/>
            <p:cNvSpPr>
              <a:spLocks noChangeArrowheads="1"/>
            </p:cNvSpPr>
            <p:nvPr/>
          </p:nvSpPr>
          <p:spPr bwMode="auto">
            <a:xfrm>
              <a:off x="495300" y="4078288"/>
              <a:ext cx="11080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Channel 3</a:t>
              </a:r>
              <a:endParaRPr lang="en-US" altLang="en-US" sz="2000" b="1"/>
            </a:p>
          </p:txBody>
        </p:sp>
        <p:sp>
          <p:nvSpPr>
            <p:cNvPr id="13" name="Rectangle 11"/>
            <p:cNvSpPr>
              <a:spLocks noChangeArrowheads="1"/>
            </p:cNvSpPr>
            <p:nvPr/>
          </p:nvSpPr>
          <p:spPr bwMode="auto">
            <a:xfrm>
              <a:off x="571500" y="5297488"/>
              <a:ext cx="11080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Channel 4</a:t>
              </a:r>
              <a:endParaRPr lang="en-US" altLang="en-US" sz="2000" b="1"/>
            </a:p>
          </p:txBody>
        </p:sp>
        <p:sp>
          <p:nvSpPr>
            <p:cNvPr id="14" name="Rectangle 12"/>
            <p:cNvSpPr>
              <a:spLocks noChangeArrowheads="1"/>
            </p:cNvSpPr>
            <p:nvPr/>
          </p:nvSpPr>
          <p:spPr bwMode="auto">
            <a:xfrm>
              <a:off x="2290763" y="1720850"/>
              <a:ext cx="86518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Optical </a:t>
              </a:r>
              <a:endParaRPr lang="en-US" altLang="en-US" sz="2000" b="1"/>
            </a:p>
          </p:txBody>
        </p:sp>
        <p:sp>
          <p:nvSpPr>
            <p:cNvPr id="15" name="Rectangle 13"/>
            <p:cNvSpPr>
              <a:spLocks noChangeArrowheads="1"/>
            </p:cNvSpPr>
            <p:nvPr/>
          </p:nvSpPr>
          <p:spPr bwMode="auto">
            <a:xfrm>
              <a:off x="2324100" y="2020888"/>
              <a:ext cx="14287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transmitter 1</a:t>
              </a:r>
              <a:endParaRPr lang="en-US" altLang="en-US" sz="2000" b="1"/>
            </a:p>
          </p:txBody>
        </p:sp>
        <p:sp>
          <p:nvSpPr>
            <p:cNvPr id="16" name="Rectangle 14"/>
            <p:cNvSpPr>
              <a:spLocks noChangeArrowheads="1"/>
            </p:cNvSpPr>
            <p:nvPr/>
          </p:nvSpPr>
          <p:spPr bwMode="auto">
            <a:xfrm>
              <a:off x="2247900" y="2935288"/>
              <a:ext cx="86518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Optical </a:t>
              </a:r>
              <a:endParaRPr lang="en-US" altLang="en-US" sz="2000" b="1"/>
            </a:p>
          </p:txBody>
        </p:sp>
        <p:sp>
          <p:nvSpPr>
            <p:cNvPr id="17" name="Rectangle 15"/>
            <p:cNvSpPr>
              <a:spLocks noChangeArrowheads="1"/>
            </p:cNvSpPr>
            <p:nvPr/>
          </p:nvSpPr>
          <p:spPr bwMode="auto">
            <a:xfrm>
              <a:off x="2247900" y="3240088"/>
              <a:ext cx="14287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transmitter 2</a:t>
              </a:r>
              <a:endParaRPr lang="en-US" altLang="en-US" sz="2000" b="1"/>
            </a:p>
          </p:txBody>
        </p:sp>
        <p:sp>
          <p:nvSpPr>
            <p:cNvPr id="18" name="Rectangle 16"/>
            <p:cNvSpPr>
              <a:spLocks noChangeArrowheads="1"/>
            </p:cNvSpPr>
            <p:nvPr/>
          </p:nvSpPr>
          <p:spPr bwMode="auto">
            <a:xfrm>
              <a:off x="2290763" y="4235450"/>
              <a:ext cx="86518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Optical </a:t>
              </a:r>
              <a:endParaRPr lang="en-US" altLang="en-US" sz="2000" b="1"/>
            </a:p>
          </p:txBody>
        </p:sp>
        <p:sp>
          <p:nvSpPr>
            <p:cNvPr id="19" name="Rectangle 17"/>
            <p:cNvSpPr>
              <a:spLocks noChangeArrowheads="1"/>
            </p:cNvSpPr>
            <p:nvPr/>
          </p:nvSpPr>
          <p:spPr bwMode="auto">
            <a:xfrm>
              <a:off x="2247900" y="4535488"/>
              <a:ext cx="14287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transmitter 3</a:t>
              </a:r>
              <a:endParaRPr lang="en-US" altLang="en-US" sz="2000" b="1"/>
            </a:p>
          </p:txBody>
        </p:sp>
        <p:sp>
          <p:nvSpPr>
            <p:cNvPr id="20" name="Rectangle 18"/>
            <p:cNvSpPr>
              <a:spLocks noChangeArrowheads="1"/>
            </p:cNvSpPr>
            <p:nvPr/>
          </p:nvSpPr>
          <p:spPr bwMode="auto">
            <a:xfrm>
              <a:off x="2290763" y="5492750"/>
              <a:ext cx="86518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Optical </a:t>
              </a:r>
              <a:endParaRPr lang="en-US" altLang="en-US" sz="2000" b="1"/>
            </a:p>
          </p:txBody>
        </p:sp>
        <p:sp>
          <p:nvSpPr>
            <p:cNvPr id="21" name="Rectangle 19"/>
            <p:cNvSpPr>
              <a:spLocks noChangeArrowheads="1"/>
            </p:cNvSpPr>
            <p:nvPr/>
          </p:nvSpPr>
          <p:spPr bwMode="auto">
            <a:xfrm>
              <a:off x="2324100" y="5830888"/>
              <a:ext cx="142875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transmitter 4</a:t>
              </a:r>
              <a:endParaRPr lang="en-US" altLang="en-US" sz="2000" b="1"/>
            </a:p>
          </p:txBody>
        </p:sp>
        <p:sp>
          <p:nvSpPr>
            <p:cNvPr id="22" name="Rectangle 20"/>
            <p:cNvSpPr>
              <a:spLocks noChangeArrowheads="1"/>
            </p:cNvSpPr>
            <p:nvPr/>
          </p:nvSpPr>
          <p:spPr bwMode="auto">
            <a:xfrm>
              <a:off x="4005263" y="1720850"/>
              <a:ext cx="139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latin typeface="Symbol" panose="05050102010706020507" pitchFamily="18" charset="2"/>
                </a:rPr>
                <a:t>l</a:t>
              </a:r>
              <a:endParaRPr lang="en-US" altLang="en-US" sz="2000" b="1"/>
            </a:p>
          </p:txBody>
        </p:sp>
        <p:sp>
          <p:nvSpPr>
            <p:cNvPr id="23" name="Rectangle 21"/>
            <p:cNvSpPr>
              <a:spLocks noChangeArrowheads="1"/>
            </p:cNvSpPr>
            <p:nvPr/>
          </p:nvSpPr>
          <p:spPr bwMode="auto">
            <a:xfrm>
              <a:off x="4094163" y="175895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latin typeface="Symbol" panose="05050102010706020507" pitchFamily="18" charset="2"/>
                </a:rPr>
                <a:t>1</a:t>
              </a:r>
              <a:endParaRPr lang="en-US" altLang="en-US" sz="2000" b="1"/>
            </a:p>
          </p:txBody>
        </p:sp>
        <p:sp>
          <p:nvSpPr>
            <p:cNvPr id="24" name="Rectangle 22"/>
            <p:cNvSpPr>
              <a:spLocks noChangeArrowheads="1"/>
            </p:cNvSpPr>
            <p:nvPr/>
          </p:nvSpPr>
          <p:spPr bwMode="auto">
            <a:xfrm>
              <a:off x="4005263" y="2863850"/>
              <a:ext cx="139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latin typeface="Symbol" panose="05050102010706020507" pitchFamily="18" charset="2"/>
                </a:rPr>
                <a:t>l</a:t>
              </a:r>
              <a:endParaRPr lang="en-US" altLang="en-US" sz="2000" b="1"/>
            </a:p>
          </p:txBody>
        </p:sp>
        <p:sp>
          <p:nvSpPr>
            <p:cNvPr id="25" name="Rectangle 23"/>
            <p:cNvSpPr>
              <a:spLocks noChangeArrowheads="1"/>
            </p:cNvSpPr>
            <p:nvPr/>
          </p:nvSpPr>
          <p:spPr bwMode="auto">
            <a:xfrm>
              <a:off x="4094163" y="290195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latin typeface="Symbol" panose="05050102010706020507" pitchFamily="18" charset="2"/>
                </a:rPr>
                <a:t>2</a:t>
              </a:r>
              <a:endParaRPr lang="en-US" altLang="en-US" sz="2000" b="1"/>
            </a:p>
          </p:txBody>
        </p:sp>
        <p:sp>
          <p:nvSpPr>
            <p:cNvPr id="26" name="Rectangle 24"/>
            <p:cNvSpPr>
              <a:spLocks noChangeArrowheads="1"/>
            </p:cNvSpPr>
            <p:nvPr/>
          </p:nvSpPr>
          <p:spPr bwMode="auto">
            <a:xfrm>
              <a:off x="4005263" y="4121150"/>
              <a:ext cx="139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latin typeface="Symbol" panose="05050102010706020507" pitchFamily="18" charset="2"/>
                </a:rPr>
                <a:t>l</a:t>
              </a:r>
              <a:endParaRPr lang="en-US" altLang="en-US" sz="2000" b="1"/>
            </a:p>
          </p:txBody>
        </p:sp>
        <p:sp>
          <p:nvSpPr>
            <p:cNvPr id="27" name="Rectangle 25"/>
            <p:cNvSpPr>
              <a:spLocks noChangeArrowheads="1"/>
            </p:cNvSpPr>
            <p:nvPr/>
          </p:nvSpPr>
          <p:spPr bwMode="auto">
            <a:xfrm>
              <a:off x="4094163" y="415925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latin typeface="Symbol" panose="05050102010706020507" pitchFamily="18" charset="2"/>
                </a:rPr>
                <a:t>3</a:t>
              </a:r>
              <a:endParaRPr lang="en-US" altLang="en-US" sz="2000" b="1"/>
            </a:p>
          </p:txBody>
        </p:sp>
        <p:sp>
          <p:nvSpPr>
            <p:cNvPr id="28" name="Rectangle 26"/>
            <p:cNvSpPr>
              <a:spLocks noChangeArrowheads="1"/>
            </p:cNvSpPr>
            <p:nvPr/>
          </p:nvSpPr>
          <p:spPr bwMode="auto">
            <a:xfrm>
              <a:off x="4005263" y="5378450"/>
              <a:ext cx="139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latin typeface="Symbol" panose="05050102010706020507" pitchFamily="18" charset="2"/>
                </a:rPr>
                <a:t>l</a:t>
              </a:r>
              <a:endParaRPr lang="en-US" altLang="en-US" sz="2000" b="1"/>
            </a:p>
          </p:txBody>
        </p:sp>
        <p:sp>
          <p:nvSpPr>
            <p:cNvPr id="29" name="Rectangle 27"/>
            <p:cNvSpPr>
              <a:spLocks noChangeArrowheads="1"/>
            </p:cNvSpPr>
            <p:nvPr/>
          </p:nvSpPr>
          <p:spPr bwMode="auto">
            <a:xfrm>
              <a:off x="4094163" y="541655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latin typeface="Symbol" panose="05050102010706020507" pitchFamily="18" charset="2"/>
                </a:rPr>
                <a:t>4</a:t>
              </a:r>
              <a:endParaRPr lang="en-US" altLang="en-US" sz="2000" b="1"/>
            </a:p>
          </p:txBody>
        </p:sp>
        <p:sp>
          <p:nvSpPr>
            <p:cNvPr id="30" name="Rectangle 28"/>
            <p:cNvSpPr>
              <a:spLocks noChangeArrowheads="1"/>
            </p:cNvSpPr>
            <p:nvPr/>
          </p:nvSpPr>
          <p:spPr bwMode="auto">
            <a:xfrm>
              <a:off x="5491163" y="3206750"/>
              <a:ext cx="1252537"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Optical </a:t>
              </a:r>
            </a:p>
            <a:p>
              <a:r>
                <a:rPr lang="en-US" altLang="en-US" sz="2000" b="1">
                  <a:solidFill>
                    <a:srgbClr val="000000"/>
                  </a:solidFill>
                </a:rPr>
                <a:t>multiplexer</a:t>
              </a:r>
              <a:endParaRPr lang="en-US" altLang="en-US" sz="2000" b="1"/>
            </a:p>
          </p:txBody>
        </p:sp>
        <p:sp>
          <p:nvSpPr>
            <p:cNvPr id="31" name="Rectangle 29"/>
            <p:cNvSpPr>
              <a:spLocks noChangeArrowheads="1"/>
            </p:cNvSpPr>
            <p:nvPr/>
          </p:nvSpPr>
          <p:spPr bwMode="auto">
            <a:xfrm>
              <a:off x="7205663" y="3778250"/>
              <a:ext cx="1531937"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WDM Output</a:t>
              </a:r>
            </a:p>
            <a:p>
              <a:r>
                <a:rPr lang="en-US" altLang="en-US" sz="2000" b="1">
                  <a:solidFill>
                    <a:srgbClr val="000000"/>
                  </a:solidFill>
                </a:rPr>
                <a:t>In one fiber</a:t>
              </a:r>
              <a:endParaRPr lang="en-US" altLang="en-US" sz="2000" b="1"/>
            </a:p>
          </p:txBody>
        </p:sp>
        <p:sp>
          <p:nvSpPr>
            <p:cNvPr id="32" name="Rectangle 30"/>
            <p:cNvSpPr>
              <a:spLocks noChangeArrowheads="1"/>
            </p:cNvSpPr>
            <p:nvPr/>
          </p:nvSpPr>
          <p:spPr bwMode="auto">
            <a:xfrm>
              <a:off x="3776663" y="1492250"/>
              <a:ext cx="29305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Individual optical channels</a:t>
              </a:r>
              <a:endParaRPr lang="en-US" altLang="en-US" sz="2000" b="1"/>
            </a:p>
          </p:txBody>
        </p:sp>
        <p:sp>
          <p:nvSpPr>
            <p:cNvPr id="33" name="Rectangle 31"/>
            <p:cNvSpPr>
              <a:spLocks noChangeArrowheads="1"/>
            </p:cNvSpPr>
            <p:nvPr/>
          </p:nvSpPr>
          <p:spPr bwMode="auto">
            <a:xfrm>
              <a:off x="419100" y="1182688"/>
              <a:ext cx="12350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b="1">
                  <a:solidFill>
                    <a:srgbClr val="000000"/>
                  </a:solidFill>
                </a:rPr>
                <a:t>TDM input</a:t>
              </a:r>
              <a:endParaRPr lang="en-US" altLang="en-US" sz="2000" b="1"/>
            </a:p>
          </p:txBody>
        </p:sp>
        <p:sp>
          <p:nvSpPr>
            <p:cNvPr id="34" name="Text Box 32"/>
            <p:cNvSpPr txBox="1">
              <a:spLocks noChangeArrowheads="1"/>
            </p:cNvSpPr>
            <p:nvPr/>
          </p:nvSpPr>
          <p:spPr bwMode="auto">
            <a:xfrm>
              <a:off x="7200900" y="2859088"/>
              <a:ext cx="1689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a:latin typeface="Symbol" panose="05050102010706020507" pitchFamily="18" charset="2"/>
                </a:rPr>
                <a:t> l</a:t>
              </a:r>
              <a:r>
                <a:rPr lang="en-US" altLang="en-US" sz="1200">
                  <a:latin typeface="Symbol" panose="05050102010706020507" pitchFamily="18" charset="2"/>
                </a:rPr>
                <a:t>1</a:t>
              </a:r>
              <a:r>
                <a:rPr lang="en-US" altLang="en-US">
                  <a:latin typeface="Symbol" panose="05050102010706020507" pitchFamily="18" charset="2"/>
                </a:rPr>
                <a:t>, l</a:t>
              </a:r>
              <a:r>
                <a:rPr lang="en-US" altLang="en-US" sz="1200">
                  <a:latin typeface="Symbol" panose="05050102010706020507" pitchFamily="18" charset="2"/>
                </a:rPr>
                <a:t>2</a:t>
              </a:r>
              <a:r>
                <a:rPr lang="en-US" altLang="en-US">
                  <a:latin typeface="Symbol" panose="05050102010706020507" pitchFamily="18" charset="2"/>
                </a:rPr>
                <a:t>, l</a:t>
              </a:r>
              <a:r>
                <a:rPr lang="en-US" altLang="en-US" sz="1200">
                  <a:latin typeface="Symbol" panose="05050102010706020507" pitchFamily="18" charset="2"/>
                </a:rPr>
                <a:t>3</a:t>
              </a:r>
              <a:r>
                <a:rPr lang="en-US" altLang="en-US">
                  <a:latin typeface="Symbol" panose="05050102010706020507" pitchFamily="18" charset="2"/>
                </a:rPr>
                <a:t>, l</a:t>
              </a:r>
              <a:r>
                <a:rPr lang="en-US" altLang="en-US" sz="1200">
                  <a:latin typeface="Symbol" panose="05050102010706020507" pitchFamily="18" charset="2"/>
                </a:rPr>
                <a:t>4</a:t>
              </a:r>
              <a:endParaRPr lang="en-US" altLang="en-US">
                <a:latin typeface="Symbol" panose="05050102010706020507" pitchFamily="18" charset="2"/>
              </a:endParaRPr>
            </a:p>
          </p:txBody>
        </p:sp>
        <p:sp>
          <p:nvSpPr>
            <p:cNvPr id="35" name="Line 33"/>
            <p:cNvSpPr>
              <a:spLocks noChangeShapeType="1"/>
            </p:cNvSpPr>
            <p:nvPr/>
          </p:nvSpPr>
          <p:spPr bwMode="auto">
            <a:xfrm>
              <a:off x="723900" y="1944688"/>
              <a:ext cx="1371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6" name="Line 34"/>
            <p:cNvSpPr>
              <a:spLocks noChangeShapeType="1"/>
            </p:cNvSpPr>
            <p:nvPr/>
          </p:nvSpPr>
          <p:spPr bwMode="auto">
            <a:xfrm>
              <a:off x="800100" y="3240088"/>
              <a:ext cx="1371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7" name="Line 35"/>
            <p:cNvSpPr>
              <a:spLocks noChangeShapeType="1"/>
            </p:cNvSpPr>
            <p:nvPr/>
          </p:nvSpPr>
          <p:spPr bwMode="auto">
            <a:xfrm>
              <a:off x="800100" y="4459288"/>
              <a:ext cx="1371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8" name="Line 36"/>
            <p:cNvSpPr>
              <a:spLocks noChangeShapeType="1"/>
            </p:cNvSpPr>
            <p:nvPr/>
          </p:nvSpPr>
          <p:spPr bwMode="auto">
            <a:xfrm>
              <a:off x="800100" y="5678488"/>
              <a:ext cx="13716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39" name="Line 37"/>
            <p:cNvSpPr>
              <a:spLocks noChangeShapeType="1"/>
            </p:cNvSpPr>
            <p:nvPr/>
          </p:nvSpPr>
          <p:spPr bwMode="auto">
            <a:xfrm>
              <a:off x="3924300" y="2020888"/>
              <a:ext cx="1524000" cy="1066800"/>
            </a:xfrm>
            <a:prstGeom prst="line">
              <a:avLst/>
            </a:prstGeom>
            <a:noFill/>
            <a:ln w="5715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0" name="Line 38"/>
            <p:cNvSpPr>
              <a:spLocks noChangeShapeType="1"/>
            </p:cNvSpPr>
            <p:nvPr/>
          </p:nvSpPr>
          <p:spPr bwMode="auto">
            <a:xfrm>
              <a:off x="3848100" y="3163888"/>
              <a:ext cx="1524000" cy="152400"/>
            </a:xfrm>
            <a:prstGeom prst="line">
              <a:avLst/>
            </a:prstGeom>
            <a:noFill/>
            <a:ln w="5715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1" name="Line 39"/>
            <p:cNvSpPr>
              <a:spLocks noChangeShapeType="1"/>
            </p:cNvSpPr>
            <p:nvPr/>
          </p:nvSpPr>
          <p:spPr bwMode="auto">
            <a:xfrm flipV="1">
              <a:off x="3924300" y="3849688"/>
              <a:ext cx="1524000" cy="762000"/>
            </a:xfrm>
            <a:prstGeom prst="line">
              <a:avLst/>
            </a:prstGeom>
            <a:noFill/>
            <a:ln w="57150">
              <a:solidFill>
                <a:srgbClr val="00CC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2" name="Line 40"/>
            <p:cNvSpPr>
              <a:spLocks noChangeShapeType="1"/>
            </p:cNvSpPr>
            <p:nvPr/>
          </p:nvSpPr>
          <p:spPr bwMode="auto">
            <a:xfrm flipV="1">
              <a:off x="3924300" y="4230688"/>
              <a:ext cx="1447800" cy="1600200"/>
            </a:xfrm>
            <a:prstGeom prst="line">
              <a:avLst/>
            </a:prstGeom>
            <a:noFill/>
            <a:ln w="57150">
              <a:solidFill>
                <a:schemeClr val="accent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 name="Line 41"/>
            <p:cNvSpPr>
              <a:spLocks noChangeShapeType="1"/>
            </p:cNvSpPr>
            <p:nvPr/>
          </p:nvSpPr>
          <p:spPr bwMode="auto">
            <a:xfrm>
              <a:off x="6972300" y="3468688"/>
              <a:ext cx="1676400" cy="0"/>
            </a:xfrm>
            <a:prstGeom prst="line">
              <a:avLst/>
            </a:prstGeom>
            <a:noFill/>
            <a:ln w="28575">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 name="Line 42"/>
            <p:cNvSpPr>
              <a:spLocks noChangeShapeType="1"/>
            </p:cNvSpPr>
            <p:nvPr/>
          </p:nvSpPr>
          <p:spPr bwMode="auto">
            <a:xfrm>
              <a:off x="6972300" y="3544888"/>
              <a:ext cx="1676400" cy="0"/>
            </a:xfrm>
            <a:prstGeom prst="line">
              <a:avLst/>
            </a:prstGeom>
            <a:noFill/>
            <a:ln w="28575">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 name="Line 43"/>
            <p:cNvSpPr>
              <a:spLocks noChangeShapeType="1"/>
            </p:cNvSpPr>
            <p:nvPr/>
          </p:nvSpPr>
          <p:spPr bwMode="auto">
            <a:xfrm>
              <a:off x="6972300" y="3621088"/>
              <a:ext cx="1676400" cy="0"/>
            </a:xfrm>
            <a:prstGeom prst="line">
              <a:avLst/>
            </a:prstGeom>
            <a:noFill/>
            <a:ln w="28575">
              <a:solidFill>
                <a:srgbClr val="00CC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6" name="Line 44"/>
            <p:cNvSpPr>
              <a:spLocks noChangeShapeType="1"/>
            </p:cNvSpPr>
            <p:nvPr/>
          </p:nvSpPr>
          <p:spPr bwMode="auto">
            <a:xfrm>
              <a:off x="6972300" y="3697288"/>
              <a:ext cx="1676400" cy="0"/>
            </a:xfrm>
            <a:prstGeom prst="line">
              <a:avLst/>
            </a:prstGeom>
            <a:noFill/>
            <a:ln w="28575">
              <a:solidFill>
                <a:schemeClr val="hlink"/>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 name="Text Box 45"/>
            <p:cNvSpPr txBox="1">
              <a:spLocks noChangeArrowheads="1"/>
            </p:cNvSpPr>
            <p:nvPr/>
          </p:nvSpPr>
          <p:spPr bwMode="auto">
            <a:xfrm>
              <a:off x="5203825" y="4900613"/>
              <a:ext cx="3184525" cy="1187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US" altLang="en-US"/>
                <a:t>Whole unit can be put in</a:t>
              </a:r>
            </a:p>
            <a:p>
              <a:r>
                <a:rPr lang="en-US" altLang="en-US"/>
                <a:t>One box as WDM </a:t>
              </a:r>
            </a:p>
            <a:p>
              <a:r>
                <a:rPr lang="en-US" altLang="en-US"/>
                <a:t>transmitter</a:t>
              </a:r>
            </a:p>
          </p:txBody>
        </p:sp>
      </p:grpSp>
    </p:spTree>
    <p:extLst>
      <p:ext uri="{BB962C8B-B14F-4D97-AF65-F5344CB8AC3E}">
        <p14:creationId xmlns:p14="http://schemas.microsoft.com/office/powerpoint/2010/main" val="26692283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562074"/>
          </a:xfrm>
        </p:spPr>
        <p:txBody>
          <a:bodyPr>
            <a:normAutofit fontScale="90000"/>
          </a:bodyPr>
          <a:lstStyle/>
          <a:p>
            <a:r>
              <a:rPr lang="en-US" altLang="en-US" sz="3600" dirty="0"/>
              <a:t>WDM stage of receiver</a:t>
            </a:r>
            <a:endParaRPr lang="en-GB" sz="3600" dirty="0"/>
          </a:p>
        </p:txBody>
      </p:sp>
      <p:grpSp>
        <p:nvGrpSpPr>
          <p:cNvPr id="4" name="Group 3"/>
          <p:cNvGrpSpPr/>
          <p:nvPr/>
        </p:nvGrpSpPr>
        <p:grpSpPr>
          <a:xfrm>
            <a:off x="228600" y="1340768"/>
            <a:ext cx="8915400" cy="4343400"/>
            <a:chOff x="228600" y="1828800"/>
            <a:chExt cx="8915400" cy="4343400"/>
          </a:xfrm>
        </p:grpSpPr>
        <p:grpSp>
          <p:nvGrpSpPr>
            <p:cNvPr id="5" name="Group 3"/>
            <p:cNvGrpSpPr>
              <a:grpSpLocks/>
            </p:cNvGrpSpPr>
            <p:nvPr/>
          </p:nvGrpSpPr>
          <p:grpSpPr bwMode="auto">
            <a:xfrm>
              <a:off x="363538" y="4168775"/>
              <a:ext cx="1595437" cy="246063"/>
              <a:chOff x="72" y="2458"/>
              <a:chExt cx="800" cy="64"/>
            </a:xfrm>
          </p:grpSpPr>
          <p:sp>
            <p:nvSpPr>
              <p:cNvPr id="52" name="Freeform 4"/>
              <p:cNvSpPr>
                <a:spLocks/>
              </p:cNvSpPr>
              <p:nvPr/>
            </p:nvSpPr>
            <p:spPr bwMode="auto">
              <a:xfrm>
                <a:off x="784" y="2458"/>
                <a:ext cx="88" cy="64"/>
              </a:xfrm>
              <a:custGeom>
                <a:avLst/>
                <a:gdLst>
                  <a:gd name="T0" fmla="*/ 88 w 88"/>
                  <a:gd name="T1" fmla="*/ 32 h 64"/>
                  <a:gd name="T2" fmla="*/ 0 w 88"/>
                  <a:gd name="T3" fmla="*/ 64 h 64"/>
                  <a:gd name="T4" fmla="*/ 0 w 88"/>
                  <a:gd name="T5" fmla="*/ 0 h 64"/>
                  <a:gd name="T6" fmla="*/ 88 w 88"/>
                  <a:gd name="T7" fmla="*/ 32 h 64"/>
                </a:gdLst>
                <a:ahLst/>
                <a:cxnLst>
                  <a:cxn ang="0">
                    <a:pos x="T0" y="T1"/>
                  </a:cxn>
                  <a:cxn ang="0">
                    <a:pos x="T2" y="T3"/>
                  </a:cxn>
                  <a:cxn ang="0">
                    <a:pos x="T4" y="T5"/>
                  </a:cxn>
                  <a:cxn ang="0">
                    <a:pos x="T6" y="T7"/>
                  </a:cxn>
                </a:cxnLst>
                <a:rect l="0" t="0" r="r" b="b"/>
                <a:pathLst>
                  <a:path w="88" h="64">
                    <a:moveTo>
                      <a:pt x="88" y="32"/>
                    </a:moveTo>
                    <a:lnTo>
                      <a:pt x="0" y="64"/>
                    </a:lnTo>
                    <a:lnTo>
                      <a:pt x="0" y="0"/>
                    </a:lnTo>
                    <a:lnTo>
                      <a:pt x="88" y="3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53" name="Line 5"/>
              <p:cNvSpPr>
                <a:spLocks noChangeShapeType="1"/>
              </p:cNvSpPr>
              <p:nvPr/>
            </p:nvSpPr>
            <p:spPr bwMode="auto">
              <a:xfrm flipH="1">
                <a:off x="72" y="2490"/>
                <a:ext cx="776" cy="1"/>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6" name="Rectangle 6"/>
            <p:cNvSpPr>
              <a:spLocks noChangeArrowheads="1"/>
            </p:cNvSpPr>
            <p:nvPr/>
          </p:nvSpPr>
          <p:spPr bwMode="auto">
            <a:xfrm>
              <a:off x="4095750" y="3190875"/>
              <a:ext cx="1695450" cy="2478088"/>
            </a:xfrm>
            <a:prstGeom prst="rect">
              <a:avLst/>
            </a:prstGeom>
            <a:solidFill>
              <a:schemeClr val="folHlink"/>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chemeClr val="folHlink"/>
              </a:extrusionClr>
              <a:contourClr>
                <a:schemeClr val="folHlink"/>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7" name="Freeform 7"/>
            <p:cNvSpPr>
              <a:spLocks/>
            </p:cNvSpPr>
            <p:nvPr/>
          </p:nvSpPr>
          <p:spPr bwMode="auto">
            <a:xfrm>
              <a:off x="1943100" y="3429000"/>
              <a:ext cx="573088" cy="1600200"/>
            </a:xfrm>
            <a:custGeom>
              <a:avLst/>
              <a:gdLst>
                <a:gd name="T0" fmla="*/ 0 w 288"/>
                <a:gd name="T1" fmla="*/ 0 h 576"/>
                <a:gd name="T2" fmla="*/ 0 w 288"/>
                <a:gd name="T3" fmla="*/ 576 h 576"/>
                <a:gd name="T4" fmla="*/ 288 w 288"/>
                <a:gd name="T5" fmla="*/ 288 h 576"/>
                <a:gd name="T6" fmla="*/ 0 w 288"/>
                <a:gd name="T7" fmla="*/ 0 h 576"/>
              </a:gdLst>
              <a:ahLst/>
              <a:cxnLst>
                <a:cxn ang="0">
                  <a:pos x="T0" y="T1"/>
                </a:cxn>
                <a:cxn ang="0">
                  <a:pos x="T2" y="T3"/>
                </a:cxn>
                <a:cxn ang="0">
                  <a:pos x="T4" y="T5"/>
                </a:cxn>
                <a:cxn ang="0">
                  <a:pos x="T6" y="T7"/>
                </a:cxn>
              </a:cxnLst>
              <a:rect l="0" t="0" r="r" b="b"/>
              <a:pathLst>
                <a:path w="288" h="576">
                  <a:moveTo>
                    <a:pt x="0" y="0"/>
                  </a:moveTo>
                  <a:lnTo>
                    <a:pt x="0" y="576"/>
                  </a:lnTo>
                  <a:lnTo>
                    <a:pt x="288" y="288"/>
                  </a:lnTo>
                  <a:lnTo>
                    <a:pt x="0" y="0"/>
                  </a:lnTo>
                  <a:close/>
                </a:path>
              </a:pathLst>
            </a:custGeom>
            <a:solidFill>
              <a:srgbClr val="FFFF00"/>
            </a:solidFill>
            <a:ln w="12700">
              <a:solidFill>
                <a:srgbClr val="000000"/>
              </a:solidFill>
              <a:prstDash val="solid"/>
              <a:round/>
              <a:headEnd/>
              <a:tailEnd/>
            </a:ln>
          </p:spPr>
          <p:txBody>
            <a:bodyPr/>
            <a:lstStyle/>
            <a:p>
              <a:endParaRPr lang="en-GB"/>
            </a:p>
          </p:txBody>
        </p:sp>
        <p:sp>
          <p:nvSpPr>
            <p:cNvPr id="8" name="Rectangle 8"/>
            <p:cNvSpPr>
              <a:spLocks noChangeArrowheads="1"/>
            </p:cNvSpPr>
            <p:nvPr/>
          </p:nvSpPr>
          <p:spPr bwMode="auto">
            <a:xfrm>
              <a:off x="228600" y="3205163"/>
              <a:ext cx="12033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rPr>
                <a:t>Input signal</a:t>
              </a:r>
              <a:endParaRPr lang="en-US" altLang="en-US" sz="2000"/>
            </a:p>
          </p:txBody>
        </p:sp>
        <p:sp>
          <p:nvSpPr>
            <p:cNvPr id="9" name="Rectangle 9"/>
            <p:cNvSpPr>
              <a:spLocks noChangeArrowheads="1"/>
            </p:cNvSpPr>
            <p:nvPr/>
          </p:nvSpPr>
          <p:spPr bwMode="auto">
            <a:xfrm>
              <a:off x="228600" y="3633788"/>
              <a:ext cx="157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rPr>
                <a:t>(multi-channel)</a:t>
              </a:r>
              <a:endParaRPr lang="en-US" altLang="en-US" sz="2000"/>
            </a:p>
          </p:txBody>
        </p:sp>
        <p:sp>
          <p:nvSpPr>
            <p:cNvPr id="10" name="Rectangle 10"/>
            <p:cNvSpPr>
              <a:spLocks noChangeArrowheads="1"/>
            </p:cNvSpPr>
            <p:nvPr/>
          </p:nvSpPr>
          <p:spPr bwMode="auto">
            <a:xfrm>
              <a:off x="2093913" y="3910013"/>
              <a:ext cx="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endParaRPr lang="en-US" altLang="en-US" sz="2000"/>
            </a:p>
          </p:txBody>
        </p:sp>
        <p:sp>
          <p:nvSpPr>
            <p:cNvPr id="11" name="Rectangle 11"/>
            <p:cNvSpPr>
              <a:spLocks noChangeArrowheads="1"/>
            </p:cNvSpPr>
            <p:nvPr/>
          </p:nvSpPr>
          <p:spPr bwMode="auto">
            <a:xfrm>
              <a:off x="4246563" y="3756025"/>
              <a:ext cx="130968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rPr>
                <a:t>Wavelength-</a:t>
              </a:r>
              <a:endParaRPr lang="en-US" altLang="en-US" sz="2000"/>
            </a:p>
          </p:txBody>
        </p:sp>
        <p:sp>
          <p:nvSpPr>
            <p:cNvPr id="12" name="Rectangle 12"/>
            <p:cNvSpPr>
              <a:spLocks noChangeArrowheads="1"/>
            </p:cNvSpPr>
            <p:nvPr/>
          </p:nvSpPr>
          <p:spPr bwMode="auto">
            <a:xfrm>
              <a:off x="4246563" y="4184650"/>
              <a:ext cx="8159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rPr>
                <a:t>division</a:t>
              </a:r>
              <a:endParaRPr lang="en-US" altLang="en-US" sz="2000"/>
            </a:p>
          </p:txBody>
        </p:sp>
        <p:sp>
          <p:nvSpPr>
            <p:cNvPr id="13" name="Rectangle 13"/>
            <p:cNvSpPr>
              <a:spLocks noChangeArrowheads="1"/>
            </p:cNvSpPr>
            <p:nvPr/>
          </p:nvSpPr>
          <p:spPr bwMode="auto">
            <a:xfrm>
              <a:off x="4246563" y="4613275"/>
              <a:ext cx="14065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rPr>
                <a:t>demultiplexer</a:t>
              </a:r>
              <a:endParaRPr lang="en-US" altLang="en-US" sz="2000"/>
            </a:p>
          </p:txBody>
        </p:sp>
        <p:sp>
          <p:nvSpPr>
            <p:cNvPr id="14" name="Rectangle 14"/>
            <p:cNvSpPr>
              <a:spLocks noChangeArrowheads="1"/>
            </p:cNvSpPr>
            <p:nvPr/>
          </p:nvSpPr>
          <p:spPr bwMode="auto">
            <a:xfrm>
              <a:off x="5826125" y="1828800"/>
              <a:ext cx="1041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rPr>
                <a:t>Individual</a:t>
              </a:r>
              <a:endParaRPr lang="en-US" altLang="en-US" sz="2000"/>
            </a:p>
          </p:txBody>
        </p:sp>
        <p:sp>
          <p:nvSpPr>
            <p:cNvPr id="15" name="Rectangle 15"/>
            <p:cNvSpPr>
              <a:spLocks noChangeArrowheads="1"/>
            </p:cNvSpPr>
            <p:nvPr/>
          </p:nvSpPr>
          <p:spPr bwMode="auto">
            <a:xfrm>
              <a:off x="5826125" y="2257425"/>
              <a:ext cx="7524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rPr>
                <a:t>optical </a:t>
              </a:r>
              <a:endParaRPr lang="en-US" altLang="en-US" sz="2000"/>
            </a:p>
          </p:txBody>
        </p:sp>
        <p:sp>
          <p:nvSpPr>
            <p:cNvPr id="16" name="Rectangle 16"/>
            <p:cNvSpPr>
              <a:spLocks noChangeArrowheads="1"/>
            </p:cNvSpPr>
            <p:nvPr/>
          </p:nvSpPr>
          <p:spPr bwMode="auto">
            <a:xfrm>
              <a:off x="5826125" y="2686050"/>
              <a:ext cx="9445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rPr>
                <a:t>Channels</a:t>
              </a:r>
              <a:endParaRPr lang="en-US" altLang="en-US" sz="2000"/>
            </a:p>
          </p:txBody>
        </p:sp>
        <p:sp>
          <p:nvSpPr>
            <p:cNvPr id="17" name="Rectangle 17"/>
            <p:cNvSpPr>
              <a:spLocks noChangeArrowheads="1"/>
            </p:cNvSpPr>
            <p:nvPr/>
          </p:nvSpPr>
          <p:spPr bwMode="auto">
            <a:xfrm>
              <a:off x="371475" y="4583113"/>
              <a:ext cx="139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l</a:t>
              </a:r>
              <a:endParaRPr lang="en-US" altLang="en-US" sz="2000"/>
            </a:p>
          </p:txBody>
        </p:sp>
        <p:sp>
          <p:nvSpPr>
            <p:cNvPr id="18" name="Rectangle 18"/>
            <p:cNvSpPr>
              <a:spLocks noChangeArrowheads="1"/>
            </p:cNvSpPr>
            <p:nvPr/>
          </p:nvSpPr>
          <p:spPr bwMode="auto">
            <a:xfrm>
              <a:off x="484188" y="467360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1</a:t>
              </a:r>
              <a:endParaRPr lang="en-US" altLang="en-US" sz="2000"/>
            </a:p>
          </p:txBody>
        </p:sp>
        <p:sp>
          <p:nvSpPr>
            <p:cNvPr id="19" name="Rectangle 19"/>
            <p:cNvSpPr>
              <a:spLocks noChangeArrowheads="1"/>
            </p:cNvSpPr>
            <p:nvPr/>
          </p:nvSpPr>
          <p:spPr bwMode="auto">
            <a:xfrm>
              <a:off x="579438" y="4583113"/>
              <a:ext cx="266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l</a:t>
              </a:r>
              <a:endParaRPr lang="en-US" altLang="en-US" sz="2000"/>
            </a:p>
          </p:txBody>
        </p:sp>
        <p:sp>
          <p:nvSpPr>
            <p:cNvPr id="20" name="Rectangle 20"/>
            <p:cNvSpPr>
              <a:spLocks noChangeArrowheads="1"/>
            </p:cNvSpPr>
            <p:nvPr/>
          </p:nvSpPr>
          <p:spPr bwMode="auto">
            <a:xfrm>
              <a:off x="803275" y="467360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2</a:t>
              </a:r>
              <a:endParaRPr lang="en-US" altLang="en-US" sz="2000"/>
            </a:p>
          </p:txBody>
        </p:sp>
        <p:sp>
          <p:nvSpPr>
            <p:cNvPr id="21" name="Rectangle 21"/>
            <p:cNvSpPr>
              <a:spLocks noChangeArrowheads="1"/>
            </p:cNvSpPr>
            <p:nvPr/>
          </p:nvSpPr>
          <p:spPr bwMode="auto">
            <a:xfrm>
              <a:off x="898525" y="4583113"/>
              <a:ext cx="266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l</a:t>
              </a:r>
              <a:endParaRPr lang="en-US" altLang="en-US" sz="2000"/>
            </a:p>
          </p:txBody>
        </p:sp>
        <p:sp>
          <p:nvSpPr>
            <p:cNvPr id="22" name="Rectangle 22"/>
            <p:cNvSpPr>
              <a:spLocks noChangeArrowheads="1"/>
            </p:cNvSpPr>
            <p:nvPr/>
          </p:nvSpPr>
          <p:spPr bwMode="auto">
            <a:xfrm>
              <a:off x="1120775" y="467360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3</a:t>
              </a:r>
              <a:endParaRPr lang="en-US" altLang="en-US" sz="2000"/>
            </a:p>
          </p:txBody>
        </p:sp>
        <p:sp>
          <p:nvSpPr>
            <p:cNvPr id="23" name="Rectangle 23"/>
            <p:cNvSpPr>
              <a:spLocks noChangeArrowheads="1"/>
            </p:cNvSpPr>
            <p:nvPr/>
          </p:nvSpPr>
          <p:spPr bwMode="auto">
            <a:xfrm>
              <a:off x="1217613" y="4583113"/>
              <a:ext cx="3175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a:t>
              </a:r>
              <a:endParaRPr lang="en-US" altLang="en-US" sz="2000"/>
            </a:p>
          </p:txBody>
        </p:sp>
        <p:sp>
          <p:nvSpPr>
            <p:cNvPr id="24" name="Rectangle 24"/>
            <p:cNvSpPr>
              <a:spLocks noChangeArrowheads="1"/>
            </p:cNvSpPr>
            <p:nvPr/>
          </p:nvSpPr>
          <p:spPr bwMode="auto">
            <a:xfrm>
              <a:off x="2524125" y="4583113"/>
              <a:ext cx="139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l</a:t>
              </a:r>
              <a:endParaRPr lang="en-US" altLang="en-US" sz="2000"/>
            </a:p>
          </p:txBody>
        </p:sp>
        <p:sp>
          <p:nvSpPr>
            <p:cNvPr id="25" name="Rectangle 25"/>
            <p:cNvSpPr>
              <a:spLocks noChangeArrowheads="1"/>
            </p:cNvSpPr>
            <p:nvPr/>
          </p:nvSpPr>
          <p:spPr bwMode="auto">
            <a:xfrm>
              <a:off x="2636838" y="467360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1</a:t>
              </a:r>
              <a:endParaRPr lang="en-US" altLang="en-US" sz="2000"/>
            </a:p>
          </p:txBody>
        </p:sp>
        <p:sp>
          <p:nvSpPr>
            <p:cNvPr id="26" name="Rectangle 26"/>
            <p:cNvSpPr>
              <a:spLocks noChangeArrowheads="1"/>
            </p:cNvSpPr>
            <p:nvPr/>
          </p:nvSpPr>
          <p:spPr bwMode="auto">
            <a:xfrm>
              <a:off x="2732088" y="4583113"/>
              <a:ext cx="266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l</a:t>
              </a:r>
              <a:endParaRPr lang="en-US" altLang="en-US" sz="2000"/>
            </a:p>
          </p:txBody>
        </p:sp>
        <p:sp>
          <p:nvSpPr>
            <p:cNvPr id="27" name="Rectangle 27"/>
            <p:cNvSpPr>
              <a:spLocks noChangeArrowheads="1"/>
            </p:cNvSpPr>
            <p:nvPr/>
          </p:nvSpPr>
          <p:spPr bwMode="auto">
            <a:xfrm>
              <a:off x="2955925" y="467360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2</a:t>
              </a:r>
              <a:endParaRPr lang="en-US" altLang="en-US" sz="2000"/>
            </a:p>
          </p:txBody>
        </p:sp>
        <p:sp>
          <p:nvSpPr>
            <p:cNvPr id="28" name="Rectangle 28"/>
            <p:cNvSpPr>
              <a:spLocks noChangeArrowheads="1"/>
            </p:cNvSpPr>
            <p:nvPr/>
          </p:nvSpPr>
          <p:spPr bwMode="auto">
            <a:xfrm>
              <a:off x="3051175" y="4583113"/>
              <a:ext cx="266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l</a:t>
              </a:r>
              <a:endParaRPr lang="en-US" altLang="en-US" sz="2000"/>
            </a:p>
          </p:txBody>
        </p:sp>
        <p:sp>
          <p:nvSpPr>
            <p:cNvPr id="29" name="Rectangle 29"/>
            <p:cNvSpPr>
              <a:spLocks noChangeArrowheads="1"/>
            </p:cNvSpPr>
            <p:nvPr/>
          </p:nvSpPr>
          <p:spPr bwMode="auto">
            <a:xfrm>
              <a:off x="3273425" y="467360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3</a:t>
              </a:r>
              <a:endParaRPr lang="en-US" altLang="en-US" sz="2000"/>
            </a:p>
          </p:txBody>
        </p:sp>
        <p:sp>
          <p:nvSpPr>
            <p:cNvPr id="30" name="Rectangle 30"/>
            <p:cNvSpPr>
              <a:spLocks noChangeArrowheads="1"/>
            </p:cNvSpPr>
            <p:nvPr/>
          </p:nvSpPr>
          <p:spPr bwMode="auto">
            <a:xfrm>
              <a:off x="3370263" y="4583113"/>
              <a:ext cx="3175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a:t>
              </a:r>
              <a:endParaRPr lang="en-US" altLang="en-US" sz="2000"/>
            </a:p>
          </p:txBody>
        </p:sp>
        <p:sp>
          <p:nvSpPr>
            <p:cNvPr id="31" name="Rectangle 31"/>
            <p:cNvSpPr>
              <a:spLocks noChangeArrowheads="1"/>
            </p:cNvSpPr>
            <p:nvPr/>
          </p:nvSpPr>
          <p:spPr bwMode="auto">
            <a:xfrm>
              <a:off x="8610600" y="3352800"/>
              <a:ext cx="139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l</a:t>
              </a:r>
              <a:endParaRPr lang="en-US" altLang="en-US" sz="2000"/>
            </a:p>
          </p:txBody>
        </p:sp>
        <p:sp>
          <p:nvSpPr>
            <p:cNvPr id="32" name="Rectangle 32"/>
            <p:cNvSpPr>
              <a:spLocks noChangeArrowheads="1"/>
            </p:cNvSpPr>
            <p:nvPr/>
          </p:nvSpPr>
          <p:spPr bwMode="auto">
            <a:xfrm>
              <a:off x="8763000" y="3505200"/>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1</a:t>
              </a:r>
              <a:endParaRPr lang="en-US" altLang="en-US" sz="2000"/>
            </a:p>
          </p:txBody>
        </p:sp>
        <p:sp>
          <p:nvSpPr>
            <p:cNvPr id="33" name="Rectangle 33"/>
            <p:cNvSpPr>
              <a:spLocks noChangeArrowheads="1"/>
            </p:cNvSpPr>
            <p:nvPr/>
          </p:nvSpPr>
          <p:spPr bwMode="auto">
            <a:xfrm>
              <a:off x="7404100" y="4857750"/>
              <a:ext cx="2032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l</a:t>
              </a:r>
              <a:endParaRPr lang="en-US" altLang="en-US" sz="2000"/>
            </a:p>
          </p:txBody>
        </p:sp>
        <p:sp>
          <p:nvSpPr>
            <p:cNvPr id="34" name="Rectangle 34"/>
            <p:cNvSpPr>
              <a:spLocks noChangeArrowheads="1"/>
            </p:cNvSpPr>
            <p:nvPr/>
          </p:nvSpPr>
          <p:spPr bwMode="auto">
            <a:xfrm>
              <a:off x="7562850" y="4949825"/>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2</a:t>
              </a:r>
              <a:endParaRPr lang="en-US" altLang="en-US" sz="2000"/>
            </a:p>
          </p:txBody>
        </p:sp>
        <p:sp>
          <p:nvSpPr>
            <p:cNvPr id="35" name="Rectangle 35"/>
            <p:cNvSpPr>
              <a:spLocks noChangeArrowheads="1"/>
            </p:cNvSpPr>
            <p:nvPr/>
          </p:nvSpPr>
          <p:spPr bwMode="auto">
            <a:xfrm>
              <a:off x="7659688" y="4857750"/>
              <a:ext cx="266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l</a:t>
              </a:r>
              <a:endParaRPr lang="en-US" altLang="en-US" sz="2000"/>
            </a:p>
          </p:txBody>
        </p:sp>
        <p:sp>
          <p:nvSpPr>
            <p:cNvPr id="36" name="Rectangle 36"/>
            <p:cNvSpPr>
              <a:spLocks noChangeArrowheads="1"/>
            </p:cNvSpPr>
            <p:nvPr/>
          </p:nvSpPr>
          <p:spPr bwMode="auto">
            <a:xfrm>
              <a:off x="7885113" y="4949825"/>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3</a:t>
              </a:r>
              <a:endParaRPr lang="en-US" altLang="en-US" sz="2000"/>
            </a:p>
          </p:txBody>
        </p:sp>
        <p:sp>
          <p:nvSpPr>
            <p:cNvPr id="37" name="Rectangle 37"/>
            <p:cNvSpPr>
              <a:spLocks noChangeArrowheads="1"/>
            </p:cNvSpPr>
            <p:nvPr/>
          </p:nvSpPr>
          <p:spPr bwMode="auto">
            <a:xfrm>
              <a:off x="7978775" y="4857750"/>
              <a:ext cx="2667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l</a:t>
              </a:r>
              <a:endParaRPr lang="en-US" altLang="en-US" sz="2000"/>
            </a:p>
          </p:txBody>
        </p:sp>
        <p:sp>
          <p:nvSpPr>
            <p:cNvPr id="38" name="Rectangle 38"/>
            <p:cNvSpPr>
              <a:spLocks noChangeArrowheads="1"/>
            </p:cNvSpPr>
            <p:nvPr/>
          </p:nvSpPr>
          <p:spPr bwMode="auto">
            <a:xfrm>
              <a:off x="8201025" y="4949825"/>
              <a:ext cx="1270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4</a:t>
              </a:r>
              <a:endParaRPr lang="en-US" altLang="en-US" sz="2000"/>
            </a:p>
          </p:txBody>
        </p:sp>
        <p:sp>
          <p:nvSpPr>
            <p:cNvPr id="39" name="Rectangle 39"/>
            <p:cNvSpPr>
              <a:spLocks noChangeArrowheads="1"/>
            </p:cNvSpPr>
            <p:nvPr/>
          </p:nvSpPr>
          <p:spPr bwMode="auto">
            <a:xfrm>
              <a:off x="8296275" y="4857750"/>
              <a:ext cx="3175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2000">
                  <a:solidFill>
                    <a:srgbClr val="000000"/>
                  </a:solidFill>
                  <a:latin typeface="Symbol" panose="05050102010706020507" pitchFamily="18" charset="2"/>
                </a:rPr>
                <a:t>, ...</a:t>
              </a:r>
              <a:endParaRPr lang="en-US" altLang="en-US" sz="2000"/>
            </a:p>
          </p:txBody>
        </p:sp>
        <p:sp>
          <p:nvSpPr>
            <p:cNvPr id="40" name="AutoShape 40"/>
            <p:cNvSpPr>
              <a:spLocks noChangeArrowheads="1"/>
            </p:cNvSpPr>
            <p:nvPr/>
          </p:nvSpPr>
          <p:spPr bwMode="auto">
            <a:xfrm>
              <a:off x="2209800" y="5334000"/>
              <a:ext cx="1219200" cy="838200"/>
            </a:xfrm>
            <a:prstGeom prst="wedgeRectCallout">
              <a:avLst>
                <a:gd name="adj1" fmla="val -52995"/>
                <a:gd name="adj2" fmla="val -147917"/>
              </a:avLst>
            </a:prstGeom>
            <a:solidFill>
              <a:srgbClr val="FFFF00">
                <a:alpha val="50000"/>
              </a:srgbClr>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a:t>Optical</a:t>
              </a:r>
            </a:p>
            <a:p>
              <a:pPr algn="ctr"/>
              <a:r>
                <a:rPr lang="en-US" altLang="en-US"/>
                <a:t>amplifier</a:t>
              </a:r>
            </a:p>
          </p:txBody>
        </p:sp>
        <p:sp>
          <p:nvSpPr>
            <p:cNvPr id="41" name="AutoShape 41"/>
            <p:cNvSpPr>
              <a:spLocks noChangeArrowheads="1"/>
            </p:cNvSpPr>
            <p:nvPr/>
          </p:nvSpPr>
          <p:spPr bwMode="auto">
            <a:xfrm>
              <a:off x="2667000" y="1905000"/>
              <a:ext cx="1828800" cy="762000"/>
            </a:xfrm>
            <a:prstGeom prst="wedgeRectCallout">
              <a:avLst>
                <a:gd name="adj1" fmla="val -40366"/>
                <a:gd name="adj2" fmla="val 254792"/>
              </a:avLst>
            </a:prstGeom>
            <a:solidFill>
              <a:srgbClr val="FFFF00">
                <a:alpha val="50000"/>
              </a:srgbClr>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a:t>Amplified</a:t>
              </a:r>
            </a:p>
            <a:p>
              <a:pPr algn="ctr"/>
              <a:r>
                <a:rPr lang="en-US" altLang="en-US"/>
                <a:t>Optical signal</a:t>
              </a:r>
            </a:p>
          </p:txBody>
        </p:sp>
        <p:sp>
          <p:nvSpPr>
            <p:cNvPr id="42" name="Line 42"/>
            <p:cNvSpPr>
              <a:spLocks noChangeShapeType="1"/>
            </p:cNvSpPr>
            <p:nvPr/>
          </p:nvSpPr>
          <p:spPr bwMode="auto">
            <a:xfrm>
              <a:off x="2514600" y="4267200"/>
              <a:ext cx="1600200" cy="0"/>
            </a:xfrm>
            <a:prstGeom prst="line">
              <a:avLst/>
            </a:prstGeom>
            <a:noFill/>
            <a:ln w="762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3" name="Line 43"/>
            <p:cNvSpPr>
              <a:spLocks noChangeShapeType="1"/>
            </p:cNvSpPr>
            <p:nvPr/>
          </p:nvSpPr>
          <p:spPr bwMode="auto">
            <a:xfrm>
              <a:off x="5791200" y="3657600"/>
              <a:ext cx="3048000" cy="0"/>
            </a:xfrm>
            <a:prstGeom prst="line">
              <a:avLst/>
            </a:prstGeom>
            <a:noFill/>
            <a:ln w="38100">
              <a:solidFill>
                <a:srgbClr val="FF00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4" name="Line 44"/>
            <p:cNvSpPr>
              <a:spLocks noChangeShapeType="1"/>
            </p:cNvSpPr>
            <p:nvPr/>
          </p:nvSpPr>
          <p:spPr bwMode="auto">
            <a:xfrm>
              <a:off x="5791200" y="3810000"/>
              <a:ext cx="2514600" cy="0"/>
            </a:xfrm>
            <a:prstGeom prst="line">
              <a:avLst/>
            </a:prstGeom>
            <a:noFill/>
            <a:ln w="38100">
              <a:solidFill>
                <a:srgbClr val="FF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5" name="Line 45"/>
            <p:cNvSpPr>
              <a:spLocks noChangeShapeType="1"/>
            </p:cNvSpPr>
            <p:nvPr/>
          </p:nvSpPr>
          <p:spPr bwMode="auto">
            <a:xfrm>
              <a:off x="5791200" y="3962400"/>
              <a:ext cx="2514600" cy="0"/>
            </a:xfrm>
            <a:prstGeom prst="line">
              <a:avLst/>
            </a:prstGeom>
            <a:noFill/>
            <a:ln w="38100">
              <a:solidFill>
                <a:srgbClr val="FFFF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6" name="Line 46"/>
            <p:cNvSpPr>
              <a:spLocks noChangeShapeType="1"/>
            </p:cNvSpPr>
            <p:nvPr/>
          </p:nvSpPr>
          <p:spPr bwMode="auto">
            <a:xfrm>
              <a:off x="5791200" y="4114800"/>
              <a:ext cx="2514600" cy="0"/>
            </a:xfrm>
            <a:prstGeom prst="line">
              <a:avLst/>
            </a:prstGeom>
            <a:noFill/>
            <a:ln w="38100">
              <a:solidFill>
                <a:srgbClr val="99FF33"/>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 name="Line 47"/>
            <p:cNvSpPr>
              <a:spLocks noChangeShapeType="1"/>
            </p:cNvSpPr>
            <p:nvPr/>
          </p:nvSpPr>
          <p:spPr bwMode="auto">
            <a:xfrm>
              <a:off x="5791200" y="4267200"/>
              <a:ext cx="2514600" cy="0"/>
            </a:xfrm>
            <a:prstGeom prst="line">
              <a:avLst/>
            </a:prstGeom>
            <a:noFill/>
            <a:ln w="38100">
              <a:solidFill>
                <a:srgbClr val="009900"/>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8" name="Line 48"/>
            <p:cNvSpPr>
              <a:spLocks noChangeShapeType="1"/>
            </p:cNvSpPr>
            <p:nvPr/>
          </p:nvSpPr>
          <p:spPr bwMode="auto">
            <a:xfrm>
              <a:off x="5791200" y="4419600"/>
              <a:ext cx="2514600" cy="0"/>
            </a:xfrm>
            <a:prstGeom prst="line">
              <a:avLst/>
            </a:prstGeom>
            <a:noFill/>
            <a:ln w="38100">
              <a:solidFill>
                <a:srgbClr val="00CC99"/>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9" name="Line 49"/>
            <p:cNvSpPr>
              <a:spLocks noChangeShapeType="1"/>
            </p:cNvSpPr>
            <p:nvPr/>
          </p:nvSpPr>
          <p:spPr bwMode="auto">
            <a:xfrm>
              <a:off x="5791200" y="4572000"/>
              <a:ext cx="2514600" cy="0"/>
            </a:xfrm>
            <a:prstGeom prst="line">
              <a:avLst/>
            </a:prstGeom>
            <a:noFill/>
            <a:ln w="38100">
              <a:solidFill>
                <a:srgbClr val="0000FF"/>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0" name="Line 50"/>
            <p:cNvSpPr>
              <a:spLocks noChangeShapeType="1"/>
            </p:cNvSpPr>
            <p:nvPr/>
          </p:nvSpPr>
          <p:spPr bwMode="auto">
            <a:xfrm>
              <a:off x="5791200" y="4724400"/>
              <a:ext cx="2514600" cy="0"/>
            </a:xfrm>
            <a:prstGeom prst="line">
              <a:avLst/>
            </a:prstGeom>
            <a:noFill/>
            <a:ln w="38100">
              <a:solidFill>
                <a:srgbClr val="6600CC"/>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1" name="AutoShape 51"/>
            <p:cNvSpPr>
              <a:spLocks noChangeArrowheads="1"/>
            </p:cNvSpPr>
            <p:nvPr/>
          </p:nvSpPr>
          <p:spPr bwMode="auto">
            <a:xfrm>
              <a:off x="7543800" y="2286000"/>
              <a:ext cx="1600200" cy="762000"/>
            </a:xfrm>
            <a:prstGeom prst="wedgeRectCallout">
              <a:avLst>
                <a:gd name="adj1" fmla="val -24106"/>
                <a:gd name="adj2" fmla="val 131042"/>
              </a:avLst>
            </a:prstGeom>
            <a:solidFill>
              <a:srgbClr val="FF9999"/>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US" altLang="en-US"/>
                <a:t>To separate</a:t>
              </a:r>
            </a:p>
            <a:p>
              <a:pPr algn="ctr"/>
              <a:r>
                <a:rPr lang="en-US" altLang="en-US"/>
                <a:t>receivers</a:t>
              </a:r>
            </a:p>
          </p:txBody>
        </p:sp>
      </p:grpSp>
    </p:spTree>
    <p:extLst>
      <p:ext uri="{BB962C8B-B14F-4D97-AF65-F5344CB8AC3E}">
        <p14:creationId xmlns:p14="http://schemas.microsoft.com/office/powerpoint/2010/main" val="381583570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62074"/>
          </a:xfrm>
        </p:spPr>
        <p:txBody>
          <a:bodyPr>
            <a:normAutofit fontScale="90000"/>
          </a:bodyPr>
          <a:lstStyle/>
          <a:p>
            <a:r>
              <a:rPr lang="en-US" altLang="en-US" sz="3600" b="1" dirty="0"/>
              <a:t>Wavelength-division multiplexing</a:t>
            </a:r>
            <a:endParaRPr lang="en-GB" sz="3600" b="1" dirty="0"/>
          </a:p>
        </p:txBody>
      </p:sp>
      <p:sp>
        <p:nvSpPr>
          <p:cNvPr id="3" name="Content Placeholder 2"/>
          <p:cNvSpPr>
            <a:spLocks noGrp="1"/>
          </p:cNvSpPr>
          <p:nvPr>
            <p:ph idx="1"/>
          </p:nvPr>
        </p:nvSpPr>
        <p:spPr>
          <a:xfrm>
            <a:off x="611560" y="836712"/>
            <a:ext cx="8229600" cy="4741987"/>
          </a:xfrm>
        </p:spPr>
        <p:txBody>
          <a:bodyPr>
            <a:normAutofit/>
          </a:bodyPr>
          <a:lstStyle/>
          <a:p>
            <a:pPr algn="just">
              <a:lnSpc>
                <a:spcPct val="80000"/>
              </a:lnSpc>
            </a:pPr>
            <a:r>
              <a:rPr lang="en-US" altLang="en-US" dirty="0"/>
              <a:t>Transmits signals at many wavelengths through one fiber</a:t>
            </a:r>
          </a:p>
          <a:p>
            <a:pPr algn="just">
              <a:lnSpc>
                <a:spcPct val="80000"/>
              </a:lnSpc>
            </a:pPr>
            <a:r>
              <a:rPr lang="en-US" altLang="en-US" dirty="0"/>
              <a:t>Multiplies fiber capacity</a:t>
            </a:r>
          </a:p>
          <a:p>
            <a:pPr algn="just">
              <a:lnSpc>
                <a:spcPct val="80000"/>
              </a:lnSpc>
            </a:pPr>
            <a:r>
              <a:rPr lang="en-US" altLang="en-US" dirty="0"/>
              <a:t>Distinct from time-division multiplexing</a:t>
            </a:r>
          </a:p>
          <a:p>
            <a:pPr lvl="1" algn="just">
              <a:lnSpc>
                <a:spcPct val="80000"/>
              </a:lnSpc>
            </a:pPr>
            <a:r>
              <a:rPr lang="en-US" altLang="en-US" dirty="0"/>
              <a:t>TDM interleaves slow signals to make one fast one</a:t>
            </a:r>
          </a:p>
          <a:p>
            <a:pPr lvl="1" algn="just">
              <a:lnSpc>
                <a:spcPct val="80000"/>
              </a:lnSpc>
            </a:pPr>
            <a:r>
              <a:rPr lang="en-US" altLang="en-US" dirty="0"/>
              <a:t>WDM sends multiple signals at similar speeds to increase capacity</a:t>
            </a:r>
          </a:p>
          <a:p>
            <a:pPr lvl="1" algn="just">
              <a:lnSpc>
                <a:spcPct val="80000"/>
              </a:lnSpc>
            </a:pPr>
            <a:r>
              <a:rPr lang="en-US" altLang="en-US" dirty="0"/>
              <a:t>DWDM = dense WDM</a:t>
            </a:r>
          </a:p>
          <a:p>
            <a:pPr algn="just">
              <a:lnSpc>
                <a:spcPct val="80000"/>
              </a:lnSpc>
            </a:pPr>
            <a:r>
              <a:rPr lang="en-US" altLang="en-US" dirty="0"/>
              <a:t>Each wavelength is an </a:t>
            </a:r>
            <a:r>
              <a:rPr lang="en-US" altLang="en-US" i="1" dirty="0"/>
              <a:t>optical channel</a:t>
            </a:r>
            <a:endParaRPr lang="en-GB" dirty="0"/>
          </a:p>
        </p:txBody>
      </p:sp>
    </p:spTree>
    <p:extLst>
      <p:ext uri="{BB962C8B-B14F-4D97-AF65-F5344CB8AC3E}">
        <p14:creationId xmlns:p14="http://schemas.microsoft.com/office/powerpoint/2010/main" val="2489276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562074"/>
          </a:xfrm>
        </p:spPr>
        <p:txBody>
          <a:bodyPr>
            <a:normAutofit fontScale="90000"/>
          </a:bodyPr>
          <a:lstStyle/>
          <a:p>
            <a:r>
              <a:rPr lang="en-US" altLang="en-US" dirty="0"/>
              <a:t>WDM and optical networks</a:t>
            </a:r>
            <a:endParaRPr lang="en-GB" dirty="0"/>
          </a:p>
        </p:txBody>
      </p:sp>
      <p:sp>
        <p:nvSpPr>
          <p:cNvPr id="3" name="Content Placeholder 2"/>
          <p:cNvSpPr>
            <a:spLocks noGrp="1"/>
          </p:cNvSpPr>
          <p:nvPr>
            <p:ph idx="1"/>
          </p:nvPr>
        </p:nvSpPr>
        <p:spPr>
          <a:xfrm>
            <a:off x="827584" y="980728"/>
            <a:ext cx="8229600" cy="4525963"/>
          </a:xfrm>
        </p:spPr>
        <p:txBody>
          <a:bodyPr>
            <a:normAutofit fontScale="92500" lnSpcReduction="10000"/>
          </a:bodyPr>
          <a:lstStyle/>
          <a:p>
            <a:pPr>
              <a:lnSpc>
                <a:spcPct val="80000"/>
              </a:lnSpc>
            </a:pPr>
            <a:r>
              <a:rPr lang="en-US" altLang="en-US" dirty="0"/>
              <a:t>Wavelengths are carriers, as in radio</a:t>
            </a:r>
          </a:p>
          <a:p>
            <a:pPr>
              <a:lnSpc>
                <a:spcPct val="80000"/>
              </a:lnSpc>
            </a:pPr>
            <a:r>
              <a:rPr lang="en-US" altLang="en-US" dirty="0"/>
              <a:t>Capacity is data rate X number of channels</a:t>
            </a:r>
          </a:p>
          <a:p>
            <a:pPr lvl="1">
              <a:lnSpc>
                <a:spcPct val="80000"/>
              </a:lnSpc>
            </a:pPr>
            <a:r>
              <a:rPr lang="en-US" altLang="en-US" dirty="0"/>
              <a:t>Dense WDM is closely spaced</a:t>
            </a:r>
          </a:p>
          <a:p>
            <a:pPr lvl="1">
              <a:lnSpc>
                <a:spcPct val="80000"/>
              </a:lnSpc>
            </a:pPr>
            <a:r>
              <a:rPr lang="en-US" altLang="en-US" dirty="0"/>
              <a:t>Capacity sold as optical channels</a:t>
            </a:r>
          </a:p>
          <a:p>
            <a:pPr>
              <a:lnSpc>
                <a:spcPct val="80000"/>
              </a:lnSpc>
            </a:pPr>
            <a:r>
              <a:rPr lang="en-US" altLang="en-US" dirty="0"/>
              <a:t>Total WDM band limited by</a:t>
            </a:r>
          </a:p>
          <a:p>
            <a:pPr lvl="1">
              <a:lnSpc>
                <a:spcPct val="80000"/>
              </a:lnSpc>
            </a:pPr>
            <a:r>
              <a:rPr lang="en-US" altLang="en-US" dirty="0"/>
              <a:t>Transmission system</a:t>
            </a:r>
          </a:p>
          <a:p>
            <a:pPr lvl="1">
              <a:lnSpc>
                <a:spcPct val="80000"/>
              </a:lnSpc>
            </a:pPr>
            <a:r>
              <a:rPr lang="en-US" altLang="en-US" dirty="0"/>
              <a:t>Bandwidth of erbium-doped fiber amplifiers</a:t>
            </a:r>
          </a:p>
          <a:p>
            <a:pPr>
              <a:lnSpc>
                <a:spcPct val="80000"/>
              </a:lnSpc>
            </a:pPr>
            <a:r>
              <a:rPr lang="en-US" altLang="en-US" dirty="0"/>
              <a:t>Optical channels managed through system</a:t>
            </a:r>
          </a:p>
          <a:p>
            <a:pPr lvl="1">
              <a:lnSpc>
                <a:spcPct val="80000"/>
              </a:lnSpc>
            </a:pPr>
            <a:r>
              <a:rPr lang="en-US" altLang="en-US" dirty="0"/>
              <a:t>Switched and Routed</a:t>
            </a:r>
          </a:p>
          <a:p>
            <a:pPr lvl="1">
              <a:lnSpc>
                <a:spcPct val="80000"/>
              </a:lnSpc>
            </a:pPr>
            <a:r>
              <a:rPr lang="en-US" altLang="en-US" dirty="0"/>
              <a:t>Adds 'granularity'</a:t>
            </a:r>
          </a:p>
        </p:txBody>
      </p:sp>
    </p:spTree>
    <p:extLst>
      <p:ext uri="{BB962C8B-B14F-4D97-AF65-F5344CB8AC3E}">
        <p14:creationId xmlns:p14="http://schemas.microsoft.com/office/powerpoint/2010/main" val="1893929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684"/>
            <a:ext cx="8229600" cy="778098"/>
          </a:xfrm>
        </p:spPr>
        <p:txBody>
          <a:bodyPr/>
          <a:lstStyle/>
          <a:p>
            <a:r>
              <a:rPr lang="en-US" altLang="en-US" dirty="0"/>
              <a:t>WDM system</a:t>
            </a:r>
            <a:endParaRPr lang="en-GB" dirty="0"/>
          </a:p>
        </p:txBody>
      </p:sp>
      <p:grpSp>
        <p:nvGrpSpPr>
          <p:cNvPr id="4" name="Group 3"/>
          <p:cNvGrpSpPr/>
          <p:nvPr/>
        </p:nvGrpSpPr>
        <p:grpSpPr>
          <a:xfrm>
            <a:off x="228600" y="476672"/>
            <a:ext cx="8674100" cy="5362575"/>
            <a:chOff x="228600" y="914400"/>
            <a:chExt cx="8674100" cy="5362575"/>
          </a:xfrm>
        </p:grpSpPr>
        <p:sp>
          <p:nvSpPr>
            <p:cNvPr id="5" name="Rectangle 2"/>
            <p:cNvSpPr>
              <a:spLocks noChangeArrowheads="1"/>
            </p:cNvSpPr>
            <p:nvPr/>
          </p:nvSpPr>
          <p:spPr bwMode="auto">
            <a:xfrm>
              <a:off x="6537325" y="2836863"/>
              <a:ext cx="901700" cy="1304925"/>
            </a:xfrm>
            <a:prstGeom prst="rect">
              <a:avLst/>
            </a:prstGeom>
            <a:solidFill>
              <a:srgbClr val="FFFFFF"/>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FFFF"/>
              </a:extrusionClr>
              <a:contourClr>
                <a:srgbClr val="FFFFFF"/>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6" name="Rectangle 4"/>
            <p:cNvSpPr>
              <a:spLocks noChangeArrowheads="1"/>
            </p:cNvSpPr>
            <p:nvPr/>
          </p:nvSpPr>
          <p:spPr bwMode="auto">
            <a:xfrm>
              <a:off x="228600" y="1651000"/>
              <a:ext cx="563563" cy="355600"/>
            </a:xfrm>
            <a:prstGeom prst="rect">
              <a:avLst/>
            </a:prstGeom>
            <a:solidFill>
              <a:srgbClr val="FF00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0000"/>
              </a:extrusionClr>
              <a:contourClr>
                <a:srgbClr val="FF00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7" name="Rectangle 5"/>
            <p:cNvSpPr>
              <a:spLocks noChangeArrowheads="1"/>
            </p:cNvSpPr>
            <p:nvPr/>
          </p:nvSpPr>
          <p:spPr bwMode="auto">
            <a:xfrm>
              <a:off x="228600" y="2244725"/>
              <a:ext cx="563563" cy="355600"/>
            </a:xfrm>
            <a:prstGeom prst="rect">
              <a:avLst/>
            </a:prstGeom>
            <a:solidFill>
              <a:srgbClr val="CC33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CC3300"/>
              </a:extrusionClr>
              <a:contourClr>
                <a:srgbClr val="CC33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8" name="Rectangle 6"/>
            <p:cNvSpPr>
              <a:spLocks noChangeArrowheads="1"/>
            </p:cNvSpPr>
            <p:nvPr/>
          </p:nvSpPr>
          <p:spPr bwMode="auto">
            <a:xfrm>
              <a:off x="228600" y="2836863"/>
              <a:ext cx="563563" cy="355600"/>
            </a:xfrm>
            <a:prstGeom prst="rect">
              <a:avLst/>
            </a:prstGeom>
            <a:solidFill>
              <a:srgbClr val="FFCC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CC00"/>
              </a:extrusionClr>
              <a:contourClr>
                <a:srgbClr val="FFCC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9" name="Rectangle 7"/>
            <p:cNvSpPr>
              <a:spLocks noChangeArrowheads="1"/>
            </p:cNvSpPr>
            <p:nvPr/>
          </p:nvSpPr>
          <p:spPr bwMode="auto">
            <a:xfrm>
              <a:off x="228600" y="3430588"/>
              <a:ext cx="563563" cy="355600"/>
            </a:xfrm>
            <a:prstGeom prst="rect">
              <a:avLst/>
            </a:prstGeom>
            <a:solidFill>
              <a:srgbClr val="FFFF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FF00"/>
              </a:extrusionClr>
              <a:contourClr>
                <a:srgbClr val="FFFF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10" name="Rectangle 8"/>
            <p:cNvSpPr>
              <a:spLocks noChangeArrowheads="1"/>
            </p:cNvSpPr>
            <p:nvPr/>
          </p:nvSpPr>
          <p:spPr bwMode="auto">
            <a:xfrm>
              <a:off x="228600" y="4022725"/>
              <a:ext cx="563563" cy="355600"/>
            </a:xfrm>
            <a:prstGeom prst="rect">
              <a:avLst/>
            </a:prstGeom>
            <a:solidFill>
              <a:srgbClr val="99FF33"/>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99FF33"/>
              </a:extrusionClr>
              <a:contourClr>
                <a:srgbClr val="99FF33"/>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11" name="Rectangle 9"/>
            <p:cNvSpPr>
              <a:spLocks noChangeArrowheads="1"/>
            </p:cNvSpPr>
            <p:nvPr/>
          </p:nvSpPr>
          <p:spPr bwMode="auto">
            <a:xfrm>
              <a:off x="228600" y="4616450"/>
              <a:ext cx="563563" cy="355600"/>
            </a:xfrm>
            <a:prstGeom prst="rect">
              <a:avLst/>
            </a:prstGeom>
            <a:solidFill>
              <a:srgbClr val="0099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009900"/>
              </a:extrusionClr>
              <a:contourClr>
                <a:srgbClr val="0099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12" name="Rectangle 10"/>
            <p:cNvSpPr>
              <a:spLocks noChangeArrowheads="1"/>
            </p:cNvSpPr>
            <p:nvPr/>
          </p:nvSpPr>
          <p:spPr bwMode="auto">
            <a:xfrm>
              <a:off x="228600" y="5208588"/>
              <a:ext cx="563563" cy="355600"/>
            </a:xfrm>
            <a:prstGeom prst="rect">
              <a:avLst/>
            </a:prstGeom>
            <a:solidFill>
              <a:srgbClr val="00CC99"/>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00CC99"/>
              </a:extrusionClr>
              <a:contourClr>
                <a:srgbClr val="00CC99"/>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13" name="Rectangle 11"/>
            <p:cNvSpPr>
              <a:spLocks noChangeArrowheads="1"/>
            </p:cNvSpPr>
            <p:nvPr/>
          </p:nvSpPr>
          <p:spPr bwMode="auto">
            <a:xfrm>
              <a:off x="228600" y="5791200"/>
              <a:ext cx="563563" cy="355600"/>
            </a:xfrm>
            <a:prstGeom prst="rect">
              <a:avLst/>
            </a:prstGeom>
            <a:solidFill>
              <a:srgbClr val="0000FF"/>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0000FF"/>
              </a:extrusionClr>
              <a:contourClr>
                <a:srgbClr val="0000FF"/>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grpSp>
          <p:nvGrpSpPr>
            <p:cNvPr id="14" name="Group 12"/>
            <p:cNvGrpSpPr>
              <a:grpSpLocks/>
            </p:cNvGrpSpPr>
            <p:nvPr/>
          </p:nvGrpSpPr>
          <p:grpSpPr bwMode="auto">
            <a:xfrm>
              <a:off x="792163" y="1770063"/>
              <a:ext cx="912812" cy="1436687"/>
              <a:chOff x="499" y="1115"/>
              <a:chExt cx="575" cy="905"/>
            </a:xfrm>
          </p:grpSpPr>
          <p:sp>
            <p:nvSpPr>
              <p:cNvPr id="182" name="Freeform 13"/>
              <p:cNvSpPr>
                <a:spLocks/>
              </p:cNvSpPr>
              <p:nvPr/>
            </p:nvSpPr>
            <p:spPr bwMode="auto">
              <a:xfrm>
                <a:off x="1003" y="1928"/>
                <a:ext cx="71" cy="92"/>
              </a:xfrm>
              <a:custGeom>
                <a:avLst/>
                <a:gdLst>
                  <a:gd name="T0" fmla="*/ 71 w 71"/>
                  <a:gd name="T1" fmla="*/ 92 h 92"/>
                  <a:gd name="T2" fmla="*/ 0 w 71"/>
                  <a:gd name="T3" fmla="*/ 42 h 92"/>
                  <a:gd name="T4" fmla="*/ 56 w 71"/>
                  <a:gd name="T5" fmla="*/ 0 h 92"/>
                  <a:gd name="T6" fmla="*/ 71 w 71"/>
                  <a:gd name="T7" fmla="*/ 92 h 92"/>
                </a:gdLst>
                <a:ahLst/>
                <a:cxnLst>
                  <a:cxn ang="0">
                    <a:pos x="T0" y="T1"/>
                  </a:cxn>
                  <a:cxn ang="0">
                    <a:pos x="T2" y="T3"/>
                  </a:cxn>
                  <a:cxn ang="0">
                    <a:pos x="T4" y="T5"/>
                  </a:cxn>
                  <a:cxn ang="0">
                    <a:pos x="T6" y="T7"/>
                  </a:cxn>
                </a:cxnLst>
                <a:rect l="0" t="0" r="r" b="b"/>
                <a:pathLst>
                  <a:path w="71" h="92">
                    <a:moveTo>
                      <a:pt x="71" y="92"/>
                    </a:moveTo>
                    <a:lnTo>
                      <a:pt x="0" y="42"/>
                    </a:lnTo>
                    <a:lnTo>
                      <a:pt x="56" y="0"/>
                    </a:lnTo>
                    <a:lnTo>
                      <a:pt x="71" y="9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83" name="Line 14"/>
              <p:cNvSpPr>
                <a:spLocks noChangeShapeType="1"/>
              </p:cNvSpPr>
              <p:nvPr/>
            </p:nvSpPr>
            <p:spPr bwMode="auto">
              <a:xfrm>
                <a:off x="499" y="1115"/>
                <a:ext cx="560" cy="888"/>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5" name="Group 15"/>
            <p:cNvGrpSpPr>
              <a:grpSpLocks/>
            </p:cNvGrpSpPr>
            <p:nvPr/>
          </p:nvGrpSpPr>
          <p:grpSpPr bwMode="auto">
            <a:xfrm>
              <a:off x="792163" y="2481263"/>
              <a:ext cx="912812" cy="842962"/>
              <a:chOff x="499" y="1563"/>
              <a:chExt cx="575" cy="531"/>
            </a:xfrm>
          </p:grpSpPr>
          <p:sp>
            <p:nvSpPr>
              <p:cNvPr id="180" name="Freeform 16"/>
              <p:cNvSpPr>
                <a:spLocks/>
              </p:cNvSpPr>
              <p:nvPr/>
            </p:nvSpPr>
            <p:spPr bwMode="auto">
              <a:xfrm>
                <a:off x="988" y="2011"/>
                <a:ext cx="86" cy="83"/>
              </a:xfrm>
              <a:custGeom>
                <a:avLst/>
                <a:gdLst>
                  <a:gd name="T0" fmla="*/ 86 w 86"/>
                  <a:gd name="T1" fmla="*/ 83 h 83"/>
                  <a:gd name="T2" fmla="*/ 0 w 86"/>
                  <a:gd name="T3" fmla="*/ 58 h 83"/>
                  <a:gd name="T4" fmla="*/ 47 w 86"/>
                  <a:gd name="T5" fmla="*/ 0 h 83"/>
                  <a:gd name="T6" fmla="*/ 86 w 86"/>
                  <a:gd name="T7" fmla="*/ 83 h 83"/>
                </a:gdLst>
                <a:ahLst/>
                <a:cxnLst>
                  <a:cxn ang="0">
                    <a:pos x="T0" y="T1"/>
                  </a:cxn>
                  <a:cxn ang="0">
                    <a:pos x="T2" y="T3"/>
                  </a:cxn>
                  <a:cxn ang="0">
                    <a:pos x="T4" y="T5"/>
                  </a:cxn>
                  <a:cxn ang="0">
                    <a:pos x="T6" y="T7"/>
                  </a:cxn>
                </a:cxnLst>
                <a:rect l="0" t="0" r="r" b="b"/>
                <a:pathLst>
                  <a:path w="86" h="83">
                    <a:moveTo>
                      <a:pt x="86" y="83"/>
                    </a:moveTo>
                    <a:lnTo>
                      <a:pt x="0" y="58"/>
                    </a:lnTo>
                    <a:lnTo>
                      <a:pt x="47" y="0"/>
                    </a:lnTo>
                    <a:lnTo>
                      <a:pt x="86" y="8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81" name="Line 17"/>
              <p:cNvSpPr>
                <a:spLocks noChangeShapeType="1"/>
              </p:cNvSpPr>
              <p:nvPr/>
            </p:nvSpPr>
            <p:spPr bwMode="auto">
              <a:xfrm>
                <a:off x="499" y="1563"/>
                <a:ext cx="560" cy="515"/>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6" name="Group 18"/>
            <p:cNvGrpSpPr>
              <a:grpSpLocks/>
            </p:cNvGrpSpPr>
            <p:nvPr/>
          </p:nvGrpSpPr>
          <p:grpSpPr bwMode="auto">
            <a:xfrm>
              <a:off x="792163" y="3074988"/>
              <a:ext cx="912812" cy="368300"/>
              <a:chOff x="499" y="1937"/>
              <a:chExt cx="575" cy="232"/>
            </a:xfrm>
          </p:grpSpPr>
          <p:sp>
            <p:nvSpPr>
              <p:cNvPr id="178" name="Freeform 19"/>
              <p:cNvSpPr>
                <a:spLocks/>
              </p:cNvSpPr>
              <p:nvPr/>
            </p:nvSpPr>
            <p:spPr bwMode="auto">
              <a:xfrm>
                <a:off x="988" y="2103"/>
                <a:ext cx="86" cy="66"/>
              </a:xfrm>
              <a:custGeom>
                <a:avLst/>
                <a:gdLst>
                  <a:gd name="T0" fmla="*/ 86 w 86"/>
                  <a:gd name="T1" fmla="*/ 66 h 66"/>
                  <a:gd name="T2" fmla="*/ 0 w 86"/>
                  <a:gd name="T3" fmla="*/ 66 h 66"/>
                  <a:gd name="T4" fmla="*/ 23 w 86"/>
                  <a:gd name="T5" fmla="*/ 0 h 66"/>
                  <a:gd name="T6" fmla="*/ 86 w 86"/>
                  <a:gd name="T7" fmla="*/ 66 h 66"/>
                </a:gdLst>
                <a:ahLst/>
                <a:cxnLst>
                  <a:cxn ang="0">
                    <a:pos x="T0" y="T1"/>
                  </a:cxn>
                  <a:cxn ang="0">
                    <a:pos x="T2" y="T3"/>
                  </a:cxn>
                  <a:cxn ang="0">
                    <a:pos x="T4" y="T5"/>
                  </a:cxn>
                  <a:cxn ang="0">
                    <a:pos x="T6" y="T7"/>
                  </a:cxn>
                </a:cxnLst>
                <a:rect l="0" t="0" r="r" b="b"/>
                <a:pathLst>
                  <a:path w="86" h="66">
                    <a:moveTo>
                      <a:pt x="86" y="66"/>
                    </a:moveTo>
                    <a:lnTo>
                      <a:pt x="0" y="66"/>
                    </a:lnTo>
                    <a:lnTo>
                      <a:pt x="23" y="0"/>
                    </a:lnTo>
                    <a:lnTo>
                      <a:pt x="86" y="6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9" name="Line 20"/>
              <p:cNvSpPr>
                <a:spLocks noChangeShapeType="1"/>
              </p:cNvSpPr>
              <p:nvPr/>
            </p:nvSpPr>
            <p:spPr bwMode="auto">
              <a:xfrm>
                <a:off x="499" y="1937"/>
                <a:ext cx="560" cy="224"/>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7" name="Group 21"/>
            <p:cNvGrpSpPr>
              <a:grpSpLocks/>
            </p:cNvGrpSpPr>
            <p:nvPr/>
          </p:nvGrpSpPr>
          <p:grpSpPr bwMode="auto">
            <a:xfrm>
              <a:off x="792163" y="3495675"/>
              <a:ext cx="912812" cy="106363"/>
              <a:chOff x="499" y="2202"/>
              <a:chExt cx="575" cy="67"/>
            </a:xfrm>
          </p:grpSpPr>
          <p:sp>
            <p:nvSpPr>
              <p:cNvPr id="176" name="Freeform 22"/>
              <p:cNvSpPr>
                <a:spLocks/>
              </p:cNvSpPr>
              <p:nvPr/>
            </p:nvSpPr>
            <p:spPr bwMode="auto">
              <a:xfrm>
                <a:off x="988" y="2202"/>
                <a:ext cx="86" cy="67"/>
              </a:xfrm>
              <a:custGeom>
                <a:avLst/>
                <a:gdLst>
                  <a:gd name="T0" fmla="*/ 86 w 86"/>
                  <a:gd name="T1" fmla="*/ 33 h 67"/>
                  <a:gd name="T2" fmla="*/ 0 w 86"/>
                  <a:gd name="T3" fmla="*/ 67 h 67"/>
                  <a:gd name="T4" fmla="*/ 0 w 86"/>
                  <a:gd name="T5" fmla="*/ 0 h 67"/>
                  <a:gd name="T6" fmla="*/ 86 w 86"/>
                  <a:gd name="T7" fmla="*/ 33 h 67"/>
                </a:gdLst>
                <a:ahLst/>
                <a:cxnLst>
                  <a:cxn ang="0">
                    <a:pos x="T0" y="T1"/>
                  </a:cxn>
                  <a:cxn ang="0">
                    <a:pos x="T2" y="T3"/>
                  </a:cxn>
                  <a:cxn ang="0">
                    <a:pos x="T4" y="T5"/>
                  </a:cxn>
                  <a:cxn ang="0">
                    <a:pos x="T6" y="T7"/>
                  </a:cxn>
                </a:cxnLst>
                <a:rect l="0" t="0" r="r" b="b"/>
                <a:pathLst>
                  <a:path w="86" h="67">
                    <a:moveTo>
                      <a:pt x="86" y="33"/>
                    </a:moveTo>
                    <a:lnTo>
                      <a:pt x="0" y="67"/>
                    </a:lnTo>
                    <a:lnTo>
                      <a:pt x="0" y="0"/>
                    </a:lnTo>
                    <a:lnTo>
                      <a:pt x="86"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7" name="Line 23"/>
              <p:cNvSpPr>
                <a:spLocks noChangeShapeType="1"/>
              </p:cNvSpPr>
              <p:nvPr/>
            </p:nvSpPr>
            <p:spPr bwMode="auto">
              <a:xfrm flipH="1">
                <a:off x="499" y="2235"/>
                <a:ext cx="552" cy="1"/>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8" name="Group 24"/>
            <p:cNvGrpSpPr>
              <a:grpSpLocks/>
            </p:cNvGrpSpPr>
            <p:nvPr/>
          </p:nvGrpSpPr>
          <p:grpSpPr bwMode="auto">
            <a:xfrm>
              <a:off x="792163" y="3667125"/>
              <a:ext cx="912812" cy="593725"/>
              <a:chOff x="499" y="2310"/>
              <a:chExt cx="575" cy="374"/>
            </a:xfrm>
          </p:grpSpPr>
          <p:sp>
            <p:nvSpPr>
              <p:cNvPr id="174" name="Freeform 25"/>
              <p:cNvSpPr>
                <a:spLocks/>
              </p:cNvSpPr>
              <p:nvPr/>
            </p:nvSpPr>
            <p:spPr bwMode="auto">
              <a:xfrm>
                <a:off x="988" y="2310"/>
                <a:ext cx="86" cy="75"/>
              </a:xfrm>
              <a:custGeom>
                <a:avLst/>
                <a:gdLst>
                  <a:gd name="T0" fmla="*/ 86 w 86"/>
                  <a:gd name="T1" fmla="*/ 0 h 75"/>
                  <a:gd name="T2" fmla="*/ 39 w 86"/>
                  <a:gd name="T3" fmla="*/ 75 h 75"/>
                  <a:gd name="T4" fmla="*/ 0 w 86"/>
                  <a:gd name="T5" fmla="*/ 8 h 75"/>
                  <a:gd name="T6" fmla="*/ 86 w 86"/>
                  <a:gd name="T7" fmla="*/ 0 h 75"/>
                </a:gdLst>
                <a:ahLst/>
                <a:cxnLst>
                  <a:cxn ang="0">
                    <a:pos x="T0" y="T1"/>
                  </a:cxn>
                  <a:cxn ang="0">
                    <a:pos x="T2" y="T3"/>
                  </a:cxn>
                  <a:cxn ang="0">
                    <a:pos x="T4" y="T5"/>
                  </a:cxn>
                  <a:cxn ang="0">
                    <a:pos x="T6" y="T7"/>
                  </a:cxn>
                </a:cxnLst>
                <a:rect l="0" t="0" r="r" b="b"/>
                <a:pathLst>
                  <a:path w="86" h="75">
                    <a:moveTo>
                      <a:pt x="86" y="0"/>
                    </a:moveTo>
                    <a:lnTo>
                      <a:pt x="39" y="75"/>
                    </a:lnTo>
                    <a:lnTo>
                      <a:pt x="0" y="8"/>
                    </a:lnTo>
                    <a:lnTo>
                      <a:pt x="86"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5" name="Line 26"/>
              <p:cNvSpPr>
                <a:spLocks noChangeShapeType="1"/>
              </p:cNvSpPr>
              <p:nvPr/>
            </p:nvSpPr>
            <p:spPr bwMode="auto">
              <a:xfrm flipH="1">
                <a:off x="499" y="2318"/>
                <a:ext cx="560" cy="366"/>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19" name="Group 27"/>
            <p:cNvGrpSpPr>
              <a:grpSpLocks/>
            </p:cNvGrpSpPr>
            <p:nvPr/>
          </p:nvGrpSpPr>
          <p:grpSpPr bwMode="auto">
            <a:xfrm>
              <a:off x="792163" y="3786188"/>
              <a:ext cx="912812" cy="1066800"/>
              <a:chOff x="499" y="2385"/>
              <a:chExt cx="575" cy="672"/>
            </a:xfrm>
          </p:grpSpPr>
          <p:sp>
            <p:nvSpPr>
              <p:cNvPr id="172" name="Freeform 28"/>
              <p:cNvSpPr>
                <a:spLocks/>
              </p:cNvSpPr>
              <p:nvPr/>
            </p:nvSpPr>
            <p:spPr bwMode="auto">
              <a:xfrm>
                <a:off x="996" y="2385"/>
                <a:ext cx="78" cy="91"/>
              </a:xfrm>
              <a:custGeom>
                <a:avLst/>
                <a:gdLst>
                  <a:gd name="T0" fmla="*/ 78 w 78"/>
                  <a:gd name="T1" fmla="*/ 0 h 91"/>
                  <a:gd name="T2" fmla="*/ 55 w 78"/>
                  <a:gd name="T3" fmla="*/ 91 h 91"/>
                  <a:gd name="T4" fmla="*/ 0 w 78"/>
                  <a:gd name="T5" fmla="*/ 41 h 91"/>
                  <a:gd name="T6" fmla="*/ 78 w 78"/>
                  <a:gd name="T7" fmla="*/ 0 h 91"/>
                </a:gdLst>
                <a:ahLst/>
                <a:cxnLst>
                  <a:cxn ang="0">
                    <a:pos x="T0" y="T1"/>
                  </a:cxn>
                  <a:cxn ang="0">
                    <a:pos x="T2" y="T3"/>
                  </a:cxn>
                  <a:cxn ang="0">
                    <a:pos x="T4" y="T5"/>
                  </a:cxn>
                  <a:cxn ang="0">
                    <a:pos x="T6" y="T7"/>
                  </a:cxn>
                </a:cxnLst>
                <a:rect l="0" t="0" r="r" b="b"/>
                <a:pathLst>
                  <a:path w="78" h="91">
                    <a:moveTo>
                      <a:pt x="78" y="0"/>
                    </a:moveTo>
                    <a:lnTo>
                      <a:pt x="55" y="91"/>
                    </a:lnTo>
                    <a:lnTo>
                      <a:pt x="0" y="41"/>
                    </a:lnTo>
                    <a:lnTo>
                      <a:pt x="78"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3" name="Line 29"/>
              <p:cNvSpPr>
                <a:spLocks noChangeShapeType="1"/>
              </p:cNvSpPr>
              <p:nvPr/>
            </p:nvSpPr>
            <p:spPr bwMode="auto">
              <a:xfrm flipH="1">
                <a:off x="499" y="2393"/>
                <a:ext cx="560" cy="664"/>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0" name="Group 30"/>
            <p:cNvGrpSpPr>
              <a:grpSpLocks/>
            </p:cNvGrpSpPr>
            <p:nvPr/>
          </p:nvGrpSpPr>
          <p:grpSpPr bwMode="auto">
            <a:xfrm>
              <a:off x="792163" y="3905250"/>
              <a:ext cx="912812" cy="1541463"/>
              <a:chOff x="499" y="2460"/>
              <a:chExt cx="575" cy="971"/>
            </a:xfrm>
          </p:grpSpPr>
          <p:sp>
            <p:nvSpPr>
              <p:cNvPr id="170" name="Freeform 31"/>
              <p:cNvSpPr>
                <a:spLocks/>
              </p:cNvSpPr>
              <p:nvPr/>
            </p:nvSpPr>
            <p:spPr bwMode="auto">
              <a:xfrm>
                <a:off x="1003" y="2460"/>
                <a:ext cx="71" cy="91"/>
              </a:xfrm>
              <a:custGeom>
                <a:avLst/>
                <a:gdLst>
                  <a:gd name="T0" fmla="*/ 71 w 71"/>
                  <a:gd name="T1" fmla="*/ 0 h 91"/>
                  <a:gd name="T2" fmla="*/ 64 w 71"/>
                  <a:gd name="T3" fmla="*/ 91 h 91"/>
                  <a:gd name="T4" fmla="*/ 0 w 71"/>
                  <a:gd name="T5" fmla="*/ 58 h 91"/>
                  <a:gd name="T6" fmla="*/ 71 w 71"/>
                  <a:gd name="T7" fmla="*/ 0 h 91"/>
                </a:gdLst>
                <a:ahLst/>
                <a:cxnLst>
                  <a:cxn ang="0">
                    <a:pos x="T0" y="T1"/>
                  </a:cxn>
                  <a:cxn ang="0">
                    <a:pos x="T2" y="T3"/>
                  </a:cxn>
                  <a:cxn ang="0">
                    <a:pos x="T4" y="T5"/>
                  </a:cxn>
                  <a:cxn ang="0">
                    <a:pos x="T6" y="T7"/>
                  </a:cxn>
                </a:cxnLst>
                <a:rect l="0" t="0" r="r" b="b"/>
                <a:pathLst>
                  <a:path w="71" h="91">
                    <a:moveTo>
                      <a:pt x="71" y="0"/>
                    </a:moveTo>
                    <a:lnTo>
                      <a:pt x="64" y="91"/>
                    </a:lnTo>
                    <a:lnTo>
                      <a:pt x="0" y="58"/>
                    </a:lnTo>
                    <a:lnTo>
                      <a:pt x="7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71" name="Line 32"/>
              <p:cNvSpPr>
                <a:spLocks noChangeShapeType="1"/>
              </p:cNvSpPr>
              <p:nvPr/>
            </p:nvSpPr>
            <p:spPr bwMode="auto">
              <a:xfrm flipH="1">
                <a:off x="499" y="2468"/>
                <a:ext cx="560" cy="963"/>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21" name="Group 33"/>
            <p:cNvGrpSpPr>
              <a:grpSpLocks/>
            </p:cNvGrpSpPr>
            <p:nvPr/>
          </p:nvGrpSpPr>
          <p:grpSpPr bwMode="auto">
            <a:xfrm>
              <a:off x="792163" y="4022725"/>
              <a:ext cx="912812" cy="2016125"/>
              <a:chOff x="499" y="2534"/>
              <a:chExt cx="575" cy="1270"/>
            </a:xfrm>
          </p:grpSpPr>
          <p:sp>
            <p:nvSpPr>
              <p:cNvPr id="168" name="Freeform 34"/>
              <p:cNvSpPr>
                <a:spLocks/>
              </p:cNvSpPr>
              <p:nvPr/>
            </p:nvSpPr>
            <p:spPr bwMode="auto">
              <a:xfrm>
                <a:off x="1011" y="2534"/>
                <a:ext cx="63" cy="92"/>
              </a:xfrm>
              <a:custGeom>
                <a:avLst/>
                <a:gdLst>
                  <a:gd name="T0" fmla="*/ 63 w 63"/>
                  <a:gd name="T1" fmla="*/ 0 h 92"/>
                  <a:gd name="T2" fmla="*/ 63 w 63"/>
                  <a:gd name="T3" fmla="*/ 92 h 92"/>
                  <a:gd name="T4" fmla="*/ 0 w 63"/>
                  <a:gd name="T5" fmla="*/ 67 h 92"/>
                  <a:gd name="T6" fmla="*/ 63 w 63"/>
                  <a:gd name="T7" fmla="*/ 0 h 92"/>
                </a:gdLst>
                <a:ahLst/>
                <a:cxnLst>
                  <a:cxn ang="0">
                    <a:pos x="T0" y="T1"/>
                  </a:cxn>
                  <a:cxn ang="0">
                    <a:pos x="T2" y="T3"/>
                  </a:cxn>
                  <a:cxn ang="0">
                    <a:pos x="T4" y="T5"/>
                  </a:cxn>
                  <a:cxn ang="0">
                    <a:pos x="T6" y="T7"/>
                  </a:cxn>
                </a:cxnLst>
                <a:rect l="0" t="0" r="r" b="b"/>
                <a:pathLst>
                  <a:path w="63" h="92">
                    <a:moveTo>
                      <a:pt x="63" y="0"/>
                    </a:moveTo>
                    <a:lnTo>
                      <a:pt x="63" y="92"/>
                    </a:lnTo>
                    <a:lnTo>
                      <a:pt x="0" y="67"/>
                    </a:lnTo>
                    <a:lnTo>
                      <a:pt x="63"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69" name="Line 35"/>
              <p:cNvSpPr>
                <a:spLocks noChangeShapeType="1"/>
              </p:cNvSpPr>
              <p:nvPr/>
            </p:nvSpPr>
            <p:spPr bwMode="auto">
              <a:xfrm flipH="1">
                <a:off x="499" y="2543"/>
                <a:ext cx="568" cy="1261"/>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2" name="Rectangle 36"/>
            <p:cNvSpPr>
              <a:spLocks noChangeArrowheads="1"/>
            </p:cNvSpPr>
            <p:nvPr/>
          </p:nvSpPr>
          <p:spPr bwMode="auto">
            <a:xfrm>
              <a:off x="1693863" y="2955925"/>
              <a:ext cx="900112" cy="1304925"/>
            </a:xfrm>
            <a:prstGeom prst="rect">
              <a:avLst/>
            </a:prstGeom>
            <a:solidFill>
              <a:srgbClr val="FFFFFF"/>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FFFF"/>
              </a:extrusionClr>
              <a:contourClr>
                <a:srgbClr val="FFFFFF"/>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grpSp>
          <p:nvGrpSpPr>
            <p:cNvPr id="23" name="Group 37"/>
            <p:cNvGrpSpPr>
              <a:grpSpLocks/>
            </p:cNvGrpSpPr>
            <p:nvPr/>
          </p:nvGrpSpPr>
          <p:grpSpPr bwMode="auto">
            <a:xfrm>
              <a:off x="2593975" y="3495675"/>
              <a:ext cx="1477963" cy="106363"/>
              <a:chOff x="1634" y="2202"/>
              <a:chExt cx="931" cy="67"/>
            </a:xfrm>
          </p:grpSpPr>
          <p:sp>
            <p:nvSpPr>
              <p:cNvPr id="166" name="Freeform 38"/>
              <p:cNvSpPr>
                <a:spLocks/>
              </p:cNvSpPr>
              <p:nvPr/>
            </p:nvSpPr>
            <p:spPr bwMode="auto">
              <a:xfrm>
                <a:off x="2478" y="2202"/>
                <a:ext cx="87" cy="67"/>
              </a:xfrm>
              <a:custGeom>
                <a:avLst/>
                <a:gdLst>
                  <a:gd name="T0" fmla="*/ 87 w 87"/>
                  <a:gd name="T1" fmla="*/ 33 h 67"/>
                  <a:gd name="T2" fmla="*/ 0 w 87"/>
                  <a:gd name="T3" fmla="*/ 67 h 67"/>
                  <a:gd name="T4" fmla="*/ 0 w 87"/>
                  <a:gd name="T5" fmla="*/ 0 h 67"/>
                  <a:gd name="T6" fmla="*/ 87 w 87"/>
                  <a:gd name="T7" fmla="*/ 33 h 67"/>
                </a:gdLst>
                <a:ahLst/>
                <a:cxnLst>
                  <a:cxn ang="0">
                    <a:pos x="T0" y="T1"/>
                  </a:cxn>
                  <a:cxn ang="0">
                    <a:pos x="T2" y="T3"/>
                  </a:cxn>
                  <a:cxn ang="0">
                    <a:pos x="T4" y="T5"/>
                  </a:cxn>
                  <a:cxn ang="0">
                    <a:pos x="T6" y="T7"/>
                  </a:cxn>
                </a:cxnLst>
                <a:rect l="0" t="0" r="r" b="b"/>
                <a:pathLst>
                  <a:path w="87" h="67">
                    <a:moveTo>
                      <a:pt x="87" y="33"/>
                    </a:moveTo>
                    <a:lnTo>
                      <a:pt x="0" y="67"/>
                    </a:lnTo>
                    <a:lnTo>
                      <a:pt x="0" y="0"/>
                    </a:lnTo>
                    <a:lnTo>
                      <a:pt x="87"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67" name="Line 39"/>
              <p:cNvSpPr>
                <a:spLocks noChangeShapeType="1"/>
              </p:cNvSpPr>
              <p:nvPr/>
            </p:nvSpPr>
            <p:spPr bwMode="auto">
              <a:xfrm flipH="1">
                <a:off x="1634" y="2235"/>
                <a:ext cx="907" cy="1"/>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4" name="Rectangle 40"/>
            <p:cNvSpPr>
              <a:spLocks noChangeArrowheads="1"/>
            </p:cNvSpPr>
            <p:nvPr/>
          </p:nvSpPr>
          <p:spPr bwMode="auto">
            <a:xfrm>
              <a:off x="4059238" y="2955925"/>
              <a:ext cx="1125537" cy="1304925"/>
            </a:xfrm>
            <a:prstGeom prst="rect">
              <a:avLst/>
            </a:prstGeom>
            <a:solidFill>
              <a:srgbClr val="FFFFFF"/>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FFFF"/>
              </a:extrusionClr>
              <a:contourClr>
                <a:srgbClr val="FFFFFF"/>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grpSp>
          <p:nvGrpSpPr>
            <p:cNvPr id="25" name="Group 41"/>
            <p:cNvGrpSpPr>
              <a:grpSpLocks/>
            </p:cNvGrpSpPr>
            <p:nvPr/>
          </p:nvGrpSpPr>
          <p:grpSpPr bwMode="auto">
            <a:xfrm>
              <a:off x="5184775" y="3495675"/>
              <a:ext cx="1365250" cy="106363"/>
              <a:chOff x="3266" y="2202"/>
              <a:chExt cx="860" cy="67"/>
            </a:xfrm>
          </p:grpSpPr>
          <p:sp>
            <p:nvSpPr>
              <p:cNvPr id="164" name="Freeform 42"/>
              <p:cNvSpPr>
                <a:spLocks/>
              </p:cNvSpPr>
              <p:nvPr/>
            </p:nvSpPr>
            <p:spPr bwMode="auto">
              <a:xfrm>
                <a:off x="4039" y="2202"/>
                <a:ext cx="87" cy="67"/>
              </a:xfrm>
              <a:custGeom>
                <a:avLst/>
                <a:gdLst>
                  <a:gd name="T0" fmla="*/ 87 w 87"/>
                  <a:gd name="T1" fmla="*/ 33 h 67"/>
                  <a:gd name="T2" fmla="*/ 0 w 87"/>
                  <a:gd name="T3" fmla="*/ 67 h 67"/>
                  <a:gd name="T4" fmla="*/ 0 w 87"/>
                  <a:gd name="T5" fmla="*/ 0 h 67"/>
                  <a:gd name="T6" fmla="*/ 87 w 87"/>
                  <a:gd name="T7" fmla="*/ 33 h 67"/>
                </a:gdLst>
                <a:ahLst/>
                <a:cxnLst>
                  <a:cxn ang="0">
                    <a:pos x="T0" y="T1"/>
                  </a:cxn>
                  <a:cxn ang="0">
                    <a:pos x="T2" y="T3"/>
                  </a:cxn>
                  <a:cxn ang="0">
                    <a:pos x="T4" y="T5"/>
                  </a:cxn>
                  <a:cxn ang="0">
                    <a:pos x="T6" y="T7"/>
                  </a:cxn>
                </a:cxnLst>
                <a:rect l="0" t="0" r="r" b="b"/>
                <a:pathLst>
                  <a:path w="87" h="67">
                    <a:moveTo>
                      <a:pt x="87" y="33"/>
                    </a:moveTo>
                    <a:lnTo>
                      <a:pt x="0" y="67"/>
                    </a:lnTo>
                    <a:lnTo>
                      <a:pt x="0" y="0"/>
                    </a:lnTo>
                    <a:lnTo>
                      <a:pt x="87"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65" name="Line 43"/>
              <p:cNvSpPr>
                <a:spLocks noChangeShapeType="1"/>
              </p:cNvSpPr>
              <p:nvPr/>
            </p:nvSpPr>
            <p:spPr bwMode="auto">
              <a:xfrm flipH="1">
                <a:off x="3266" y="2235"/>
                <a:ext cx="836" cy="1"/>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26" name="Rectangle 44"/>
            <p:cNvSpPr>
              <a:spLocks noChangeArrowheads="1"/>
            </p:cNvSpPr>
            <p:nvPr/>
          </p:nvSpPr>
          <p:spPr bwMode="auto">
            <a:xfrm>
              <a:off x="8339138" y="1531938"/>
              <a:ext cx="563562" cy="357187"/>
            </a:xfrm>
            <a:prstGeom prst="rect">
              <a:avLst/>
            </a:prstGeom>
            <a:solidFill>
              <a:srgbClr val="FF00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0000"/>
              </a:extrusionClr>
              <a:contourClr>
                <a:srgbClr val="FF00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27" name="Rectangle 45"/>
            <p:cNvSpPr>
              <a:spLocks noChangeArrowheads="1"/>
            </p:cNvSpPr>
            <p:nvPr/>
          </p:nvSpPr>
          <p:spPr bwMode="auto">
            <a:xfrm>
              <a:off x="8339138" y="2125663"/>
              <a:ext cx="563562" cy="355600"/>
            </a:xfrm>
            <a:prstGeom prst="rect">
              <a:avLst/>
            </a:prstGeom>
            <a:solidFill>
              <a:srgbClr val="CC33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CC3300"/>
              </a:extrusionClr>
              <a:contourClr>
                <a:srgbClr val="CC33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28" name="Rectangle 46"/>
            <p:cNvSpPr>
              <a:spLocks noChangeArrowheads="1"/>
            </p:cNvSpPr>
            <p:nvPr/>
          </p:nvSpPr>
          <p:spPr bwMode="auto">
            <a:xfrm>
              <a:off x="8339138" y="2717800"/>
              <a:ext cx="563562" cy="357188"/>
            </a:xfrm>
            <a:prstGeom prst="rect">
              <a:avLst/>
            </a:prstGeom>
            <a:solidFill>
              <a:srgbClr val="FFCC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CC00"/>
              </a:extrusionClr>
              <a:contourClr>
                <a:srgbClr val="FFCC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29" name="Rectangle 47"/>
            <p:cNvSpPr>
              <a:spLocks noChangeArrowheads="1"/>
            </p:cNvSpPr>
            <p:nvPr/>
          </p:nvSpPr>
          <p:spPr bwMode="auto">
            <a:xfrm>
              <a:off x="8339138" y="3311525"/>
              <a:ext cx="563562" cy="355600"/>
            </a:xfrm>
            <a:prstGeom prst="rect">
              <a:avLst/>
            </a:prstGeom>
            <a:solidFill>
              <a:srgbClr val="FFFF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FF00"/>
              </a:extrusionClr>
              <a:contourClr>
                <a:srgbClr val="FFFF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30" name="Rectangle 48"/>
            <p:cNvSpPr>
              <a:spLocks noChangeArrowheads="1"/>
            </p:cNvSpPr>
            <p:nvPr/>
          </p:nvSpPr>
          <p:spPr bwMode="auto">
            <a:xfrm>
              <a:off x="8339138" y="3905250"/>
              <a:ext cx="563562" cy="355600"/>
            </a:xfrm>
            <a:prstGeom prst="rect">
              <a:avLst/>
            </a:prstGeom>
            <a:solidFill>
              <a:srgbClr val="99FF33"/>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99FF33"/>
              </a:extrusionClr>
              <a:contourClr>
                <a:srgbClr val="99FF33"/>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31" name="Rectangle 49"/>
            <p:cNvSpPr>
              <a:spLocks noChangeArrowheads="1"/>
            </p:cNvSpPr>
            <p:nvPr/>
          </p:nvSpPr>
          <p:spPr bwMode="auto">
            <a:xfrm>
              <a:off x="8339138" y="4497388"/>
              <a:ext cx="563562" cy="355600"/>
            </a:xfrm>
            <a:prstGeom prst="rect">
              <a:avLst/>
            </a:prstGeom>
            <a:solidFill>
              <a:srgbClr val="0099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009900"/>
              </a:extrusionClr>
              <a:contourClr>
                <a:srgbClr val="0099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32" name="Rectangle 50"/>
            <p:cNvSpPr>
              <a:spLocks noChangeArrowheads="1"/>
            </p:cNvSpPr>
            <p:nvPr/>
          </p:nvSpPr>
          <p:spPr bwMode="auto">
            <a:xfrm>
              <a:off x="8339138" y="5091113"/>
              <a:ext cx="563562" cy="355600"/>
            </a:xfrm>
            <a:prstGeom prst="rect">
              <a:avLst/>
            </a:prstGeom>
            <a:solidFill>
              <a:srgbClr val="00CC99"/>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00CC99"/>
              </a:extrusionClr>
              <a:contourClr>
                <a:srgbClr val="00CC99"/>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33" name="Rectangle 51"/>
            <p:cNvSpPr>
              <a:spLocks noChangeArrowheads="1"/>
            </p:cNvSpPr>
            <p:nvPr/>
          </p:nvSpPr>
          <p:spPr bwMode="auto">
            <a:xfrm>
              <a:off x="8339138" y="5683250"/>
              <a:ext cx="563562" cy="355600"/>
            </a:xfrm>
            <a:prstGeom prst="rect">
              <a:avLst/>
            </a:prstGeom>
            <a:solidFill>
              <a:srgbClr val="0000FF"/>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0000FF"/>
              </a:extrusionClr>
              <a:contourClr>
                <a:srgbClr val="0000FF"/>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grpSp>
          <p:nvGrpSpPr>
            <p:cNvPr id="34" name="Group 52"/>
            <p:cNvGrpSpPr>
              <a:grpSpLocks/>
            </p:cNvGrpSpPr>
            <p:nvPr/>
          </p:nvGrpSpPr>
          <p:grpSpPr bwMode="auto">
            <a:xfrm>
              <a:off x="7439025" y="1651000"/>
              <a:ext cx="912813" cy="1423988"/>
              <a:chOff x="4686" y="1040"/>
              <a:chExt cx="575" cy="897"/>
            </a:xfrm>
          </p:grpSpPr>
          <p:sp>
            <p:nvSpPr>
              <p:cNvPr id="162" name="Freeform 53"/>
              <p:cNvSpPr>
                <a:spLocks/>
              </p:cNvSpPr>
              <p:nvPr/>
            </p:nvSpPr>
            <p:spPr bwMode="auto">
              <a:xfrm>
                <a:off x="5190" y="1040"/>
                <a:ext cx="71" cy="91"/>
              </a:xfrm>
              <a:custGeom>
                <a:avLst/>
                <a:gdLst>
                  <a:gd name="T0" fmla="*/ 71 w 71"/>
                  <a:gd name="T1" fmla="*/ 0 h 91"/>
                  <a:gd name="T2" fmla="*/ 55 w 71"/>
                  <a:gd name="T3" fmla="*/ 91 h 91"/>
                  <a:gd name="T4" fmla="*/ 0 w 71"/>
                  <a:gd name="T5" fmla="*/ 50 h 91"/>
                  <a:gd name="T6" fmla="*/ 71 w 71"/>
                  <a:gd name="T7" fmla="*/ 0 h 91"/>
                </a:gdLst>
                <a:ahLst/>
                <a:cxnLst>
                  <a:cxn ang="0">
                    <a:pos x="T0" y="T1"/>
                  </a:cxn>
                  <a:cxn ang="0">
                    <a:pos x="T2" y="T3"/>
                  </a:cxn>
                  <a:cxn ang="0">
                    <a:pos x="T4" y="T5"/>
                  </a:cxn>
                  <a:cxn ang="0">
                    <a:pos x="T6" y="T7"/>
                  </a:cxn>
                </a:cxnLst>
                <a:rect l="0" t="0" r="r" b="b"/>
                <a:pathLst>
                  <a:path w="71" h="91">
                    <a:moveTo>
                      <a:pt x="71" y="0"/>
                    </a:moveTo>
                    <a:lnTo>
                      <a:pt x="55" y="91"/>
                    </a:lnTo>
                    <a:lnTo>
                      <a:pt x="0" y="50"/>
                    </a:lnTo>
                    <a:lnTo>
                      <a:pt x="7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63" name="Line 54"/>
              <p:cNvSpPr>
                <a:spLocks noChangeShapeType="1"/>
              </p:cNvSpPr>
              <p:nvPr/>
            </p:nvSpPr>
            <p:spPr bwMode="auto">
              <a:xfrm flipH="1">
                <a:off x="4686" y="1048"/>
                <a:ext cx="559" cy="889"/>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5" name="Group 55"/>
            <p:cNvGrpSpPr>
              <a:grpSpLocks/>
            </p:cNvGrpSpPr>
            <p:nvPr/>
          </p:nvGrpSpPr>
          <p:grpSpPr bwMode="auto">
            <a:xfrm>
              <a:off x="7439025" y="2362200"/>
              <a:ext cx="912813" cy="830263"/>
              <a:chOff x="4686" y="1488"/>
              <a:chExt cx="575" cy="523"/>
            </a:xfrm>
          </p:grpSpPr>
          <p:sp>
            <p:nvSpPr>
              <p:cNvPr id="160" name="Freeform 56"/>
              <p:cNvSpPr>
                <a:spLocks/>
              </p:cNvSpPr>
              <p:nvPr/>
            </p:nvSpPr>
            <p:spPr bwMode="auto">
              <a:xfrm>
                <a:off x="5174" y="1488"/>
                <a:ext cx="87" cy="83"/>
              </a:xfrm>
              <a:custGeom>
                <a:avLst/>
                <a:gdLst>
                  <a:gd name="T0" fmla="*/ 87 w 87"/>
                  <a:gd name="T1" fmla="*/ 0 h 83"/>
                  <a:gd name="T2" fmla="*/ 48 w 87"/>
                  <a:gd name="T3" fmla="*/ 83 h 83"/>
                  <a:gd name="T4" fmla="*/ 0 w 87"/>
                  <a:gd name="T5" fmla="*/ 25 h 83"/>
                  <a:gd name="T6" fmla="*/ 87 w 87"/>
                  <a:gd name="T7" fmla="*/ 0 h 83"/>
                </a:gdLst>
                <a:ahLst/>
                <a:cxnLst>
                  <a:cxn ang="0">
                    <a:pos x="T0" y="T1"/>
                  </a:cxn>
                  <a:cxn ang="0">
                    <a:pos x="T2" y="T3"/>
                  </a:cxn>
                  <a:cxn ang="0">
                    <a:pos x="T4" y="T5"/>
                  </a:cxn>
                  <a:cxn ang="0">
                    <a:pos x="T6" y="T7"/>
                  </a:cxn>
                </a:cxnLst>
                <a:rect l="0" t="0" r="r" b="b"/>
                <a:pathLst>
                  <a:path w="87" h="83">
                    <a:moveTo>
                      <a:pt x="87" y="0"/>
                    </a:moveTo>
                    <a:lnTo>
                      <a:pt x="48" y="83"/>
                    </a:lnTo>
                    <a:lnTo>
                      <a:pt x="0" y="25"/>
                    </a:lnTo>
                    <a:lnTo>
                      <a:pt x="8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61" name="Line 57"/>
              <p:cNvSpPr>
                <a:spLocks noChangeShapeType="1"/>
              </p:cNvSpPr>
              <p:nvPr/>
            </p:nvSpPr>
            <p:spPr bwMode="auto">
              <a:xfrm flipH="1">
                <a:off x="4686" y="1497"/>
                <a:ext cx="559" cy="514"/>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6" name="Group 58"/>
            <p:cNvGrpSpPr>
              <a:grpSpLocks/>
            </p:cNvGrpSpPr>
            <p:nvPr/>
          </p:nvGrpSpPr>
          <p:grpSpPr bwMode="auto">
            <a:xfrm>
              <a:off x="7439025" y="2955925"/>
              <a:ext cx="912813" cy="355600"/>
              <a:chOff x="4686" y="1862"/>
              <a:chExt cx="575" cy="224"/>
            </a:xfrm>
          </p:grpSpPr>
          <p:sp>
            <p:nvSpPr>
              <p:cNvPr id="158" name="Freeform 59"/>
              <p:cNvSpPr>
                <a:spLocks/>
              </p:cNvSpPr>
              <p:nvPr/>
            </p:nvSpPr>
            <p:spPr bwMode="auto">
              <a:xfrm>
                <a:off x="5174" y="1862"/>
                <a:ext cx="87" cy="66"/>
              </a:xfrm>
              <a:custGeom>
                <a:avLst/>
                <a:gdLst>
                  <a:gd name="T0" fmla="*/ 87 w 87"/>
                  <a:gd name="T1" fmla="*/ 0 h 66"/>
                  <a:gd name="T2" fmla="*/ 24 w 87"/>
                  <a:gd name="T3" fmla="*/ 66 h 66"/>
                  <a:gd name="T4" fmla="*/ 0 w 87"/>
                  <a:gd name="T5" fmla="*/ 0 h 66"/>
                  <a:gd name="T6" fmla="*/ 87 w 87"/>
                  <a:gd name="T7" fmla="*/ 0 h 66"/>
                </a:gdLst>
                <a:ahLst/>
                <a:cxnLst>
                  <a:cxn ang="0">
                    <a:pos x="T0" y="T1"/>
                  </a:cxn>
                  <a:cxn ang="0">
                    <a:pos x="T2" y="T3"/>
                  </a:cxn>
                  <a:cxn ang="0">
                    <a:pos x="T4" y="T5"/>
                  </a:cxn>
                  <a:cxn ang="0">
                    <a:pos x="T6" y="T7"/>
                  </a:cxn>
                </a:cxnLst>
                <a:rect l="0" t="0" r="r" b="b"/>
                <a:pathLst>
                  <a:path w="87" h="66">
                    <a:moveTo>
                      <a:pt x="87" y="0"/>
                    </a:moveTo>
                    <a:lnTo>
                      <a:pt x="24" y="66"/>
                    </a:lnTo>
                    <a:lnTo>
                      <a:pt x="0" y="0"/>
                    </a:lnTo>
                    <a:lnTo>
                      <a:pt x="87"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9" name="Line 60"/>
              <p:cNvSpPr>
                <a:spLocks noChangeShapeType="1"/>
              </p:cNvSpPr>
              <p:nvPr/>
            </p:nvSpPr>
            <p:spPr bwMode="auto">
              <a:xfrm flipH="1">
                <a:off x="4686" y="1862"/>
                <a:ext cx="559" cy="224"/>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7" name="Group 61"/>
            <p:cNvGrpSpPr>
              <a:grpSpLocks/>
            </p:cNvGrpSpPr>
            <p:nvPr/>
          </p:nvGrpSpPr>
          <p:grpSpPr bwMode="auto">
            <a:xfrm>
              <a:off x="7439025" y="3378200"/>
              <a:ext cx="912813" cy="104775"/>
              <a:chOff x="4686" y="2128"/>
              <a:chExt cx="575" cy="66"/>
            </a:xfrm>
          </p:grpSpPr>
          <p:sp>
            <p:nvSpPr>
              <p:cNvPr id="156" name="Freeform 62"/>
              <p:cNvSpPr>
                <a:spLocks/>
              </p:cNvSpPr>
              <p:nvPr/>
            </p:nvSpPr>
            <p:spPr bwMode="auto">
              <a:xfrm>
                <a:off x="5174" y="2128"/>
                <a:ext cx="87" cy="66"/>
              </a:xfrm>
              <a:custGeom>
                <a:avLst/>
                <a:gdLst>
                  <a:gd name="T0" fmla="*/ 87 w 87"/>
                  <a:gd name="T1" fmla="*/ 33 h 66"/>
                  <a:gd name="T2" fmla="*/ 0 w 87"/>
                  <a:gd name="T3" fmla="*/ 66 h 66"/>
                  <a:gd name="T4" fmla="*/ 0 w 87"/>
                  <a:gd name="T5" fmla="*/ 0 h 66"/>
                  <a:gd name="T6" fmla="*/ 87 w 87"/>
                  <a:gd name="T7" fmla="*/ 33 h 66"/>
                </a:gdLst>
                <a:ahLst/>
                <a:cxnLst>
                  <a:cxn ang="0">
                    <a:pos x="T0" y="T1"/>
                  </a:cxn>
                  <a:cxn ang="0">
                    <a:pos x="T2" y="T3"/>
                  </a:cxn>
                  <a:cxn ang="0">
                    <a:pos x="T4" y="T5"/>
                  </a:cxn>
                  <a:cxn ang="0">
                    <a:pos x="T6" y="T7"/>
                  </a:cxn>
                </a:cxnLst>
                <a:rect l="0" t="0" r="r" b="b"/>
                <a:pathLst>
                  <a:path w="87" h="66">
                    <a:moveTo>
                      <a:pt x="87" y="33"/>
                    </a:moveTo>
                    <a:lnTo>
                      <a:pt x="0" y="66"/>
                    </a:lnTo>
                    <a:lnTo>
                      <a:pt x="0" y="0"/>
                    </a:lnTo>
                    <a:lnTo>
                      <a:pt x="87" y="33"/>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7" name="Line 63"/>
              <p:cNvSpPr>
                <a:spLocks noChangeShapeType="1"/>
              </p:cNvSpPr>
              <p:nvPr/>
            </p:nvSpPr>
            <p:spPr bwMode="auto">
              <a:xfrm>
                <a:off x="4686" y="2161"/>
                <a:ext cx="552" cy="1"/>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8" name="Group 64"/>
            <p:cNvGrpSpPr>
              <a:grpSpLocks/>
            </p:cNvGrpSpPr>
            <p:nvPr/>
          </p:nvGrpSpPr>
          <p:grpSpPr bwMode="auto">
            <a:xfrm>
              <a:off x="7439025" y="3548063"/>
              <a:ext cx="912813" cy="606425"/>
              <a:chOff x="4686" y="2235"/>
              <a:chExt cx="575" cy="382"/>
            </a:xfrm>
          </p:grpSpPr>
          <p:sp>
            <p:nvSpPr>
              <p:cNvPr id="154" name="Freeform 65"/>
              <p:cNvSpPr>
                <a:spLocks/>
              </p:cNvSpPr>
              <p:nvPr/>
            </p:nvSpPr>
            <p:spPr bwMode="auto">
              <a:xfrm>
                <a:off x="5174" y="2543"/>
                <a:ext cx="87" cy="74"/>
              </a:xfrm>
              <a:custGeom>
                <a:avLst/>
                <a:gdLst>
                  <a:gd name="T0" fmla="*/ 87 w 87"/>
                  <a:gd name="T1" fmla="*/ 74 h 74"/>
                  <a:gd name="T2" fmla="*/ 0 w 87"/>
                  <a:gd name="T3" fmla="*/ 66 h 74"/>
                  <a:gd name="T4" fmla="*/ 40 w 87"/>
                  <a:gd name="T5" fmla="*/ 0 h 74"/>
                  <a:gd name="T6" fmla="*/ 87 w 87"/>
                  <a:gd name="T7" fmla="*/ 74 h 74"/>
                </a:gdLst>
                <a:ahLst/>
                <a:cxnLst>
                  <a:cxn ang="0">
                    <a:pos x="T0" y="T1"/>
                  </a:cxn>
                  <a:cxn ang="0">
                    <a:pos x="T2" y="T3"/>
                  </a:cxn>
                  <a:cxn ang="0">
                    <a:pos x="T4" y="T5"/>
                  </a:cxn>
                  <a:cxn ang="0">
                    <a:pos x="T6" y="T7"/>
                  </a:cxn>
                </a:cxnLst>
                <a:rect l="0" t="0" r="r" b="b"/>
                <a:pathLst>
                  <a:path w="87" h="74">
                    <a:moveTo>
                      <a:pt x="87" y="74"/>
                    </a:moveTo>
                    <a:lnTo>
                      <a:pt x="0" y="66"/>
                    </a:lnTo>
                    <a:lnTo>
                      <a:pt x="40" y="0"/>
                    </a:lnTo>
                    <a:lnTo>
                      <a:pt x="87" y="74"/>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5" name="Line 66"/>
              <p:cNvSpPr>
                <a:spLocks noChangeShapeType="1"/>
              </p:cNvSpPr>
              <p:nvPr/>
            </p:nvSpPr>
            <p:spPr bwMode="auto">
              <a:xfrm>
                <a:off x="4686" y="2235"/>
                <a:ext cx="559" cy="366"/>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39" name="Group 67"/>
            <p:cNvGrpSpPr>
              <a:grpSpLocks/>
            </p:cNvGrpSpPr>
            <p:nvPr/>
          </p:nvGrpSpPr>
          <p:grpSpPr bwMode="auto">
            <a:xfrm>
              <a:off x="7439025" y="3667125"/>
              <a:ext cx="912813" cy="1081088"/>
              <a:chOff x="4686" y="2310"/>
              <a:chExt cx="575" cy="681"/>
            </a:xfrm>
          </p:grpSpPr>
          <p:sp>
            <p:nvSpPr>
              <p:cNvPr id="152" name="Freeform 68"/>
              <p:cNvSpPr>
                <a:spLocks/>
              </p:cNvSpPr>
              <p:nvPr/>
            </p:nvSpPr>
            <p:spPr bwMode="auto">
              <a:xfrm>
                <a:off x="5182" y="2899"/>
                <a:ext cx="79" cy="92"/>
              </a:xfrm>
              <a:custGeom>
                <a:avLst/>
                <a:gdLst>
                  <a:gd name="T0" fmla="*/ 79 w 79"/>
                  <a:gd name="T1" fmla="*/ 92 h 92"/>
                  <a:gd name="T2" fmla="*/ 0 w 79"/>
                  <a:gd name="T3" fmla="*/ 50 h 92"/>
                  <a:gd name="T4" fmla="*/ 56 w 79"/>
                  <a:gd name="T5" fmla="*/ 0 h 92"/>
                  <a:gd name="T6" fmla="*/ 79 w 79"/>
                  <a:gd name="T7" fmla="*/ 92 h 92"/>
                </a:gdLst>
                <a:ahLst/>
                <a:cxnLst>
                  <a:cxn ang="0">
                    <a:pos x="T0" y="T1"/>
                  </a:cxn>
                  <a:cxn ang="0">
                    <a:pos x="T2" y="T3"/>
                  </a:cxn>
                  <a:cxn ang="0">
                    <a:pos x="T4" y="T5"/>
                  </a:cxn>
                  <a:cxn ang="0">
                    <a:pos x="T6" y="T7"/>
                  </a:cxn>
                </a:cxnLst>
                <a:rect l="0" t="0" r="r" b="b"/>
                <a:pathLst>
                  <a:path w="79" h="92">
                    <a:moveTo>
                      <a:pt x="79" y="92"/>
                    </a:moveTo>
                    <a:lnTo>
                      <a:pt x="0" y="50"/>
                    </a:lnTo>
                    <a:lnTo>
                      <a:pt x="56" y="0"/>
                    </a:lnTo>
                    <a:lnTo>
                      <a:pt x="79" y="9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3" name="Line 69"/>
              <p:cNvSpPr>
                <a:spLocks noChangeShapeType="1"/>
              </p:cNvSpPr>
              <p:nvPr/>
            </p:nvSpPr>
            <p:spPr bwMode="auto">
              <a:xfrm>
                <a:off x="4686" y="2310"/>
                <a:ext cx="559" cy="664"/>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40" name="Group 70"/>
            <p:cNvGrpSpPr>
              <a:grpSpLocks/>
            </p:cNvGrpSpPr>
            <p:nvPr/>
          </p:nvGrpSpPr>
          <p:grpSpPr bwMode="auto">
            <a:xfrm>
              <a:off x="7439025" y="3786188"/>
              <a:ext cx="912813" cy="1554162"/>
              <a:chOff x="4686" y="2385"/>
              <a:chExt cx="575" cy="979"/>
            </a:xfrm>
          </p:grpSpPr>
          <p:sp>
            <p:nvSpPr>
              <p:cNvPr id="150" name="Freeform 71"/>
              <p:cNvSpPr>
                <a:spLocks/>
              </p:cNvSpPr>
              <p:nvPr/>
            </p:nvSpPr>
            <p:spPr bwMode="auto">
              <a:xfrm>
                <a:off x="5190" y="3273"/>
                <a:ext cx="71" cy="91"/>
              </a:xfrm>
              <a:custGeom>
                <a:avLst/>
                <a:gdLst>
                  <a:gd name="T0" fmla="*/ 71 w 71"/>
                  <a:gd name="T1" fmla="*/ 91 h 91"/>
                  <a:gd name="T2" fmla="*/ 0 w 71"/>
                  <a:gd name="T3" fmla="*/ 33 h 91"/>
                  <a:gd name="T4" fmla="*/ 63 w 71"/>
                  <a:gd name="T5" fmla="*/ 0 h 91"/>
                  <a:gd name="T6" fmla="*/ 71 w 71"/>
                  <a:gd name="T7" fmla="*/ 91 h 91"/>
                </a:gdLst>
                <a:ahLst/>
                <a:cxnLst>
                  <a:cxn ang="0">
                    <a:pos x="T0" y="T1"/>
                  </a:cxn>
                  <a:cxn ang="0">
                    <a:pos x="T2" y="T3"/>
                  </a:cxn>
                  <a:cxn ang="0">
                    <a:pos x="T4" y="T5"/>
                  </a:cxn>
                  <a:cxn ang="0">
                    <a:pos x="T6" y="T7"/>
                  </a:cxn>
                </a:cxnLst>
                <a:rect l="0" t="0" r="r" b="b"/>
                <a:pathLst>
                  <a:path w="71" h="91">
                    <a:moveTo>
                      <a:pt x="71" y="91"/>
                    </a:moveTo>
                    <a:lnTo>
                      <a:pt x="0" y="33"/>
                    </a:lnTo>
                    <a:lnTo>
                      <a:pt x="63" y="0"/>
                    </a:lnTo>
                    <a:lnTo>
                      <a:pt x="71" y="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51" name="Line 72"/>
              <p:cNvSpPr>
                <a:spLocks noChangeShapeType="1"/>
              </p:cNvSpPr>
              <p:nvPr/>
            </p:nvSpPr>
            <p:spPr bwMode="auto">
              <a:xfrm>
                <a:off x="4686" y="2385"/>
                <a:ext cx="559" cy="963"/>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41" name="Group 73"/>
            <p:cNvGrpSpPr>
              <a:grpSpLocks/>
            </p:cNvGrpSpPr>
            <p:nvPr/>
          </p:nvGrpSpPr>
          <p:grpSpPr bwMode="auto">
            <a:xfrm>
              <a:off x="7439025" y="3905250"/>
              <a:ext cx="912813" cy="2028825"/>
              <a:chOff x="4686" y="2460"/>
              <a:chExt cx="575" cy="1278"/>
            </a:xfrm>
          </p:grpSpPr>
          <p:sp>
            <p:nvSpPr>
              <p:cNvPr id="148" name="Freeform 74"/>
              <p:cNvSpPr>
                <a:spLocks/>
              </p:cNvSpPr>
              <p:nvPr/>
            </p:nvSpPr>
            <p:spPr bwMode="auto">
              <a:xfrm>
                <a:off x="5198" y="3647"/>
                <a:ext cx="63" cy="91"/>
              </a:xfrm>
              <a:custGeom>
                <a:avLst/>
                <a:gdLst>
                  <a:gd name="T0" fmla="*/ 63 w 63"/>
                  <a:gd name="T1" fmla="*/ 91 h 91"/>
                  <a:gd name="T2" fmla="*/ 0 w 63"/>
                  <a:gd name="T3" fmla="*/ 24 h 91"/>
                  <a:gd name="T4" fmla="*/ 63 w 63"/>
                  <a:gd name="T5" fmla="*/ 0 h 91"/>
                  <a:gd name="T6" fmla="*/ 63 w 63"/>
                  <a:gd name="T7" fmla="*/ 91 h 91"/>
                </a:gdLst>
                <a:ahLst/>
                <a:cxnLst>
                  <a:cxn ang="0">
                    <a:pos x="T0" y="T1"/>
                  </a:cxn>
                  <a:cxn ang="0">
                    <a:pos x="T2" y="T3"/>
                  </a:cxn>
                  <a:cxn ang="0">
                    <a:pos x="T4" y="T5"/>
                  </a:cxn>
                  <a:cxn ang="0">
                    <a:pos x="T6" y="T7"/>
                  </a:cxn>
                </a:cxnLst>
                <a:rect l="0" t="0" r="r" b="b"/>
                <a:pathLst>
                  <a:path w="63" h="91">
                    <a:moveTo>
                      <a:pt x="63" y="91"/>
                    </a:moveTo>
                    <a:lnTo>
                      <a:pt x="0" y="24"/>
                    </a:lnTo>
                    <a:lnTo>
                      <a:pt x="63" y="0"/>
                    </a:lnTo>
                    <a:lnTo>
                      <a:pt x="63" y="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9" name="Line 75"/>
              <p:cNvSpPr>
                <a:spLocks noChangeShapeType="1"/>
              </p:cNvSpPr>
              <p:nvPr/>
            </p:nvSpPr>
            <p:spPr bwMode="auto">
              <a:xfrm>
                <a:off x="4686" y="2460"/>
                <a:ext cx="567" cy="1261"/>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42" name="Rectangle 76"/>
            <p:cNvSpPr>
              <a:spLocks noChangeArrowheads="1"/>
            </p:cNvSpPr>
            <p:nvPr/>
          </p:nvSpPr>
          <p:spPr bwMode="auto">
            <a:xfrm>
              <a:off x="458788" y="1774825"/>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43" name="Rectangle 77"/>
            <p:cNvSpPr>
              <a:spLocks noChangeArrowheads="1"/>
            </p:cNvSpPr>
            <p:nvPr/>
          </p:nvSpPr>
          <p:spPr bwMode="auto">
            <a:xfrm>
              <a:off x="547688" y="1814513"/>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1</a:t>
              </a:r>
              <a:endParaRPr lang="en-US" altLang="en-US"/>
            </a:p>
          </p:txBody>
        </p:sp>
        <p:sp>
          <p:nvSpPr>
            <p:cNvPr id="44" name="Rectangle 78"/>
            <p:cNvSpPr>
              <a:spLocks noChangeArrowheads="1"/>
            </p:cNvSpPr>
            <p:nvPr/>
          </p:nvSpPr>
          <p:spPr bwMode="auto">
            <a:xfrm>
              <a:off x="458788" y="2368550"/>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45" name="Rectangle 79"/>
            <p:cNvSpPr>
              <a:spLocks noChangeArrowheads="1"/>
            </p:cNvSpPr>
            <p:nvPr/>
          </p:nvSpPr>
          <p:spPr bwMode="auto">
            <a:xfrm>
              <a:off x="547688" y="240823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2</a:t>
              </a:r>
              <a:endParaRPr lang="en-US" altLang="en-US"/>
            </a:p>
          </p:txBody>
        </p:sp>
        <p:sp>
          <p:nvSpPr>
            <p:cNvPr id="46" name="Rectangle 80"/>
            <p:cNvSpPr>
              <a:spLocks noChangeArrowheads="1"/>
            </p:cNvSpPr>
            <p:nvPr/>
          </p:nvSpPr>
          <p:spPr bwMode="auto">
            <a:xfrm>
              <a:off x="458788" y="2960688"/>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47" name="Rectangle 81"/>
            <p:cNvSpPr>
              <a:spLocks noChangeArrowheads="1"/>
            </p:cNvSpPr>
            <p:nvPr/>
          </p:nvSpPr>
          <p:spPr bwMode="auto">
            <a:xfrm>
              <a:off x="547688" y="30003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3</a:t>
              </a:r>
              <a:endParaRPr lang="en-US" altLang="en-US"/>
            </a:p>
          </p:txBody>
        </p:sp>
        <p:sp>
          <p:nvSpPr>
            <p:cNvPr id="48" name="Rectangle 82"/>
            <p:cNvSpPr>
              <a:spLocks noChangeArrowheads="1"/>
            </p:cNvSpPr>
            <p:nvPr/>
          </p:nvSpPr>
          <p:spPr bwMode="auto">
            <a:xfrm>
              <a:off x="458788" y="3554413"/>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49" name="Rectangle 83"/>
            <p:cNvSpPr>
              <a:spLocks noChangeArrowheads="1"/>
            </p:cNvSpPr>
            <p:nvPr/>
          </p:nvSpPr>
          <p:spPr bwMode="auto">
            <a:xfrm>
              <a:off x="547688" y="3594100"/>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4</a:t>
              </a:r>
              <a:endParaRPr lang="en-US" altLang="en-US"/>
            </a:p>
          </p:txBody>
        </p:sp>
        <p:sp>
          <p:nvSpPr>
            <p:cNvPr id="50" name="Rectangle 84"/>
            <p:cNvSpPr>
              <a:spLocks noChangeArrowheads="1"/>
            </p:cNvSpPr>
            <p:nvPr/>
          </p:nvSpPr>
          <p:spPr bwMode="auto">
            <a:xfrm>
              <a:off x="458788" y="4148138"/>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51" name="Rectangle 85"/>
            <p:cNvSpPr>
              <a:spLocks noChangeArrowheads="1"/>
            </p:cNvSpPr>
            <p:nvPr/>
          </p:nvSpPr>
          <p:spPr bwMode="auto">
            <a:xfrm>
              <a:off x="547688" y="418623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5</a:t>
              </a:r>
              <a:endParaRPr lang="en-US" altLang="en-US"/>
            </a:p>
          </p:txBody>
        </p:sp>
        <p:sp>
          <p:nvSpPr>
            <p:cNvPr id="52" name="Rectangle 86"/>
            <p:cNvSpPr>
              <a:spLocks noChangeArrowheads="1"/>
            </p:cNvSpPr>
            <p:nvPr/>
          </p:nvSpPr>
          <p:spPr bwMode="auto">
            <a:xfrm>
              <a:off x="458788" y="4740275"/>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53" name="Rectangle 87"/>
            <p:cNvSpPr>
              <a:spLocks noChangeArrowheads="1"/>
            </p:cNvSpPr>
            <p:nvPr/>
          </p:nvSpPr>
          <p:spPr bwMode="auto">
            <a:xfrm>
              <a:off x="547688" y="4779963"/>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6</a:t>
              </a:r>
              <a:endParaRPr lang="en-US" altLang="en-US"/>
            </a:p>
          </p:txBody>
        </p:sp>
        <p:sp>
          <p:nvSpPr>
            <p:cNvPr id="54" name="Rectangle 88"/>
            <p:cNvSpPr>
              <a:spLocks noChangeArrowheads="1"/>
            </p:cNvSpPr>
            <p:nvPr/>
          </p:nvSpPr>
          <p:spPr bwMode="auto">
            <a:xfrm>
              <a:off x="458788" y="5334000"/>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55" name="Rectangle 89"/>
            <p:cNvSpPr>
              <a:spLocks noChangeArrowheads="1"/>
            </p:cNvSpPr>
            <p:nvPr/>
          </p:nvSpPr>
          <p:spPr bwMode="auto">
            <a:xfrm>
              <a:off x="547688" y="53736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7</a:t>
              </a:r>
              <a:endParaRPr lang="en-US" altLang="en-US"/>
            </a:p>
          </p:txBody>
        </p:sp>
        <p:sp>
          <p:nvSpPr>
            <p:cNvPr id="56" name="Rectangle 90"/>
            <p:cNvSpPr>
              <a:spLocks noChangeArrowheads="1"/>
            </p:cNvSpPr>
            <p:nvPr/>
          </p:nvSpPr>
          <p:spPr bwMode="auto">
            <a:xfrm>
              <a:off x="547688" y="596582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8</a:t>
              </a:r>
              <a:endParaRPr lang="en-US" altLang="en-US"/>
            </a:p>
          </p:txBody>
        </p:sp>
        <p:sp>
          <p:nvSpPr>
            <p:cNvPr id="57" name="Rectangle 91"/>
            <p:cNvSpPr>
              <a:spLocks noChangeArrowheads="1"/>
            </p:cNvSpPr>
            <p:nvPr/>
          </p:nvSpPr>
          <p:spPr bwMode="auto">
            <a:xfrm>
              <a:off x="2713038" y="3317875"/>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58" name="Rectangle 92"/>
            <p:cNvSpPr>
              <a:spLocks noChangeArrowheads="1"/>
            </p:cNvSpPr>
            <p:nvPr/>
          </p:nvSpPr>
          <p:spPr bwMode="auto">
            <a:xfrm>
              <a:off x="2800350"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1</a:t>
              </a:r>
              <a:endParaRPr lang="en-US" altLang="en-US"/>
            </a:p>
          </p:txBody>
        </p:sp>
        <p:sp>
          <p:nvSpPr>
            <p:cNvPr id="59" name="Rectangle 93"/>
            <p:cNvSpPr>
              <a:spLocks noChangeArrowheads="1"/>
            </p:cNvSpPr>
            <p:nvPr/>
          </p:nvSpPr>
          <p:spPr bwMode="auto">
            <a:xfrm>
              <a:off x="2874963" y="3317875"/>
              <a:ext cx="1222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60" name="Rectangle 94"/>
            <p:cNvSpPr>
              <a:spLocks noChangeArrowheads="1"/>
            </p:cNvSpPr>
            <p:nvPr/>
          </p:nvSpPr>
          <p:spPr bwMode="auto">
            <a:xfrm>
              <a:off x="3013075"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2</a:t>
              </a:r>
              <a:endParaRPr lang="en-US" altLang="en-US"/>
            </a:p>
          </p:txBody>
        </p:sp>
        <p:sp>
          <p:nvSpPr>
            <p:cNvPr id="61" name="Rectangle 95"/>
            <p:cNvSpPr>
              <a:spLocks noChangeArrowheads="1"/>
            </p:cNvSpPr>
            <p:nvPr/>
          </p:nvSpPr>
          <p:spPr bwMode="auto">
            <a:xfrm>
              <a:off x="3087688" y="3317875"/>
              <a:ext cx="1222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62" name="Rectangle 96"/>
            <p:cNvSpPr>
              <a:spLocks noChangeArrowheads="1"/>
            </p:cNvSpPr>
            <p:nvPr/>
          </p:nvSpPr>
          <p:spPr bwMode="auto">
            <a:xfrm>
              <a:off x="3225800"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3</a:t>
              </a:r>
              <a:endParaRPr lang="en-US" altLang="en-US"/>
            </a:p>
          </p:txBody>
        </p:sp>
        <p:sp>
          <p:nvSpPr>
            <p:cNvPr id="63" name="Rectangle 97"/>
            <p:cNvSpPr>
              <a:spLocks noChangeArrowheads="1"/>
            </p:cNvSpPr>
            <p:nvPr/>
          </p:nvSpPr>
          <p:spPr bwMode="auto">
            <a:xfrm>
              <a:off x="3300413" y="3317875"/>
              <a:ext cx="1222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64" name="Rectangle 98"/>
            <p:cNvSpPr>
              <a:spLocks noChangeArrowheads="1"/>
            </p:cNvSpPr>
            <p:nvPr/>
          </p:nvSpPr>
          <p:spPr bwMode="auto">
            <a:xfrm>
              <a:off x="3438525"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4</a:t>
              </a:r>
              <a:endParaRPr lang="en-US" altLang="en-US"/>
            </a:p>
          </p:txBody>
        </p:sp>
        <p:sp>
          <p:nvSpPr>
            <p:cNvPr id="65" name="Rectangle 99"/>
            <p:cNvSpPr>
              <a:spLocks noChangeArrowheads="1"/>
            </p:cNvSpPr>
            <p:nvPr/>
          </p:nvSpPr>
          <p:spPr bwMode="auto">
            <a:xfrm>
              <a:off x="3513138" y="3317875"/>
              <a:ext cx="381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a:t>
              </a:r>
              <a:endParaRPr lang="en-US" altLang="en-US"/>
            </a:p>
          </p:txBody>
        </p:sp>
        <p:sp>
          <p:nvSpPr>
            <p:cNvPr id="66" name="Rectangle 100"/>
            <p:cNvSpPr>
              <a:spLocks noChangeArrowheads="1"/>
            </p:cNvSpPr>
            <p:nvPr/>
          </p:nvSpPr>
          <p:spPr bwMode="auto">
            <a:xfrm>
              <a:off x="2713038" y="3594100"/>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67" name="Rectangle 101"/>
            <p:cNvSpPr>
              <a:spLocks noChangeArrowheads="1"/>
            </p:cNvSpPr>
            <p:nvPr/>
          </p:nvSpPr>
          <p:spPr bwMode="auto">
            <a:xfrm>
              <a:off x="2800350" y="36337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5</a:t>
              </a:r>
              <a:endParaRPr lang="en-US" altLang="en-US"/>
            </a:p>
          </p:txBody>
        </p:sp>
        <p:sp>
          <p:nvSpPr>
            <p:cNvPr id="68" name="Rectangle 102"/>
            <p:cNvSpPr>
              <a:spLocks noChangeArrowheads="1"/>
            </p:cNvSpPr>
            <p:nvPr/>
          </p:nvSpPr>
          <p:spPr bwMode="auto">
            <a:xfrm>
              <a:off x="2874963" y="3594100"/>
              <a:ext cx="1222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69" name="Rectangle 103"/>
            <p:cNvSpPr>
              <a:spLocks noChangeArrowheads="1"/>
            </p:cNvSpPr>
            <p:nvPr/>
          </p:nvSpPr>
          <p:spPr bwMode="auto">
            <a:xfrm>
              <a:off x="3013075" y="36337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6</a:t>
              </a:r>
              <a:endParaRPr lang="en-US" altLang="en-US"/>
            </a:p>
          </p:txBody>
        </p:sp>
        <p:sp>
          <p:nvSpPr>
            <p:cNvPr id="70" name="Rectangle 104"/>
            <p:cNvSpPr>
              <a:spLocks noChangeArrowheads="1"/>
            </p:cNvSpPr>
            <p:nvPr/>
          </p:nvSpPr>
          <p:spPr bwMode="auto">
            <a:xfrm>
              <a:off x="3087688" y="3594100"/>
              <a:ext cx="1222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71" name="Rectangle 105"/>
            <p:cNvSpPr>
              <a:spLocks noChangeArrowheads="1"/>
            </p:cNvSpPr>
            <p:nvPr/>
          </p:nvSpPr>
          <p:spPr bwMode="auto">
            <a:xfrm>
              <a:off x="3225800" y="36337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7</a:t>
              </a:r>
              <a:endParaRPr lang="en-US" altLang="en-US"/>
            </a:p>
          </p:txBody>
        </p:sp>
        <p:sp>
          <p:nvSpPr>
            <p:cNvPr id="72" name="Rectangle 106"/>
            <p:cNvSpPr>
              <a:spLocks noChangeArrowheads="1"/>
            </p:cNvSpPr>
            <p:nvPr/>
          </p:nvSpPr>
          <p:spPr bwMode="auto">
            <a:xfrm>
              <a:off x="3300413" y="3594100"/>
              <a:ext cx="1222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73" name="Rectangle 107"/>
            <p:cNvSpPr>
              <a:spLocks noChangeArrowheads="1"/>
            </p:cNvSpPr>
            <p:nvPr/>
          </p:nvSpPr>
          <p:spPr bwMode="auto">
            <a:xfrm>
              <a:off x="3438525" y="36337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8</a:t>
              </a:r>
              <a:endParaRPr lang="en-US" altLang="en-US"/>
            </a:p>
          </p:txBody>
        </p:sp>
        <p:sp>
          <p:nvSpPr>
            <p:cNvPr id="74" name="Rectangle 108"/>
            <p:cNvSpPr>
              <a:spLocks noChangeArrowheads="1"/>
            </p:cNvSpPr>
            <p:nvPr/>
          </p:nvSpPr>
          <p:spPr bwMode="auto">
            <a:xfrm>
              <a:off x="1828800" y="3048000"/>
              <a:ext cx="10795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800">
                  <a:solidFill>
                    <a:srgbClr val="000000"/>
                  </a:solidFill>
                </a:rPr>
                <a:t>Multiplexer</a:t>
              </a:r>
              <a:endParaRPr lang="en-US" altLang="en-US"/>
            </a:p>
          </p:txBody>
        </p:sp>
        <p:sp>
          <p:nvSpPr>
            <p:cNvPr id="75" name="Rectangle 109"/>
            <p:cNvSpPr>
              <a:spLocks noChangeArrowheads="1"/>
            </p:cNvSpPr>
            <p:nvPr/>
          </p:nvSpPr>
          <p:spPr bwMode="auto">
            <a:xfrm>
              <a:off x="4176713" y="3198813"/>
              <a:ext cx="8763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800">
                  <a:solidFill>
                    <a:srgbClr val="000000"/>
                  </a:solidFill>
                </a:rPr>
                <a:t>Add/drop</a:t>
              </a:r>
              <a:endParaRPr lang="en-US" altLang="en-US" sz="1800"/>
            </a:p>
          </p:txBody>
        </p:sp>
        <p:sp>
          <p:nvSpPr>
            <p:cNvPr id="76" name="Rectangle 110"/>
            <p:cNvSpPr>
              <a:spLocks noChangeArrowheads="1"/>
            </p:cNvSpPr>
            <p:nvPr/>
          </p:nvSpPr>
          <p:spPr bwMode="auto">
            <a:xfrm>
              <a:off x="4176713" y="3382963"/>
              <a:ext cx="10795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800">
                  <a:solidFill>
                    <a:srgbClr val="000000"/>
                  </a:solidFill>
                </a:rPr>
                <a:t>Multiplexer</a:t>
              </a:r>
              <a:endParaRPr lang="en-US" altLang="en-US" sz="1800"/>
            </a:p>
          </p:txBody>
        </p:sp>
        <p:sp>
          <p:nvSpPr>
            <p:cNvPr id="77" name="Rectangle 111"/>
            <p:cNvSpPr>
              <a:spLocks noChangeArrowheads="1"/>
            </p:cNvSpPr>
            <p:nvPr/>
          </p:nvSpPr>
          <p:spPr bwMode="auto">
            <a:xfrm>
              <a:off x="6096000" y="2971800"/>
              <a:ext cx="13208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800">
                  <a:solidFill>
                    <a:srgbClr val="000000"/>
                  </a:solidFill>
                </a:rPr>
                <a:t>Demultiplexer</a:t>
              </a:r>
              <a:endParaRPr lang="en-US" altLang="en-US" sz="1800"/>
            </a:p>
          </p:txBody>
        </p:sp>
        <p:sp>
          <p:nvSpPr>
            <p:cNvPr id="78" name="Rectangle 112"/>
            <p:cNvSpPr>
              <a:spLocks noChangeArrowheads="1"/>
            </p:cNvSpPr>
            <p:nvPr/>
          </p:nvSpPr>
          <p:spPr bwMode="auto">
            <a:xfrm>
              <a:off x="228600" y="1143000"/>
              <a:ext cx="1538288"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a:solidFill>
                    <a:srgbClr val="000000"/>
                  </a:solidFill>
                </a:rPr>
                <a:t>Transmitters</a:t>
              </a:r>
              <a:endParaRPr lang="en-US" altLang="en-US"/>
            </a:p>
          </p:txBody>
        </p:sp>
        <p:sp>
          <p:nvSpPr>
            <p:cNvPr id="79" name="Rectangle 113"/>
            <p:cNvSpPr>
              <a:spLocks noChangeArrowheads="1"/>
            </p:cNvSpPr>
            <p:nvPr/>
          </p:nvSpPr>
          <p:spPr bwMode="auto">
            <a:xfrm>
              <a:off x="7696200" y="914400"/>
              <a:ext cx="120015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a:solidFill>
                    <a:srgbClr val="000000"/>
                  </a:solidFill>
                </a:rPr>
                <a:t>Receivers</a:t>
              </a:r>
              <a:endParaRPr lang="en-US" altLang="en-US"/>
            </a:p>
          </p:txBody>
        </p:sp>
        <p:grpSp>
          <p:nvGrpSpPr>
            <p:cNvPr id="80" name="Group 114"/>
            <p:cNvGrpSpPr>
              <a:grpSpLocks/>
            </p:cNvGrpSpPr>
            <p:nvPr/>
          </p:nvGrpSpPr>
          <p:grpSpPr bwMode="auto">
            <a:xfrm>
              <a:off x="4797425" y="4260850"/>
              <a:ext cx="100013" cy="1422400"/>
              <a:chOff x="3022" y="2684"/>
              <a:chExt cx="63" cy="896"/>
            </a:xfrm>
          </p:grpSpPr>
          <p:sp>
            <p:nvSpPr>
              <p:cNvPr id="146" name="Freeform 115"/>
              <p:cNvSpPr>
                <a:spLocks/>
              </p:cNvSpPr>
              <p:nvPr/>
            </p:nvSpPr>
            <p:spPr bwMode="auto">
              <a:xfrm>
                <a:off x="3022" y="2684"/>
                <a:ext cx="63" cy="91"/>
              </a:xfrm>
              <a:custGeom>
                <a:avLst/>
                <a:gdLst>
                  <a:gd name="T0" fmla="*/ 31 w 63"/>
                  <a:gd name="T1" fmla="*/ 0 h 91"/>
                  <a:gd name="T2" fmla="*/ 63 w 63"/>
                  <a:gd name="T3" fmla="*/ 91 h 91"/>
                  <a:gd name="T4" fmla="*/ 0 w 63"/>
                  <a:gd name="T5" fmla="*/ 91 h 91"/>
                  <a:gd name="T6" fmla="*/ 31 w 63"/>
                  <a:gd name="T7" fmla="*/ 0 h 91"/>
                </a:gdLst>
                <a:ahLst/>
                <a:cxnLst>
                  <a:cxn ang="0">
                    <a:pos x="T0" y="T1"/>
                  </a:cxn>
                  <a:cxn ang="0">
                    <a:pos x="T2" y="T3"/>
                  </a:cxn>
                  <a:cxn ang="0">
                    <a:pos x="T4" y="T5"/>
                  </a:cxn>
                  <a:cxn ang="0">
                    <a:pos x="T6" y="T7"/>
                  </a:cxn>
                </a:cxnLst>
                <a:rect l="0" t="0" r="r" b="b"/>
                <a:pathLst>
                  <a:path w="63" h="91">
                    <a:moveTo>
                      <a:pt x="31" y="0"/>
                    </a:moveTo>
                    <a:lnTo>
                      <a:pt x="63" y="91"/>
                    </a:lnTo>
                    <a:lnTo>
                      <a:pt x="0" y="91"/>
                    </a:lnTo>
                    <a:lnTo>
                      <a:pt x="3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7" name="Line 116"/>
              <p:cNvSpPr>
                <a:spLocks noChangeShapeType="1"/>
              </p:cNvSpPr>
              <p:nvPr/>
            </p:nvSpPr>
            <p:spPr bwMode="auto">
              <a:xfrm>
                <a:off x="3053" y="2700"/>
                <a:ext cx="1" cy="88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81" name="Rectangle 117"/>
            <p:cNvSpPr>
              <a:spLocks noChangeArrowheads="1"/>
            </p:cNvSpPr>
            <p:nvPr/>
          </p:nvSpPr>
          <p:spPr bwMode="auto">
            <a:xfrm>
              <a:off x="8570913" y="1538288"/>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82" name="Rectangle 118"/>
            <p:cNvSpPr>
              <a:spLocks noChangeArrowheads="1"/>
            </p:cNvSpPr>
            <p:nvPr/>
          </p:nvSpPr>
          <p:spPr bwMode="auto">
            <a:xfrm>
              <a:off x="8658225" y="1577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1</a:t>
              </a:r>
              <a:endParaRPr lang="en-US" altLang="en-US"/>
            </a:p>
          </p:txBody>
        </p:sp>
        <p:sp>
          <p:nvSpPr>
            <p:cNvPr id="83" name="Rectangle 119"/>
            <p:cNvSpPr>
              <a:spLocks noChangeArrowheads="1"/>
            </p:cNvSpPr>
            <p:nvPr/>
          </p:nvSpPr>
          <p:spPr bwMode="auto">
            <a:xfrm>
              <a:off x="8570913" y="2132013"/>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84" name="Rectangle 120"/>
            <p:cNvSpPr>
              <a:spLocks noChangeArrowheads="1"/>
            </p:cNvSpPr>
            <p:nvPr/>
          </p:nvSpPr>
          <p:spPr bwMode="auto">
            <a:xfrm>
              <a:off x="8658225" y="2170113"/>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2</a:t>
              </a:r>
              <a:endParaRPr lang="en-US" altLang="en-US"/>
            </a:p>
          </p:txBody>
        </p:sp>
        <p:sp>
          <p:nvSpPr>
            <p:cNvPr id="85" name="Rectangle 121"/>
            <p:cNvSpPr>
              <a:spLocks noChangeArrowheads="1"/>
            </p:cNvSpPr>
            <p:nvPr/>
          </p:nvSpPr>
          <p:spPr bwMode="auto">
            <a:xfrm>
              <a:off x="8570913" y="2724150"/>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86" name="Rectangle 122"/>
            <p:cNvSpPr>
              <a:spLocks noChangeArrowheads="1"/>
            </p:cNvSpPr>
            <p:nvPr/>
          </p:nvSpPr>
          <p:spPr bwMode="auto">
            <a:xfrm>
              <a:off x="8658225" y="276383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3</a:t>
              </a:r>
              <a:endParaRPr lang="en-US" altLang="en-US"/>
            </a:p>
          </p:txBody>
        </p:sp>
        <p:sp>
          <p:nvSpPr>
            <p:cNvPr id="87" name="Rectangle 123"/>
            <p:cNvSpPr>
              <a:spLocks noChangeArrowheads="1"/>
            </p:cNvSpPr>
            <p:nvPr/>
          </p:nvSpPr>
          <p:spPr bwMode="auto">
            <a:xfrm>
              <a:off x="8570913" y="3317875"/>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88" name="Rectangle 124"/>
            <p:cNvSpPr>
              <a:spLocks noChangeArrowheads="1"/>
            </p:cNvSpPr>
            <p:nvPr/>
          </p:nvSpPr>
          <p:spPr bwMode="auto">
            <a:xfrm>
              <a:off x="8658225"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4</a:t>
              </a:r>
              <a:endParaRPr lang="en-US" altLang="en-US"/>
            </a:p>
          </p:txBody>
        </p:sp>
        <p:sp>
          <p:nvSpPr>
            <p:cNvPr id="89" name="Rectangle 125"/>
            <p:cNvSpPr>
              <a:spLocks noChangeArrowheads="1"/>
            </p:cNvSpPr>
            <p:nvPr/>
          </p:nvSpPr>
          <p:spPr bwMode="auto">
            <a:xfrm>
              <a:off x="8570913" y="3910013"/>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90" name="Rectangle 126"/>
            <p:cNvSpPr>
              <a:spLocks noChangeArrowheads="1"/>
            </p:cNvSpPr>
            <p:nvPr/>
          </p:nvSpPr>
          <p:spPr bwMode="auto">
            <a:xfrm>
              <a:off x="8658225" y="3949700"/>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5</a:t>
              </a:r>
              <a:endParaRPr lang="en-US" altLang="en-US"/>
            </a:p>
          </p:txBody>
        </p:sp>
        <p:sp>
          <p:nvSpPr>
            <p:cNvPr id="91" name="Rectangle 127"/>
            <p:cNvSpPr>
              <a:spLocks noChangeArrowheads="1"/>
            </p:cNvSpPr>
            <p:nvPr/>
          </p:nvSpPr>
          <p:spPr bwMode="auto">
            <a:xfrm>
              <a:off x="8570913" y="4503738"/>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92" name="Rectangle 128"/>
            <p:cNvSpPr>
              <a:spLocks noChangeArrowheads="1"/>
            </p:cNvSpPr>
            <p:nvPr/>
          </p:nvSpPr>
          <p:spPr bwMode="auto">
            <a:xfrm>
              <a:off x="8658225" y="454342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6</a:t>
              </a:r>
              <a:endParaRPr lang="en-US" altLang="en-US"/>
            </a:p>
          </p:txBody>
        </p:sp>
        <p:sp>
          <p:nvSpPr>
            <p:cNvPr id="93" name="Rectangle 129"/>
            <p:cNvSpPr>
              <a:spLocks noChangeArrowheads="1"/>
            </p:cNvSpPr>
            <p:nvPr/>
          </p:nvSpPr>
          <p:spPr bwMode="auto">
            <a:xfrm>
              <a:off x="8570913" y="5095875"/>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94" name="Rectangle 130"/>
            <p:cNvSpPr>
              <a:spLocks noChangeArrowheads="1"/>
            </p:cNvSpPr>
            <p:nvPr/>
          </p:nvSpPr>
          <p:spPr bwMode="auto">
            <a:xfrm>
              <a:off x="8658225" y="5135563"/>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7</a:t>
              </a:r>
              <a:endParaRPr lang="en-US" altLang="en-US"/>
            </a:p>
          </p:txBody>
        </p:sp>
        <p:sp>
          <p:nvSpPr>
            <p:cNvPr id="95" name="Rectangle 131"/>
            <p:cNvSpPr>
              <a:spLocks noChangeArrowheads="1"/>
            </p:cNvSpPr>
            <p:nvPr/>
          </p:nvSpPr>
          <p:spPr bwMode="auto">
            <a:xfrm>
              <a:off x="8570913" y="5689600"/>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96" name="Rectangle 132"/>
            <p:cNvSpPr>
              <a:spLocks noChangeArrowheads="1"/>
            </p:cNvSpPr>
            <p:nvPr/>
          </p:nvSpPr>
          <p:spPr bwMode="auto">
            <a:xfrm>
              <a:off x="8658225" y="5729288"/>
              <a:ext cx="85725" cy="192087"/>
            </a:xfrm>
            <a:prstGeom prst="rect">
              <a:avLst/>
            </a:prstGeom>
            <a:noFill/>
            <a:ln w="9525">
              <a:solidFill>
                <a:srgbClr val="0000FF"/>
              </a:solidFill>
              <a:miter lim="800000"/>
              <a:headEnd/>
              <a:tailEnd/>
            </a:ln>
            <a:extLst>
              <a:ext uri="{909E8E84-426E-40DD-AFC4-6F175D3DCCD1}">
                <a14:hiddenFill xmlns:a14="http://schemas.microsoft.com/office/drawing/2010/main">
                  <a:solidFill>
                    <a:srgbClr val="FFFFFF"/>
                  </a:solidFill>
                </a14:hiddenFill>
              </a:ext>
            </a:extLst>
          </p:spPr>
          <p:txBody>
            <a:bodyPr wrap="none" lIns="0" tIns="0" rIns="0" bIns="0">
              <a:spAutoFit/>
            </a:bodyPr>
            <a:lstStyle/>
            <a:p>
              <a:r>
                <a:rPr lang="en-US" altLang="en-US" sz="1200">
                  <a:solidFill>
                    <a:srgbClr val="000000"/>
                  </a:solidFill>
                  <a:latin typeface="Symbol" panose="05050102010706020507" pitchFamily="18" charset="2"/>
                </a:rPr>
                <a:t>8</a:t>
              </a:r>
              <a:endParaRPr lang="en-US" altLang="en-US"/>
            </a:p>
          </p:txBody>
        </p:sp>
        <p:sp>
          <p:nvSpPr>
            <p:cNvPr id="97" name="Rectangle 133"/>
            <p:cNvSpPr>
              <a:spLocks noChangeArrowheads="1"/>
            </p:cNvSpPr>
            <p:nvPr/>
          </p:nvSpPr>
          <p:spPr bwMode="auto">
            <a:xfrm>
              <a:off x="5416550" y="3317875"/>
              <a:ext cx="841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98" name="Rectangle 134"/>
            <p:cNvSpPr>
              <a:spLocks noChangeArrowheads="1"/>
            </p:cNvSpPr>
            <p:nvPr/>
          </p:nvSpPr>
          <p:spPr bwMode="auto">
            <a:xfrm>
              <a:off x="5503863"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1</a:t>
              </a:r>
              <a:endParaRPr lang="en-US" altLang="en-US"/>
            </a:p>
          </p:txBody>
        </p:sp>
        <p:sp>
          <p:nvSpPr>
            <p:cNvPr id="99" name="Rectangle 135"/>
            <p:cNvSpPr>
              <a:spLocks noChangeArrowheads="1"/>
            </p:cNvSpPr>
            <p:nvPr/>
          </p:nvSpPr>
          <p:spPr bwMode="auto">
            <a:xfrm>
              <a:off x="5578475" y="3317875"/>
              <a:ext cx="1222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00" name="Rectangle 136"/>
            <p:cNvSpPr>
              <a:spLocks noChangeArrowheads="1"/>
            </p:cNvSpPr>
            <p:nvPr/>
          </p:nvSpPr>
          <p:spPr bwMode="auto">
            <a:xfrm>
              <a:off x="5716588"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2</a:t>
              </a:r>
              <a:endParaRPr lang="en-US" altLang="en-US"/>
            </a:p>
          </p:txBody>
        </p:sp>
        <p:sp>
          <p:nvSpPr>
            <p:cNvPr id="101" name="Rectangle 137"/>
            <p:cNvSpPr>
              <a:spLocks noChangeArrowheads="1"/>
            </p:cNvSpPr>
            <p:nvPr/>
          </p:nvSpPr>
          <p:spPr bwMode="auto">
            <a:xfrm>
              <a:off x="5791200" y="3317875"/>
              <a:ext cx="1222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02" name="Rectangle 138"/>
            <p:cNvSpPr>
              <a:spLocks noChangeArrowheads="1"/>
            </p:cNvSpPr>
            <p:nvPr/>
          </p:nvSpPr>
          <p:spPr bwMode="auto">
            <a:xfrm>
              <a:off x="5929313"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3</a:t>
              </a:r>
              <a:endParaRPr lang="en-US" altLang="en-US"/>
            </a:p>
          </p:txBody>
        </p:sp>
        <p:sp>
          <p:nvSpPr>
            <p:cNvPr id="103" name="Rectangle 139"/>
            <p:cNvSpPr>
              <a:spLocks noChangeArrowheads="1"/>
            </p:cNvSpPr>
            <p:nvPr/>
          </p:nvSpPr>
          <p:spPr bwMode="auto">
            <a:xfrm>
              <a:off x="6003925" y="3317875"/>
              <a:ext cx="1222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04" name="Rectangle 140"/>
            <p:cNvSpPr>
              <a:spLocks noChangeArrowheads="1"/>
            </p:cNvSpPr>
            <p:nvPr/>
          </p:nvSpPr>
          <p:spPr bwMode="auto">
            <a:xfrm>
              <a:off x="6142038" y="3355975"/>
              <a:ext cx="1524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4*</a:t>
              </a:r>
              <a:endParaRPr lang="en-US" altLang="en-US"/>
            </a:p>
          </p:txBody>
        </p:sp>
        <p:sp>
          <p:nvSpPr>
            <p:cNvPr id="105" name="Rectangle 141"/>
            <p:cNvSpPr>
              <a:spLocks noChangeArrowheads="1"/>
            </p:cNvSpPr>
            <p:nvPr/>
          </p:nvSpPr>
          <p:spPr bwMode="auto">
            <a:xfrm>
              <a:off x="6292850" y="3317875"/>
              <a:ext cx="381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a:t>
              </a:r>
              <a:endParaRPr lang="en-US" altLang="en-US"/>
            </a:p>
          </p:txBody>
        </p:sp>
        <p:sp>
          <p:nvSpPr>
            <p:cNvPr id="106" name="Rectangle 142"/>
            <p:cNvSpPr>
              <a:spLocks noChangeArrowheads="1"/>
            </p:cNvSpPr>
            <p:nvPr/>
          </p:nvSpPr>
          <p:spPr bwMode="auto">
            <a:xfrm>
              <a:off x="5416550" y="3594100"/>
              <a:ext cx="841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07" name="Rectangle 143"/>
            <p:cNvSpPr>
              <a:spLocks noChangeArrowheads="1"/>
            </p:cNvSpPr>
            <p:nvPr/>
          </p:nvSpPr>
          <p:spPr bwMode="auto">
            <a:xfrm>
              <a:off x="5503863" y="36337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5</a:t>
              </a:r>
              <a:endParaRPr lang="en-US" altLang="en-US"/>
            </a:p>
          </p:txBody>
        </p:sp>
        <p:sp>
          <p:nvSpPr>
            <p:cNvPr id="108" name="Rectangle 144"/>
            <p:cNvSpPr>
              <a:spLocks noChangeArrowheads="1"/>
            </p:cNvSpPr>
            <p:nvPr/>
          </p:nvSpPr>
          <p:spPr bwMode="auto">
            <a:xfrm>
              <a:off x="5578475" y="3594100"/>
              <a:ext cx="1222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09" name="Rectangle 145"/>
            <p:cNvSpPr>
              <a:spLocks noChangeArrowheads="1"/>
            </p:cNvSpPr>
            <p:nvPr/>
          </p:nvSpPr>
          <p:spPr bwMode="auto">
            <a:xfrm>
              <a:off x="5716588" y="36337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6</a:t>
              </a:r>
              <a:endParaRPr lang="en-US" altLang="en-US"/>
            </a:p>
          </p:txBody>
        </p:sp>
        <p:sp>
          <p:nvSpPr>
            <p:cNvPr id="110" name="Rectangle 146"/>
            <p:cNvSpPr>
              <a:spLocks noChangeArrowheads="1"/>
            </p:cNvSpPr>
            <p:nvPr/>
          </p:nvSpPr>
          <p:spPr bwMode="auto">
            <a:xfrm>
              <a:off x="5791200" y="3594100"/>
              <a:ext cx="1222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11" name="Rectangle 147"/>
            <p:cNvSpPr>
              <a:spLocks noChangeArrowheads="1"/>
            </p:cNvSpPr>
            <p:nvPr/>
          </p:nvSpPr>
          <p:spPr bwMode="auto">
            <a:xfrm>
              <a:off x="5929313" y="36337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7</a:t>
              </a:r>
              <a:endParaRPr lang="en-US" altLang="en-US"/>
            </a:p>
          </p:txBody>
        </p:sp>
        <p:sp>
          <p:nvSpPr>
            <p:cNvPr id="112" name="Rectangle 148"/>
            <p:cNvSpPr>
              <a:spLocks noChangeArrowheads="1"/>
            </p:cNvSpPr>
            <p:nvPr/>
          </p:nvSpPr>
          <p:spPr bwMode="auto">
            <a:xfrm>
              <a:off x="6003925" y="3594100"/>
              <a:ext cx="1222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13" name="Rectangle 149"/>
            <p:cNvSpPr>
              <a:spLocks noChangeArrowheads="1"/>
            </p:cNvSpPr>
            <p:nvPr/>
          </p:nvSpPr>
          <p:spPr bwMode="auto">
            <a:xfrm>
              <a:off x="6142038" y="363378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8</a:t>
              </a:r>
              <a:endParaRPr lang="en-US" altLang="en-US"/>
            </a:p>
          </p:txBody>
        </p:sp>
        <p:sp>
          <p:nvSpPr>
            <p:cNvPr id="114" name="Rectangle 150"/>
            <p:cNvSpPr>
              <a:spLocks noChangeArrowheads="1"/>
            </p:cNvSpPr>
            <p:nvPr/>
          </p:nvSpPr>
          <p:spPr bwMode="auto">
            <a:xfrm>
              <a:off x="4064000" y="4859338"/>
              <a:ext cx="84138"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15" name="Rectangle 151"/>
            <p:cNvSpPr>
              <a:spLocks noChangeArrowheads="1"/>
            </p:cNvSpPr>
            <p:nvPr/>
          </p:nvSpPr>
          <p:spPr bwMode="auto">
            <a:xfrm>
              <a:off x="4151313" y="489902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4</a:t>
              </a:r>
              <a:endParaRPr lang="en-US" altLang="en-US"/>
            </a:p>
          </p:txBody>
        </p:sp>
        <p:sp>
          <p:nvSpPr>
            <p:cNvPr id="116" name="Rectangle 152"/>
            <p:cNvSpPr>
              <a:spLocks noChangeArrowheads="1"/>
            </p:cNvSpPr>
            <p:nvPr/>
          </p:nvSpPr>
          <p:spPr bwMode="auto">
            <a:xfrm>
              <a:off x="4965700" y="4859338"/>
              <a:ext cx="84138"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17" name="Rectangle 153"/>
            <p:cNvSpPr>
              <a:spLocks noChangeArrowheads="1"/>
            </p:cNvSpPr>
            <p:nvPr/>
          </p:nvSpPr>
          <p:spPr bwMode="auto">
            <a:xfrm>
              <a:off x="5053013" y="4899025"/>
              <a:ext cx="1524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4*</a:t>
              </a:r>
              <a:endParaRPr lang="en-US" altLang="en-US"/>
            </a:p>
          </p:txBody>
        </p:sp>
        <p:sp>
          <p:nvSpPr>
            <p:cNvPr id="118" name="Rectangle 154"/>
            <p:cNvSpPr>
              <a:spLocks noChangeArrowheads="1"/>
            </p:cNvSpPr>
            <p:nvPr/>
          </p:nvSpPr>
          <p:spPr bwMode="auto">
            <a:xfrm>
              <a:off x="3838575" y="4740275"/>
              <a:ext cx="3127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rPr>
                <a:t>Drop</a:t>
              </a:r>
              <a:endParaRPr lang="en-US" altLang="en-US"/>
            </a:p>
          </p:txBody>
        </p:sp>
        <p:sp>
          <p:nvSpPr>
            <p:cNvPr id="119" name="Rectangle 155"/>
            <p:cNvSpPr>
              <a:spLocks noChangeArrowheads="1"/>
            </p:cNvSpPr>
            <p:nvPr/>
          </p:nvSpPr>
          <p:spPr bwMode="auto">
            <a:xfrm>
              <a:off x="4965700" y="4740275"/>
              <a:ext cx="2619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rPr>
                <a:t>Add</a:t>
              </a:r>
              <a:endParaRPr lang="en-US" altLang="en-US"/>
            </a:p>
          </p:txBody>
        </p:sp>
        <p:sp>
          <p:nvSpPr>
            <p:cNvPr id="120" name="Rectangle 156"/>
            <p:cNvSpPr>
              <a:spLocks noChangeArrowheads="1"/>
            </p:cNvSpPr>
            <p:nvPr/>
          </p:nvSpPr>
          <p:spPr bwMode="auto">
            <a:xfrm>
              <a:off x="3608388" y="5683250"/>
              <a:ext cx="901700" cy="593725"/>
            </a:xfrm>
            <a:prstGeom prst="rect">
              <a:avLst/>
            </a:prstGeom>
            <a:solidFill>
              <a:srgbClr val="FFFF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FF00"/>
              </a:extrusionClr>
              <a:contourClr>
                <a:srgbClr val="FFFF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121" name="Rectangle 157"/>
            <p:cNvSpPr>
              <a:spLocks noChangeArrowheads="1"/>
            </p:cNvSpPr>
            <p:nvPr/>
          </p:nvSpPr>
          <p:spPr bwMode="auto">
            <a:xfrm>
              <a:off x="4735513" y="5683250"/>
              <a:ext cx="900112" cy="593725"/>
            </a:xfrm>
            <a:prstGeom prst="rect">
              <a:avLst/>
            </a:prstGeom>
            <a:solidFill>
              <a:srgbClr val="FFFF00"/>
            </a:solidFill>
            <a:ln w="12700">
              <a:miter lim="800000"/>
              <a:headEnd/>
              <a:tailEnd/>
            </a:ln>
            <a:effectLst/>
            <a:scene3d>
              <a:camera prst="legacyObliqueTopRight"/>
              <a:lightRig rig="legacyFlat3" dir="b"/>
            </a:scene3d>
            <a:sp3d extrusionH="430200" prstMaterial="legacyMatte">
              <a:bevelT w="13500" h="13500" prst="angle"/>
              <a:bevelB w="13500" h="13500" prst="angle"/>
              <a:extrusionClr>
                <a:srgbClr val="FFFF00"/>
              </a:extrusionClr>
              <a:contourClr>
                <a:srgbClr val="FFFF00"/>
              </a:contourClr>
            </a:sp3d>
            <a:extLst>
              <a:ext uri="{AF507438-7753-43E0-B8FC-AC1667EBCBE1}">
                <a14:hiddenEffects xmlns:a14="http://schemas.microsoft.com/office/drawing/2010/main">
                  <a:effectLst>
                    <a:outerShdw dist="35921" dir="2700000" algn="ctr" rotWithShape="0">
                      <a:srgbClr val="808080"/>
                    </a:outerShdw>
                  </a:effectLst>
                </a14:hiddenEffects>
              </a:ext>
            </a:extLst>
          </p:spPr>
          <p:txBody>
            <a:bodyPr>
              <a:flatTx/>
            </a:bodyPr>
            <a:lstStyle/>
            <a:p>
              <a:endParaRPr lang="en-GB"/>
            </a:p>
          </p:txBody>
        </p:sp>
        <p:sp>
          <p:nvSpPr>
            <p:cNvPr id="122" name="Rectangle 158"/>
            <p:cNvSpPr>
              <a:spLocks noChangeArrowheads="1"/>
            </p:cNvSpPr>
            <p:nvPr/>
          </p:nvSpPr>
          <p:spPr bwMode="auto">
            <a:xfrm>
              <a:off x="3725863" y="5808663"/>
              <a:ext cx="5207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800">
                  <a:solidFill>
                    <a:srgbClr val="000000"/>
                  </a:solidFill>
                </a:rPr>
                <a:t>Local</a:t>
              </a:r>
              <a:endParaRPr lang="en-US" altLang="en-US" sz="1800"/>
            </a:p>
          </p:txBody>
        </p:sp>
        <p:sp>
          <p:nvSpPr>
            <p:cNvPr id="123" name="Rectangle 159"/>
            <p:cNvSpPr>
              <a:spLocks noChangeArrowheads="1"/>
            </p:cNvSpPr>
            <p:nvPr/>
          </p:nvSpPr>
          <p:spPr bwMode="auto">
            <a:xfrm>
              <a:off x="3725863" y="5992813"/>
              <a:ext cx="7366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800">
                  <a:solidFill>
                    <a:srgbClr val="000000"/>
                  </a:solidFill>
                </a:rPr>
                <a:t>receiver</a:t>
              </a:r>
              <a:endParaRPr lang="en-US" altLang="en-US" sz="1800"/>
            </a:p>
          </p:txBody>
        </p:sp>
        <p:sp>
          <p:nvSpPr>
            <p:cNvPr id="124" name="Rectangle 160"/>
            <p:cNvSpPr>
              <a:spLocks noChangeArrowheads="1"/>
            </p:cNvSpPr>
            <p:nvPr/>
          </p:nvSpPr>
          <p:spPr bwMode="auto">
            <a:xfrm>
              <a:off x="4852988" y="5808663"/>
              <a:ext cx="5207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800">
                  <a:solidFill>
                    <a:srgbClr val="000000"/>
                  </a:solidFill>
                </a:rPr>
                <a:t>Local</a:t>
              </a:r>
              <a:endParaRPr lang="en-US" altLang="en-US" sz="1800"/>
            </a:p>
          </p:txBody>
        </p:sp>
        <p:sp>
          <p:nvSpPr>
            <p:cNvPr id="125" name="Rectangle 161"/>
            <p:cNvSpPr>
              <a:spLocks noChangeArrowheads="1"/>
            </p:cNvSpPr>
            <p:nvPr/>
          </p:nvSpPr>
          <p:spPr bwMode="auto">
            <a:xfrm>
              <a:off x="4852988" y="5992813"/>
              <a:ext cx="9906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800">
                  <a:solidFill>
                    <a:srgbClr val="000000"/>
                  </a:solidFill>
                </a:rPr>
                <a:t>transmitter</a:t>
              </a:r>
              <a:endParaRPr lang="en-US" altLang="en-US" sz="1800"/>
            </a:p>
          </p:txBody>
        </p:sp>
        <p:sp>
          <p:nvSpPr>
            <p:cNvPr id="126" name="Rectangle 162"/>
            <p:cNvSpPr>
              <a:spLocks noChangeArrowheads="1"/>
            </p:cNvSpPr>
            <p:nvPr/>
          </p:nvSpPr>
          <p:spPr bwMode="auto">
            <a:xfrm>
              <a:off x="7894638" y="1774825"/>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27" name="Rectangle 163"/>
            <p:cNvSpPr>
              <a:spLocks noChangeArrowheads="1"/>
            </p:cNvSpPr>
            <p:nvPr/>
          </p:nvSpPr>
          <p:spPr bwMode="auto">
            <a:xfrm>
              <a:off x="7981950" y="1814513"/>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1</a:t>
              </a:r>
              <a:endParaRPr lang="en-US" altLang="en-US"/>
            </a:p>
          </p:txBody>
        </p:sp>
        <p:sp>
          <p:nvSpPr>
            <p:cNvPr id="128" name="Rectangle 164"/>
            <p:cNvSpPr>
              <a:spLocks noChangeArrowheads="1"/>
            </p:cNvSpPr>
            <p:nvPr/>
          </p:nvSpPr>
          <p:spPr bwMode="auto">
            <a:xfrm>
              <a:off x="8007350" y="2368550"/>
              <a:ext cx="841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29" name="Rectangle 165"/>
            <p:cNvSpPr>
              <a:spLocks noChangeArrowheads="1"/>
            </p:cNvSpPr>
            <p:nvPr/>
          </p:nvSpPr>
          <p:spPr bwMode="auto">
            <a:xfrm>
              <a:off x="8094663" y="2408238"/>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2</a:t>
              </a:r>
              <a:endParaRPr lang="en-US" altLang="en-US"/>
            </a:p>
          </p:txBody>
        </p:sp>
        <p:sp>
          <p:nvSpPr>
            <p:cNvPr id="130" name="Rectangle 166"/>
            <p:cNvSpPr>
              <a:spLocks noChangeArrowheads="1"/>
            </p:cNvSpPr>
            <p:nvPr/>
          </p:nvSpPr>
          <p:spPr bwMode="auto">
            <a:xfrm>
              <a:off x="8007350" y="2843213"/>
              <a:ext cx="84138"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31" name="Rectangle 167"/>
            <p:cNvSpPr>
              <a:spLocks noChangeArrowheads="1"/>
            </p:cNvSpPr>
            <p:nvPr/>
          </p:nvSpPr>
          <p:spPr bwMode="auto">
            <a:xfrm>
              <a:off x="8094663" y="2882900"/>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3</a:t>
              </a:r>
              <a:endParaRPr lang="en-US" altLang="en-US"/>
            </a:p>
          </p:txBody>
        </p:sp>
        <p:sp>
          <p:nvSpPr>
            <p:cNvPr id="132" name="Rectangle 168"/>
            <p:cNvSpPr>
              <a:spLocks noChangeArrowheads="1"/>
            </p:cNvSpPr>
            <p:nvPr/>
          </p:nvSpPr>
          <p:spPr bwMode="auto">
            <a:xfrm>
              <a:off x="8007350" y="3317875"/>
              <a:ext cx="84138"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33" name="Rectangle 169"/>
            <p:cNvSpPr>
              <a:spLocks noChangeArrowheads="1"/>
            </p:cNvSpPr>
            <p:nvPr/>
          </p:nvSpPr>
          <p:spPr bwMode="auto">
            <a:xfrm>
              <a:off x="8094663" y="335597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4</a:t>
              </a:r>
              <a:endParaRPr lang="en-US" altLang="en-US"/>
            </a:p>
          </p:txBody>
        </p:sp>
        <p:sp>
          <p:nvSpPr>
            <p:cNvPr id="134" name="Rectangle 170"/>
            <p:cNvSpPr>
              <a:spLocks noChangeArrowheads="1"/>
            </p:cNvSpPr>
            <p:nvPr/>
          </p:nvSpPr>
          <p:spPr bwMode="auto">
            <a:xfrm>
              <a:off x="8007350" y="3910013"/>
              <a:ext cx="84138"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35" name="Rectangle 171"/>
            <p:cNvSpPr>
              <a:spLocks noChangeArrowheads="1"/>
            </p:cNvSpPr>
            <p:nvPr/>
          </p:nvSpPr>
          <p:spPr bwMode="auto">
            <a:xfrm>
              <a:off x="8094663" y="3949700"/>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5</a:t>
              </a:r>
              <a:endParaRPr lang="en-US" altLang="en-US"/>
            </a:p>
          </p:txBody>
        </p:sp>
        <p:sp>
          <p:nvSpPr>
            <p:cNvPr id="136" name="Rectangle 172"/>
            <p:cNvSpPr>
              <a:spLocks noChangeArrowheads="1"/>
            </p:cNvSpPr>
            <p:nvPr/>
          </p:nvSpPr>
          <p:spPr bwMode="auto">
            <a:xfrm>
              <a:off x="8120063" y="4384675"/>
              <a:ext cx="84137"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37" name="Rectangle 173"/>
            <p:cNvSpPr>
              <a:spLocks noChangeArrowheads="1"/>
            </p:cNvSpPr>
            <p:nvPr/>
          </p:nvSpPr>
          <p:spPr bwMode="auto">
            <a:xfrm>
              <a:off x="8207375" y="4424363"/>
              <a:ext cx="76200"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6</a:t>
              </a:r>
              <a:endParaRPr lang="en-US" altLang="en-US"/>
            </a:p>
          </p:txBody>
        </p:sp>
        <p:sp>
          <p:nvSpPr>
            <p:cNvPr id="138" name="Rectangle 174"/>
            <p:cNvSpPr>
              <a:spLocks noChangeArrowheads="1"/>
            </p:cNvSpPr>
            <p:nvPr/>
          </p:nvSpPr>
          <p:spPr bwMode="auto">
            <a:xfrm>
              <a:off x="8120063" y="4976813"/>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39" name="Rectangle 175"/>
            <p:cNvSpPr>
              <a:spLocks noChangeArrowheads="1"/>
            </p:cNvSpPr>
            <p:nvPr/>
          </p:nvSpPr>
          <p:spPr bwMode="auto">
            <a:xfrm>
              <a:off x="8207375" y="5016500"/>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7</a:t>
              </a:r>
              <a:endParaRPr lang="en-US" altLang="en-US"/>
            </a:p>
          </p:txBody>
        </p:sp>
        <p:sp>
          <p:nvSpPr>
            <p:cNvPr id="140" name="Rectangle 176"/>
            <p:cNvSpPr>
              <a:spLocks noChangeArrowheads="1"/>
            </p:cNvSpPr>
            <p:nvPr/>
          </p:nvSpPr>
          <p:spPr bwMode="auto">
            <a:xfrm>
              <a:off x="8007350" y="5570538"/>
              <a:ext cx="84138"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sp>
          <p:nvSpPr>
            <p:cNvPr id="141" name="Rectangle 177"/>
            <p:cNvSpPr>
              <a:spLocks noChangeArrowheads="1"/>
            </p:cNvSpPr>
            <p:nvPr/>
          </p:nvSpPr>
          <p:spPr bwMode="auto">
            <a:xfrm>
              <a:off x="8094663" y="5610225"/>
              <a:ext cx="76200" cy="182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8</a:t>
              </a:r>
              <a:endParaRPr lang="en-US" altLang="en-US"/>
            </a:p>
          </p:txBody>
        </p:sp>
        <p:grpSp>
          <p:nvGrpSpPr>
            <p:cNvPr id="142" name="Group 178"/>
            <p:cNvGrpSpPr>
              <a:grpSpLocks/>
            </p:cNvGrpSpPr>
            <p:nvPr/>
          </p:nvGrpSpPr>
          <p:grpSpPr bwMode="auto">
            <a:xfrm>
              <a:off x="4343400" y="4267200"/>
              <a:ext cx="100013" cy="1435100"/>
              <a:chOff x="2738" y="2684"/>
              <a:chExt cx="63" cy="904"/>
            </a:xfrm>
          </p:grpSpPr>
          <p:sp>
            <p:nvSpPr>
              <p:cNvPr id="144" name="Freeform 179"/>
              <p:cNvSpPr>
                <a:spLocks/>
              </p:cNvSpPr>
              <p:nvPr/>
            </p:nvSpPr>
            <p:spPr bwMode="auto">
              <a:xfrm>
                <a:off x="2738" y="3497"/>
                <a:ext cx="63" cy="91"/>
              </a:xfrm>
              <a:custGeom>
                <a:avLst/>
                <a:gdLst>
                  <a:gd name="T0" fmla="*/ 32 w 63"/>
                  <a:gd name="T1" fmla="*/ 91 h 91"/>
                  <a:gd name="T2" fmla="*/ 0 w 63"/>
                  <a:gd name="T3" fmla="*/ 0 h 91"/>
                  <a:gd name="T4" fmla="*/ 63 w 63"/>
                  <a:gd name="T5" fmla="*/ 0 h 91"/>
                  <a:gd name="T6" fmla="*/ 32 w 63"/>
                  <a:gd name="T7" fmla="*/ 91 h 91"/>
                </a:gdLst>
                <a:ahLst/>
                <a:cxnLst>
                  <a:cxn ang="0">
                    <a:pos x="T0" y="T1"/>
                  </a:cxn>
                  <a:cxn ang="0">
                    <a:pos x="T2" y="T3"/>
                  </a:cxn>
                  <a:cxn ang="0">
                    <a:pos x="T4" y="T5"/>
                  </a:cxn>
                  <a:cxn ang="0">
                    <a:pos x="T6" y="T7"/>
                  </a:cxn>
                </a:cxnLst>
                <a:rect l="0" t="0" r="r" b="b"/>
                <a:pathLst>
                  <a:path w="63" h="91">
                    <a:moveTo>
                      <a:pt x="32" y="91"/>
                    </a:moveTo>
                    <a:lnTo>
                      <a:pt x="0" y="0"/>
                    </a:lnTo>
                    <a:lnTo>
                      <a:pt x="63" y="0"/>
                    </a:lnTo>
                    <a:lnTo>
                      <a:pt x="32" y="9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45" name="Line 180"/>
              <p:cNvSpPr>
                <a:spLocks noChangeShapeType="1"/>
              </p:cNvSpPr>
              <p:nvPr/>
            </p:nvSpPr>
            <p:spPr bwMode="auto">
              <a:xfrm>
                <a:off x="2770" y="2684"/>
                <a:ext cx="1" cy="880"/>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143" name="Rectangle 181"/>
            <p:cNvSpPr>
              <a:spLocks noChangeArrowheads="1"/>
            </p:cNvSpPr>
            <p:nvPr/>
          </p:nvSpPr>
          <p:spPr bwMode="auto">
            <a:xfrm>
              <a:off x="458788" y="5926138"/>
              <a:ext cx="84137" cy="18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r>
                <a:rPr lang="en-US" altLang="en-US" sz="1200">
                  <a:solidFill>
                    <a:srgbClr val="000000"/>
                  </a:solidFill>
                  <a:latin typeface="Symbol" panose="05050102010706020507" pitchFamily="18" charset="2"/>
                </a:rPr>
                <a:t>l</a:t>
              </a:r>
              <a:endParaRPr lang="en-US" altLang="en-US"/>
            </a:p>
          </p:txBody>
        </p:sp>
      </p:grpSp>
    </p:spTree>
    <p:extLst>
      <p:ext uri="{BB962C8B-B14F-4D97-AF65-F5344CB8AC3E}">
        <p14:creationId xmlns:p14="http://schemas.microsoft.com/office/powerpoint/2010/main" val="18677381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normAutofit fontScale="90000"/>
          </a:bodyPr>
          <a:lstStyle/>
          <a:p>
            <a:r>
              <a:rPr lang="en-US" altLang="en-US" dirty="0"/>
              <a:t>WDM Optics</a:t>
            </a:r>
            <a:endParaRPr lang="en-GB" dirty="0"/>
          </a:p>
        </p:txBody>
      </p:sp>
      <p:sp>
        <p:nvSpPr>
          <p:cNvPr id="3" name="Content Placeholder 2"/>
          <p:cNvSpPr>
            <a:spLocks noGrp="1"/>
          </p:cNvSpPr>
          <p:nvPr>
            <p:ph idx="1"/>
          </p:nvPr>
        </p:nvSpPr>
        <p:spPr>
          <a:xfrm>
            <a:off x="590872" y="836712"/>
            <a:ext cx="8229600" cy="4929411"/>
          </a:xfrm>
        </p:spPr>
        <p:txBody>
          <a:bodyPr>
            <a:normAutofit fontScale="92500"/>
          </a:bodyPr>
          <a:lstStyle/>
          <a:p>
            <a:r>
              <a:rPr lang="en-US" altLang="en-US" dirty="0"/>
              <a:t>Multiplexing: combine optical channels</a:t>
            </a:r>
          </a:p>
          <a:p>
            <a:r>
              <a:rPr lang="en-US" altLang="en-US" dirty="0" err="1"/>
              <a:t>Demultiplexing</a:t>
            </a:r>
            <a:r>
              <a:rPr lang="en-US" altLang="en-US" dirty="0"/>
              <a:t>: separating optical channels</a:t>
            </a:r>
          </a:p>
          <a:p>
            <a:pPr lvl="1"/>
            <a:r>
              <a:rPr lang="en-US" altLang="en-US" dirty="0"/>
              <a:t>Detectors can't tell wavelengths apart</a:t>
            </a:r>
          </a:p>
          <a:p>
            <a:r>
              <a:rPr lang="en-US" altLang="en-US" dirty="0"/>
              <a:t>Separate optical channels</a:t>
            </a:r>
          </a:p>
          <a:p>
            <a:pPr lvl="1"/>
            <a:r>
              <a:rPr lang="en-US" altLang="en-US" dirty="0"/>
              <a:t>When closely spaced</a:t>
            </a:r>
          </a:p>
          <a:p>
            <a:pPr lvl="1"/>
            <a:r>
              <a:rPr lang="en-US" altLang="en-US" dirty="0"/>
              <a:t>Maintain low crosstalk</a:t>
            </a:r>
          </a:p>
          <a:p>
            <a:r>
              <a:rPr lang="en-US" altLang="en-US" dirty="0"/>
              <a:t>Separated channels may be switched</a:t>
            </a:r>
          </a:p>
          <a:p>
            <a:r>
              <a:rPr lang="en-US" altLang="en-US" dirty="0"/>
              <a:t>Wavelengths may be converted</a:t>
            </a:r>
          </a:p>
          <a:p>
            <a:endParaRPr lang="en-GB" dirty="0"/>
          </a:p>
        </p:txBody>
      </p:sp>
    </p:spTree>
    <p:extLst>
      <p:ext uri="{BB962C8B-B14F-4D97-AF65-F5344CB8AC3E}">
        <p14:creationId xmlns:p14="http://schemas.microsoft.com/office/powerpoint/2010/main" val="261205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Fibre over Radio</a:t>
            </a:r>
            <a:endParaRPr lang="en-GB" dirty="0"/>
          </a:p>
        </p:txBody>
      </p:sp>
      <p:sp>
        <p:nvSpPr>
          <p:cNvPr id="3" name="Content Placeholder 2"/>
          <p:cNvSpPr>
            <a:spLocks noGrp="1"/>
          </p:cNvSpPr>
          <p:nvPr>
            <p:ph idx="1"/>
          </p:nvPr>
        </p:nvSpPr>
        <p:spPr/>
        <p:txBody>
          <a:bodyPr/>
          <a:lstStyle/>
          <a:p>
            <a:r>
              <a:rPr lang="en-GB" dirty="0"/>
              <a:t>Radio over </a:t>
            </a:r>
            <a:r>
              <a:rPr lang="en-GB" dirty="0" smtClean="0"/>
              <a:t>Fibre </a:t>
            </a:r>
            <a:r>
              <a:rPr lang="en-GB" dirty="0"/>
              <a:t>technology (</a:t>
            </a:r>
            <a:r>
              <a:rPr lang="en-GB" dirty="0" err="1"/>
              <a:t>RoF</a:t>
            </a:r>
            <a:r>
              <a:rPr lang="en-GB" dirty="0"/>
              <a:t>), an </a:t>
            </a:r>
            <a:r>
              <a:rPr lang="en-GB" dirty="0" smtClean="0"/>
              <a:t>integration of </a:t>
            </a:r>
            <a:r>
              <a:rPr lang="en-GB" dirty="0"/>
              <a:t>wireless and </a:t>
            </a:r>
            <a:r>
              <a:rPr lang="en-GB" dirty="0" smtClean="0"/>
              <a:t>fibre </a:t>
            </a:r>
            <a:r>
              <a:rPr lang="en-GB" dirty="0"/>
              <a:t>optic </a:t>
            </a:r>
            <a:r>
              <a:rPr lang="en-GB" dirty="0" smtClean="0"/>
              <a:t>networks.</a:t>
            </a:r>
          </a:p>
          <a:p>
            <a:r>
              <a:rPr lang="en-GB" dirty="0" err="1"/>
              <a:t>RoF</a:t>
            </a:r>
            <a:r>
              <a:rPr lang="en-GB" dirty="0"/>
              <a:t> systems were mainly used to </a:t>
            </a:r>
            <a:r>
              <a:rPr lang="en-GB" dirty="0" smtClean="0"/>
              <a:t>transport microwave </a:t>
            </a:r>
            <a:r>
              <a:rPr lang="en-GB" dirty="0"/>
              <a:t>signals, and to achieve mobility functions in </a:t>
            </a:r>
            <a:r>
              <a:rPr lang="en-GB" dirty="0" smtClean="0"/>
              <a:t>the central </a:t>
            </a:r>
            <a:r>
              <a:rPr lang="en-GB" dirty="0"/>
              <a:t>office or exchange (CO).</a:t>
            </a:r>
          </a:p>
        </p:txBody>
      </p:sp>
    </p:spTree>
    <p:extLst>
      <p:ext uri="{BB962C8B-B14F-4D97-AF65-F5344CB8AC3E}">
        <p14:creationId xmlns:p14="http://schemas.microsoft.com/office/powerpoint/2010/main" val="2214941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normAutofit fontScale="90000"/>
          </a:bodyPr>
          <a:lstStyle/>
          <a:p>
            <a:r>
              <a:rPr lang="en-GB" dirty="0" smtClean="0"/>
              <a:t>Integration of optical fibre and wireless networks</a:t>
            </a:r>
            <a:endParaRPr lang="en-GB" dirty="0"/>
          </a:p>
        </p:txBody>
      </p:sp>
      <p:sp>
        <p:nvSpPr>
          <p:cNvPr id="3" name="Content Placeholder 2"/>
          <p:cNvSpPr>
            <a:spLocks noGrp="1"/>
          </p:cNvSpPr>
          <p:nvPr>
            <p:ph idx="1"/>
          </p:nvPr>
        </p:nvSpPr>
        <p:spPr>
          <a:xfrm>
            <a:off x="251520" y="1107660"/>
            <a:ext cx="4104456" cy="4525963"/>
          </a:xfrm>
        </p:spPr>
        <p:txBody>
          <a:bodyPr>
            <a:normAutofit fontScale="70000" lnSpcReduction="20000"/>
          </a:bodyPr>
          <a:lstStyle/>
          <a:p>
            <a:pPr marL="0" indent="0" algn="just">
              <a:buNone/>
            </a:pPr>
            <a:r>
              <a:rPr lang="en-GB" dirty="0" smtClean="0"/>
              <a:t>The diagram shows </a:t>
            </a:r>
            <a:r>
              <a:rPr lang="en-GB" dirty="0"/>
              <a:t>that the </a:t>
            </a:r>
            <a:r>
              <a:rPr lang="en-GB" dirty="0" smtClean="0"/>
              <a:t>Central Office (CO) </a:t>
            </a:r>
            <a:r>
              <a:rPr lang="en-GB" dirty="0"/>
              <a:t>provides the </a:t>
            </a:r>
            <a:r>
              <a:rPr lang="en-GB" dirty="0" smtClean="0"/>
              <a:t>interface between </a:t>
            </a:r>
            <a:r>
              <a:rPr lang="en-GB" dirty="0"/>
              <a:t>an external network </a:t>
            </a:r>
            <a:r>
              <a:rPr lang="en-GB" dirty="0" smtClean="0"/>
              <a:t> (</a:t>
            </a:r>
            <a:r>
              <a:rPr lang="en-GB" dirty="0"/>
              <a:t>typically a Metropolitan </a:t>
            </a:r>
            <a:r>
              <a:rPr lang="en-GB" dirty="0" smtClean="0"/>
              <a:t>Area Network </a:t>
            </a:r>
            <a:r>
              <a:rPr lang="en-GB" dirty="0"/>
              <a:t>(MAN) or Local Area Network (LAN)) and </a:t>
            </a:r>
            <a:r>
              <a:rPr lang="en-GB" dirty="0" smtClean="0"/>
              <a:t>a wireless </a:t>
            </a:r>
            <a:r>
              <a:rPr lang="en-GB" dirty="0"/>
              <a:t>network in which multiple BSs provide </a:t>
            </a:r>
            <a:r>
              <a:rPr lang="en-GB" dirty="0" smtClean="0"/>
              <a:t>wireless coverage </a:t>
            </a:r>
            <a:r>
              <a:rPr lang="en-GB" dirty="0"/>
              <a:t>to Mobile Units (MUs). A </a:t>
            </a:r>
            <a:r>
              <a:rPr lang="en-GB" dirty="0" err="1"/>
              <a:t>fiber</a:t>
            </a:r>
            <a:r>
              <a:rPr lang="en-GB" dirty="0"/>
              <a:t> radio </a:t>
            </a:r>
            <a:r>
              <a:rPr lang="en-GB" dirty="0" smtClean="0"/>
              <a:t>network differs </a:t>
            </a:r>
            <a:r>
              <a:rPr lang="en-GB" dirty="0"/>
              <a:t>from a traditional </a:t>
            </a:r>
            <a:r>
              <a:rPr lang="en-GB" dirty="0" err="1"/>
              <a:t>fiber</a:t>
            </a:r>
            <a:r>
              <a:rPr lang="en-GB" dirty="0"/>
              <a:t> to the home (FTTH) </a:t>
            </a:r>
            <a:r>
              <a:rPr lang="en-GB" dirty="0" smtClean="0"/>
              <a:t>access network </a:t>
            </a:r>
            <a:r>
              <a:rPr lang="en-GB" dirty="0"/>
              <a:t>in that the transported data is at a </a:t>
            </a:r>
            <a:r>
              <a:rPr lang="en-GB" dirty="0" smtClean="0"/>
              <a:t>wireless frequency</a:t>
            </a:r>
            <a:r>
              <a:rPr lang="en-GB" dirty="0"/>
              <a:t>.</a:t>
            </a:r>
          </a:p>
        </p:txBody>
      </p:sp>
      <p:pic>
        <p:nvPicPr>
          <p:cNvPr id="1027" name="Picture 3"/>
          <p:cNvPicPr>
            <a:picLocks noChangeAspect="1" noChangeArrowheads="1"/>
          </p:cNvPicPr>
          <p:nvPr/>
        </p:nvPicPr>
        <p:blipFill>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135587" y="1340768"/>
            <a:ext cx="5015381" cy="43917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746577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0040" y="-27384"/>
            <a:ext cx="8229600" cy="720080"/>
          </a:xfrm>
        </p:spPr>
        <p:txBody>
          <a:bodyPr>
            <a:normAutofit fontScale="90000"/>
          </a:bodyPr>
          <a:lstStyle/>
          <a:p>
            <a:r>
              <a:rPr lang="en-GB" dirty="0" err="1" smtClean="0"/>
              <a:t>RoF</a:t>
            </a:r>
            <a:r>
              <a:rPr lang="en-GB" dirty="0" smtClean="0"/>
              <a:t> Network Architecture</a:t>
            </a:r>
            <a:endParaRPr lang="en-GB" dirty="0"/>
          </a:p>
        </p:txBody>
      </p:sp>
      <p:sp>
        <p:nvSpPr>
          <p:cNvPr id="3" name="Content Placeholder 2"/>
          <p:cNvSpPr>
            <a:spLocks noGrp="1"/>
          </p:cNvSpPr>
          <p:nvPr>
            <p:ph idx="1"/>
          </p:nvPr>
        </p:nvSpPr>
        <p:spPr>
          <a:xfrm>
            <a:off x="457200" y="620688"/>
            <a:ext cx="8435280" cy="4968552"/>
          </a:xfrm>
        </p:spPr>
        <p:txBody>
          <a:bodyPr>
            <a:normAutofit fontScale="85000" lnSpcReduction="10000"/>
          </a:bodyPr>
          <a:lstStyle/>
          <a:p>
            <a:pPr marL="0" indent="0" algn="just">
              <a:buNone/>
            </a:pPr>
            <a:r>
              <a:rPr lang="en-GB" dirty="0" err="1"/>
              <a:t>RoF</a:t>
            </a:r>
            <a:r>
              <a:rPr lang="en-GB" dirty="0"/>
              <a:t> network architectures vary according to the </a:t>
            </a:r>
            <a:r>
              <a:rPr lang="en-GB" dirty="0" smtClean="0"/>
              <a:t>planned service </a:t>
            </a:r>
            <a:r>
              <a:rPr lang="en-GB" dirty="0"/>
              <a:t>application. </a:t>
            </a:r>
            <a:endParaRPr lang="en-GB" dirty="0" smtClean="0"/>
          </a:p>
          <a:p>
            <a:pPr marL="0" indent="0" algn="just">
              <a:buNone/>
            </a:pPr>
            <a:r>
              <a:rPr lang="en-GB" dirty="0" smtClean="0"/>
              <a:t>The </a:t>
            </a:r>
            <a:r>
              <a:rPr lang="en-GB" dirty="0"/>
              <a:t>basically </a:t>
            </a:r>
            <a:r>
              <a:rPr lang="en-GB" dirty="0" err="1"/>
              <a:t>RoF</a:t>
            </a:r>
            <a:r>
              <a:rPr lang="en-GB" dirty="0"/>
              <a:t> system consists of a</a:t>
            </a:r>
          </a:p>
          <a:p>
            <a:pPr algn="just"/>
            <a:r>
              <a:rPr lang="en-GB" dirty="0"/>
              <a:t>Central Office (CO) and a Remote Site (RS) connected </a:t>
            </a:r>
            <a:r>
              <a:rPr lang="en-GB" dirty="0" smtClean="0"/>
              <a:t>by an </a:t>
            </a:r>
            <a:r>
              <a:rPr lang="en-GB" dirty="0"/>
              <a:t>optical </a:t>
            </a:r>
            <a:r>
              <a:rPr lang="en-GB" dirty="0" smtClean="0"/>
              <a:t>fibre </a:t>
            </a:r>
            <a:r>
              <a:rPr lang="en-GB" dirty="0"/>
              <a:t>link or network. </a:t>
            </a:r>
            <a:endParaRPr lang="en-GB" dirty="0" smtClean="0"/>
          </a:p>
          <a:p>
            <a:pPr algn="just"/>
            <a:r>
              <a:rPr lang="en-GB" dirty="0" smtClean="0"/>
              <a:t>If </a:t>
            </a:r>
            <a:r>
              <a:rPr lang="en-GB" dirty="0"/>
              <a:t>the application area is </a:t>
            </a:r>
            <a:r>
              <a:rPr lang="en-GB" dirty="0" smtClean="0"/>
              <a:t>in a </a:t>
            </a:r>
            <a:r>
              <a:rPr lang="en-GB" dirty="0"/>
              <a:t>GSM network, </a:t>
            </a:r>
            <a:endParaRPr lang="en-GB" dirty="0" smtClean="0"/>
          </a:p>
          <a:p>
            <a:pPr lvl="1" algn="just"/>
            <a:r>
              <a:rPr lang="en-GB" dirty="0" smtClean="0"/>
              <a:t>The </a:t>
            </a:r>
            <a:r>
              <a:rPr lang="en-GB" dirty="0"/>
              <a:t>CO could be the </a:t>
            </a:r>
            <a:r>
              <a:rPr lang="en-GB" dirty="0" smtClean="0"/>
              <a:t>Mobile Switching </a:t>
            </a:r>
            <a:r>
              <a:rPr lang="en-GB" dirty="0"/>
              <a:t>Centre (MSC) </a:t>
            </a:r>
            <a:endParaRPr lang="en-GB" dirty="0" smtClean="0"/>
          </a:p>
          <a:p>
            <a:pPr lvl="1" algn="just"/>
            <a:r>
              <a:rPr lang="en-GB" dirty="0" smtClean="0"/>
              <a:t>The </a:t>
            </a:r>
            <a:r>
              <a:rPr lang="en-GB" dirty="0"/>
              <a:t>RS the base station (BS).</a:t>
            </a:r>
          </a:p>
          <a:p>
            <a:pPr algn="just"/>
            <a:r>
              <a:rPr lang="en-GB" dirty="0"/>
              <a:t>For Wireless Local Area Networks (WLANs</a:t>
            </a:r>
            <a:r>
              <a:rPr lang="en-GB" dirty="0" smtClean="0"/>
              <a:t>): </a:t>
            </a:r>
          </a:p>
          <a:p>
            <a:pPr lvl="1" algn="just"/>
            <a:r>
              <a:rPr lang="en-GB" dirty="0" smtClean="0"/>
              <a:t> </a:t>
            </a:r>
            <a:r>
              <a:rPr lang="en-GB" dirty="0"/>
              <a:t>the </a:t>
            </a:r>
            <a:r>
              <a:rPr lang="en-GB" dirty="0" smtClean="0"/>
              <a:t>CO would </a:t>
            </a:r>
            <a:r>
              <a:rPr lang="en-GB" dirty="0"/>
              <a:t>be the head end </a:t>
            </a:r>
            <a:endParaRPr lang="en-GB" dirty="0" smtClean="0"/>
          </a:p>
          <a:p>
            <a:pPr lvl="1" algn="just"/>
            <a:r>
              <a:rPr lang="en-GB" dirty="0" smtClean="0"/>
              <a:t>The Radio Access Point (RAP) would act as the RS.</a:t>
            </a:r>
            <a:endParaRPr lang="en-GB" dirty="0"/>
          </a:p>
        </p:txBody>
      </p:sp>
    </p:spTree>
    <p:extLst>
      <p:ext uri="{BB962C8B-B14F-4D97-AF65-F5344CB8AC3E}">
        <p14:creationId xmlns:p14="http://schemas.microsoft.com/office/powerpoint/2010/main" val="1894647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648072"/>
          </a:xfrm>
        </p:spPr>
        <p:txBody>
          <a:bodyPr>
            <a:normAutofit fontScale="90000"/>
          </a:bodyPr>
          <a:lstStyle/>
          <a:p>
            <a:r>
              <a:rPr lang="en-GB" dirty="0" err="1"/>
              <a:t>RoF</a:t>
            </a:r>
            <a:r>
              <a:rPr lang="en-GB" dirty="0"/>
              <a:t> Network Architecture</a:t>
            </a:r>
          </a:p>
        </p:txBody>
      </p:sp>
      <p:pic>
        <p:nvPicPr>
          <p:cNvPr id="2051" name="Picture 3"/>
          <p:cNvPicPr>
            <a:picLocks noChangeAspect="1" noChangeArrowheads="1"/>
          </p:cNvPicPr>
          <p:nvPr/>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467544" y="692696"/>
            <a:ext cx="8136904" cy="48333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3101097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3378" y="116632"/>
            <a:ext cx="8229600" cy="648072"/>
          </a:xfrm>
        </p:spPr>
        <p:txBody>
          <a:bodyPr>
            <a:normAutofit fontScale="90000"/>
          </a:bodyPr>
          <a:lstStyle/>
          <a:p>
            <a:r>
              <a:rPr lang="en-GB" dirty="0" smtClean="0"/>
              <a:t>Limiting optical factors</a:t>
            </a:r>
            <a:endParaRPr lang="en-GB" dirty="0"/>
          </a:p>
        </p:txBody>
      </p:sp>
      <p:sp>
        <p:nvSpPr>
          <p:cNvPr id="3" name="Content Placeholder 2"/>
          <p:cNvSpPr>
            <a:spLocks noGrp="1"/>
          </p:cNvSpPr>
          <p:nvPr>
            <p:ph idx="1"/>
          </p:nvPr>
        </p:nvSpPr>
        <p:spPr>
          <a:xfrm>
            <a:off x="539552" y="836712"/>
            <a:ext cx="8229600" cy="4896543"/>
          </a:xfrm>
        </p:spPr>
        <p:txBody>
          <a:bodyPr>
            <a:normAutofit fontScale="85000" lnSpcReduction="10000"/>
          </a:bodyPr>
          <a:lstStyle/>
          <a:p>
            <a:pPr algn="just"/>
            <a:r>
              <a:rPr lang="en-GB" dirty="0" smtClean="0"/>
              <a:t>Optical </a:t>
            </a:r>
            <a:r>
              <a:rPr lang="en-GB" dirty="0"/>
              <a:t>technologies has some </a:t>
            </a:r>
            <a:r>
              <a:rPr lang="en-GB" dirty="0" smtClean="0"/>
              <a:t>limitations like amplified </a:t>
            </a:r>
            <a:r>
              <a:rPr lang="en-GB" dirty="0"/>
              <a:t>spontaneous emission (ASE), noise, distortions</a:t>
            </a:r>
            <a:r>
              <a:rPr lang="en-GB" dirty="0" smtClean="0"/>
              <a:t>, dispersion </a:t>
            </a:r>
            <a:r>
              <a:rPr lang="en-GB" dirty="0"/>
              <a:t>and nonlinearities</a:t>
            </a:r>
            <a:r>
              <a:rPr lang="en-GB" dirty="0" smtClean="0"/>
              <a:t>.</a:t>
            </a:r>
          </a:p>
          <a:p>
            <a:pPr algn="just"/>
            <a:r>
              <a:rPr lang="en-GB" dirty="0" smtClean="0"/>
              <a:t>Signal </a:t>
            </a:r>
            <a:r>
              <a:rPr lang="en-GB" dirty="0"/>
              <a:t>impairments such as noise </a:t>
            </a:r>
            <a:r>
              <a:rPr lang="en-GB" dirty="0" smtClean="0"/>
              <a:t>and distortion</a:t>
            </a:r>
            <a:r>
              <a:rPr lang="en-GB" dirty="0"/>
              <a:t>, which are important in </a:t>
            </a:r>
            <a:r>
              <a:rPr lang="en-GB" dirty="0" smtClean="0"/>
              <a:t> analogue communication systems</a:t>
            </a:r>
            <a:r>
              <a:rPr lang="en-GB" dirty="0"/>
              <a:t>, tend to limit the Noise Figure (NF) and </a:t>
            </a:r>
            <a:r>
              <a:rPr lang="en-GB" dirty="0" smtClean="0"/>
              <a:t>Dynamic Range </a:t>
            </a:r>
            <a:r>
              <a:rPr lang="en-GB" dirty="0"/>
              <a:t>(DR) of the </a:t>
            </a:r>
            <a:r>
              <a:rPr lang="en-GB" dirty="0" err="1"/>
              <a:t>RoF</a:t>
            </a:r>
            <a:r>
              <a:rPr lang="en-GB" dirty="0"/>
              <a:t> </a:t>
            </a:r>
            <a:r>
              <a:rPr lang="en-GB" dirty="0" smtClean="0"/>
              <a:t>links</a:t>
            </a:r>
          </a:p>
          <a:p>
            <a:pPr algn="just"/>
            <a:r>
              <a:rPr lang="en-GB" dirty="0"/>
              <a:t>DR is a very </a:t>
            </a:r>
            <a:r>
              <a:rPr lang="en-GB" dirty="0" smtClean="0"/>
              <a:t>important parameter </a:t>
            </a:r>
            <a:r>
              <a:rPr lang="en-GB" dirty="0"/>
              <a:t>for mobile (cellular) communication </a:t>
            </a:r>
            <a:r>
              <a:rPr lang="en-GB" dirty="0" smtClean="0"/>
              <a:t>systems such </a:t>
            </a:r>
            <a:r>
              <a:rPr lang="en-GB" dirty="0"/>
              <a:t>as GSM because the power received at the BS </a:t>
            </a:r>
            <a:r>
              <a:rPr lang="en-GB" dirty="0" smtClean="0"/>
              <a:t>from the </a:t>
            </a:r>
            <a:r>
              <a:rPr lang="en-GB" dirty="0"/>
              <a:t>MUs varies widely (e.g. 80 dB).</a:t>
            </a:r>
          </a:p>
        </p:txBody>
      </p:sp>
    </p:spTree>
    <p:extLst>
      <p:ext uri="{BB962C8B-B14F-4D97-AF65-F5344CB8AC3E}">
        <p14:creationId xmlns:p14="http://schemas.microsoft.com/office/powerpoint/2010/main" val="374505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4082"/>
          </a:xfrm>
        </p:spPr>
        <p:txBody>
          <a:bodyPr>
            <a:normAutofit fontScale="90000"/>
          </a:bodyPr>
          <a:lstStyle/>
          <a:p>
            <a:r>
              <a:rPr lang="en-GB" dirty="0"/>
              <a:t>Limiting optical factors</a:t>
            </a:r>
          </a:p>
        </p:txBody>
      </p:sp>
      <p:sp>
        <p:nvSpPr>
          <p:cNvPr id="3" name="Content Placeholder 2"/>
          <p:cNvSpPr>
            <a:spLocks noGrp="1"/>
          </p:cNvSpPr>
          <p:nvPr>
            <p:ph idx="1"/>
          </p:nvPr>
        </p:nvSpPr>
        <p:spPr>
          <a:xfrm>
            <a:off x="539552" y="908720"/>
            <a:ext cx="8229600" cy="4929411"/>
          </a:xfrm>
        </p:spPr>
        <p:txBody>
          <a:bodyPr>
            <a:normAutofit lnSpcReduction="10000"/>
          </a:bodyPr>
          <a:lstStyle/>
          <a:p>
            <a:pPr algn="just"/>
            <a:r>
              <a:rPr lang="en-GB" dirty="0"/>
              <a:t>The RF </a:t>
            </a:r>
            <a:r>
              <a:rPr lang="en-GB" dirty="0" smtClean="0"/>
              <a:t>power received </a:t>
            </a:r>
            <a:r>
              <a:rPr lang="en-GB" dirty="0"/>
              <a:t>from a MU which is close to the BS can be </a:t>
            </a:r>
            <a:r>
              <a:rPr lang="en-GB" dirty="0" smtClean="0"/>
              <a:t>much higher </a:t>
            </a:r>
            <a:r>
              <a:rPr lang="en-GB" dirty="0"/>
              <a:t>than the RF power received from a MU which </a:t>
            </a:r>
            <a:r>
              <a:rPr lang="en-GB" dirty="0" smtClean="0"/>
              <a:t>is several </a:t>
            </a:r>
            <a:r>
              <a:rPr lang="en-GB" dirty="0"/>
              <a:t>kilometres away, but within the same cell</a:t>
            </a:r>
            <a:r>
              <a:rPr lang="en-GB" dirty="0" smtClean="0"/>
              <a:t>.</a:t>
            </a:r>
          </a:p>
          <a:p>
            <a:pPr algn="just"/>
            <a:r>
              <a:rPr lang="en-GB" dirty="0" smtClean="0"/>
              <a:t>The noise </a:t>
            </a:r>
            <a:r>
              <a:rPr lang="en-GB" dirty="0"/>
              <a:t>sources in analogue optical </a:t>
            </a:r>
            <a:r>
              <a:rPr lang="en-GB" dirty="0" smtClean="0"/>
              <a:t>fibre </a:t>
            </a:r>
            <a:r>
              <a:rPr lang="en-GB" dirty="0"/>
              <a:t>links include </a:t>
            </a:r>
            <a:r>
              <a:rPr lang="en-GB" dirty="0" smtClean="0"/>
              <a:t>the laser’s </a:t>
            </a:r>
            <a:r>
              <a:rPr lang="en-GB" dirty="0"/>
              <a:t>Relative Intensity Noise (RIN), the laser’s </a:t>
            </a:r>
            <a:r>
              <a:rPr lang="en-GB" dirty="0" smtClean="0"/>
              <a:t>phase noise</a:t>
            </a:r>
            <a:r>
              <a:rPr lang="en-GB" dirty="0"/>
              <a:t>, the photodiode’s shot noise and the </a:t>
            </a:r>
            <a:r>
              <a:rPr lang="en-GB" dirty="0" smtClean="0"/>
              <a:t>amplifier’s thermal </a:t>
            </a:r>
            <a:r>
              <a:rPr lang="en-GB" dirty="0"/>
              <a:t>noise.</a:t>
            </a:r>
          </a:p>
        </p:txBody>
      </p:sp>
    </p:spTree>
    <p:extLst>
      <p:ext uri="{BB962C8B-B14F-4D97-AF65-F5344CB8AC3E}">
        <p14:creationId xmlns:p14="http://schemas.microsoft.com/office/powerpoint/2010/main" val="2878807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p14="http://schemas.microsoft.com/office/powerpoint/2010/main" val="67555667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0457" y="116632"/>
            <a:ext cx="8229600" cy="634082"/>
          </a:xfrm>
        </p:spPr>
        <p:txBody>
          <a:bodyPr>
            <a:normAutofit fontScale="90000"/>
          </a:bodyPr>
          <a:lstStyle/>
          <a:p>
            <a:r>
              <a:rPr lang="en-GB" dirty="0" smtClean="0"/>
              <a:t>References</a:t>
            </a:r>
            <a:endParaRPr lang="en-GB" dirty="0"/>
          </a:p>
        </p:txBody>
      </p:sp>
      <p:sp>
        <p:nvSpPr>
          <p:cNvPr id="3" name="Content Placeholder 2"/>
          <p:cNvSpPr>
            <a:spLocks noGrp="1"/>
          </p:cNvSpPr>
          <p:nvPr>
            <p:ph idx="1"/>
          </p:nvPr>
        </p:nvSpPr>
        <p:spPr>
          <a:xfrm>
            <a:off x="457200" y="789855"/>
            <a:ext cx="8229600" cy="5375449"/>
          </a:xfrm>
        </p:spPr>
        <p:txBody>
          <a:bodyPr>
            <a:normAutofit fontScale="32500" lnSpcReduction="20000"/>
          </a:bodyPr>
          <a:lstStyle/>
          <a:p>
            <a:pPr marL="349250" lvl="0" indent="-349250">
              <a:spcBef>
                <a:spcPts val="2000"/>
              </a:spcBef>
              <a:buClr>
                <a:schemeClr val="accent1">
                  <a:lumMod val="60000"/>
                  <a:lumOff val="40000"/>
                </a:schemeClr>
              </a:buClr>
              <a:buSzPct val="110000"/>
              <a:buFont typeface="Wingdings 2" pitchFamily="18" charset="2"/>
              <a:buChar char=""/>
              <a:defRPr/>
            </a:pPr>
            <a:r>
              <a:rPr lang="en-GB" sz="3400" dirty="0" smtClean="0">
                <a:latin typeface="Times New Roman" pitchFamily="18" charset="0"/>
                <a:cs typeface="Times New Roman" pitchFamily="18" charset="0"/>
              </a:rPr>
              <a:t>J. Hecht, Understanding Fibre Optic Components, Prentice Hall, 2002, 4</a:t>
            </a:r>
            <a:r>
              <a:rPr lang="en-GB" sz="3400" baseline="30000" dirty="0" smtClean="0">
                <a:latin typeface="Times New Roman" pitchFamily="18" charset="0"/>
                <a:cs typeface="Times New Roman" pitchFamily="18" charset="0"/>
              </a:rPr>
              <a:t>th</a:t>
            </a:r>
            <a:r>
              <a:rPr lang="en-GB" sz="3400" dirty="0" smtClean="0">
                <a:latin typeface="Times New Roman" pitchFamily="18" charset="0"/>
                <a:cs typeface="Times New Roman" pitchFamily="18" charset="0"/>
              </a:rPr>
              <a:t> ed.</a:t>
            </a:r>
          </a:p>
          <a:p>
            <a:pPr marL="349250" lvl="0" indent="-349250">
              <a:spcBef>
                <a:spcPts val="2000"/>
              </a:spcBef>
              <a:buClr>
                <a:schemeClr val="accent1">
                  <a:lumMod val="60000"/>
                  <a:lumOff val="40000"/>
                </a:schemeClr>
              </a:buClr>
              <a:buSzPct val="110000"/>
              <a:buFont typeface="Wingdings 2" pitchFamily="18" charset="2"/>
              <a:buChar char=""/>
              <a:defRPr/>
            </a:pPr>
            <a:r>
              <a:rPr lang="en-GB" sz="3400" dirty="0" smtClean="0">
                <a:latin typeface="Times New Roman" pitchFamily="18" charset="0"/>
                <a:cs typeface="Times New Roman" pitchFamily="18" charset="0"/>
              </a:rPr>
              <a:t>A</a:t>
            </a:r>
            <a:r>
              <a:rPr lang="en-GB" sz="3400" dirty="0">
                <a:latin typeface="Times New Roman" pitchFamily="18" charset="0"/>
                <a:cs typeface="Times New Roman" pitchFamily="18" charset="0"/>
              </a:rPr>
              <a:t>. S. </a:t>
            </a:r>
            <a:r>
              <a:rPr lang="en-GB" sz="3400" dirty="0" err="1">
                <a:latin typeface="Times New Roman" pitchFamily="18" charset="0"/>
                <a:cs typeface="Times New Roman" pitchFamily="18" charset="0"/>
              </a:rPr>
              <a:t>Tanenbaum</a:t>
            </a:r>
            <a:r>
              <a:rPr lang="en-GB" sz="3400" dirty="0">
                <a:latin typeface="Times New Roman" pitchFamily="18" charset="0"/>
                <a:cs typeface="Times New Roman" pitchFamily="18" charset="0"/>
              </a:rPr>
              <a:t>, D. J. </a:t>
            </a:r>
            <a:r>
              <a:rPr lang="en-GB" sz="3400" dirty="0" err="1">
                <a:latin typeface="Times New Roman" pitchFamily="18" charset="0"/>
                <a:cs typeface="Times New Roman" pitchFamily="18" charset="0"/>
              </a:rPr>
              <a:t>Wetherall</a:t>
            </a:r>
            <a:r>
              <a:rPr lang="en-GB" sz="3400" dirty="0">
                <a:latin typeface="Times New Roman" pitchFamily="18" charset="0"/>
                <a:cs typeface="Times New Roman" pitchFamily="18" charset="0"/>
              </a:rPr>
              <a:t>, Computer Networks, Pearson Education Limited, 2014.</a:t>
            </a:r>
          </a:p>
          <a:p>
            <a:pPr marL="349250" lvl="0" indent="-349250">
              <a:spcBef>
                <a:spcPts val="2000"/>
              </a:spcBef>
              <a:buClr>
                <a:schemeClr val="accent1">
                  <a:lumMod val="60000"/>
                  <a:lumOff val="40000"/>
                </a:schemeClr>
              </a:buClr>
              <a:buSzPct val="110000"/>
              <a:buFont typeface="Wingdings 2" pitchFamily="18" charset="2"/>
              <a:buChar char=""/>
              <a:defRPr/>
            </a:pPr>
            <a:r>
              <a:rPr lang="en-GB" sz="3400" dirty="0">
                <a:latin typeface="Times New Roman" pitchFamily="18" charset="0"/>
                <a:cs typeface="Times New Roman" pitchFamily="18" charset="0"/>
              </a:rPr>
              <a:t>W. Stalling, Wireless Communications &amp; Networks, Pearson Prentice Hall, 2005.</a:t>
            </a:r>
          </a:p>
          <a:p>
            <a:pPr marL="349250" lvl="0" indent="-349250">
              <a:spcBef>
                <a:spcPts val="2000"/>
              </a:spcBef>
              <a:buClr>
                <a:schemeClr val="accent1">
                  <a:lumMod val="60000"/>
                  <a:lumOff val="40000"/>
                </a:schemeClr>
              </a:buClr>
              <a:buSzPct val="110000"/>
              <a:buFont typeface="Wingdings 2" pitchFamily="18" charset="2"/>
              <a:buChar char=""/>
              <a:defRPr/>
            </a:pPr>
            <a:r>
              <a:rPr lang="en-GB" sz="3400" dirty="0">
                <a:latin typeface="Times New Roman" pitchFamily="18" charset="0"/>
                <a:cs typeface="Times New Roman" pitchFamily="18" charset="0"/>
              </a:rPr>
              <a:t>K. </a:t>
            </a:r>
            <a:r>
              <a:rPr lang="en-GB" sz="3400" dirty="0" err="1">
                <a:latin typeface="Times New Roman" pitchFamily="18" charset="0"/>
                <a:cs typeface="Times New Roman" pitchFamily="18" charset="0"/>
              </a:rPr>
              <a:t>Pahlavan</a:t>
            </a:r>
            <a:r>
              <a:rPr lang="en-GB" sz="3400" dirty="0">
                <a:latin typeface="Times New Roman" pitchFamily="18" charset="0"/>
                <a:cs typeface="Times New Roman" pitchFamily="18" charset="0"/>
              </a:rPr>
              <a:t>, P. Krishnamurthy, Networking Fundamental, wide, Local and Personal Area Communications, John Wiley &amp; Sons Ltd, 2009</a:t>
            </a:r>
            <a:r>
              <a:rPr lang="en-GB" sz="3400" dirty="0" smtClean="0">
                <a:latin typeface="Times New Roman" pitchFamily="18" charset="0"/>
                <a:cs typeface="Times New Roman" pitchFamily="18" charset="0"/>
              </a:rPr>
              <a:t>.</a:t>
            </a:r>
          </a:p>
          <a:p>
            <a:r>
              <a:rPr lang="en-US" altLang="ja-JP" sz="3400" dirty="0"/>
              <a:t>Frank </a:t>
            </a:r>
            <a:r>
              <a:rPr lang="en-US" altLang="ja-JP" sz="3400" dirty="0" err="1"/>
              <a:t>Ohrtman</a:t>
            </a:r>
            <a:r>
              <a:rPr lang="en-US" altLang="ja-JP" sz="3400" dirty="0"/>
              <a:t>: “</a:t>
            </a:r>
            <a:r>
              <a:rPr lang="en-US" altLang="ja-JP" sz="3400" dirty="0" err="1"/>
              <a:t>Wimax</a:t>
            </a:r>
            <a:r>
              <a:rPr lang="en-US" altLang="ja-JP" sz="3400" dirty="0"/>
              <a:t> overview”: </a:t>
            </a:r>
            <a:r>
              <a:rPr lang="en-US" altLang="ja-JP" sz="3400" dirty="0">
                <a:hlinkClick r:id="rId2"/>
              </a:rPr>
              <a:t>http://www.wimax.com/education/wimax/wimax_overview</a:t>
            </a:r>
            <a:endParaRPr lang="en-US" altLang="ja-JP" sz="3400" dirty="0"/>
          </a:p>
          <a:p>
            <a:r>
              <a:rPr lang="en-US" altLang="ja-JP" sz="3400" dirty="0"/>
              <a:t>“The 802.16 </a:t>
            </a:r>
            <a:r>
              <a:rPr lang="en-US" altLang="ja-JP" sz="3400" dirty="0" err="1"/>
              <a:t>WirelessMAN</a:t>
            </a:r>
            <a:r>
              <a:rPr lang="en-US" altLang="ja-JP" sz="3400" dirty="0"/>
              <a:t>™ MAC: It’s Done, but What Is It?” (2001-11-12)</a:t>
            </a:r>
          </a:p>
          <a:p>
            <a:pPr marL="349250" lvl="0" indent="-349250">
              <a:spcBef>
                <a:spcPts val="2000"/>
              </a:spcBef>
              <a:buClr>
                <a:schemeClr val="accent1">
                  <a:lumMod val="60000"/>
                  <a:lumOff val="40000"/>
                </a:schemeClr>
              </a:buClr>
              <a:buSzPct val="110000"/>
              <a:buFont typeface="Wingdings 2" pitchFamily="18" charset="2"/>
              <a:buChar char=""/>
            </a:pPr>
            <a:r>
              <a:rPr lang="en-GB" sz="3400" b="1" dirty="0" smtClean="0">
                <a:latin typeface="Times New Roman" pitchFamily="18" charset="0"/>
                <a:cs typeface="Times New Roman" pitchFamily="18" charset="0"/>
              </a:rPr>
              <a:t>C</a:t>
            </a:r>
            <a:r>
              <a:rPr lang="en-GB" sz="3400" b="1" dirty="0">
                <a:latin typeface="Times New Roman" pitchFamily="18" charset="0"/>
                <a:cs typeface="Times New Roman" pitchFamily="18" charset="0"/>
              </a:rPr>
              <a:t>. Campbell</a:t>
            </a:r>
            <a:r>
              <a:rPr lang="en-GB" sz="3400" dirty="0">
                <a:latin typeface="Times New Roman" pitchFamily="18" charset="0"/>
                <a:cs typeface="Times New Roman" pitchFamily="18" charset="0"/>
              </a:rPr>
              <a:t>, H. Senior, J. Loo, B. Moore, Adapting Multichannel Assignment and IEEE 802.11 Networks to Operate in Wireless Sensor Networks Environment, “Wireless Sensor Networks: Current Status and Future Trends” by: </a:t>
            </a:r>
            <a:r>
              <a:rPr lang="en-GB" sz="3400" dirty="0" err="1">
                <a:latin typeface="Times New Roman" pitchFamily="18" charset="0"/>
                <a:cs typeface="Times New Roman" pitchFamily="18" charset="0"/>
              </a:rPr>
              <a:t>Auerbach</a:t>
            </a:r>
            <a:r>
              <a:rPr lang="en-GB" sz="3400" dirty="0">
                <a:latin typeface="Times New Roman" pitchFamily="18" charset="0"/>
                <a:cs typeface="Times New Roman" pitchFamily="18" charset="0"/>
              </a:rPr>
              <a:t> Publications, </a:t>
            </a:r>
            <a:r>
              <a:rPr lang="en-GB" sz="3400" dirty="0">
                <a:latin typeface="Times New Roman" pitchFamily="18" charset="0"/>
                <a:cs typeface="Times New Roman" pitchFamily="18" charset="0"/>
                <a:hlinkClick r:id="rId3"/>
              </a:rPr>
              <a:t>CRC Press, Taylor &amp; Francis Group</a:t>
            </a:r>
            <a:r>
              <a:rPr lang="en-GB" sz="3400" dirty="0">
                <a:latin typeface="Times New Roman" pitchFamily="18" charset="0"/>
                <a:cs typeface="Times New Roman" pitchFamily="18" charset="0"/>
              </a:rPr>
              <a:t>, USA, 2013, pp. 149 -176</a:t>
            </a:r>
          </a:p>
          <a:p>
            <a:pPr marL="349250" lvl="0" indent="-349250">
              <a:spcBef>
                <a:spcPts val="2000"/>
              </a:spcBef>
              <a:buClr>
                <a:schemeClr val="accent1">
                  <a:lumMod val="60000"/>
                  <a:lumOff val="40000"/>
                </a:schemeClr>
              </a:buClr>
              <a:buSzPct val="110000"/>
              <a:buFont typeface="Wingdings 2" pitchFamily="18" charset="2"/>
              <a:buChar char=""/>
            </a:pPr>
            <a:r>
              <a:rPr lang="en-GB" sz="3400" b="1" dirty="0">
                <a:latin typeface="Times New Roman" pitchFamily="18" charset="0"/>
                <a:cs typeface="Times New Roman" pitchFamily="18" charset="0"/>
              </a:rPr>
              <a:t>S. Khan</a:t>
            </a:r>
            <a:r>
              <a:rPr lang="en-GB" sz="3400" dirty="0">
                <a:latin typeface="Times New Roman" pitchFamily="18" charset="0"/>
                <a:cs typeface="Times New Roman" pitchFamily="18" charset="0"/>
              </a:rPr>
              <a:t>, A. K. </a:t>
            </a:r>
            <a:r>
              <a:rPr lang="en-GB" sz="3400" dirty="0" err="1">
                <a:latin typeface="Times New Roman" pitchFamily="18" charset="0"/>
                <a:cs typeface="Times New Roman" pitchFamily="18" charset="0"/>
              </a:rPr>
              <a:t>Pathan</a:t>
            </a:r>
            <a:r>
              <a:rPr lang="en-GB" sz="3400" dirty="0">
                <a:latin typeface="Times New Roman" pitchFamily="18" charset="0"/>
                <a:cs typeface="Times New Roman" pitchFamily="18" charset="0"/>
              </a:rPr>
              <a:t>, N. </a:t>
            </a:r>
            <a:r>
              <a:rPr lang="en-GB" sz="3400" dirty="0" err="1">
                <a:latin typeface="Times New Roman" pitchFamily="18" charset="0"/>
                <a:cs typeface="Times New Roman" pitchFamily="18" charset="0"/>
              </a:rPr>
              <a:t>Alrajeh</a:t>
            </a:r>
            <a:r>
              <a:rPr lang="en-GB" sz="3400" u="sng" dirty="0">
                <a:latin typeface="Times New Roman" pitchFamily="18" charset="0"/>
                <a:cs typeface="Times New Roman" pitchFamily="18" charset="0"/>
              </a:rPr>
              <a:t>,</a:t>
            </a:r>
            <a:r>
              <a:rPr lang="en-GB" sz="3400" dirty="0">
                <a:latin typeface="Times New Roman" pitchFamily="18" charset="0"/>
                <a:cs typeface="Times New Roman" pitchFamily="18" charset="0"/>
              </a:rPr>
              <a:t> , Wireless Sensor Networks: Current Status and Future Trends , </a:t>
            </a:r>
            <a:r>
              <a:rPr lang="en-GB" sz="3400" dirty="0" err="1">
                <a:latin typeface="Times New Roman" pitchFamily="18" charset="0"/>
                <a:cs typeface="Times New Roman" pitchFamily="18" charset="0"/>
              </a:rPr>
              <a:t>Auerbach</a:t>
            </a:r>
            <a:r>
              <a:rPr lang="en-GB" sz="3400" dirty="0">
                <a:latin typeface="Times New Roman" pitchFamily="18" charset="0"/>
                <a:cs typeface="Times New Roman" pitchFamily="18" charset="0"/>
              </a:rPr>
              <a:t> Publications, </a:t>
            </a:r>
            <a:r>
              <a:rPr lang="en-GB" sz="3400" u="sng" dirty="0">
                <a:latin typeface="Times New Roman" pitchFamily="18" charset="0"/>
                <a:cs typeface="Times New Roman" pitchFamily="18" charset="0"/>
                <a:hlinkClick r:id="rId3"/>
              </a:rPr>
              <a:t>CRC Press, Taylor &amp; Francis Group</a:t>
            </a:r>
            <a:r>
              <a:rPr lang="en-GB" sz="3400" dirty="0">
                <a:latin typeface="Times New Roman" pitchFamily="18" charset="0"/>
                <a:cs typeface="Times New Roman" pitchFamily="18" charset="0"/>
              </a:rPr>
              <a:t>, USA, 2013.</a:t>
            </a:r>
          </a:p>
          <a:p>
            <a:pPr marL="349250" lvl="0" indent="-349250">
              <a:spcBef>
                <a:spcPts val="2000"/>
              </a:spcBef>
              <a:buClr>
                <a:schemeClr val="accent1">
                  <a:lumMod val="60000"/>
                  <a:lumOff val="40000"/>
                </a:schemeClr>
              </a:buClr>
              <a:buSzPct val="110000"/>
              <a:buFont typeface="Wingdings 2" pitchFamily="18" charset="2"/>
              <a:buChar char=""/>
              <a:defRPr/>
            </a:pPr>
            <a:r>
              <a:rPr lang="en-GB" sz="3400" b="1" dirty="0">
                <a:latin typeface="Times New Roman" pitchFamily="18" charset="0"/>
                <a:cs typeface="Times New Roman" pitchFamily="18" charset="0"/>
              </a:rPr>
              <a:t>C. E-A Campbell</a:t>
            </a:r>
            <a:r>
              <a:rPr lang="en-US" sz="3400" dirty="0">
                <a:latin typeface="Times New Roman" pitchFamily="18" charset="0"/>
                <a:cs typeface="Times New Roman" pitchFamily="18" charset="0"/>
              </a:rPr>
              <a:t>, S. Khan, D. Singh, </a:t>
            </a:r>
            <a:r>
              <a:rPr lang="en-GB" sz="3400" dirty="0">
                <a:latin typeface="Times New Roman" pitchFamily="18" charset="0"/>
                <a:cs typeface="Times New Roman" pitchFamily="18" charset="0"/>
              </a:rPr>
              <a:t>K.K. Loo</a:t>
            </a:r>
            <a:r>
              <a:rPr lang="en-US" sz="3400" dirty="0">
                <a:latin typeface="Times New Roman" pitchFamily="18" charset="0"/>
                <a:cs typeface="Times New Roman" pitchFamily="18" charset="0"/>
              </a:rPr>
              <a:t>, </a:t>
            </a:r>
            <a:r>
              <a:rPr lang="en-GB" sz="3400" dirty="0">
                <a:latin typeface="Times New Roman" pitchFamily="18" charset="0"/>
                <a:cs typeface="Times New Roman" pitchFamily="18" charset="0"/>
              </a:rPr>
              <a:t>Multi-channel Multi-radio using 802.11 based Media Access for Sink Nodes in Wireless Sensor Networks,  </a:t>
            </a:r>
            <a:r>
              <a:rPr lang="en-GB" sz="3400" i="1" dirty="0">
                <a:latin typeface="Times New Roman" pitchFamily="18" charset="0"/>
                <a:cs typeface="Times New Roman" pitchFamily="18" charset="0"/>
              </a:rPr>
              <a:t>Sensors </a:t>
            </a:r>
            <a:r>
              <a:rPr lang="en-GB" sz="3400" b="1" dirty="0">
                <a:latin typeface="Times New Roman" pitchFamily="18" charset="0"/>
                <a:cs typeface="Times New Roman" pitchFamily="18" charset="0"/>
              </a:rPr>
              <a:t>2011</a:t>
            </a:r>
            <a:r>
              <a:rPr lang="en-GB" sz="3400" dirty="0">
                <a:latin typeface="Times New Roman" pitchFamily="18" charset="0"/>
                <a:cs typeface="Times New Roman" pitchFamily="18" charset="0"/>
              </a:rPr>
              <a:t>, </a:t>
            </a:r>
            <a:r>
              <a:rPr lang="en-GB" sz="3400" i="1" dirty="0">
                <a:latin typeface="Times New Roman" pitchFamily="18" charset="0"/>
                <a:cs typeface="Times New Roman" pitchFamily="18" charset="0"/>
              </a:rPr>
              <a:t>pp.</a:t>
            </a:r>
            <a:r>
              <a:rPr lang="en-GB" sz="3400" dirty="0">
                <a:latin typeface="Times New Roman" pitchFamily="18" charset="0"/>
                <a:cs typeface="Times New Roman" pitchFamily="18" charset="0"/>
              </a:rPr>
              <a:t> 4917-4942 (SCI-E)</a:t>
            </a:r>
          </a:p>
          <a:p>
            <a:pPr marL="349250" lvl="0" indent="-349250">
              <a:spcBef>
                <a:spcPts val="2000"/>
              </a:spcBef>
              <a:buClr>
                <a:schemeClr val="accent1">
                  <a:lumMod val="60000"/>
                  <a:lumOff val="40000"/>
                </a:schemeClr>
              </a:buClr>
              <a:buSzPct val="110000"/>
              <a:buFont typeface="Wingdings 2" pitchFamily="18" charset="2"/>
              <a:buChar char=""/>
              <a:defRPr/>
            </a:pPr>
            <a:r>
              <a:rPr lang="en-GB" sz="3400" b="1" dirty="0">
                <a:latin typeface="Times New Roman" pitchFamily="18" charset="0"/>
                <a:cs typeface="Times New Roman" pitchFamily="18" charset="0"/>
              </a:rPr>
              <a:t>C. E-A Campbell</a:t>
            </a:r>
            <a:r>
              <a:rPr lang="en-GB" sz="3400" dirty="0">
                <a:latin typeface="Times New Roman" pitchFamily="18" charset="0"/>
                <a:cs typeface="Times New Roman" pitchFamily="18" charset="0"/>
              </a:rPr>
              <a:t>, K.K. Loo, H. A. </a:t>
            </a:r>
            <a:r>
              <a:rPr lang="en-GB" sz="3400" dirty="0" err="1">
                <a:latin typeface="Times New Roman" pitchFamily="18" charset="0"/>
                <a:cs typeface="Times New Roman" pitchFamily="18" charset="0"/>
              </a:rPr>
              <a:t>Kurdi</a:t>
            </a:r>
            <a:r>
              <a:rPr lang="en-GB" sz="3400" dirty="0">
                <a:latin typeface="Times New Roman" pitchFamily="18" charset="0"/>
                <a:cs typeface="Times New Roman" pitchFamily="18" charset="0"/>
              </a:rPr>
              <a:t>, S. Khan, Comparison of IEEE 802.11 and IEEE 802.15.4 for Future Green Multichannel Multi-radio Wireless Sensor Networks, IJCNIS Vol. 3, No. 1, 2011, pp. 96-103</a:t>
            </a:r>
          </a:p>
          <a:p>
            <a:pPr marL="349250" lvl="0" indent="-349250">
              <a:spcBef>
                <a:spcPts val="2000"/>
              </a:spcBef>
              <a:buClr>
                <a:schemeClr val="accent1">
                  <a:lumMod val="60000"/>
                  <a:lumOff val="40000"/>
                </a:schemeClr>
              </a:buClr>
              <a:buSzPct val="110000"/>
              <a:buFont typeface="Wingdings 2" pitchFamily="18" charset="2"/>
              <a:buChar char=""/>
              <a:defRPr/>
            </a:pPr>
            <a:r>
              <a:rPr lang="en-US" sz="3400" b="1" dirty="0">
                <a:latin typeface="Times New Roman" pitchFamily="18" charset="0"/>
                <a:cs typeface="Times New Roman" pitchFamily="18" charset="0"/>
              </a:rPr>
              <a:t>C. E-A Campbell</a:t>
            </a:r>
            <a:r>
              <a:rPr lang="en-US" sz="3400" dirty="0">
                <a:latin typeface="Times New Roman" pitchFamily="18" charset="0"/>
                <a:cs typeface="Times New Roman" pitchFamily="18" charset="0"/>
              </a:rPr>
              <a:t>, I. A. Shah, K.K. Loo, Medium Access Control and Transport protocol for Wireless Sensor Networks: An overview, International Journal of Applied Research on Information Technology and Computing (IJARITAC),  2010, pp. 79-92.</a:t>
            </a:r>
          </a:p>
          <a:p>
            <a:pPr marL="349250" lvl="0" indent="-349250">
              <a:spcBef>
                <a:spcPts val="2000"/>
              </a:spcBef>
              <a:buClr>
                <a:schemeClr val="accent1">
                  <a:lumMod val="60000"/>
                  <a:lumOff val="40000"/>
                </a:schemeClr>
              </a:buClr>
              <a:buSzPct val="110000"/>
              <a:buFont typeface="Wingdings 2" pitchFamily="18" charset="2"/>
              <a:buChar char=""/>
              <a:defRPr/>
            </a:pPr>
            <a:r>
              <a:rPr lang="en-GB" sz="3400" b="1" cap="small" dirty="0">
                <a:latin typeface="Times New Roman" pitchFamily="18" charset="0"/>
                <a:cs typeface="Times New Roman" pitchFamily="18" charset="0"/>
              </a:rPr>
              <a:t>C. </a:t>
            </a:r>
            <a:r>
              <a:rPr lang="en-GB" sz="3400" b="1" dirty="0">
                <a:latin typeface="Times New Roman" pitchFamily="18" charset="0"/>
                <a:cs typeface="Times New Roman" pitchFamily="18" charset="0"/>
              </a:rPr>
              <a:t>E-A Campbell</a:t>
            </a:r>
            <a:r>
              <a:rPr lang="en-GB" sz="3400" dirty="0">
                <a:latin typeface="Times New Roman" pitchFamily="18" charset="0"/>
                <a:cs typeface="Times New Roman" pitchFamily="18" charset="0"/>
              </a:rPr>
              <a:t>, K.K. Loo, O. </a:t>
            </a:r>
            <a:r>
              <a:rPr lang="en-GB" sz="3400" dirty="0" err="1">
                <a:latin typeface="Times New Roman" pitchFamily="18" charset="0"/>
                <a:cs typeface="Times New Roman" pitchFamily="18" charset="0"/>
              </a:rPr>
              <a:t>Gemikonakli</a:t>
            </a:r>
            <a:r>
              <a:rPr lang="en-GB" sz="3400" dirty="0">
                <a:latin typeface="Times New Roman" pitchFamily="18" charset="0"/>
                <a:cs typeface="Times New Roman" pitchFamily="18" charset="0"/>
              </a:rPr>
              <a:t>,</a:t>
            </a:r>
            <a:r>
              <a:rPr lang="en-GB" sz="3400" baseline="30000" dirty="0">
                <a:latin typeface="Times New Roman" pitchFamily="18" charset="0"/>
                <a:cs typeface="Times New Roman" pitchFamily="18" charset="0"/>
              </a:rPr>
              <a:t> </a:t>
            </a:r>
            <a:r>
              <a:rPr lang="en-GB" sz="3400" dirty="0">
                <a:latin typeface="Times New Roman" pitchFamily="18" charset="0"/>
                <a:cs typeface="Times New Roman" pitchFamily="18" charset="0"/>
              </a:rPr>
              <a:t>D. Singh, Multi-channel Distributed Coordinated Function over Single Radio in Wireless Sensor Networks, </a:t>
            </a:r>
            <a:r>
              <a:rPr lang="en-GB" sz="3400" i="1" dirty="0">
                <a:latin typeface="Times New Roman" pitchFamily="18" charset="0"/>
                <a:cs typeface="Times New Roman" pitchFamily="18" charset="0"/>
              </a:rPr>
              <a:t>Sensors</a:t>
            </a:r>
            <a:r>
              <a:rPr lang="en-GB" sz="3400" dirty="0">
                <a:latin typeface="Times New Roman" pitchFamily="18" charset="0"/>
                <a:cs typeface="Times New Roman" pitchFamily="18" charset="0"/>
              </a:rPr>
              <a:t> </a:t>
            </a:r>
            <a:r>
              <a:rPr lang="en-GB" sz="3400" cap="small" dirty="0">
                <a:latin typeface="Times New Roman" pitchFamily="18" charset="0"/>
                <a:cs typeface="Times New Roman" pitchFamily="18" charset="0"/>
              </a:rPr>
              <a:t>2010, pp. 964-991 (SCI-E).</a:t>
            </a:r>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5737</TotalTime>
  <Words>2161</Words>
  <Application>Microsoft Office PowerPoint</Application>
  <PresentationFormat>On-screen Show (4:3)</PresentationFormat>
  <Paragraphs>390</Paragraphs>
  <Slides>29</Slides>
  <Notes>12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ＭＳ Ｐゴシック</vt:lpstr>
      <vt:lpstr>Arial</vt:lpstr>
      <vt:lpstr>Calibri</vt:lpstr>
      <vt:lpstr>Lucida Sans Unicode</vt:lpstr>
      <vt:lpstr>新細明體</vt:lpstr>
      <vt:lpstr>Symbol</vt:lpstr>
      <vt:lpstr>Times New Roman</vt:lpstr>
      <vt:lpstr>Wingdings</vt:lpstr>
      <vt:lpstr>Wingdings 2</vt:lpstr>
      <vt:lpstr>Office Theme</vt:lpstr>
      <vt:lpstr>Optical Fibre</vt:lpstr>
      <vt:lpstr>Learning outcome</vt:lpstr>
      <vt:lpstr>Optical Fiber</vt:lpstr>
      <vt:lpstr>Optical Fiber</vt:lpstr>
      <vt:lpstr>Fiber Cables</vt:lpstr>
      <vt:lpstr>Fiber Cables</vt:lpstr>
      <vt:lpstr>Fiber Cables</vt:lpstr>
      <vt:lpstr>Fiber tradeoffs</vt:lpstr>
      <vt:lpstr>Fiber Cables</vt:lpstr>
      <vt:lpstr>Wireless vs. Wires/Fiber</vt:lpstr>
      <vt:lpstr>Satellite vs. Fiber</vt:lpstr>
      <vt:lpstr>Local loop: Fiber To The Home</vt:lpstr>
      <vt:lpstr>Optical Fibre Cables</vt:lpstr>
      <vt:lpstr>Optical Fibre cables</vt:lpstr>
      <vt:lpstr>Optical Fibre cables</vt:lpstr>
      <vt:lpstr>Wavelength-division multiplexing (WDM)</vt:lpstr>
      <vt:lpstr>WDM stage of receiver</vt:lpstr>
      <vt:lpstr>Wavelength-division multiplexing</vt:lpstr>
      <vt:lpstr>WDM and optical networks</vt:lpstr>
      <vt:lpstr>WDM system</vt:lpstr>
      <vt:lpstr>WDM Optics</vt:lpstr>
      <vt:lpstr>Fibre over Radio</vt:lpstr>
      <vt:lpstr>Integration of optical fibre and wireless networks</vt:lpstr>
      <vt:lpstr>RoF Network Architecture</vt:lpstr>
      <vt:lpstr>RoF Network Architecture</vt:lpstr>
      <vt:lpstr>Limiting optical factors</vt:lpstr>
      <vt:lpstr>Limiting optical factors</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Carlene Campbell</cp:lastModifiedBy>
  <cp:revision>99</cp:revision>
  <cp:lastPrinted>2013-10-21T17:17:27Z</cp:lastPrinted>
  <dcterms:created xsi:type="dcterms:W3CDTF">2013-10-01T08:59:03Z</dcterms:created>
  <dcterms:modified xsi:type="dcterms:W3CDTF">2017-11-30T10:11:23Z</dcterms:modified>
</cp:coreProperties>
</file>