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7" r:id="rId7"/>
    <p:sldId id="261" r:id="rId8"/>
    <p:sldId id="262" r:id="rId9"/>
    <p:sldId id="263" r:id="rId10"/>
    <p:sldId id="264" r:id="rId11"/>
    <p:sldId id="265"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418017-1C9D-4558-ABA0-992F6299F86B}"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56FFB1F3-5978-4CF3-ABB7-CC7FB1B7EEA3}">
      <dgm:prSet/>
      <dgm:spPr/>
      <dgm:t>
        <a:bodyPr/>
        <a:lstStyle/>
        <a:p>
          <a:r>
            <a:rPr lang="en-GB" dirty="0"/>
            <a:t>Amazon: (Santana, 2023)</a:t>
          </a:r>
          <a:endParaRPr lang="en-US" dirty="0"/>
        </a:p>
      </dgm:t>
    </dgm:pt>
    <dgm:pt modelId="{D8B67048-270B-43EE-A61D-BF2009072FDA}" type="parTrans" cxnId="{ADDDACF2-6D35-4967-96C1-356BBC0F7460}">
      <dgm:prSet/>
      <dgm:spPr/>
      <dgm:t>
        <a:bodyPr/>
        <a:lstStyle/>
        <a:p>
          <a:endParaRPr lang="en-US"/>
        </a:p>
      </dgm:t>
    </dgm:pt>
    <dgm:pt modelId="{19941B7E-425B-40A9-A704-0D1D9AC2D27A}" type="sibTrans" cxnId="{ADDDACF2-6D35-4967-96C1-356BBC0F7460}">
      <dgm:prSet/>
      <dgm:spPr/>
      <dgm:t>
        <a:bodyPr/>
        <a:lstStyle/>
        <a:p>
          <a:endParaRPr lang="en-US"/>
        </a:p>
      </dgm:t>
    </dgm:pt>
    <dgm:pt modelId="{BE67F92B-8993-4905-9E1F-5ABF1E5B9E33}">
      <dgm:prSet/>
      <dgm:spPr/>
      <dgm:t>
        <a:bodyPr/>
        <a:lstStyle/>
        <a:p>
          <a:r>
            <a:rPr lang="en-GB"/>
            <a:t>One customer service portal for customers and its employees</a:t>
          </a:r>
          <a:endParaRPr lang="en-US"/>
        </a:p>
      </dgm:t>
    </dgm:pt>
    <dgm:pt modelId="{A3FCA0AE-39CD-43E8-93E5-FF4266651954}" type="parTrans" cxnId="{C01E783D-A1B3-4D01-B593-928B7E04E082}">
      <dgm:prSet/>
      <dgm:spPr/>
      <dgm:t>
        <a:bodyPr/>
        <a:lstStyle/>
        <a:p>
          <a:endParaRPr lang="en-US"/>
        </a:p>
      </dgm:t>
    </dgm:pt>
    <dgm:pt modelId="{9082728C-6910-4340-8983-18787B5FFA27}" type="sibTrans" cxnId="{C01E783D-A1B3-4D01-B593-928B7E04E082}">
      <dgm:prSet/>
      <dgm:spPr/>
      <dgm:t>
        <a:bodyPr/>
        <a:lstStyle/>
        <a:p>
          <a:endParaRPr lang="en-US"/>
        </a:p>
      </dgm:t>
    </dgm:pt>
    <dgm:pt modelId="{570422BD-3B52-4B2B-B34E-B842FD98ACE6}">
      <dgm:prSet/>
      <dgm:spPr/>
      <dgm:t>
        <a:bodyPr/>
        <a:lstStyle/>
        <a:p>
          <a:r>
            <a:rPr lang="en-GB"/>
            <a:t>One interface for all products and services</a:t>
          </a:r>
          <a:endParaRPr lang="en-US"/>
        </a:p>
      </dgm:t>
    </dgm:pt>
    <dgm:pt modelId="{B70E472B-D284-4B5B-A80F-63539B0B5CDB}" type="parTrans" cxnId="{F48C6EBA-71BA-46D0-A42B-C192763F3EF2}">
      <dgm:prSet/>
      <dgm:spPr/>
      <dgm:t>
        <a:bodyPr/>
        <a:lstStyle/>
        <a:p>
          <a:endParaRPr lang="en-US"/>
        </a:p>
      </dgm:t>
    </dgm:pt>
    <dgm:pt modelId="{C63E5FBA-0884-44BF-A0FC-C7A2DF1BE8F6}" type="sibTrans" cxnId="{F48C6EBA-71BA-46D0-A42B-C192763F3EF2}">
      <dgm:prSet/>
      <dgm:spPr/>
      <dgm:t>
        <a:bodyPr/>
        <a:lstStyle/>
        <a:p>
          <a:endParaRPr lang="en-US"/>
        </a:p>
      </dgm:t>
    </dgm:pt>
    <dgm:pt modelId="{78D10C59-924F-4071-B69C-DA5FC088D215}">
      <dgm:prSet/>
      <dgm:spPr/>
      <dgm:t>
        <a:bodyPr/>
        <a:lstStyle/>
        <a:p>
          <a:r>
            <a:rPr lang="en-GB"/>
            <a:t>Use of data analytics and machine learning for recommendations, forecasting, fraud detection</a:t>
          </a:r>
          <a:endParaRPr lang="en-US"/>
        </a:p>
      </dgm:t>
    </dgm:pt>
    <dgm:pt modelId="{7362D5A2-4A1D-4302-8035-78BD317CE0A7}" type="parTrans" cxnId="{708E25A8-1271-4ACB-A1DF-42D1575C4D83}">
      <dgm:prSet/>
      <dgm:spPr/>
      <dgm:t>
        <a:bodyPr/>
        <a:lstStyle/>
        <a:p>
          <a:endParaRPr lang="en-US"/>
        </a:p>
      </dgm:t>
    </dgm:pt>
    <dgm:pt modelId="{F849DCEF-9D5A-4699-8E89-97F935245D7D}" type="sibTrans" cxnId="{708E25A8-1271-4ACB-A1DF-42D1575C4D83}">
      <dgm:prSet/>
      <dgm:spPr/>
      <dgm:t>
        <a:bodyPr/>
        <a:lstStyle/>
        <a:p>
          <a:endParaRPr lang="en-US"/>
        </a:p>
      </dgm:t>
    </dgm:pt>
    <dgm:pt modelId="{BBA9574E-90E0-413C-9875-6235B7590B17}">
      <dgm:prSet/>
      <dgm:spPr/>
      <dgm:t>
        <a:bodyPr/>
        <a:lstStyle/>
        <a:p>
          <a:r>
            <a:rPr lang="en-GB" dirty="0"/>
            <a:t>Microsoft: (Microsoft, 2022) </a:t>
          </a:r>
          <a:endParaRPr lang="en-US" dirty="0"/>
        </a:p>
      </dgm:t>
    </dgm:pt>
    <dgm:pt modelId="{EA159505-1CED-45C9-B182-09A8CEBB56E0}" type="parTrans" cxnId="{2687E2F2-DDA8-4BA9-81B8-4F3B6329F2D5}">
      <dgm:prSet/>
      <dgm:spPr/>
      <dgm:t>
        <a:bodyPr/>
        <a:lstStyle/>
        <a:p>
          <a:endParaRPr lang="en-US"/>
        </a:p>
      </dgm:t>
    </dgm:pt>
    <dgm:pt modelId="{742456F5-C9C6-4873-ADFA-58509CB8C93B}" type="sibTrans" cxnId="{2687E2F2-DDA8-4BA9-81B8-4F3B6329F2D5}">
      <dgm:prSet/>
      <dgm:spPr/>
      <dgm:t>
        <a:bodyPr/>
        <a:lstStyle/>
        <a:p>
          <a:endParaRPr lang="en-US"/>
        </a:p>
      </dgm:t>
    </dgm:pt>
    <dgm:pt modelId="{12B1BE49-916A-43D9-A183-BB11B51600BE}">
      <dgm:prSet/>
      <dgm:spPr/>
      <dgm:t>
        <a:bodyPr/>
        <a:lstStyle/>
        <a:p>
          <a:r>
            <a:rPr lang="en-GB"/>
            <a:t>Microsoft 365 (Teams)  used for knowledge sharing</a:t>
          </a:r>
          <a:endParaRPr lang="en-US"/>
        </a:p>
      </dgm:t>
    </dgm:pt>
    <dgm:pt modelId="{D3812C30-20F0-46FA-A9DC-B7350A21DA8A}" type="parTrans" cxnId="{48D00DE3-9F14-42B8-BCED-61FEDA5BFFE6}">
      <dgm:prSet/>
      <dgm:spPr/>
      <dgm:t>
        <a:bodyPr/>
        <a:lstStyle/>
        <a:p>
          <a:endParaRPr lang="en-US"/>
        </a:p>
      </dgm:t>
    </dgm:pt>
    <dgm:pt modelId="{15D9FE5B-E9CE-407B-A63F-8326690EC329}" type="sibTrans" cxnId="{48D00DE3-9F14-42B8-BCED-61FEDA5BFFE6}">
      <dgm:prSet/>
      <dgm:spPr/>
      <dgm:t>
        <a:bodyPr/>
        <a:lstStyle/>
        <a:p>
          <a:endParaRPr lang="en-US"/>
        </a:p>
      </dgm:t>
    </dgm:pt>
    <dgm:pt modelId="{63BAB886-0DAD-439C-A77D-25676B4793A2}">
      <dgm:prSet/>
      <dgm:spPr/>
      <dgm:t>
        <a:bodyPr/>
        <a:lstStyle/>
        <a:p>
          <a:r>
            <a:rPr lang="en-GB"/>
            <a:t>Microsoft Digital for employee communication and sentiment analysis</a:t>
          </a:r>
          <a:endParaRPr lang="en-US"/>
        </a:p>
      </dgm:t>
    </dgm:pt>
    <dgm:pt modelId="{A539B855-4CB3-43AD-9E95-574CB9A46252}" type="parTrans" cxnId="{36CF5B52-2BD1-4407-9991-A4E77CC0B0DA}">
      <dgm:prSet/>
      <dgm:spPr/>
      <dgm:t>
        <a:bodyPr/>
        <a:lstStyle/>
        <a:p>
          <a:endParaRPr lang="en-US"/>
        </a:p>
      </dgm:t>
    </dgm:pt>
    <dgm:pt modelId="{F1E3606A-0E9F-4115-A5CA-577D73FB78D8}" type="sibTrans" cxnId="{36CF5B52-2BD1-4407-9991-A4E77CC0B0DA}">
      <dgm:prSet/>
      <dgm:spPr/>
      <dgm:t>
        <a:bodyPr/>
        <a:lstStyle/>
        <a:p>
          <a:endParaRPr lang="en-US"/>
        </a:p>
      </dgm:t>
    </dgm:pt>
    <dgm:pt modelId="{70C4FF3D-414C-4A07-8CDF-DA572D1670F8}">
      <dgm:prSet/>
      <dgm:spPr/>
      <dgm:t>
        <a:bodyPr/>
        <a:lstStyle/>
        <a:p>
          <a:r>
            <a:rPr lang="en-GB"/>
            <a:t>Microsoft SharePoint used for collaboration and information sharing</a:t>
          </a:r>
          <a:endParaRPr lang="en-US"/>
        </a:p>
      </dgm:t>
    </dgm:pt>
    <dgm:pt modelId="{D34A2044-6378-40A1-B460-E6D2F176182C}" type="parTrans" cxnId="{0CBFEDA3-4133-4C18-A02B-8907A320DD10}">
      <dgm:prSet/>
      <dgm:spPr/>
      <dgm:t>
        <a:bodyPr/>
        <a:lstStyle/>
        <a:p>
          <a:endParaRPr lang="en-US"/>
        </a:p>
      </dgm:t>
    </dgm:pt>
    <dgm:pt modelId="{675BA154-824B-45C2-B5DE-39643C0D4465}" type="sibTrans" cxnId="{0CBFEDA3-4133-4C18-A02B-8907A320DD10}">
      <dgm:prSet/>
      <dgm:spPr/>
      <dgm:t>
        <a:bodyPr/>
        <a:lstStyle/>
        <a:p>
          <a:endParaRPr lang="en-US"/>
        </a:p>
      </dgm:t>
    </dgm:pt>
    <dgm:pt modelId="{730D6EF6-BA50-4C81-A02C-3C70953572BB}">
      <dgm:prSet/>
      <dgm:spPr/>
      <dgm:t>
        <a:bodyPr/>
        <a:lstStyle/>
        <a:p>
          <a:r>
            <a:rPr lang="en-GB"/>
            <a:t>Microsoft Viva Topics used for consolidated knowledge access</a:t>
          </a:r>
          <a:endParaRPr lang="en-US"/>
        </a:p>
      </dgm:t>
    </dgm:pt>
    <dgm:pt modelId="{3922EAAB-9339-4F3E-9346-2BBEE27EF96D}" type="parTrans" cxnId="{F9E09C07-E0A7-46FD-BCE0-BF16C3C65A0F}">
      <dgm:prSet/>
      <dgm:spPr/>
      <dgm:t>
        <a:bodyPr/>
        <a:lstStyle/>
        <a:p>
          <a:endParaRPr lang="en-US"/>
        </a:p>
      </dgm:t>
    </dgm:pt>
    <dgm:pt modelId="{AA8461E4-D722-46B9-B562-C75362F8E380}" type="sibTrans" cxnId="{F9E09C07-E0A7-46FD-BCE0-BF16C3C65A0F}">
      <dgm:prSet/>
      <dgm:spPr/>
      <dgm:t>
        <a:bodyPr/>
        <a:lstStyle/>
        <a:p>
          <a:endParaRPr lang="en-US"/>
        </a:p>
      </dgm:t>
    </dgm:pt>
    <dgm:pt modelId="{1769D84B-BC72-4127-A93F-9BF385EB004B}" type="pres">
      <dgm:prSet presAssocID="{3B418017-1C9D-4558-ABA0-992F6299F86B}" presName="linear" presStyleCnt="0">
        <dgm:presLayoutVars>
          <dgm:dir/>
          <dgm:animLvl val="lvl"/>
          <dgm:resizeHandles val="exact"/>
        </dgm:presLayoutVars>
      </dgm:prSet>
      <dgm:spPr/>
    </dgm:pt>
    <dgm:pt modelId="{D3418E17-9AFC-49E0-831F-978F8E7055DF}" type="pres">
      <dgm:prSet presAssocID="{56FFB1F3-5978-4CF3-ABB7-CC7FB1B7EEA3}" presName="parentLin" presStyleCnt="0"/>
      <dgm:spPr/>
    </dgm:pt>
    <dgm:pt modelId="{9E07991E-14B2-40B6-A64F-57BE6ACC1D1F}" type="pres">
      <dgm:prSet presAssocID="{56FFB1F3-5978-4CF3-ABB7-CC7FB1B7EEA3}" presName="parentLeftMargin" presStyleLbl="node1" presStyleIdx="0" presStyleCnt="2"/>
      <dgm:spPr/>
    </dgm:pt>
    <dgm:pt modelId="{C24009D1-E1F8-4A2E-81CB-96A2823E7E67}" type="pres">
      <dgm:prSet presAssocID="{56FFB1F3-5978-4CF3-ABB7-CC7FB1B7EEA3}" presName="parentText" presStyleLbl="node1" presStyleIdx="0" presStyleCnt="2">
        <dgm:presLayoutVars>
          <dgm:chMax val="0"/>
          <dgm:bulletEnabled val="1"/>
        </dgm:presLayoutVars>
      </dgm:prSet>
      <dgm:spPr/>
    </dgm:pt>
    <dgm:pt modelId="{863DB1DE-1290-45A3-BAD5-905911EF5454}" type="pres">
      <dgm:prSet presAssocID="{56FFB1F3-5978-4CF3-ABB7-CC7FB1B7EEA3}" presName="negativeSpace" presStyleCnt="0"/>
      <dgm:spPr/>
    </dgm:pt>
    <dgm:pt modelId="{7F0EB5C0-4BE1-43AD-AEBD-106464EFCBF1}" type="pres">
      <dgm:prSet presAssocID="{56FFB1F3-5978-4CF3-ABB7-CC7FB1B7EEA3}" presName="childText" presStyleLbl="conFgAcc1" presStyleIdx="0" presStyleCnt="2">
        <dgm:presLayoutVars>
          <dgm:bulletEnabled val="1"/>
        </dgm:presLayoutVars>
      </dgm:prSet>
      <dgm:spPr/>
    </dgm:pt>
    <dgm:pt modelId="{87A1D4F1-675A-47CC-9727-3E9CAA6EE37E}" type="pres">
      <dgm:prSet presAssocID="{19941B7E-425B-40A9-A704-0D1D9AC2D27A}" presName="spaceBetweenRectangles" presStyleCnt="0"/>
      <dgm:spPr/>
    </dgm:pt>
    <dgm:pt modelId="{3C61D524-17A4-463C-81A2-EEC1364667A0}" type="pres">
      <dgm:prSet presAssocID="{BBA9574E-90E0-413C-9875-6235B7590B17}" presName="parentLin" presStyleCnt="0"/>
      <dgm:spPr/>
    </dgm:pt>
    <dgm:pt modelId="{FF5E0B54-60AD-4879-BCE0-7F81795AD779}" type="pres">
      <dgm:prSet presAssocID="{BBA9574E-90E0-413C-9875-6235B7590B17}" presName="parentLeftMargin" presStyleLbl="node1" presStyleIdx="0" presStyleCnt="2"/>
      <dgm:spPr/>
    </dgm:pt>
    <dgm:pt modelId="{D4DAA33B-9C2C-4D76-854B-9B60083D0980}" type="pres">
      <dgm:prSet presAssocID="{BBA9574E-90E0-413C-9875-6235B7590B17}" presName="parentText" presStyleLbl="node1" presStyleIdx="1" presStyleCnt="2" custLinFactNeighborX="-11798">
        <dgm:presLayoutVars>
          <dgm:chMax val="0"/>
          <dgm:bulletEnabled val="1"/>
        </dgm:presLayoutVars>
      </dgm:prSet>
      <dgm:spPr/>
    </dgm:pt>
    <dgm:pt modelId="{9DFDEB9B-ED91-4B02-AB88-97526345E5D1}" type="pres">
      <dgm:prSet presAssocID="{BBA9574E-90E0-413C-9875-6235B7590B17}" presName="negativeSpace" presStyleCnt="0"/>
      <dgm:spPr/>
    </dgm:pt>
    <dgm:pt modelId="{152BA13E-5A6C-4C7A-9430-FDC1B7A53950}" type="pres">
      <dgm:prSet presAssocID="{BBA9574E-90E0-413C-9875-6235B7590B17}" presName="childText" presStyleLbl="conFgAcc1" presStyleIdx="1" presStyleCnt="2">
        <dgm:presLayoutVars>
          <dgm:bulletEnabled val="1"/>
        </dgm:presLayoutVars>
      </dgm:prSet>
      <dgm:spPr/>
    </dgm:pt>
  </dgm:ptLst>
  <dgm:cxnLst>
    <dgm:cxn modelId="{F9E09C07-E0A7-46FD-BCE0-BF16C3C65A0F}" srcId="{BBA9574E-90E0-413C-9875-6235B7590B17}" destId="{730D6EF6-BA50-4C81-A02C-3C70953572BB}" srcOrd="3" destOrd="0" parTransId="{3922EAAB-9339-4F3E-9346-2BBEE27EF96D}" sibTransId="{AA8461E4-D722-46B9-B562-C75362F8E380}"/>
    <dgm:cxn modelId="{BF0D510D-B9F4-4EE9-ABAC-6B0183B00944}" type="presOf" srcId="{BBA9574E-90E0-413C-9875-6235B7590B17}" destId="{D4DAA33B-9C2C-4D76-854B-9B60083D0980}" srcOrd="1" destOrd="0" presId="urn:microsoft.com/office/officeart/2005/8/layout/list1"/>
    <dgm:cxn modelId="{8350C211-F887-441C-A60B-7ABAEC6FE7BA}" type="presOf" srcId="{78D10C59-924F-4071-B69C-DA5FC088D215}" destId="{7F0EB5C0-4BE1-43AD-AEBD-106464EFCBF1}" srcOrd="0" destOrd="2" presId="urn:microsoft.com/office/officeart/2005/8/layout/list1"/>
    <dgm:cxn modelId="{C01E783D-A1B3-4D01-B593-928B7E04E082}" srcId="{56FFB1F3-5978-4CF3-ABB7-CC7FB1B7EEA3}" destId="{BE67F92B-8993-4905-9E1F-5ABF1E5B9E33}" srcOrd="0" destOrd="0" parTransId="{A3FCA0AE-39CD-43E8-93E5-FF4266651954}" sibTransId="{9082728C-6910-4340-8983-18787B5FFA27}"/>
    <dgm:cxn modelId="{BD679171-B7E9-467F-B9AE-9789D18637F3}" type="presOf" srcId="{3B418017-1C9D-4558-ABA0-992F6299F86B}" destId="{1769D84B-BC72-4127-A93F-9BF385EB004B}" srcOrd="0" destOrd="0" presId="urn:microsoft.com/office/officeart/2005/8/layout/list1"/>
    <dgm:cxn modelId="{36CF5B52-2BD1-4407-9991-A4E77CC0B0DA}" srcId="{BBA9574E-90E0-413C-9875-6235B7590B17}" destId="{63BAB886-0DAD-439C-A77D-25676B4793A2}" srcOrd="1" destOrd="0" parTransId="{A539B855-4CB3-43AD-9E95-574CB9A46252}" sibTransId="{F1E3606A-0E9F-4115-A5CA-577D73FB78D8}"/>
    <dgm:cxn modelId="{0648D55A-76C2-4681-B3F2-6BF9C6159F00}" type="presOf" srcId="{70C4FF3D-414C-4A07-8CDF-DA572D1670F8}" destId="{152BA13E-5A6C-4C7A-9430-FDC1B7A53950}" srcOrd="0" destOrd="2" presId="urn:microsoft.com/office/officeart/2005/8/layout/list1"/>
    <dgm:cxn modelId="{5BF5358C-B086-4BE2-9D14-3EF89825E0AC}" type="presOf" srcId="{570422BD-3B52-4B2B-B34E-B842FD98ACE6}" destId="{7F0EB5C0-4BE1-43AD-AEBD-106464EFCBF1}" srcOrd="0" destOrd="1" presId="urn:microsoft.com/office/officeart/2005/8/layout/list1"/>
    <dgm:cxn modelId="{5D80E498-9350-4D18-A899-3149337E1E4D}" type="presOf" srcId="{BE67F92B-8993-4905-9E1F-5ABF1E5B9E33}" destId="{7F0EB5C0-4BE1-43AD-AEBD-106464EFCBF1}" srcOrd="0" destOrd="0" presId="urn:microsoft.com/office/officeart/2005/8/layout/list1"/>
    <dgm:cxn modelId="{4BD340A3-60D3-4C33-9946-D0ED22DA3531}" type="presOf" srcId="{63BAB886-0DAD-439C-A77D-25676B4793A2}" destId="{152BA13E-5A6C-4C7A-9430-FDC1B7A53950}" srcOrd="0" destOrd="1" presId="urn:microsoft.com/office/officeart/2005/8/layout/list1"/>
    <dgm:cxn modelId="{0CBFEDA3-4133-4C18-A02B-8907A320DD10}" srcId="{BBA9574E-90E0-413C-9875-6235B7590B17}" destId="{70C4FF3D-414C-4A07-8CDF-DA572D1670F8}" srcOrd="2" destOrd="0" parTransId="{D34A2044-6378-40A1-B460-E6D2F176182C}" sibTransId="{675BA154-824B-45C2-B5DE-39643C0D4465}"/>
    <dgm:cxn modelId="{B3043AA4-54E0-4EF2-9053-E2C6EB325F48}" type="presOf" srcId="{56FFB1F3-5978-4CF3-ABB7-CC7FB1B7EEA3}" destId="{9E07991E-14B2-40B6-A64F-57BE6ACC1D1F}" srcOrd="0" destOrd="0" presId="urn:microsoft.com/office/officeart/2005/8/layout/list1"/>
    <dgm:cxn modelId="{708E25A8-1271-4ACB-A1DF-42D1575C4D83}" srcId="{56FFB1F3-5978-4CF3-ABB7-CC7FB1B7EEA3}" destId="{78D10C59-924F-4071-B69C-DA5FC088D215}" srcOrd="2" destOrd="0" parTransId="{7362D5A2-4A1D-4302-8035-78BD317CE0A7}" sibTransId="{F849DCEF-9D5A-4699-8E89-97F935245D7D}"/>
    <dgm:cxn modelId="{CF8C3EB8-E2D5-47C5-B7B5-2CFABF1382A9}" type="presOf" srcId="{730D6EF6-BA50-4C81-A02C-3C70953572BB}" destId="{152BA13E-5A6C-4C7A-9430-FDC1B7A53950}" srcOrd="0" destOrd="3" presId="urn:microsoft.com/office/officeart/2005/8/layout/list1"/>
    <dgm:cxn modelId="{F48C6EBA-71BA-46D0-A42B-C192763F3EF2}" srcId="{56FFB1F3-5978-4CF3-ABB7-CC7FB1B7EEA3}" destId="{570422BD-3B52-4B2B-B34E-B842FD98ACE6}" srcOrd="1" destOrd="0" parTransId="{B70E472B-D284-4B5B-A80F-63539B0B5CDB}" sibTransId="{C63E5FBA-0884-44BF-A0FC-C7A2DF1BE8F6}"/>
    <dgm:cxn modelId="{00B69CC7-2D8A-4D38-9278-8C9FF40A41AE}" type="presOf" srcId="{12B1BE49-916A-43D9-A183-BB11B51600BE}" destId="{152BA13E-5A6C-4C7A-9430-FDC1B7A53950}" srcOrd="0" destOrd="0" presId="urn:microsoft.com/office/officeart/2005/8/layout/list1"/>
    <dgm:cxn modelId="{44839EE2-0BFA-408E-903B-059039DED0C4}" type="presOf" srcId="{BBA9574E-90E0-413C-9875-6235B7590B17}" destId="{FF5E0B54-60AD-4879-BCE0-7F81795AD779}" srcOrd="0" destOrd="0" presId="urn:microsoft.com/office/officeart/2005/8/layout/list1"/>
    <dgm:cxn modelId="{48D00DE3-9F14-42B8-BCED-61FEDA5BFFE6}" srcId="{BBA9574E-90E0-413C-9875-6235B7590B17}" destId="{12B1BE49-916A-43D9-A183-BB11B51600BE}" srcOrd="0" destOrd="0" parTransId="{D3812C30-20F0-46FA-A9DC-B7350A21DA8A}" sibTransId="{15D9FE5B-E9CE-407B-A63F-8326690EC329}"/>
    <dgm:cxn modelId="{99849FEA-D393-4BF1-B486-745C4FCBEF18}" type="presOf" srcId="{56FFB1F3-5978-4CF3-ABB7-CC7FB1B7EEA3}" destId="{C24009D1-E1F8-4A2E-81CB-96A2823E7E67}" srcOrd="1" destOrd="0" presId="urn:microsoft.com/office/officeart/2005/8/layout/list1"/>
    <dgm:cxn modelId="{ADDDACF2-6D35-4967-96C1-356BBC0F7460}" srcId="{3B418017-1C9D-4558-ABA0-992F6299F86B}" destId="{56FFB1F3-5978-4CF3-ABB7-CC7FB1B7EEA3}" srcOrd="0" destOrd="0" parTransId="{D8B67048-270B-43EE-A61D-BF2009072FDA}" sibTransId="{19941B7E-425B-40A9-A704-0D1D9AC2D27A}"/>
    <dgm:cxn modelId="{2687E2F2-DDA8-4BA9-81B8-4F3B6329F2D5}" srcId="{3B418017-1C9D-4558-ABA0-992F6299F86B}" destId="{BBA9574E-90E0-413C-9875-6235B7590B17}" srcOrd="1" destOrd="0" parTransId="{EA159505-1CED-45C9-B182-09A8CEBB56E0}" sibTransId="{742456F5-C9C6-4873-ADFA-58509CB8C93B}"/>
    <dgm:cxn modelId="{CF139470-BAB2-4EED-AC59-DF6F6E7BE32D}" type="presParOf" srcId="{1769D84B-BC72-4127-A93F-9BF385EB004B}" destId="{D3418E17-9AFC-49E0-831F-978F8E7055DF}" srcOrd="0" destOrd="0" presId="urn:microsoft.com/office/officeart/2005/8/layout/list1"/>
    <dgm:cxn modelId="{A7DF44F5-ECE1-4289-B4B5-71B5C1182D8E}" type="presParOf" srcId="{D3418E17-9AFC-49E0-831F-978F8E7055DF}" destId="{9E07991E-14B2-40B6-A64F-57BE6ACC1D1F}" srcOrd="0" destOrd="0" presId="urn:microsoft.com/office/officeart/2005/8/layout/list1"/>
    <dgm:cxn modelId="{6B5F60C3-D4DD-4923-9C3C-BD42E25CDDCF}" type="presParOf" srcId="{D3418E17-9AFC-49E0-831F-978F8E7055DF}" destId="{C24009D1-E1F8-4A2E-81CB-96A2823E7E67}" srcOrd="1" destOrd="0" presId="urn:microsoft.com/office/officeart/2005/8/layout/list1"/>
    <dgm:cxn modelId="{289EDD72-AF6D-4576-8C84-AC9102E8F283}" type="presParOf" srcId="{1769D84B-BC72-4127-A93F-9BF385EB004B}" destId="{863DB1DE-1290-45A3-BAD5-905911EF5454}" srcOrd="1" destOrd="0" presId="urn:microsoft.com/office/officeart/2005/8/layout/list1"/>
    <dgm:cxn modelId="{AD937F90-9EB5-4420-91EA-AE1C91382320}" type="presParOf" srcId="{1769D84B-BC72-4127-A93F-9BF385EB004B}" destId="{7F0EB5C0-4BE1-43AD-AEBD-106464EFCBF1}" srcOrd="2" destOrd="0" presId="urn:microsoft.com/office/officeart/2005/8/layout/list1"/>
    <dgm:cxn modelId="{BBF24DF7-4068-4889-BEB9-2DF54CD88952}" type="presParOf" srcId="{1769D84B-BC72-4127-A93F-9BF385EB004B}" destId="{87A1D4F1-675A-47CC-9727-3E9CAA6EE37E}" srcOrd="3" destOrd="0" presId="urn:microsoft.com/office/officeart/2005/8/layout/list1"/>
    <dgm:cxn modelId="{CA021052-B17D-4B6E-B254-C4C01200F601}" type="presParOf" srcId="{1769D84B-BC72-4127-A93F-9BF385EB004B}" destId="{3C61D524-17A4-463C-81A2-EEC1364667A0}" srcOrd="4" destOrd="0" presId="urn:microsoft.com/office/officeart/2005/8/layout/list1"/>
    <dgm:cxn modelId="{217288DF-FFFD-458A-88D3-E41419396C8B}" type="presParOf" srcId="{3C61D524-17A4-463C-81A2-EEC1364667A0}" destId="{FF5E0B54-60AD-4879-BCE0-7F81795AD779}" srcOrd="0" destOrd="0" presId="urn:microsoft.com/office/officeart/2005/8/layout/list1"/>
    <dgm:cxn modelId="{A461CD82-D2BE-42EB-9F5F-A6B38B46F53E}" type="presParOf" srcId="{3C61D524-17A4-463C-81A2-EEC1364667A0}" destId="{D4DAA33B-9C2C-4D76-854B-9B60083D0980}" srcOrd="1" destOrd="0" presId="urn:microsoft.com/office/officeart/2005/8/layout/list1"/>
    <dgm:cxn modelId="{E6C9DF8C-9483-47DD-8533-A975270E0202}" type="presParOf" srcId="{1769D84B-BC72-4127-A93F-9BF385EB004B}" destId="{9DFDEB9B-ED91-4B02-AB88-97526345E5D1}" srcOrd="5" destOrd="0" presId="urn:microsoft.com/office/officeart/2005/8/layout/list1"/>
    <dgm:cxn modelId="{C68D74A6-B9C8-466B-A9A3-AD0E0ED454C8}" type="presParOf" srcId="{1769D84B-BC72-4127-A93F-9BF385EB004B}" destId="{152BA13E-5A6C-4C7A-9430-FDC1B7A53950}"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0EB5C0-4BE1-43AD-AEBD-106464EFCBF1}">
      <dsp:nvSpPr>
        <dsp:cNvPr id="0" name=""/>
        <dsp:cNvSpPr/>
      </dsp:nvSpPr>
      <dsp:spPr>
        <a:xfrm>
          <a:off x="0" y="401359"/>
          <a:ext cx="6666833" cy="197505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95732" rIns="517420"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a:t>One customer service portal for customers and its employees</a:t>
          </a:r>
          <a:endParaRPr lang="en-US" sz="1900" kern="1200"/>
        </a:p>
        <a:p>
          <a:pPr marL="171450" lvl="1" indent="-171450" algn="l" defTabSz="844550">
            <a:lnSpc>
              <a:spcPct val="90000"/>
            </a:lnSpc>
            <a:spcBef>
              <a:spcPct val="0"/>
            </a:spcBef>
            <a:spcAft>
              <a:spcPct val="15000"/>
            </a:spcAft>
            <a:buChar char="•"/>
          </a:pPr>
          <a:r>
            <a:rPr lang="en-GB" sz="1900" kern="1200"/>
            <a:t>One interface for all products and services</a:t>
          </a:r>
          <a:endParaRPr lang="en-US" sz="1900" kern="1200"/>
        </a:p>
        <a:p>
          <a:pPr marL="171450" lvl="1" indent="-171450" algn="l" defTabSz="844550">
            <a:lnSpc>
              <a:spcPct val="90000"/>
            </a:lnSpc>
            <a:spcBef>
              <a:spcPct val="0"/>
            </a:spcBef>
            <a:spcAft>
              <a:spcPct val="15000"/>
            </a:spcAft>
            <a:buChar char="•"/>
          </a:pPr>
          <a:r>
            <a:rPr lang="en-GB" sz="1900" kern="1200"/>
            <a:t>Use of data analytics and machine learning for recommendations, forecasting, fraud detection</a:t>
          </a:r>
          <a:endParaRPr lang="en-US" sz="1900" kern="1200"/>
        </a:p>
      </dsp:txBody>
      <dsp:txXfrm>
        <a:off x="0" y="401359"/>
        <a:ext cx="6666833" cy="1975050"/>
      </dsp:txXfrm>
    </dsp:sp>
    <dsp:sp modelId="{C24009D1-E1F8-4A2E-81CB-96A2823E7E67}">
      <dsp:nvSpPr>
        <dsp:cNvPr id="0" name=""/>
        <dsp:cNvSpPr/>
      </dsp:nvSpPr>
      <dsp:spPr>
        <a:xfrm>
          <a:off x="333341" y="120919"/>
          <a:ext cx="4666783" cy="5608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44550">
            <a:lnSpc>
              <a:spcPct val="90000"/>
            </a:lnSpc>
            <a:spcBef>
              <a:spcPct val="0"/>
            </a:spcBef>
            <a:spcAft>
              <a:spcPct val="35000"/>
            </a:spcAft>
            <a:buNone/>
          </a:pPr>
          <a:r>
            <a:rPr lang="en-GB" sz="1900" kern="1200" dirty="0"/>
            <a:t>Amazon: (Santana, 2023)</a:t>
          </a:r>
          <a:endParaRPr lang="en-US" sz="1900" kern="1200" dirty="0"/>
        </a:p>
      </dsp:txBody>
      <dsp:txXfrm>
        <a:off x="360721" y="148299"/>
        <a:ext cx="4612023" cy="506120"/>
      </dsp:txXfrm>
    </dsp:sp>
    <dsp:sp modelId="{152BA13E-5A6C-4C7A-9430-FDC1B7A53950}">
      <dsp:nvSpPr>
        <dsp:cNvPr id="0" name=""/>
        <dsp:cNvSpPr/>
      </dsp:nvSpPr>
      <dsp:spPr>
        <a:xfrm>
          <a:off x="0" y="2759449"/>
          <a:ext cx="6666833" cy="257355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95732" rIns="517420"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a:t>Microsoft 365 (Teams)  used for knowledge sharing</a:t>
          </a:r>
          <a:endParaRPr lang="en-US" sz="1900" kern="1200"/>
        </a:p>
        <a:p>
          <a:pPr marL="171450" lvl="1" indent="-171450" algn="l" defTabSz="844550">
            <a:lnSpc>
              <a:spcPct val="90000"/>
            </a:lnSpc>
            <a:spcBef>
              <a:spcPct val="0"/>
            </a:spcBef>
            <a:spcAft>
              <a:spcPct val="15000"/>
            </a:spcAft>
            <a:buChar char="•"/>
          </a:pPr>
          <a:r>
            <a:rPr lang="en-GB" sz="1900" kern="1200"/>
            <a:t>Microsoft Digital for employee communication and sentiment analysis</a:t>
          </a:r>
          <a:endParaRPr lang="en-US" sz="1900" kern="1200"/>
        </a:p>
        <a:p>
          <a:pPr marL="171450" lvl="1" indent="-171450" algn="l" defTabSz="844550">
            <a:lnSpc>
              <a:spcPct val="90000"/>
            </a:lnSpc>
            <a:spcBef>
              <a:spcPct val="0"/>
            </a:spcBef>
            <a:spcAft>
              <a:spcPct val="15000"/>
            </a:spcAft>
            <a:buChar char="•"/>
          </a:pPr>
          <a:r>
            <a:rPr lang="en-GB" sz="1900" kern="1200"/>
            <a:t>Microsoft SharePoint used for collaboration and information sharing</a:t>
          </a:r>
          <a:endParaRPr lang="en-US" sz="1900" kern="1200"/>
        </a:p>
        <a:p>
          <a:pPr marL="171450" lvl="1" indent="-171450" algn="l" defTabSz="844550">
            <a:lnSpc>
              <a:spcPct val="90000"/>
            </a:lnSpc>
            <a:spcBef>
              <a:spcPct val="0"/>
            </a:spcBef>
            <a:spcAft>
              <a:spcPct val="15000"/>
            </a:spcAft>
            <a:buChar char="•"/>
          </a:pPr>
          <a:r>
            <a:rPr lang="en-GB" sz="1900" kern="1200"/>
            <a:t>Microsoft Viva Topics used for consolidated knowledge access</a:t>
          </a:r>
          <a:endParaRPr lang="en-US" sz="1900" kern="1200"/>
        </a:p>
      </dsp:txBody>
      <dsp:txXfrm>
        <a:off x="0" y="2759449"/>
        <a:ext cx="6666833" cy="2573550"/>
      </dsp:txXfrm>
    </dsp:sp>
    <dsp:sp modelId="{D4DAA33B-9C2C-4D76-854B-9B60083D0980}">
      <dsp:nvSpPr>
        <dsp:cNvPr id="0" name=""/>
        <dsp:cNvSpPr/>
      </dsp:nvSpPr>
      <dsp:spPr>
        <a:xfrm>
          <a:off x="294014" y="2479009"/>
          <a:ext cx="4666783" cy="56088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44550">
            <a:lnSpc>
              <a:spcPct val="90000"/>
            </a:lnSpc>
            <a:spcBef>
              <a:spcPct val="0"/>
            </a:spcBef>
            <a:spcAft>
              <a:spcPct val="35000"/>
            </a:spcAft>
            <a:buNone/>
          </a:pPr>
          <a:r>
            <a:rPr lang="en-GB" sz="1900" kern="1200" dirty="0"/>
            <a:t>Microsoft: (Microsoft, 2022) </a:t>
          </a:r>
          <a:endParaRPr lang="en-US" sz="1900" kern="1200" dirty="0"/>
        </a:p>
      </dsp:txBody>
      <dsp:txXfrm>
        <a:off x="321394" y="2506389"/>
        <a:ext cx="4612023"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EEAE3D-8FA6-48F4-A0C4-4FDFB36D9A6F}" type="datetimeFigureOut">
              <a:rPr lang="en-US" smtClean="0"/>
              <a:t>3/16/2024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1847E5-A7BD-4C3B-A0EE-E373ED89E26F}" type="slidenum">
              <a:rPr lang="en-US" smtClean="0"/>
              <a:t>‹#›</a:t>
            </a:fld>
            <a:endParaRPr lang="en-US"/>
          </a:p>
        </p:txBody>
      </p:sp>
    </p:spTree>
    <p:extLst>
      <p:ext uri="{BB962C8B-B14F-4D97-AF65-F5344CB8AC3E}">
        <p14:creationId xmlns:p14="http://schemas.microsoft.com/office/powerpoint/2010/main" val="78232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D3DED-42BB-3947-C883-C5114526FF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FA56D91-C4A1-2F13-839E-DAD146287A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18DAF12-70E8-4E6C-B236-314C81F39ADA}"/>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5" name="Footer Placeholder 4">
            <a:extLst>
              <a:ext uri="{FF2B5EF4-FFF2-40B4-BE49-F238E27FC236}">
                <a16:creationId xmlns:a16="http://schemas.microsoft.com/office/drawing/2014/main" id="{2417D9CC-DB34-3A22-CFC0-1548223882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F2BBEF-2A35-E6FC-BC53-0C6DA777960C}"/>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3839243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FECF4-DFCE-9FF6-D369-88AC917976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382697-5649-61AE-C768-536D28364C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C992BC-0D81-DA0E-DE7A-AF14506A662D}"/>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5" name="Footer Placeholder 4">
            <a:extLst>
              <a:ext uri="{FF2B5EF4-FFF2-40B4-BE49-F238E27FC236}">
                <a16:creationId xmlns:a16="http://schemas.microsoft.com/office/drawing/2014/main" id="{EC048F57-240D-C27B-9AA9-141A6BFFBC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A33B6C-601E-F6F0-2CE6-A7C4156D79FF}"/>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1310331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0AA2A-8FCE-ED6B-49FB-57773498D9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A8131D8-BCF3-5E6E-7071-1F9504650E4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E255FFF-87DD-CA30-AB83-E3185D8C48AF}"/>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5" name="Footer Placeholder 4">
            <a:extLst>
              <a:ext uri="{FF2B5EF4-FFF2-40B4-BE49-F238E27FC236}">
                <a16:creationId xmlns:a16="http://schemas.microsoft.com/office/drawing/2014/main" id="{657011D5-7898-71FE-5B3C-6112C46766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65C826-42A6-D1E5-9822-2F2A8E48AFEA}"/>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286004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8679D-5A2D-8EB1-EA7A-A74D9C5846A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76801ED-BF6E-E0A7-D716-DA6327666A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C9998D1-1B77-9DE2-2FC0-80B97990FC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DDB4D6E-95D3-4A4E-104E-74B81E4D3409}"/>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6" name="Footer Placeholder 5">
            <a:extLst>
              <a:ext uri="{FF2B5EF4-FFF2-40B4-BE49-F238E27FC236}">
                <a16:creationId xmlns:a16="http://schemas.microsoft.com/office/drawing/2014/main" id="{0DE6F002-305A-DF1D-BD68-24C9B33358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244379-CBDF-955E-BB25-64D2AA81DF15}"/>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3921070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289A5-95D0-7C10-0C71-31B5A965240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A98C778-AF71-B9ED-12E6-30B095A77E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08A95C-55FB-571E-DE94-FD3DB5B88A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74D2196-A911-FF6F-B1FA-AD5DE22310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DFF748-CEDE-B9BE-244A-69948A2AF2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005E40-7A47-F88B-7348-5487D486A251}"/>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8" name="Footer Placeholder 7">
            <a:extLst>
              <a:ext uri="{FF2B5EF4-FFF2-40B4-BE49-F238E27FC236}">
                <a16:creationId xmlns:a16="http://schemas.microsoft.com/office/drawing/2014/main" id="{63FB869E-482D-802C-7879-8CC853CB00E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8BC5A8-367B-7B54-885B-763116ACB3D5}"/>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2626260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5CD4-B448-5F85-7D41-4F812692FB0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143D58E-DF43-02F8-581C-105080A47091}"/>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4" name="Footer Placeholder 3">
            <a:extLst>
              <a:ext uri="{FF2B5EF4-FFF2-40B4-BE49-F238E27FC236}">
                <a16:creationId xmlns:a16="http://schemas.microsoft.com/office/drawing/2014/main" id="{E42C5F5F-A948-4931-BF45-ED73E5904EB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059668B-325B-A3C4-A9E0-175E0B7339B1}"/>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2378024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D9C4A9-7977-72AB-BBAF-FBB159A5174B}"/>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3" name="Footer Placeholder 2">
            <a:extLst>
              <a:ext uri="{FF2B5EF4-FFF2-40B4-BE49-F238E27FC236}">
                <a16:creationId xmlns:a16="http://schemas.microsoft.com/office/drawing/2014/main" id="{B72C1670-0C9E-B68A-96C2-6D4048ED6F7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588055-6161-ADB6-FF4F-E41B8A656BB3}"/>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318771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E5143-E267-9439-9618-35B55547E4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553AB54-AE01-80AD-B8A8-A1D18657F6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EEBC7AD-54E9-03F1-3A8D-0A832DBC0B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2B8667-89E2-46E8-1BB5-9005C9AE1E1E}"/>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6" name="Footer Placeholder 5">
            <a:extLst>
              <a:ext uri="{FF2B5EF4-FFF2-40B4-BE49-F238E27FC236}">
                <a16:creationId xmlns:a16="http://schemas.microsoft.com/office/drawing/2014/main" id="{A7E36C46-3CA8-D948-4380-45CDFF35CD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9B6DDD-38A3-79D8-9019-465094A14B7B}"/>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3742735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23618-D686-DB23-7D18-322F9A208E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D802A15-8FBA-455D-12EC-4D4A9EFAE8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BD633C0-86B6-E077-F4AB-0B4B37A8E5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EC866C-1072-E1C8-A098-B188DF374AEB}"/>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6" name="Footer Placeholder 5">
            <a:extLst>
              <a:ext uri="{FF2B5EF4-FFF2-40B4-BE49-F238E27FC236}">
                <a16:creationId xmlns:a16="http://schemas.microsoft.com/office/drawing/2014/main" id="{600A78BB-ABF2-632A-37D4-7F1A17679E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A36EDF-CD4E-3F92-B795-57C6AA5CD681}"/>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3706594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6A21F-1AB3-B47A-0488-99E5367611F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B18AC8A-4A07-6DCA-2689-882D826A5C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CF48A2-EA87-120F-7BFC-DF07B9E14307}"/>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5" name="Footer Placeholder 4">
            <a:extLst>
              <a:ext uri="{FF2B5EF4-FFF2-40B4-BE49-F238E27FC236}">
                <a16:creationId xmlns:a16="http://schemas.microsoft.com/office/drawing/2014/main" id="{8A24715C-9558-FC2C-0984-C8EDC12B13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224D82-92FF-86C4-720F-4F94F1A22B6B}"/>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860002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5F02F0-1560-3D5A-E3B8-E9A08A0C2FE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BE9528-322E-2E03-71AB-33091B09099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CBA97F-1BEF-EECD-FE49-9E1090836605}"/>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5" name="Footer Placeholder 4">
            <a:extLst>
              <a:ext uri="{FF2B5EF4-FFF2-40B4-BE49-F238E27FC236}">
                <a16:creationId xmlns:a16="http://schemas.microsoft.com/office/drawing/2014/main" id="{F80A6FBE-7968-023F-6C34-3167F69913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2015AA-16FF-8DAB-20B1-05E4119A4EEE}"/>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4009634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4447EA-99EA-0C03-137D-8E59423E88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0A50BC2-C5FE-982A-FEB6-8A610170E3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E42DE4-B5F0-885C-2265-A6B5D6E047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D600309-9017-4BC4-963E-99B83DE6E0EC}" type="datetimeFigureOut">
              <a:rPr lang="en-US" smtClean="0"/>
              <a:t>3/16/2024</a:t>
            </a:fld>
            <a:endParaRPr lang="en-US"/>
          </a:p>
        </p:txBody>
      </p:sp>
      <p:sp>
        <p:nvSpPr>
          <p:cNvPr id="5" name="Footer Placeholder 4">
            <a:extLst>
              <a:ext uri="{FF2B5EF4-FFF2-40B4-BE49-F238E27FC236}">
                <a16:creationId xmlns:a16="http://schemas.microsoft.com/office/drawing/2014/main" id="{19BEAAA3-3B92-6AA2-916A-3A04172B4F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655C461-C2D7-22E3-6C85-3CD82198C7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7640531-4F00-47C3-897D-C97EF03E974E}" type="slidenum">
              <a:rPr lang="en-US" smtClean="0"/>
              <a:t>‹#›</a:t>
            </a:fld>
            <a:endParaRPr lang="en-US"/>
          </a:p>
        </p:txBody>
      </p:sp>
    </p:spTree>
    <p:extLst>
      <p:ext uri="{BB962C8B-B14F-4D97-AF65-F5344CB8AC3E}">
        <p14:creationId xmlns:p14="http://schemas.microsoft.com/office/powerpoint/2010/main" val="503013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klexikon.zum.de/wiki/Datei:Amazon_logo.svg"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Microsoft_logo_(1987).sv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bauer-power.net/2019/01/cloud-computing-whats-holding-you-back.html"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74DC0D-7487-EFBA-34CA-51830BD3619A}"/>
              </a:ext>
            </a:extLst>
          </p:cNvPr>
          <p:cNvSpPr>
            <a:spLocks noGrp="1"/>
          </p:cNvSpPr>
          <p:nvPr>
            <p:ph type="ctrTitle"/>
          </p:nvPr>
        </p:nvSpPr>
        <p:spPr>
          <a:xfrm>
            <a:off x="1524003" y="1999615"/>
            <a:ext cx="9144000" cy="2764028"/>
          </a:xfrm>
        </p:spPr>
        <p:txBody>
          <a:bodyPr anchor="ctr">
            <a:normAutofit fontScale="90000"/>
          </a:bodyPr>
          <a:lstStyle/>
          <a:p>
            <a:br>
              <a:rPr lang="en-GB" sz="2900" dirty="0"/>
            </a:br>
            <a:r>
              <a:rPr lang="en-GB" sz="2900" dirty="0"/>
              <a:t>Knowledge and Information Management  </a:t>
            </a:r>
            <a:br>
              <a:rPr lang="en-GB" sz="2900" dirty="0"/>
            </a:br>
            <a:r>
              <a:rPr lang="en-GB" sz="2900" dirty="0"/>
              <a:t>Individual Presentation</a:t>
            </a:r>
            <a:br>
              <a:rPr lang="en-GB" sz="2900" dirty="0"/>
            </a:br>
            <a:r>
              <a:rPr lang="en-GB" sz="2900" dirty="0"/>
              <a:t>Amazon &amp; Microsoft</a:t>
            </a:r>
            <a:br>
              <a:rPr lang="en-GB" sz="2900" dirty="0"/>
            </a:br>
            <a:br>
              <a:rPr lang="en-GB" sz="2900" dirty="0"/>
            </a:br>
            <a:r>
              <a:rPr lang="en-GB" sz="2900" dirty="0"/>
              <a:t>Module Code: BMSW 5106</a:t>
            </a:r>
            <a:br>
              <a:rPr lang="en-GB" sz="2900" dirty="0"/>
            </a:br>
            <a:r>
              <a:rPr lang="en-GB" sz="2900" dirty="0"/>
              <a:t>Lecturer Name: Essa Bah</a:t>
            </a:r>
            <a:endParaRPr lang="en-US" sz="2900" dirty="0"/>
          </a:p>
        </p:txBody>
      </p:sp>
      <p:sp>
        <p:nvSpPr>
          <p:cNvPr id="3" name="Subtitle 2">
            <a:extLst>
              <a:ext uri="{FF2B5EF4-FFF2-40B4-BE49-F238E27FC236}">
                <a16:creationId xmlns:a16="http://schemas.microsoft.com/office/drawing/2014/main" id="{4FA14336-DC72-92BE-0F07-DCCDED635DC7}"/>
              </a:ext>
            </a:extLst>
          </p:cNvPr>
          <p:cNvSpPr>
            <a:spLocks noGrp="1"/>
          </p:cNvSpPr>
          <p:nvPr>
            <p:ph type="subTitle" idx="1"/>
          </p:nvPr>
        </p:nvSpPr>
        <p:spPr>
          <a:xfrm>
            <a:off x="1966912" y="5645150"/>
            <a:ext cx="8258176" cy="631825"/>
          </a:xfrm>
        </p:spPr>
        <p:txBody>
          <a:bodyPr anchor="ctr">
            <a:normAutofit/>
          </a:bodyPr>
          <a:lstStyle/>
          <a:p>
            <a:r>
              <a:rPr lang="en-GB" sz="1500" dirty="0"/>
              <a:t>Student Name: Gabriel Vilcu</a:t>
            </a:r>
          </a:p>
          <a:p>
            <a:r>
              <a:rPr lang="en-GB" sz="1500" dirty="0"/>
              <a:t>Student ID Number:2126382</a:t>
            </a:r>
            <a:endParaRPr lang="en-US" sz="1500" dirty="0"/>
          </a:p>
        </p:txBody>
      </p:sp>
      <p:sp>
        <p:nvSpPr>
          <p:cNvPr id="24" name="Rectangle 2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3933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AC99FB-89B2-9083-3D4C-9038C3034579}"/>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Table of content</a:t>
            </a:r>
            <a:endParaRPr lang="en-US">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BBEB6D7F-D148-EF52-4B44-996F5CF1C5D1}"/>
              </a:ext>
            </a:extLst>
          </p:cNvPr>
          <p:cNvSpPr>
            <a:spLocks noGrp="1"/>
          </p:cNvSpPr>
          <p:nvPr>
            <p:ph idx="1"/>
          </p:nvPr>
        </p:nvSpPr>
        <p:spPr>
          <a:xfrm>
            <a:off x="1957987" y="2431765"/>
            <a:ext cx="8276026" cy="4106687"/>
          </a:xfrm>
        </p:spPr>
        <p:txBody>
          <a:bodyPr anchor="ctr">
            <a:normAutofit/>
          </a:bodyPr>
          <a:lstStyle/>
          <a:p>
            <a:r>
              <a:rPr lang="en-GB" sz="2000" dirty="0">
                <a:solidFill>
                  <a:schemeClr val="tx1">
                    <a:lumMod val="85000"/>
                    <a:lumOff val="15000"/>
                  </a:schemeClr>
                </a:solidFill>
              </a:rPr>
              <a:t>Introduction</a:t>
            </a:r>
          </a:p>
          <a:p>
            <a:r>
              <a:rPr lang="en-GB" sz="2000" dirty="0">
                <a:solidFill>
                  <a:schemeClr val="tx1">
                    <a:lumMod val="85000"/>
                    <a:lumOff val="15000"/>
                  </a:schemeClr>
                </a:solidFill>
              </a:rPr>
              <a:t>Amazon</a:t>
            </a:r>
          </a:p>
          <a:p>
            <a:r>
              <a:rPr lang="en-GB" sz="2000" dirty="0">
                <a:solidFill>
                  <a:schemeClr val="tx1">
                    <a:lumMod val="85000"/>
                    <a:lumOff val="15000"/>
                  </a:schemeClr>
                </a:solidFill>
              </a:rPr>
              <a:t>Microsoft</a:t>
            </a:r>
          </a:p>
          <a:p>
            <a:r>
              <a:rPr lang="en-US" sz="2000" b="0" i="0" dirty="0">
                <a:solidFill>
                  <a:schemeClr val="tx1">
                    <a:lumMod val="85000"/>
                    <a:lumOff val="15000"/>
                  </a:schemeClr>
                </a:solidFill>
                <a:effectLst/>
                <a:latin typeface="__tiempos_b6f14e"/>
              </a:rPr>
              <a:t>Cloud Services Market</a:t>
            </a:r>
          </a:p>
          <a:p>
            <a:r>
              <a:rPr lang="en-GB" sz="2000" dirty="0">
                <a:solidFill>
                  <a:schemeClr val="tx1">
                    <a:lumMod val="85000"/>
                    <a:lumOff val="15000"/>
                  </a:schemeClr>
                </a:solidFill>
              </a:rPr>
              <a:t>Knowledge Management Systems</a:t>
            </a:r>
          </a:p>
          <a:p>
            <a:r>
              <a:rPr lang="en-GB" sz="2000" dirty="0">
                <a:solidFill>
                  <a:schemeClr val="tx1">
                    <a:lumMod val="85000"/>
                    <a:lumOff val="15000"/>
                  </a:schemeClr>
                </a:solidFill>
              </a:rPr>
              <a:t>TOWS Analysis: Amazon V Microsoft</a:t>
            </a:r>
          </a:p>
          <a:p>
            <a:r>
              <a:rPr lang="en-GB" sz="2000" dirty="0">
                <a:solidFill>
                  <a:schemeClr val="tx1">
                    <a:lumMod val="85000"/>
                    <a:lumOff val="15000"/>
                  </a:schemeClr>
                </a:solidFill>
              </a:rPr>
              <a:t>Challenges</a:t>
            </a:r>
          </a:p>
          <a:p>
            <a:r>
              <a:rPr lang="en-GB" sz="2000" dirty="0">
                <a:solidFill>
                  <a:schemeClr val="tx1">
                    <a:lumMod val="85000"/>
                    <a:lumOff val="15000"/>
                  </a:schemeClr>
                </a:solidFill>
              </a:rPr>
              <a:t>Recommendation</a:t>
            </a:r>
          </a:p>
          <a:p>
            <a:r>
              <a:rPr lang="en-GB" sz="2000" dirty="0">
                <a:solidFill>
                  <a:schemeClr val="tx1">
                    <a:lumMod val="85000"/>
                    <a:lumOff val="15000"/>
                  </a:schemeClr>
                </a:solidFill>
              </a:rPr>
              <a:t>Conclusion</a:t>
            </a:r>
          </a:p>
          <a:p>
            <a:r>
              <a:rPr lang="en-GB" sz="2000" dirty="0">
                <a:solidFill>
                  <a:schemeClr val="tx1">
                    <a:lumMod val="85000"/>
                    <a:lumOff val="15000"/>
                  </a:schemeClr>
                </a:solidFill>
              </a:rPr>
              <a:t>References</a:t>
            </a:r>
          </a:p>
          <a:p>
            <a:endParaRPr lang="en-GB" sz="2000" dirty="0">
              <a:solidFill>
                <a:schemeClr val="tx1">
                  <a:lumMod val="85000"/>
                  <a:lumOff val="15000"/>
                </a:schemeClr>
              </a:solidFill>
            </a:endParaRPr>
          </a:p>
          <a:p>
            <a:endParaRPr lang="en-US" sz="2000" dirty="0">
              <a:solidFill>
                <a:schemeClr val="tx1">
                  <a:lumMod val="85000"/>
                  <a:lumOff val="15000"/>
                </a:schemeClr>
              </a:solidFill>
            </a:endParaRPr>
          </a:p>
        </p:txBody>
      </p:sp>
      <p:sp>
        <p:nvSpPr>
          <p:cNvPr id="21" name="Freeform: Shape 20">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3524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96E869C-8966-E103-E1E7-7706D30E0A7A}"/>
              </a:ext>
            </a:extLst>
          </p:cNvPr>
          <p:cNvPicPr>
            <a:picLocks noChangeAspect="1"/>
          </p:cNvPicPr>
          <p:nvPr/>
        </p:nvPicPr>
        <p:blipFill rotWithShape="1">
          <a:blip r:embed="rId2"/>
          <a:srcRect/>
          <a:stretch/>
        </p:blipFill>
        <p:spPr>
          <a:xfrm>
            <a:off x="20" y="35522"/>
            <a:ext cx="12191979" cy="6857990"/>
          </a:xfrm>
          <a:prstGeom prst="rect">
            <a:avLst/>
          </a:prstGeom>
        </p:spPr>
      </p:pic>
      <p:sp useBgFill="1">
        <p:nvSpPr>
          <p:cNvPr id="9" name="Rectangle 8">
            <a:extLst>
              <a:ext uri="{FF2B5EF4-FFF2-40B4-BE49-F238E27FC236}">
                <a16:creationId xmlns:a16="http://schemas.microsoft.com/office/drawing/2014/main" id="{8EB2B82E-9519-13BE-F662-21976E2C7A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43" y="1170650"/>
            <a:ext cx="9873914" cy="452830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8F2B0-3E4B-0F16-34B6-F2F093C86EF2}"/>
              </a:ext>
            </a:extLst>
          </p:cNvPr>
          <p:cNvSpPr>
            <a:spLocks noGrp="1"/>
          </p:cNvSpPr>
          <p:nvPr>
            <p:ph type="title"/>
          </p:nvPr>
        </p:nvSpPr>
        <p:spPr>
          <a:xfrm>
            <a:off x="1658754" y="2021904"/>
            <a:ext cx="3703486" cy="2751955"/>
          </a:xfrm>
        </p:spPr>
        <p:txBody>
          <a:bodyPr anchor="t">
            <a:normAutofit/>
          </a:bodyPr>
          <a:lstStyle/>
          <a:p>
            <a:r>
              <a:rPr lang="en-GB" sz="3200"/>
              <a:t>Introduction: </a:t>
            </a:r>
            <a:r>
              <a:rPr lang="en-GB" sz="3200" b="0" i="0">
                <a:effectLst/>
                <a:latin typeface="__tiempos_b6f14e"/>
              </a:rPr>
              <a:t>Importance of knowledge and information management</a:t>
            </a:r>
            <a:endParaRPr lang="en-US" sz="3200"/>
          </a:p>
        </p:txBody>
      </p:sp>
      <p:cxnSp>
        <p:nvCxnSpPr>
          <p:cNvPr id="11" name="Straight Connector 10">
            <a:extLst>
              <a:ext uri="{FF2B5EF4-FFF2-40B4-BE49-F238E27FC236}">
                <a16:creationId xmlns:a16="http://schemas.microsoft.com/office/drawing/2014/main" id="{58111A9F-5A83-81E0-CD78-A5959435DC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47465" y="1762828"/>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7B388E-1457-FA62-62BC-70E7A5CFFF29}"/>
              </a:ext>
            </a:extLst>
          </p:cNvPr>
          <p:cNvSpPr>
            <a:spLocks noGrp="1"/>
          </p:cNvSpPr>
          <p:nvPr>
            <p:ph idx="1"/>
          </p:nvPr>
        </p:nvSpPr>
        <p:spPr>
          <a:xfrm>
            <a:off x="6023025" y="1677819"/>
            <a:ext cx="4540701" cy="3496161"/>
          </a:xfrm>
        </p:spPr>
        <p:txBody>
          <a:bodyPr>
            <a:normAutofit/>
          </a:bodyPr>
          <a:lstStyle/>
          <a:p>
            <a:pPr marL="0" indent="0">
              <a:buNone/>
            </a:pPr>
            <a:r>
              <a:rPr lang="en-GB" sz="2000" dirty="0"/>
              <a:t>Information and knowledge are vital for the success of organizations as they enable effective decision-making processes. </a:t>
            </a:r>
            <a:r>
              <a:rPr lang="en-GB" sz="2000" b="0" i="0" dirty="0">
                <a:effectLst/>
                <a:latin typeface="__tiempos_b6f14e"/>
              </a:rPr>
              <a:t>Knowledge can be defined as organized information that has been analysed to mean something that is valuable to the organization (</a:t>
            </a:r>
            <a:r>
              <a:rPr lang="en-GB" sz="2000" b="0" i="0" dirty="0" err="1">
                <a:effectLst/>
                <a:latin typeface="__tiempos_b6f14e"/>
              </a:rPr>
              <a:t>Shannak</a:t>
            </a:r>
            <a:r>
              <a:rPr lang="en-GB" sz="2000" b="0" i="0" dirty="0">
                <a:effectLst/>
                <a:latin typeface="__tiempos_b6f14e"/>
              </a:rPr>
              <a:t>, </a:t>
            </a:r>
            <a:r>
              <a:rPr lang="en-GB" sz="2000" b="0" i="0" dirty="0" err="1">
                <a:effectLst/>
                <a:latin typeface="__tiempos_b6f14e"/>
              </a:rPr>
              <a:t>Masa'deh</a:t>
            </a:r>
            <a:r>
              <a:rPr lang="en-GB" sz="2000" b="0" i="0" dirty="0">
                <a:effectLst/>
                <a:latin typeface="__tiempos_b6f14e"/>
              </a:rPr>
              <a:t> and </a:t>
            </a:r>
            <a:r>
              <a:rPr lang="en-GB" sz="2000" b="0" i="0" dirty="0" err="1">
                <a:effectLst/>
                <a:latin typeface="__tiempos_b6f14e"/>
              </a:rPr>
              <a:t>Akour</a:t>
            </a:r>
            <a:r>
              <a:rPr lang="en-GB" sz="2000" b="0" i="0" dirty="0">
                <a:effectLst/>
                <a:latin typeface="__tiempos_b6f14e"/>
              </a:rPr>
              <a:t>, 2018).</a:t>
            </a:r>
            <a:endParaRPr lang="en-US" sz="2000" dirty="0"/>
          </a:p>
        </p:txBody>
      </p:sp>
    </p:spTree>
    <p:extLst>
      <p:ext uri="{BB962C8B-B14F-4D97-AF65-F5344CB8AC3E}">
        <p14:creationId xmlns:p14="http://schemas.microsoft.com/office/powerpoint/2010/main" val="2921312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375EF9-69AB-7B3C-428C-78017FA89025}"/>
              </a:ext>
            </a:extLst>
          </p:cNvPr>
          <p:cNvSpPr>
            <a:spLocks noGrp="1"/>
          </p:cNvSpPr>
          <p:nvPr>
            <p:ph type="title"/>
          </p:nvPr>
        </p:nvSpPr>
        <p:spPr>
          <a:xfrm>
            <a:off x="1136396" y="457201"/>
            <a:ext cx="5814240" cy="1556870"/>
          </a:xfrm>
        </p:spPr>
        <p:txBody>
          <a:bodyPr anchor="b">
            <a:normAutofit/>
          </a:bodyPr>
          <a:lstStyle/>
          <a:p>
            <a:r>
              <a:rPr lang="en-GB" sz="4000"/>
              <a:t>Amazon</a:t>
            </a:r>
            <a:endParaRPr lang="en-US" sz="4000"/>
          </a:p>
        </p:txBody>
      </p:sp>
      <p:sp>
        <p:nvSpPr>
          <p:cNvPr id="3" name="Content Placeholder 2">
            <a:extLst>
              <a:ext uri="{FF2B5EF4-FFF2-40B4-BE49-F238E27FC236}">
                <a16:creationId xmlns:a16="http://schemas.microsoft.com/office/drawing/2014/main" id="{8EBCF11F-8C51-EC42-B47B-4118FD844BD6}"/>
              </a:ext>
            </a:extLst>
          </p:cNvPr>
          <p:cNvSpPr>
            <a:spLocks noGrp="1"/>
          </p:cNvSpPr>
          <p:nvPr>
            <p:ph idx="1"/>
          </p:nvPr>
        </p:nvSpPr>
        <p:spPr>
          <a:xfrm>
            <a:off x="799365" y="2161626"/>
            <a:ext cx="5814239" cy="3461155"/>
          </a:xfrm>
        </p:spPr>
        <p:txBody>
          <a:bodyPr>
            <a:normAutofit/>
          </a:bodyPr>
          <a:lstStyle/>
          <a:p>
            <a:pPr marL="0" indent="0">
              <a:buNone/>
            </a:pPr>
            <a:r>
              <a:rPr lang="en-GB" sz="1400" b="0" i="0" dirty="0">
                <a:effectLst/>
                <a:latin typeface="Arial" panose="020B0604020202020204" pitchFamily="34" charset="0"/>
                <a:cs typeface="Arial" panose="020B0604020202020204" pitchFamily="34" charset="0"/>
              </a:rPr>
              <a:t>Amazon the biggest online retail company in the world by revenue. Headquartered in Seattle, Washington, the United States, the company was founded in 1994 to sell books online. As the company </a:t>
            </a:r>
            <a:r>
              <a:rPr lang="en-GB" sz="1400" dirty="0">
                <a:latin typeface="Arial" panose="020B0604020202020204" pitchFamily="34" charset="0"/>
                <a:cs typeface="Arial" panose="020B0604020202020204" pitchFamily="34" charset="0"/>
              </a:rPr>
              <a:t>got</a:t>
            </a:r>
            <a:r>
              <a:rPr lang="en-GB" sz="1400" b="0" i="0" dirty="0">
                <a:effectLst/>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bigger</a:t>
            </a:r>
            <a:r>
              <a:rPr lang="en-GB" sz="1400" b="0" i="0" dirty="0">
                <a:effectLst/>
                <a:latin typeface="Arial" panose="020B0604020202020204" pitchFamily="34" charset="0"/>
                <a:cs typeface="Arial" panose="020B0604020202020204" pitchFamily="34" charset="0"/>
              </a:rPr>
              <a:t>, the company diversified the products sold online by offering a platform to other retailers and manufacturers to use the platform to sell their products. </a:t>
            </a:r>
            <a:r>
              <a:rPr lang="en-US" sz="1400" dirty="0">
                <a:effectLst/>
                <a:latin typeface="Arial" panose="020B0604020202020204" pitchFamily="34" charset="0"/>
                <a:ea typeface="Calibri" panose="020F0502020204030204" pitchFamily="34" charset="0"/>
                <a:cs typeface="Arial" panose="020B0604020202020204" pitchFamily="34" charset="0"/>
              </a:rPr>
              <a:t>(Amazon, 2023). Some Amazon services</a:t>
            </a:r>
            <a:r>
              <a:rPr lang="en-US" sz="1300" dirty="0">
                <a:effectLst/>
                <a:latin typeface="Arial" panose="020B0604020202020204" pitchFamily="34" charset="0"/>
                <a:ea typeface="Calibri" panose="020F0502020204030204" pitchFamily="34" charset="0"/>
                <a:cs typeface="Arial" panose="020B0604020202020204" pitchFamily="34" charset="0"/>
              </a:rPr>
              <a:t>:</a:t>
            </a:r>
          </a:p>
          <a:p>
            <a:r>
              <a:rPr lang="en-US" sz="1300" dirty="0">
                <a:latin typeface="Arial" panose="020B0604020202020204" pitchFamily="34" charset="0"/>
                <a:ea typeface="Calibri" panose="020F0502020204030204" pitchFamily="34" charset="0"/>
                <a:cs typeface="Arial" panose="020B0604020202020204" pitchFamily="34" charset="0"/>
              </a:rPr>
              <a:t>Online store</a:t>
            </a:r>
          </a:p>
          <a:p>
            <a:r>
              <a:rPr lang="en-US" sz="1300" dirty="0">
                <a:latin typeface="Arial" panose="020B0604020202020204" pitchFamily="34" charset="0"/>
                <a:ea typeface="Calibri" panose="020F0502020204030204" pitchFamily="34" charset="0"/>
                <a:cs typeface="Arial" panose="020B0604020202020204" pitchFamily="34" charset="0"/>
              </a:rPr>
              <a:t>Marketplace </a:t>
            </a:r>
          </a:p>
          <a:p>
            <a:r>
              <a:rPr lang="en-US" sz="1300" dirty="0">
                <a:effectLst/>
                <a:latin typeface="Arial" panose="020B0604020202020204" pitchFamily="34" charset="0"/>
                <a:ea typeface="Calibri" panose="020F0502020204030204" pitchFamily="34" charset="0"/>
                <a:cs typeface="Arial" panose="020B0604020202020204" pitchFamily="34" charset="0"/>
              </a:rPr>
              <a:t>E</a:t>
            </a:r>
            <a:r>
              <a:rPr lang="en-US" sz="1300" dirty="0">
                <a:latin typeface="Arial" panose="020B0604020202020204" pitchFamily="34" charset="0"/>
                <a:ea typeface="Calibri" panose="020F0502020204030204" pitchFamily="34" charset="0"/>
                <a:cs typeface="Arial" panose="020B0604020202020204" pitchFamily="34" charset="0"/>
              </a:rPr>
              <a:t>-books</a:t>
            </a:r>
          </a:p>
          <a:p>
            <a:r>
              <a:rPr lang="en-US" sz="1300" dirty="0">
                <a:effectLst/>
                <a:latin typeface="Arial" panose="020B0604020202020204" pitchFamily="34" charset="0"/>
                <a:ea typeface="Calibri" panose="020F0502020204030204" pitchFamily="34" charset="0"/>
                <a:cs typeface="Arial" panose="020B0604020202020204" pitchFamily="34" charset="0"/>
              </a:rPr>
              <a:t>Cloud ser</a:t>
            </a:r>
            <a:r>
              <a:rPr lang="en-US" sz="1300" dirty="0">
                <a:latin typeface="Arial" panose="020B0604020202020204" pitchFamily="34" charset="0"/>
                <a:ea typeface="Calibri" panose="020F0502020204030204" pitchFamily="34" charset="0"/>
                <a:cs typeface="Arial" panose="020B0604020202020204" pitchFamily="34" charset="0"/>
              </a:rPr>
              <a:t>vices AWS</a:t>
            </a:r>
          </a:p>
          <a:p>
            <a:r>
              <a:rPr lang="en-US" sz="1300" dirty="0">
                <a:effectLst/>
                <a:latin typeface="Arial" panose="020B0604020202020204" pitchFamily="34" charset="0"/>
                <a:ea typeface="Calibri" panose="020F0502020204030204" pitchFamily="34" charset="0"/>
                <a:cs typeface="Arial" panose="020B0604020202020204" pitchFamily="34" charset="0"/>
              </a:rPr>
              <a:t>Web </a:t>
            </a:r>
            <a:r>
              <a:rPr lang="en-US" sz="1300" dirty="0">
                <a:latin typeface="Arial" panose="020B0604020202020204" pitchFamily="34" charset="0"/>
                <a:ea typeface="Calibri" panose="020F0502020204030204" pitchFamily="34" charset="0"/>
                <a:cs typeface="Arial" panose="020B0604020202020204" pitchFamily="34" charset="0"/>
              </a:rPr>
              <a:t>hosting</a:t>
            </a:r>
          </a:p>
          <a:p>
            <a:r>
              <a:rPr lang="en-US" sz="1300" dirty="0">
                <a:effectLst/>
                <a:latin typeface="Arial" panose="020B0604020202020204" pitchFamily="34" charset="0"/>
                <a:ea typeface="Calibri" panose="020F0502020204030204" pitchFamily="34" charset="0"/>
                <a:cs typeface="Arial" panose="020B0604020202020204" pitchFamily="34" charset="0"/>
              </a:rPr>
              <a:t>AI</a:t>
            </a:r>
          </a:p>
          <a:p>
            <a:r>
              <a:rPr lang="en-US" sz="1300" dirty="0">
                <a:latin typeface="Arial" panose="020B0604020202020204" pitchFamily="34" charset="0"/>
                <a:ea typeface="Calibri" panose="020F0502020204030204" pitchFamily="34" charset="0"/>
                <a:cs typeface="Arial" panose="020B0604020202020204" pitchFamily="34" charset="0"/>
              </a:rPr>
              <a:t>Amazon pay</a:t>
            </a:r>
            <a:endParaRPr lang="en-US" sz="1300" dirty="0">
              <a:effectLst/>
              <a:latin typeface="Arial" panose="020B0604020202020204" pitchFamily="34" charset="0"/>
              <a:ea typeface="Calibri" panose="020F0502020204030204" pitchFamily="34" charset="0"/>
              <a:cs typeface="Arial" panose="020B0604020202020204" pitchFamily="34" charset="0"/>
            </a:endParaRPr>
          </a:p>
          <a:p>
            <a:endParaRPr lang="en-US" sz="1300" dirty="0">
              <a:latin typeface="Arial" panose="020B0604020202020204" pitchFamily="34" charset="0"/>
              <a:cs typeface="Arial" panose="020B0604020202020204" pitchFamily="34" charset="0"/>
            </a:endParaRPr>
          </a:p>
        </p:txBody>
      </p:sp>
      <p:pic>
        <p:nvPicPr>
          <p:cNvPr id="5" name="Picture 4" descr="A logo of a company&#10;&#10;Description automatically generated">
            <a:extLst>
              <a:ext uri="{FF2B5EF4-FFF2-40B4-BE49-F238E27FC236}">
                <a16:creationId xmlns:a16="http://schemas.microsoft.com/office/drawing/2014/main" id="{BABD1D29-8CBF-1446-B11F-01285A411B2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79766" y="1344008"/>
            <a:ext cx="3712869" cy="1120866"/>
          </a:xfrm>
          <a:prstGeom prst="rect">
            <a:avLst/>
          </a:prstGeom>
        </p:spPr>
      </p:pic>
      <p:sp>
        <p:nvSpPr>
          <p:cNvPr id="24" name="Rectangle 23">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66000">
                <a:srgbClr val="000000"/>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0800"/>
            <a:ext cx="8153398" cy="456772"/>
          </a:xfrm>
          <a:prstGeom prst="rect">
            <a:avLst/>
          </a:prstGeom>
          <a:gradFill>
            <a:gsLst>
              <a:gs pos="0">
                <a:srgbClr val="000000">
                  <a:alpha val="63000"/>
                </a:srgbClr>
              </a:gs>
              <a:gs pos="100000">
                <a:schemeClr val="accent1">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B525470-3E62-CD9E-936D-87ED53C48100}"/>
              </a:ext>
            </a:extLst>
          </p:cNvPr>
          <p:cNvSpPr txBox="1"/>
          <p:nvPr/>
        </p:nvSpPr>
        <p:spPr>
          <a:xfrm>
            <a:off x="8960559" y="2264819"/>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klexikon.zum.de/wiki/Datei:Amazon_logo.sv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4152712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8D1EF4-C028-7879-237F-4D8807A9D18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Microsoft</a:t>
            </a:r>
            <a:endParaRPr lang="en-US" sz="4000">
              <a:solidFill>
                <a:srgbClr val="FFFFFF"/>
              </a:solidFill>
            </a:endParaRPr>
          </a:p>
        </p:txBody>
      </p:sp>
      <p:sp>
        <p:nvSpPr>
          <p:cNvPr id="3" name="Content Placeholder 2">
            <a:extLst>
              <a:ext uri="{FF2B5EF4-FFF2-40B4-BE49-F238E27FC236}">
                <a16:creationId xmlns:a16="http://schemas.microsoft.com/office/drawing/2014/main" id="{265F7C1A-E06F-50A3-354D-74C45B7FCF79}"/>
              </a:ext>
            </a:extLst>
          </p:cNvPr>
          <p:cNvSpPr>
            <a:spLocks noGrp="1"/>
          </p:cNvSpPr>
          <p:nvPr>
            <p:ph idx="1"/>
          </p:nvPr>
        </p:nvSpPr>
        <p:spPr>
          <a:xfrm>
            <a:off x="1371599" y="2318197"/>
            <a:ext cx="9724031" cy="3683358"/>
          </a:xfrm>
        </p:spPr>
        <p:txBody>
          <a:bodyPr anchor="ctr">
            <a:normAutofit/>
          </a:bodyPr>
          <a:lstStyle/>
          <a:p>
            <a:pPr marL="0" indent="0">
              <a:buNone/>
            </a:pPr>
            <a:r>
              <a:rPr lang="en-GB" sz="1600" dirty="0"/>
              <a:t>Tech company with big investment in software development, most popular, the Microsoft Windows operating System (Microsoft, 2024). Company was founded in 1975 and currently headquartered in Redmond, Washington, United States, the company primarily generates revenue by designing, developing, and selling a wide range of software products (Microsoft, 2024). Other services:</a:t>
            </a:r>
          </a:p>
          <a:p>
            <a:r>
              <a:rPr lang="en-GB" sz="1400" dirty="0"/>
              <a:t>Cloud Services</a:t>
            </a:r>
          </a:p>
          <a:p>
            <a:r>
              <a:rPr lang="en-GB" sz="1400" dirty="0"/>
              <a:t>AI</a:t>
            </a:r>
          </a:p>
          <a:p>
            <a:r>
              <a:rPr lang="en-GB" sz="1400" dirty="0"/>
              <a:t>Hardware:</a:t>
            </a:r>
          </a:p>
          <a:p>
            <a:pPr lvl="1"/>
            <a:r>
              <a:rPr lang="en-GB" sz="1400" dirty="0"/>
              <a:t>Laptops</a:t>
            </a:r>
          </a:p>
          <a:p>
            <a:pPr lvl="1"/>
            <a:r>
              <a:rPr lang="en-GB" sz="1400" dirty="0"/>
              <a:t>Smartphone</a:t>
            </a:r>
          </a:p>
          <a:p>
            <a:pPr lvl="1"/>
            <a:r>
              <a:rPr lang="en-GB" sz="1400" dirty="0"/>
              <a:t>Xbox</a:t>
            </a:r>
          </a:p>
          <a:p>
            <a:r>
              <a:rPr lang="en-GB" sz="1400" dirty="0"/>
              <a:t>Software: </a:t>
            </a:r>
          </a:p>
          <a:p>
            <a:pPr lvl="1"/>
            <a:r>
              <a:rPr lang="en-GB" sz="1400" dirty="0"/>
              <a:t>Microsoft 365</a:t>
            </a:r>
          </a:p>
          <a:p>
            <a:pPr lvl="1"/>
            <a:r>
              <a:rPr lang="en-GB" sz="1400" dirty="0"/>
              <a:t>Operating System</a:t>
            </a:r>
          </a:p>
          <a:p>
            <a:pPr marL="0" indent="0">
              <a:buNone/>
            </a:pPr>
            <a:endParaRPr lang="en-US" sz="1400" dirty="0"/>
          </a:p>
        </p:txBody>
      </p:sp>
      <p:pic>
        <p:nvPicPr>
          <p:cNvPr id="5" name="Graphic 4">
            <a:extLst>
              <a:ext uri="{FF2B5EF4-FFF2-40B4-BE49-F238E27FC236}">
                <a16:creationId xmlns:a16="http://schemas.microsoft.com/office/drawing/2014/main" id="{1FC3DAB6-1D05-FF51-8F12-275B66253F2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505267" y="5541428"/>
            <a:ext cx="5027971" cy="834643"/>
          </a:xfrm>
          <a:prstGeom prst="rect">
            <a:avLst/>
          </a:prstGeom>
        </p:spPr>
      </p:pic>
      <p:sp>
        <p:nvSpPr>
          <p:cNvPr id="6" name="TextBox 5">
            <a:extLst>
              <a:ext uri="{FF2B5EF4-FFF2-40B4-BE49-F238E27FC236}">
                <a16:creationId xmlns:a16="http://schemas.microsoft.com/office/drawing/2014/main" id="{FBF64023-6A40-1459-DF0A-01CBBF8403C0}"/>
              </a:ext>
            </a:extLst>
          </p:cNvPr>
          <p:cNvSpPr txBox="1"/>
          <p:nvPr/>
        </p:nvSpPr>
        <p:spPr>
          <a:xfrm>
            <a:off x="6505267" y="6491488"/>
            <a:ext cx="5027971" cy="230832"/>
          </a:xfrm>
          <a:prstGeom prst="rect">
            <a:avLst/>
          </a:prstGeom>
          <a:noFill/>
        </p:spPr>
        <p:txBody>
          <a:bodyPr wrap="square" rtlCol="0">
            <a:spAutoFit/>
          </a:bodyPr>
          <a:lstStyle/>
          <a:p>
            <a:r>
              <a:rPr lang="en-US" sz="900">
                <a:hlinkClick r:id="rId4" tooltip="https://commons.wikimedia.org/wiki/File:Microsoft_logo_(1987).svg"/>
              </a:rPr>
              <a:t>This Photo</a:t>
            </a:r>
            <a:r>
              <a:rPr lang="en-US" sz="900"/>
              <a:t> by Unknown Author is licensed under </a:t>
            </a:r>
            <a:r>
              <a:rPr lang="en-US" sz="900">
                <a:hlinkClick r:id="rId5" tooltip="https://creativecommons.org/licenses/by-sa/3.0/"/>
              </a:rPr>
              <a:t>CC BY-SA</a:t>
            </a:r>
            <a:endParaRPr lang="en-US" sz="900"/>
          </a:p>
        </p:txBody>
      </p:sp>
    </p:spTree>
    <p:extLst>
      <p:ext uri="{BB962C8B-B14F-4D97-AF65-F5344CB8AC3E}">
        <p14:creationId xmlns:p14="http://schemas.microsoft.com/office/powerpoint/2010/main" val="2473678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EE80DB-AADE-B011-D24E-B1F13645EE18}"/>
              </a:ext>
            </a:extLst>
          </p:cNvPr>
          <p:cNvSpPr>
            <a:spLocks noGrp="1"/>
          </p:cNvSpPr>
          <p:nvPr>
            <p:ph type="title"/>
          </p:nvPr>
        </p:nvSpPr>
        <p:spPr>
          <a:xfrm>
            <a:off x="630936" y="639520"/>
            <a:ext cx="3429000" cy="1719072"/>
          </a:xfrm>
        </p:spPr>
        <p:txBody>
          <a:bodyPr anchor="b">
            <a:normAutofit/>
          </a:bodyPr>
          <a:lstStyle/>
          <a:p>
            <a:r>
              <a:rPr lang="en-GB" sz="4200"/>
              <a:t>Cloud services market</a:t>
            </a:r>
            <a:endParaRPr lang="en-US" sz="4200"/>
          </a:p>
        </p:txBody>
      </p:sp>
      <p:sp>
        <p:nvSpPr>
          <p:cNvPr id="19"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44FC91-126F-B59C-E939-A5A01ECECD5C}"/>
              </a:ext>
            </a:extLst>
          </p:cNvPr>
          <p:cNvSpPr>
            <a:spLocks noGrp="1"/>
          </p:cNvSpPr>
          <p:nvPr>
            <p:ph idx="1"/>
          </p:nvPr>
        </p:nvSpPr>
        <p:spPr>
          <a:xfrm>
            <a:off x="630936" y="2807208"/>
            <a:ext cx="3429000" cy="3410712"/>
          </a:xfrm>
        </p:spPr>
        <p:txBody>
          <a:bodyPr anchor="t">
            <a:normAutofit/>
          </a:bodyPr>
          <a:lstStyle/>
          <a:p>
            <a:pPr marL="0" indent="0">
              <a:buNone/>
            </a:pPr>
            <a:r>
              <a:rPr lang="en-GB" sz="1700" dirty="0"/>
              <a:t>Both companies are the leaders in the cloud computing services. Amazon AWS it is designed for retailers and IoT  integration while the Microsoft Azure offered Microsoft capabilities which is used by all industries.</a:t>
            </a:r>
          </a:p>
          <a:p>
            <a:pPr marL="0" indent="0">
              <a:buNone/>
            </a:pPr>
            <a:r>
              <a:rPr lang="en-GB" sz="1700" dirty="0"/>
              <a:t>According to Synergy Research group, this marked is dominated by Amazon AWS 34% followed by MS Azure 21%. (Statista.com 2022)</a:t>
            </a:r>
            <a:endParaRPr lang="en-US" sz="1700" dirty="0"/>
          </a:p>
        </p:txBody>
      </p:sp>
      <p:pic>
        <p:nvPicPr>
          <p:cNvPr id="5" name="Picture 4" descr="A screenshot of a cloud computing data&#10;&#10;Description automatically generated">
            <a:extLst>
              <a:ext uri="{FF2B5EF4-FFF2-40B4-BE49-F238E27FC236}">
                <a16:creationId xmlns:a16="http://schemas.microsoft.com/office/drawing/2014/main" id="{020B97F1-1FB3-DD0A-7257-FC9F9FA0CB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7344" y="2896024"/>
            <a:ext cx="6903720" cy="2934080"/>
          </a:xfrm>
          <a:prstGeom prst="rect">
            <a:avLst/>
          </a:prstGeom>
        </p:spPr>
      </p:pic>
      <p:pic>
        <p:nvPicPr>
          <p:cNvPr id="7" name="Picture 6" descr="Several laptops connected to each other&#10;&#10;Description automatically generated">
            <a:extLst>
              <a:ext uri="{FF2B5EF4-FFF2-40B4-BE49-F238E27FC236}">
                <a16:creationId xmlns:a16="http://schemas.microsoft.com/office/drawing/2014/main" id="{443F1EB4-3476-A865-D9DF-F20F164626F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17823" y="360397"/>
            <a:ext cx="2182761" cy="1637071"/>
          </a:xfrm>
          <a:prstGeom prst="rect">
            <a:avLst/>
          </a:prstGeom>
        </p:spPr>
      </p:pic>
      <p:sp>
        <p:nvSpPr>
          <p:cNvPr id="8" name="TextBox 7">
            <a:extLst>
              <a:ext uri="{FF2B5EF4-FFF2-40B4-BE49-F238E27FC236}">
                <a16:creationId xmlns:a16="http://schemas.microsoft.com/office/drawing/2014/main" id="{C5932FEA-4B53-8E66-9C22-054814750256}"/>
              </a:ext>
            </a:extLst>
          </p:cNvPr>
          <p:cNvSpPr txBox="1"/>
          <p:nvPr/>
        </p:nvSpPr>
        <p:spPr>
          <a:xfrm>
            <a:off x="4935793" y="1812802"/>
            <a:ext cx="1818968" cy="369332"/>
          </a:xfrm>
          <a:prstGeom prst="rect">
            <a:avLst/>
          </a:prstGeom>
          <a:noFill/>
        </p:spPr>
        <p:txBody>
          <a:bodyPr wrap="square" rtlCol="0">
            <a:spAutoFit/>
          </a:bodyPr>
          <a:lstStyle/>
          <a:p>
            <a:r>
              <a:rPr lang="en-US" sz="900">
                <a:hlinkClick r:id="rId4" tooltip="https://www.bauer-power.net/2019/01/cloud-computing-whats-holding-you-back.html"/>
              </a:rPr>
              <a:t>This Photo</a:t>
            </a:r>
            <a:r>
              <a:rPr lang="en-US" sz="900"/>
              <a:t> by Unknown Author is licensed under </a:t>
            </a:r>
            <a:r>
              <a:rPr lang="en-US" sz="900">
                <a:hlinkClick r:id="rId5" tooltip="https://creativecommons.org/licenses/by-nc-sa/3.0/"/>
              </a:rPr>
              <a:t>CC BY-SA-NC</a:t>
            </a:r>
            <a:endParaRPr lang="en-US" sz="900"/>
          </a:p>
        </p:txBody>
      </p:sp>
    </p:spTree>
    <p:extLst>
      <p:ext uri="{BB962C8B-B14F-4D97-AF65-F5344CB8AC3E}">
        <p14:creationId xmlns:p14="http://schemas.microsoft.com/office/powerpoint/2010/main" val="2874711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CBB21-ABA8-E7BB-3168-462E68A31740}"/>
              </a:ext>
            </a:extLst>
          </p:cNvPr>
          <p:cNvSpPr>
            <a:spLocks noGrp="1"/>
          </p:cNvSpPr>
          <p:nvPr>
            <p:ph type="title"/>
          </p:nvPr>
        </p:nvSpPr>
        <p:spPr>
          <a:xfrm>
            <a:off x="586478" y="1683756"/>
            <a:ext cx="3115265" cy="2396359"/>
          </a:xfrm>
        </p:spPr>
        <p:txBody>
          <a:bodyPr anchor="b">
            <a:normAutofit/>
          </a:bodyPr>
          <a:lstStyle/>
          <a:p>
            <a:pPr algn="r"/>
            <a:r>
              <a:rPr lang="en-US" sz="4000" b="0" i="0" dirty="0">
                <a:solidFill>
                  <a:srgbClr val="FFFFFF"/>
                </a:solidFill>
                <a:effectLst/>
                <a:latin typeface="__tiempos_b6f14e"/>
              </a:rPr>
              <a:t>Knowledge Management Systems</a:t>
            </a:r>
            <a:endParaRPr lang="en-US" sz="4000" dirty="0">
              <a:solidFill>
                <a:srgbClr val="FFFFFF"/>
              </a:solidFill>
            </a:endParaRPr>
          </a:p>
        </p:txBody>
      </p:sp>
      <p:graphicFrame>
        <p:nvGraphicFramePr>
          <p:cNvPr id="5" name="Content Placeholder 2">
            <a:extLst>
              <a:ext uri="{FF2B5EF4-FFF2-40B4-BE49-F238E27FC236}">
                <a16:creationId xmlns:a16="http://schemas.microsoft.com/office/drawing/2014/main" id="{DB6D53A8-B611-C4DE-167E-A449BD56973A}"/>
              </a:ext>
            </a:extLst>
          </p:cNvPr>
          <p:cNvGraphicFramePr>
            <a:graphicFrameLocks noGrp="1"/>
          </p:cNvGraphicFramePr>
          <p:nvPr>
            <p:ph idx="1"/>
            <p:extLst>
              <p:ext uri="{D42A27DB-BD31-4B8C-83A1-F6EECF244321}">
                <p14:modId xmlns:p14="http://schemas.microsoft.com/office/powerpoint/2010/main" val="206324609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2743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A708C02-35B2-017D-B4F8-72E93984C7D6}"/>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dirty="0">
                <a:solidFill>
                  <a:srgbClr val="FFFFFF"/>
                </a:solidFill>
                <a:latin typeface="+mj-lt"/>
                <a:ea typeface="+mj-ea"/>
                <a:cs typeface="+mj-cs"/>
              </a:rPr>
              <a:t>TOWS Analysis: Amazon VS Microsoft</a:t>
            </a:r>
          </a:p>
        </p:txBody>
      </p:sp>
      <p:sp>
        <p:nvSpPr>
          <p:cNvPr id="3" name="Content Placeholder 2">
            <a:extLst>
              <a:ext uri="{FF2B5EF4-FFF2-40B4-BE49-F238E27FC236}">
                <a16:creationId xmlns:a16="http://schemas.microsoft.com/office/drawing/2014/main" id="{A04A26F3-645B-81EB-5207-EA0513827365}"/>
              </a:ext>
            </a:extLst>
          </p:cNvPr>
          <p:cNvSpPr>
            <a:spLocks noGrp="1"/>
          </p:cNvSpPr>
          <p:nvPr>
            <p:ph idx="1"/>
          </p:nvPr>
        </p:nvSpPr>
        <p:spPr>
          <a:xfrm>
            <a:off x="4380855" y="1412489"/>
            <a:ext cx="3427283" cy="4363844"/>
          </a:xfrm>
        </p:spPr>
        <p:txBody>
          <a:bodyPr vert="horz" lIns="91440" tIns="45720" rIns="91440" bIns="45720" rtlCol="0">
            <a:normAutofit/>
          </a:bodyPr>
          <a:lstStyle/>
          <a:p>
            <a:pPr marL="0"/>
            <a:r>
              <a:rPr lang="en-US" sz="1300" b="1"/>
              <a:t>Amazon</a:t>
            </a:r>
            <a:r>
              <a:rPr lang="en-US" sz="1300"/>
              <a:t>:</a:t>
            </a:r>
          </a:p>
          <a:p>
            <a:r>
              <a:rPr lang="en-US" sz="1300"/>
              <a:t>Threats </a:t>
            </a:r>
          </a:p>
          <a:p>
            <a:pPr lvl="1"/>
            <a:r>
              <a:rPr lang="en-US" sz="1300"/>
              <a:t>Cybersecurity</a:t>
            </a:r>
          </a:p>
          <a:p>
            <a:pPr lvl="1"/>
            <a:r>
              <a:rPr lang="en-US" sz="1300"/>
              <a:t>Regulations</a:t>
            </a:r>
          </a:p>
          <a:p>
            <a:r>
              <a:rPr lang="en-US" sz="1300"/>
              <a:t>Opportunities</a:t>
            </a:r>
          </a:p>
          <a:p>
            <a:pPr lvl="1"/>
            <a:r>
              <a:rPr lang="en-US" sz="1300"/>
              <a:t>Increase in demand of cloud services</a:t>
            </a:r>
          </a:p>
          <a:p>
            <a:pPr lvl="1"/>
            <a:r>
              <a:rPr lang="en-US" sz="1300"/>
              <a:t>Development of robotics and automation</a:t>
            </a:r>
          </a:p>
          <a:p>
            <a:r>
              <a:rPr lang="en-US" sz="1300"/>
              <a:t>Weaknesses </a:t>
            </a:r>
          </a:p>
          <a:p>
            <a:pPr lvl="1"/>
            <a:r>
              <a:rPr lang="en-US" sz="1300"/>
              <a:t>Ethical concerns</a:t>
            </a:r>
          </a:p>
          <a:p>
            <a:pPr lvl="1"/>
            <a:r>
              <a:rPr lang="en-US" sz="1300"/>
              <a:t>Overreliance on third-party sellers </a:t>
            </a:r>
          </a:p>
          <a:p>
            <a:r>
              <a:rPr lang="en-US" sz="1300"/>
              <a:t>Strengths</a:t>
            </a:r>
          </a:p>
          <a:p>
            <a:pPr lvl="1"/>
            <a:r>
              <a:rPr lang="en-US" sz="1300"/>
              <a:t>Cost leadership</a:t>
            </a:r>
          </a:p>
          <a:p>
            <a:pPr lvl="1"/>
            <a:r>
              <a:rPr lang="en-US" sz="1300"/>
              <a:t>Strong logistics</a:t>
            </a:r>
          </a:p>
          <a:p>
            <a:pPr lvl="1"/>
            <a:r>
              <a:rPr lang="en-US" sz="1300"/>
              <a:t>Third-party sellers</a:t>
            </a:r>
          </a:p>
          <a:p>
            <a:pPr lvl="1"/>
            <a:r>
              <a:rPr lang="en-US" sz="1300"/>
              <a:t>Cloud Services</a:t>
            </a:r>
          </a:p>
          <a:p>
            <a:endParaRPr lang="en-US" sz="13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633BBE93-1C06-046F-0703-B1313902FA0C}"/>
              </a:ext>
            </a:extLst>
          </p:cNvPr>
          <p:cNvSpPr txBox="1">
            <a:spLocks/>
          </p:cNvSpPr>
          <p:nvPr/>
        </p:nvSpPr>
        <p:spPr>
          <a:xfrm>
            <a:off x="8451604" y="1412489"/>
            <a:ext cx="3197701" cy="43638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300" b="1"/>
              <a:t>Microsoft</a:t>
            </a:r>
            <a:r>
              <a:rPr lang="en-US" sz="1300"/>
              <a:t>:</a:t>
            </a:r>
          </a:p>
          <a:p>
            <a:r>
              <a:rPr lang="en-US" sz="1300"/>
              <a:t>Threats </a:t>
            </a:r>
          </a:p>
          <a:p>
            <a:pPr lvl="1"/>
            <a:r>
              <a:rPr lang="en-US" sz="1300"/>
              <a:t>Cybercrime</a:t>
            </a:r>
          </a:p>
          <a:p>
            <a:pPr lvl="1"/>
            <a:r>
              <a:rPr lang="en-US" sz="1300"/>
              <a:t>Competitors</a:t>
            </a:r>
          </a:p>
          <a:p>
            <a:r>
              <a:rPr lang="en-US" sz="1300"/>
              <a:t>Opportunities</a:t>
            </a:r>
          </a:p>
          <a:p>
            <a:pPr lvl="1"/>
            <a:r>
              <a:rPr lang="en-US" sz="1300"/>
              <a:t>Growth of cloud services</a:t>
            </a:r>
          </a:p>
          <a:p>
            <a:pPr lvl="1"/>
            <a:r>
              <a:rPr lang="en-US" sz="1300"/>
              <a:t>Growth of remote working</a:t>
            </a:r>
          </a:p>
          <a:p>
            <a:pPr lvl="1"/>
            <a:r>
              <a:rPr lang="en-US" sz="1300"/>
              <a:t>Growth of smartphone industries</a:t>
            </a:r>
          </a:p>
          <a:p>
            <a:r>
              <a:rPr lang="en-US" sz="1300"/>
              <a:t>Weaknesses </a:t>
            </a:r>
          </a:p>
          <a:p>
            <a:pPr lvl="1"/>
            <a:r>
              <a:rPr lang="en-US" sz="1300"/>
              <a:t>Lack of hardware inovation</a:t>
            </a:r>
          </a:p>
          <a:p>
            <a:pPr lvl="1"/>
            <a:r>
              <a:rPr lang="en-US" sz="1300"/>
              <a:t>Poor acquisition strategy  </a:t>
            </a:r>
          </a:p>
          <a:p>
            <a:r>
              <a:rPr lang="en-US" sz="1300"/>
              <a:t>Strengths</a:t>
            </a:r>
          </a:p>
          <a:p>
            <a:pPr lvl="1"/>
            <a:r>
              <a:rPr lang="en-US" sz="1300"/>
              <a:t>Industry leader</a:t>
            </a:r>
          </a:p>
          <a:p>
            <a:pPr lvl="1"/>
            <a:r>
              <a:rPr lang="en-US" sz="1300"/>
              <a:t>Customer loyality</a:t>
            </a:r>
          </a:p>
          <a:p>
            <a:pPr lvl="1"/>
            <a:r>
              <a:rPr lang="en-US" sz="1300"/>
              <a:t>Third-party sellers</a:t>
            </a:r>
          </a:p>
          <a:p>
            <a:pPr lvl="1"/>
            <a:r>
              <a:rPr lang="en-US" sz="1300"/>
              <a:t>Cloud Services</a:t>
            </a:r>
          </a:p>
          <a:p>
            <a:endParaRPr lang="en-US" sz="1300"/>
          </a:p>
        </p:txBody>
      </p:sp>
    </p:spTree>
    <p:extLst>
      <p:ext uri="{BB962C8B-B14F-4D97-AF65-F5344CB8AC3E}">
        <p14:creationId xmlns:p14="http://schemas.microsoft.com/office/powerpoint/2010/main" val="574723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87A75-9732-88C6-8793-28B823261CCA}"/>
              </a:ext>
            </a:extLst>
          </p:cNvPr>
          <p:cNvSpPr>
            <a:spLocks noGrp="1"/>
          </p:cNvSpPr>
          <p:nvPr>
            <p:ph type="title"/>
          </p:nvPr>
        </p:nvSpPr>
        <p:spPr>
          <a:xfrm>
            <a:off x="838200" y="640429"/>
            <a:ext cx="10515600" cy="588604"/>
          </a:xfrm>
        </p:spPr>
        <p:txBody>
          <a:bodyPr>
            <a:noAutofit/>
          </a:bodyPr>
          <a:lstStyle/>
          <a:p>
            <a:r>
              <a:rPr lang="en-US" sz="2400" b="0" i="0" dirty="0">
                <a:solidFill>
                  <a:srgbClr val="29261B"/>
                </a:solidFill>
                <a:effectLst/>
                <a:latin typeface="__tiempos_b6f14e"/>
              </a:rPr>
              <a:t>Challenges:</a:t>
            </a:r>
            <a:br>
              <a:rPr lang="en-US" sz="2400" b="0" i="0" dirty="0">
                <a:solidFill>
                  <a:srgbClr val="29261B"/>
                </a:solidFill>
                <a:effectLst/>
                <a:latin typeface="__tiempos_b6f14e"/>
              </a:rPr>
            </a:br>
            <a:r>
              <a:rPr lang="en-GB" sz="2400" dirty="0"/>
              <a:t>Based on TOWS analysis, both companies have important challenges which may affect the companies in relation to their knowledge management systems.</a:t>
            </a:r>
            <a:br>
              <a:rPr lang="en-GB" sz="2400" dirty="0"/>
            </a:br>
            <a:endParaRPr lang="en-US" sz="2400" dirty="0"/>
          </a:p>
        </p:txBody>
      </p:sp>
      <p:sp>
        <p:nvSpPr>
          <p:cNvPr id="3" name="Content Placeholder 2">
            <a:extLst>
              <a:ext uri="{FF2B5EF4-FFF2-40B4-BE49-F238E27FC236}">
                <a16:creationId xmlns:a16="http://schemas.microsoft.com/office/drawing/2014/main" id="{F5247D37-1672-67CC-B283-C3EC4C06B24D}"/>
              </a:ext>
            </a:extLst>
          </p:cNvPr>
          <p:cNvSpPr>
            <a:spLocks noGrp="1"/>
          </p:cNvSpPr>
          <p:nvPr>
            <p:ph idx="1"/>
          </p:nvPr>
        </p:nvSpPr>
        <p:spPr>
          <a:xfrm>
            <a:off x="838200" y="1524001"/>
            <a:ext cx="10515600" cy="4505479"/>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Amazon:</a:t>
            </a:r>
          </a:p>
          <a:p>
            <a:r>
              <a:rPr lang="en-GB" sz="1600" dirty="0">
                <a:latin typeface="Arial" panose="020B0604020202020204" pitchFamily="34" charset="0"/>
                <a:cs typeface="Arial" panose="020B0604020202020204" pitchFamily="34" charset="0"/>
              </a:rPr>
              <a:t>Cybersecurity threats: these attacks could disrupt Amazon day to day operations and knowledge management processes. (Gantz et al., 2015)</a:t>
            </a:r>
          </a:p>
          <a:p>
            <a:r>
              <a:rPr lang="en-GB" sz="1600" dirty="0">
                <a:latin typeface="Arial" panose="020B0604020202020204" pitchFamily="34" charset="0"/>
                <a:cs typeface="Arial" panose="020B0604020202020204" pitchFamily="34" charset="0"/>
              </a:rPr>
              <a:t>Unfriendly regulations: Governments around the world started to introduce new regulations for protecting the local retailers, this could limit Amazon's ability to collect customer information. (</a:t>
            </a:r>
            <a:r>
              <a:rPr lang="en-GB" sz="1600" dirty="0" err="1">
                <a:latin typeface="Arial" panose="020B0604020202020204" pitchFamily="34" charset="0"/>
                <a:cs typeface="Arial" panose="020B0604020202020204" pitchFamily="34" charset="0"/>
              </a:rPr>
              <a:t>Mulugeta</a:t>
            </a:r>
            <a:r>
              <a:rPr lang="en-GB" sz="1600" dirty="0">
                <a:latin typeface="Arial" panose="020B0604020202020204" pitchFamily="34" charset="0"/>
                <a:cs typeface="Arial" panose="020B0604020202020204" pitchFamily="34" charset="0"/>
              </a:rPr>
              <a:t>, 2022). </a:t>
            </a:r>
          </a:p>
          <a:p>
            <a:r>
              <a:rPr lang="en-GB" sz="1600" dirty="0">
                <a:latin typeface="Arial" panose="020B0604020202020204" pitchFamily="34" charset="0"/>
                <a:cs typeface="Arial" panose="020B0604020202020204" pitchFamily="34" charset="0"/>
              </a:rPr>
              <a:t>Over-reliance on third-party sellers: This makes it difficult for Amazon to control product quality and gather detailed knowledge about the products. (Lai et al., 2022). </a:t>
            </a:r>
          </a:p>
          <a:p>
            <a:r>
              <a:rPr lang="en-GB" sz="1600" dirty="0">
                <a:latin typeface="Arial" panose="020B0604020202020204" pitchFamily="34" charset="0"/>
                <a:cs typeface="Arial" panose="020B0604020202020204" pitchFamily="34" charset="0"/>
              </a:rPr>
              <a:t>Ethical concerns: Allegations of unethical treatment of employees could negatively impact Amazon's public image and customer base, limiting the data they can collect. (</a:t>
            </a:r>
            <a:r>
              <a:rPr lang="en-GB" sz="1600" dirty="0" err="1">
                <a:latin typeface="Arial" panose="020B0604020202020204" pitchFamily="34" charset="0"/>
                <a:cs typeface="Arial" panose="020B0604020202020204" pitchFamily="34" charset="0"/>
              </a:rPr>
              <a:t>Mulugeta</a:t>
            </a:r>
            <a:r>
              <a:rPr lang="en-GB" sz="1600" dirty="0">
                <a:latin typeface="Arial" panose="020B0604020202020204" pitchFamily="34" charset="0"/>
                <a:cs typeface="Arial" panose="020B0604020202020204" pitchFamily="34" charset="0"/>
              </a:rPr>
              <a:t>, 2022). </a:t>
            </a:r>
          </a:p>
          <a:p>
            <a:pPr marL="0" indent="0">
              <a:buNone/>
            </a:pPr>
            <a:r>
              <a:rPr lang="en-GB" dirty="0">
                <a:latin typeface="Arial" panose="020B0604020202020204" pitchFamily="34" charset="0"/>
                <a:cs typeface="Arial" panose="020B0604020202020204" pitchFamily="34" charset="0"/>
              </a:rPr>
              <a:t>Microsoft:</a:t>
            </a:r>
          </a:p>
          <a:p>
            <a:r>
              <a:rPr lang="en-GB" sz="1600" dirty="0">
                <a:latin typeface="Arial" panose="020B0604020202020204" pitchFamily="34" charset="0"/>
                <a:cs typeface="Arial" panose="020B0604020202020204" pitchFamily="34" charset="0"/>
              </a:rPr>
              <a:t>Cybercrime: The constant threat of cybercrime could compromise company knowledge management systems and data. (Newman, 2023)</a:t>
            </a:r>
          </a:p>
          <a:p>
            <a:r>
              <a:rPr lang="en-GB" sz="1600" dirty="0">
                <a:latin typeface="Arial" panose="020B0604020202020204" pitchFamily="34" charset="0"/>
                <a:cs typeface="Arial" panose="020B0604020202020204" pitchFamily="34" charset="0"/>
              </a:rPr>
              <a:t>Competition: new competitors in the cloud industry could limit Microsoft's ability to keep its dominant position. (Gilbert, 2022). </a:t>
            </a:r>
          </a:p>
          <a:p>
            <a:r>
              <a:rPr lang="en-GB" sz="1600" dirty="0">
                <a:latin typeface="Arial" panose="020B0604020202020204" pitchFamily="34" charset="0"/>
                <a:cs typeface="Arial" panose="020B0604020202020204" pitchFamily="34" charset="0"/>
              </a:rPr>
              <a:t>Lack of innovation in hardware products. The company its far behind its competitor in hardware innovation, potentially limiting their knowledge in this area. (</a:t>
            </a:r>
            <a:r>
              <a:rPr lang="en-GB" sz="1600" dirty="0" err="1">
                <a:latin typeface="Arial" panose="020B0604020202020204" pitchFamily="34" charset="0"/>
                <a:cs typeface="Arial" panose="020B0604020202020204" pitchFamily="34" charset="0"/>
              </a:rPr>
              <a:t>Gawer</a:t>
            </a:r>
            <a:r>
              <a:rPr lang="en-GB" sz="1600" dirty="0">
                <a:latin typeface="Arial" panose="020B0604020202020204" pitchFamily="34" charset="0"/>
                <a:cs typeface="Arial" panose="020B0604020202020204" pitchFamily="34" charset="0"/>
              </a:rPr>
              <a:t> and Cusumano, 2019).</a:t>
            </a:r>
          </a:p>
          <a:p>
            <a:r>
              <a:rPr lang="en-GB" sz="1600" dirty="0">
                <a:latin typeface="Arial" panose="020B0604020202020204" pitchFamily="34" charset="0"/>
                <a:cs typeface="Arial" panose="020B0604020202020204" pitchFamily="34" charset="0"/>
              </a:rPr>
              <a:t>Poor acquisition strategy: Failed acquisitions could lead to incorrect or incomplete information being integrated into Microsoft's knowledge management systems. (</a:t>
            </a:r>
            <a:r>
              <a:rPr lang="en-GB" sz="1600" dirty="0" err="1">
                <a:latin typeface="Arial" panose="020B0604020202020204" pitchFamily="34" charset="0"/>
                <a:cs typeface="Arial" panose="020B0604020202020204" pitchFamily="34" charset="0"/>
              </a:rPr>
              <a:t>Aktas</a:t>
            </a:r>
            <a:r>
              <a:rPr lang="en-GB" sz="1600" dirty="0">
                <a:latin typeface="Arial" panose="020B0604020202020204" pitchFamily="34" charset="0"/>
                <a:cs typeface="Arial" panose="020B0604020202020204" pitchFamily="34" charset="0"/>
              </a:rPr>
              <a:t>, de </a:t>
            </a:r>
            <a:r>
              <a:rPr lang="en-GB" sz="1600" dirty="0" err="1">
                <a:latin typeface="Arial" panose="020B0604020202020204" pitchFamily="34" charset="0"/>
                <a:cs typeface="Arial" panose="020B0604020202020204" pitchFamily="34" charset="0"/>
              </a:rPr>
              <a:t>Bodt</a:t>
            </a:r>
            <a:r>
              <a:rPr lang="en-GB" sz="1600" dirty="0">
                <a:latin typeface="Arial" panose="020B0604020202020204" pitchFamily="34" charset="0"/>
                <a:cs typeface="Arial" panose="020B0604020202020204" pitchFamily="34" charset="0"/>
              </a:rPr>
              <a:t>, and Roll, 2023)</a:t>
            </a: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6992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51BFC96-C7C7-1418-27EE-85E14F5CE165}"/>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Recommendation: Amazon</a:t>
            </a:r>
            <a:endParaRPr lang="en-US">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E72E4AD3-E701-6638-6935-E0739E056613}"/>
              </a:ext>
            </a:extLst>
          </p:cNvPr>
          <p:cNvSpPr>
            <a:spLocks noGrp="1"/>
          </p:cNvSpPr>
          <p:nvPr>
            <p:ph idx="1"/>
          </p:nvPr>
        </p:nvSpPr>
        <p:spPr>
          <a:xfrm>
            <a:off x="1957987" y="2431765"/>
            <a:ext cx="8276026" cy="3320031"/>
          </a:xfrm>
        </p:spPr>
        <p:txBody>
          <a:bodyPr anchor="ctr">
            <a:noAutofit/>
          </a:bodyPr>
          <a:lstStyle/>
          <a:p>
            <a:pPr marL="0" indent="0">
              <a:buNone/>
            </a:pPr>
            <a:r>
              <a:rPr lang="en-GB" sz="1600" dirty="0">
                <a:solidFill>
                  <a:schemeClr val="tx1">
                    <a:lumMod val="85000"/>
                    <a:lumOff val="15000"/>
                  </a:schemeClr>
                </a:solidFill>
              </a:rPr>
              <a:t>Cultivate a culture of knowledge sharing among employees:</a:t>
            </a:r>
          </a:p>
          <a:p>
            <a:r>
              <a:rPr lang="en-GB" sz="1600" dirty="0">
                <a:solidFill>
                  <a:schemeClr val="tx1">
                    <a:lumMod val="85000"/>
                    <a:lumOff val="15000"/>
                  </a:schemeClr>
                </a:solidFill>
              </a:rPr>
              <a:t>Company can achieve effective knowledge sharing among its employees and managers by creating a culture where employees and managers can freely discuss and exchange ideas</a:t>
            </a:r>
          </a:p>
          <a:p>
            <a:pPr marL="0" indent="0">
              <a:buNone/>
            </a:pPr>
            <a:endParaRPr lang="en-GB" sz="1600" dirty="0">
              <a:solidFill>
                <a:schemeClr val="tx1">
                  <a:lumMod val="85000"/>
                  <a:lumOff val="15000"/>
                </a:schemeClr>
              </a:solidFill>
            </a:endParaRPr>
          </a:p>
          <a:p>
            <a:pPr marL="0" indent="0">
              <a:buNone/>
            </a:pPr>
            <a:r>
              <a:rPr lang="en-US" sz="1600" dirty="0">
                <a:solidFill>
                  <a:schemeClr val="tx1">
                    <a:lumMod val="85000"/>
                    <a:lumOff val="15000"/>
                  </a:schemeClr>
                </a:solidFill>
              </a:rPr>
              <a:t>Develop modern data mining strategies:</a:t>
            </a:r>
          </a:p>
          <a:p>
            <a:r>
              <a:rPr lang="en-GB" sz="1600" dirty="0">
                <a:solidFill>
                  <a:schemeClr val="tx1">
                    <a:lumMod val="85000"/>
                    <a:lumOff val="15000"/>
                  </a:schemeClr>
                </a:solidFill>
              </a:rPr>
              <a:t>To improve its KM systems, the company should invest in constantly updating its data mining strategies</a:t>
            </a:r>
          </a:p>
          <a:p>
            <a:pPr marL="0" indent="0">
              <a:buNone/>
            </a:pPr>
            <a:endParaRPr lang="en-US" sz="1600" dirty="0">
              <a:solidFill>
                <a:schemeClr val="tx1">
                  <a:lumMod val="85000"/>
                  <a:lumOff val="15000"/>
                </a:schemeClr>
              </a:solidFill>
            </a:endParaRPr>
          </a:p>
          <a:p>
            <a:pPr marL="0" indent="0">
              <a:buNone/>
            </a:pPr>
            <a:r>
              <a:rPr lang="en-GB" sz="1600" dirty="0">
                <a:solidFill>
                  <a:schemeClr val="tx1">
                    <a:lumMod val="85000"/>
                    <a:lumOff val="15000"/>
                  </a:schemeClr>
                </a:solidFill>
              </a:rPr>
              <a:t>Take advantage of Artificial Intelligence technology </a:t>
            </a:r>
          </a:p>
          <a:p>
            <a:r>
              <a:rPr lang="en-GB" sz="1600" dirty="0">
                <a:solidFill>
                  <a:schemeClr val="tx1">
                    <a:lumMod val="85000"/>
                    <a:lumOff val="15000"/>
                  </a:schemeClr>
                </a:solidFill>
              </a:rPr>
              <a:t>The AI technology will drastically enhance the company's IT systems in relation to information analysis and knowledge management. (Hadi et al., 2023)</a:t>
            </a:r>
            <a:endParaRPr lang="en-US" sz="16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9686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4B4343-E1B6-8851-3D23-7C5FA61F66FF}"/>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Recommendation: Microsoft</a:t>
            </a:r>
            <a:endParaRPr lang="en-US">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C461A278-82BA-F77E-F4AE-8CA8A092E688}"/>
              </a:ext>
            </a:extLst>
          </p:cNvPr>
          <p:cNvSpPr>
            <a:spLocks noGrp="1"/>
          </p:cNvSpPr>
          <p:nvPr>
            <p:ph idx="1"/>
          </p:nvPr>
        </p:nvSpPr>
        <p:spPr>
          <a:xfrm>
            <a:off x="1957987" y="2431765"/>
            <a:ext cx="8276026" cy="3320031"/>
          </a:xfrm>
        </p:spPr>
        <p:txBody>
          <a:bodyPr anchor="ctr">
            <a:normAutofit/>
          </a:bodyPr>
          <a:lstStyle/>
          <a:p>
            <a:pPr marL="0" indent="0">
              <a:buNone/>
            </a:pPr>
            <a:r>
              <a:rPr lang="en-US" sz="2000" dirty="0">
                <a:solidFill>
                  <a:schemeClr val="tx1">
                    <a:lumMod val="85000"/>
                    <a:lumOff val="15000"/>
                  </a:schemeClr>
                </a:solidFill>
              </a:rPr>
              <a:t>Integrate their knowledge-sharing platforms:</a:t>
            </a:r>
          </a:p>
          <a:p>
            <a:r>
              <a:rPr lang="en-GB" sz="2000" dirty="0">
                <a:solidFill>
                  <a:schemeClr val="tx1">
                    <a:lumMod val="85000"/>
                    <a:lumOff val="15000"/>
                  </a:schemeClr>
                </a:solidFill>
              </a:rPr>
              <a:t>Will help the employees and managers to access and use information and knowledge in the different knowledge-sharing platforms used in the organization</a:t>
            </a:r>
          </a:p>
          <a:p>
            <a:pPr marL="0" indent="0">
              <a:buNone/>
            </a:pPr>
            <a:r>
              <a:rPr lang="en-US" sz="2000" dirty="0">
                <a:solidFill>
                  <a:schemeClr val="tx1">
                    <a:lumMod val="85000"/>
                    <a:lumOff val="15000"/>
                  </a:schemeClr>
                </a:solidFill>
              </a:rPr>
              <a:t>Artificial Intelligence technology:</a:t>
            </a:r>
          </a:p>
          <a:p>
            <a:r>
              <a:rPr lang="en-US" sz="2000" dirty="0">
                <a:solidFill>
                  <a:schemeClr val="tx1">
                    <a:lumMod val="85000"/>
                    <a:lumOff val="15000"/>
                  </a:schemeClr>
                </a:solidFill>
              </a:rPr>
              <a:t>The company it is one of the AI leaders worldwide, </a:t>
            </a:r>
            <a:r>
              <a:rPr lang="en-GB" sz="2000" dirty="0">
                <a:solidFill>
                  <a:schemeClr val="tx1">
                    <a:lumMod val="85000"/>
                    <a:lumOff val="15000"/>
                  </a:schemeClr>
                </a:solidFill>
              </a:rPr>
              <a:t>company can integrate Artificial Intelligence systems in its IT systems in order to make them more effective in processing information. (Hadi et al., 2023)</a:t>
            </a:r>
          </a:p>
          <a:p>
            <a:pPr marL="0" indent="0">
              <a:buNone/>
            </a:pPr>
            <a:endParaRPr lang="en-US" sz="2000" dirty="0">
              <a:solidFill>
                <a:schemeClr val="tx1">
                  <a:lumMod val="85000"/>
                  <a:lumOff val="15000"/>
                </a:schemeClr>
              </a:solidFill>
            </a:endParaRPr>
          </a:p>
          <a:p>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5869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a:extLst>
              <a:ext uri="{FF2B5EF4-FFF2-40B4-BE49-F238E27FC236}">
                <a16:creationId xmlns:a16="http://schemas.microsoft.com/office/drawing/2014/main" id="{0794E5DC-AD27-B5EA-1B01-DFAC6B7C635A}"/>
              </a:ext>
            </a:extLst>
          </p:cNvPr>
          <p:cNvPicPr>
            <a:picLocks noChangeAspect="1"/>
          </p:cNvPicPr>
          <p:nvPr/>
        </p:nvPicPr>
        <p:blipFill rotWithShape="1">
          <a:blip r:embed="rId2"/>
          <a:srcRect l="25120" r="36386"/>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61722A8-0F66-BA83-ACAD-1F81534290F6}"/>
              </a:ext>
            </a:extLst>
          </p:cNvPr>
          <p:cNvSpPr>
            <a:spLocks noGrp="1"/>
          </p:cNvSpPr>
          <p:nvPr>
            <p:ph type="title"/>
          </p:nvPr>
        </p:nvSpPr>
        <p:spPr>
          <a:xfrm>
            <a:off x="1137034" y="609600"/>
            <a:ext cx="6831188" cy="1322887"/>
          </a:xfrm>
        </p:spPr>
        <p:txBody>
          <a:bodyPr>
            <a:normAutofit/>
          </a:bodyPr>
          <a:lstStyle/>
          <a:p>
            <a:r>
              <a:rPr lang="en-GB" dirty="0"/>
              <a:t>Conclusion</a:t>
            </a:r>
            <a:endParaRPr lang="en-US" dirty="0"/>
          </a:p>
        </p:txBody>
      </p:sp>
      <p:sp>
        <p:nvSpPr>
          <p:cNvPr id="3" name="Content Placeholder 2">
            <a:extLst>
              <a:ext uri="{FF2B5EF4-FFF2-40B4-BE49-F238E27FC236}">
                <a16:creationId xmlns:a16="http://schemas.microsoft.com/office/drawing/2014/main" id="{CBB589BE-4B98-8E39-BF4C-32297769CD94}"/>
              </a:ext>
            </a:extLst>
          </p:cNvPr>
          <p:cNvSpPr>
            <a:spLocks noGrp="1"/>
          </p:cNvSpPr>
          <p:nvPr>
            <p:ph idx="1"/>
          </p:nvPr>
        </p:nvSpPr>
        <p:spPr>
          <a:xfrm>
            <a:off x="1137035" y="2194102"/>
            <a:ext cx="6516216" cy="3908585"/>
          </a:xfrm>
        </p:spPr>
        <p:txBody>
          <a:bodyPr>
            <a:normAutofit/>
          </a:bodyPr>
          <a:lstStyle/>
          <a:p>
            <a:pPr marL="0" indent="0">
              <a:buNone/>
            </a:pPr>
            <a:r>
              <a:rPr lang="en-GB" sz="2000" dirty="0"/>
              <a:t>In conclusion, the TOWS analysis have shown that both companies have numerous strengths and opportunities in relation to Knowledge management. Both companies have used their unique services and products to create different platforms that will allow their staff members to share and access data more efficiently. </a:t>
            </a:r>
          </a:p>
          <a:p>
            <a:pPr marL="0" indent="0">
              <a:buNone/>
            </a:pPr>
            <a:r>
              <a:rPr lang="en-GB" sz="2000" dirty="0"/>
              <a:t>Lastly, both companies need to continue to innovate and adapt to trend or regulations that may threat their progress. By doing this, both companies not only drive their own growth but also shape the future of knowledge management.</a:t>
            </a:r>
            <a:endParaRPr lang="en-US" sz="2000" dirty="0"/>
          </a:p>
        </p:txBody>
      </p:sp>
    </p:spTree>
    <p:extLst>
      <p:ext uri="{BB962C8B-B14F-4D97-AF65-F5344CB8AC3E}">
        <p14:creationId xmlns:p14="http://schemas.microsoft.com/office/powerpoint/2010/main" val="16304438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A96F9-509A-4CC6-5C50-4B0084665B28}"/>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86B3538B-C9E7-7A39-3767-E082B0184E09}"/>
              </a:ext>
            </a:extLst>
          </p:cNvPr>
          <p:cNvSpPr>
            <a:spLocks noGrp="1"/>
          </p:cNvSpPr>
          <p:nvPr>
            <p:ph idx="1"/>
          </p:nvPr>
        </p:nvSpPr>
        <p:spPr>
          <a:xfrm>
            <a:off x="838200" y="1825624"/>
            <a:ext cx="10515600" cy="4791486"/>
          </a:xfrm>
        </p:spPr>
        <p:txBody>
          <a:bodyPr>
            <a:normAutofit fontScale="85000" lnSpcReduction="10000"/>
          </a:bodyPr>
          <a:lstStyle/>
          <a:p>
            <a:pPr marL="342900" indent="-342900">
              <a:buFont typeface="+mj-lt"/>
              <a:buAutoNum type="arabicPeriod"/>
            </a:pPr>
            <a:r>
              <a:rPr lang="en-GB" sz="1400" dirty="0"/>
              <a:t>Amazon Maintains Cloud Lead as Microsoft Edges Closer (2023) Statista. Available at: https://www.statista.com/chart/18819/worldwide-market-share-of-leading-cloud-infrastructure-service-providers/ (Accessed: 04 March 2024). </a:t>
            </a:r>
          </a:p>
          <a:p>
            <a:pPr marL="342900" indent="-342900">
              <a:buFont typeface="+mj-lt"/>
              <a:buAutoNum type="arabicPeriod"/>
            </a:pPr>
            <a:r>
              <a:rPr lang="en-GB" sz="1400" dirty="0" err="1"/>
              <a:t>Aktas</a:t>
            </a:r>
            <a:r>
              <a:rPr lang="en-GB" sz="1400" dirty="0"/>
              <a:t>, N., de </a:t>
            </a:r>
            <a:r>
              <a:rPr lang="en-GB" sz="1400" dirty="0" err="1"/>
              <a:t>Bodt</a:t>
            </a:r>
            <a:r>
              <a:rPr lang="en-GB" sz="1400" dirty="0"/>
              <a:t>, E. and Roll, R., 2023. </a:t>
            </a:r>
            <a:r>
              <a:rPr lang="en-GB" sz="1400" dirty="0" err="1"/>
              <a:t>MicroHoo</a:t>
            </a:r>
            <a:r>
              <a:rPr lang="en-GB" sz="1400" dirty="0"/>
              <a:t>: Deal failure, industry rivalry, and sources of overbidding. Journal of Corporate Finance, 19, pp.20-35.</a:t>
            </a:r>
          </a:p>
          <a:p>
            <a:pPr marL="342900" indent="-342900">
              <a:buFont typeface="+mj-lt"/>
              <a:buAutoNum type="arabicPeriod"/>
            </a:pPr>
            <a:r>
              <a:rPr lang="en-GB" sz="1400" dirty="0"/>
              <a:t>Amazon (2023) Amazon History. https://press.aboutamazon.com/amazon-history (Accessed: March 6, 2024).</a:t>
            </a:r>
          </a:p>
          <a:p>
            <a:pPr marL="342900" indent="-342900">
              <a:buFont typeface="+mj-lt"/>
              <a:buAutoNum type="arabicPeriod"/>
            </a:pPr>
            <a:r>
              <a:rPr lang="en-GB" sz="1400" dirty="0"/>
              <a:t>Gantz, J.F., </a:t>
            </a:r>
            <a:r>
              <a:rPr lang="en-GB" sz="1400" dirty="0" err="1"/>
              <a:t>Vavra</a:t>
            </a:r>
            <a:r>
              <a:rPr lang="en-GB" sz="1400" dirty="0"/>
              <a:t>, T., Lim, V., Soper, P., Smith, L. and Minton, S., 2015. Unlicensed software and cybersecurity threats. BSA-The Software Alliance.</a:t>
            </a:r>
          </a:p>
          <a:p>
            <a:pPr marL="342900" indent="-342900">
              <a:buFont typeface="+mj-lt"/>
              <a:buAutoNum type="arabicPeriod"/>
            </a:pPr>
            <a:r>
              <a:rPr lang="en-GB" sz="1400" dirty="0" err="1"/>
              <a:t>Gawer</a:t>
            </a:r>
            <a:r>
              <a:rPr lang="en-GB" sz="1400" dirty="0"/>
              <a:t>, A. and Cusumano, M.A., 2019. Industry platforms and ecosystem innovation. Journal of product innovation management, 31(3), pp.417-433.</a:t>
            </a:r>
          </a:p>
          <a:p>
            <a:pPr marL="342900" indent="-342900">
              <a:buFont typeface="+mj-lt"/>
              <a:buAutoNum type="arabicPeriod"/>
            </a:pPr>
            <a:r>
              <a:rPr lang="en-GB" sz="1400" dirty="0"/>
              <a:t>Gilbert, B. (2020) 'With the next Xbox, Microsoft is done competing with PlayStation: ‘We see Amazon and Google as the main competitors going forward’ (MSFT),' Business Insider Africa, 6 February. https://africa.businessinsider.com/tech/with-the-next-xbox-microsoft-is-done-competing-with-playstation-we-see-amazon-and/q7gl8sl.</a:t>
            </a:r>
          </a:p>
          <a:p>
            <a:pPr marL="342900" indent="-342900">
              <a:buFont typeface="+mj-lt"/>
              <a:buAutoNum type="arabicPeriod"/>
            </a:pPr>
            <a:r>
              <a:rPr lang="en-GB" sz="1400" dirty="0"/>
              <a:t>Lai, G., Liu, H., Xiao, W. and Zhao, X., 2022. “Fulfilled by amazon”: A strategic perspective of competition at the e-commerce platform. Manufacturing &amp; Service Operations Management, 24(3), pp.1406-1420.</a:t>
            </a:r>
          </a:p>
          <a:p>
            <a:pPr marL="342900" indent="-342900">
              <a:buFont typeface="+mj-lt"/>
              <a:buAutoNum type="arabicPeriod"/>
            </a:pPr>
            <a:r>
              <a:rPr lang="en-GB" sz="1400" dirty="0"/>
              <a:t>Microsoft (2022) Microsoft uses analytics and data science to enhance the user experience. https://www.microsoft.com/insidetrack/blog/microsoft-uses-analytics-and-data-science-to-enhance-the-user-experience/ (Accessed: March 6, 2024).</a:t>
            </a:r>
          </a:p>
          <a:p>
            <a:pPr marL="342900" indent="-342900">
              <a:buFont typeface="+mj-lt"/>
              <a:buAutoNum type="arabicPeriod"/>
            </a:pPr>
            <a:r>
              <a:rPr lang="en-GB" sz="1400" dirty="0"/>
              <a:t>Microsoft Corporation (2024) Microsoft – Cloud, Computers, Apps &amp; Gaming. https://www.microsoft.com/en-za (Accessed: March 6, 2024).</a:t>
            </a:r>
          </a:p>
          <a:p>
            <a:pPr marL="342900" indent="-342900">
              <a:buFont typeface="+mj-lt"/>
              <a:buAutoNum type="arabicPeriod"/>
            </a:pPr>
            <a:r>
              <a:rPr lang="en-GB" sz="1400" dirty="0" err="1"/>
              <a:t>Mulugeta</a:t>
            </a:r>
            <a:r>
              <a:rPr lang="en-GB" sz="1400" dirty="0"/>
              <a:t>, H.E., 2022. Human Rights Issues at Amazon Corporation. Management Science and Business Decisions, 2(2), pp.19-31.</a:t>
            </a:r>
          </a:p>
          <a:p>
            <a:pPr marL="342900" indent="-342900">
              <a:buFont typeface="+mj-lt"/>
              <a:buAutoNum type="arabicPeriod"/>
            </a:pPr>
            <a:r>
              <a:rPr lang="en-GB" sz="1400" dirty="0"/>
              <a:t>Newman, L.H. (2023) 'Microsoft’s Digital Crime unit goes deep on how it disrupts cybercrime,' WIRED, 14 December. https://www.wired.com/story/microsoft-digital-crime-unit-2023/.</a:t>
            </a:r>
          </a:p>
          <a:p>
            <a:pPr marL="342900" indent="-342900">
              <a:buFont typeface="+mj-lt"/>
              <a:buAutoNum type="arabicPeriod"/>
            </a:pPr>
            <a:r>
              <a:rPr lang="en-GB" sz="1400" dirty="0"/>
              <a:t>Santana, F.N., 2023. How is web design related to sales? The relationship between sales and web design within Amazon. com (Doctoral dissertation).</a:t>
            </a:r>
          </a:p>
          <a:p>
            <a:pPr marL="342900" indent="-342900">
              <a:buFont typeface="+mj-lt"/>
              <a:buAutoNum type="arabicPeriod"/>
            </a:pPr>
            <a:r>
              <a:rPr lang="en-GB" sz="1400" dirty="0" err="1"/>
              <a:t>Shannak</a:t>
            </a:r>
            <a:r>
              <a:rPr lang="en-GB" sz="1400" dirty="0"/>
              <a:t>, R., </a:t>
            </a:r>
            <a:r>
              <a:rPr lang="en-GB" sz="1400" dirty="0" err="1"/>
              <a:t>Masa’deh</a:t>
            </a:r>
            <a:r>
              <a:rPr lang="en-GB" sz="1400" dirty="0"/>
              <a:t>, R. and </a:t>
            </a:r>
            <a:r>
              <a:rPr lang="en-GB" sz="1400" dirty="0" err="1"/>
              <a:t>Akour</a:t>
            </a:r>
            <a:r>
              <a:rPr lang="en-GB" sz="1400" dirty="0"/>
              <a:t>, M., 2018. Knowledge management strategy building: Literature review. European Scientific Journal, 8(15), pp.143-168. </a:t>
            </a:r>
          </a:p>
        </p:txBody>
      </p:sp>
    </p:spTree>
    <p:extLst>
      <p:ext uri="{BB962C8B-B14F-4D97-AF65-F5344CB8AC3E}">
        <p14:creationId xmlns:p14="http://schemas.microsoft.com/office/powerpoint/2010/main" val="14121632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242</TotalTime>
  <Words>1513</Words>
  <Application>Microsoft Office PowerPoint</Application>
  <PresentationFormat>Widescreen</PresentationFormat>
  <Paragraphs>126</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__tiempos_b6f14e</vt:lpstr>
      <vt:lpstr>Aptos</vt:lpstr>
      <vt:lpstr>Aptos Display</vt:lpstr>
      <vt:lpstr>Arial</vt:lpstr>
      <vt:lpstr>Calibri</vt:lpstr>
      <vt:lpstr>Office Theme</vt:lpstr>
      <vt:lpstr> Knowledge and Information Management   Individual Presentation Amazon &amp; Microsoft  Module Code: BMSW 5106 Lecturer Name: Essa Bah</vt:lpstr>
      <vt:lpstr>Table of content</vt:lpstr>
      <vt:lpstr>Introduction: Importance of knowledge and information management</vt:lpstr>
      <vt:lpstr>Amazon</vt:lpstr>
      <vt:lpstr>Microsoft</vt:lpstr>
      <vt:lpstr>Cloud services market</vt:lpstr>
      <vt:lpstr>Knowledge Management Systems</vt:lpstr>
      <vt:lpstr>TOWS Analysis: Amazon VS Microsoft</vt:lpstr>
      <vt:lpstr>Challenges: Based on TOWS analysis, both companies have important challenges which may affect the companies in relation to their knowledge management systems. </vt:lpstr>
      <vt:lpstr>Recommendation: Amazon</vt:lpstr>
      <vt:lpstr>Recommendation: Microsoft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Vilcu Gabriel</dc:creator>
  <cp:lastModifiedBy>gabriel-ciprian vilcu</cp:lastModifiedBy>
  <cp:revision>48</cp:revision>
  <dcterms:created xsi:type="dcterms:W3CDTF">2024-03-08T18:51:59Z</dcterms:created>
  <dcterms:modified xsi:type="dcterms:W3CDTF">2024-03-16T09:01:24Z</dcterms:modified>
</cp:coreProperties>
</file>