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4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35"/>
    <p:restoredTop sz="94673"/>
  </p:normalViewPr>
  <p:slideViewPr>
    <p:cSldViewPr snapToGrid="0" snapToObjects="1">
      <p:cViewPr varScale="1">
        <p:scale>
          <a:sx n="84" d="100"/>
          <a:sy n="84" d="100"/>
        </p:scale>
        <p:origin x="200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11/13/19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8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3.png"/><Relationship Id="rId4" Type="http://schemas.openxmlformats.org/officeDocument/2006/relationships/image" Target="../media/image3.png"/><Relationship Id="rId9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FA0F-CE43-F74D-87BF-26D5CD952C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1433" y="958993"/>
            <a:ext cx="8825658" cy="2243253"/>
          </a:xfrm>
        </p:spPr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30EB3-47C3-244D-86DC-3EF55B0842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897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309F268-A45B-4517-B03F-2774BAE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C07B0B-2FDF-2941-B10C-B85DC184A4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85382"/>
            <a:ext cx="11942763" cy="66726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5CA576-CA47-6748-B131-398FC461C2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96105" y="3959871"/>
            <a:ext cx="1905000" cy="1442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437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34FA10D-5116-47B4-A70E-776435251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36">
            <a:extLst>
              <a:ext uri="{FF2B5EF4-FFF2-40B4-BE49-F238E27FC236}">
                <a16:creationId xmlns:a16="http://schemas.microsoft.com/office/drawing/2014/main" id="{B2718AAE-52B9-4DD9-9D83-A9C975C9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302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49FF39B1-9689-44AE-A803-7B90A059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76484" cy="6858001"/>
          </a:xfrm>
          <a:custGeom>
            <a:avLst/>
            <a:gdLst>
              <a:gd name="connsiteX0" fmla="*/ 7031769 w 8376484"/>
              <a:gd name="connsiteY0" fmla="*/ 0 h 6858001"/>
              <a:gd name="connsiteX1" fmla="*/ 8375307 w 8376484"/>
              <a:gd name="connsiteY1" fmla="*/ 0 h 6858001"/>
              <a:gd name="connsiteX2" fmla="*/ 8350262 w 8376484"/>
              <a:gd name="connsiteY2" fmla="*/ 155677 h 6858001"/>
              <a:gd name="connsiteX3" fmla="*/ 8326393 w 8376484"/>
              <a:gd name="connsiteY3" fmla="*/ 310668 h 6858001"/>
              <a:gd name="connsiteX4" fmla="*/ 8303029 w 8376484"/>
              <a:gd name="connsiteY4" fmla="*/ 466344 h 6858001"/>
              <a:gd name="connsiteX5" fmla="*/ 8283026 w 8376484"/>
              <a:gd name="connsiteY5" fmla="*/ 622707 h 6858001"/>
              <a:gd name="connsiteX6" fmla="*/ 8262855 w 8376484"/>
              <a:gd name="connsiteY6" fmla="*/ 778383 h 6858001"/>
              <a:gd name="connsiteX7" fmla="*/ 8244029 w 8376484"/>
              <a:gd name="connsiteY7" fmla="*/ 934746 h 6858001"/>
              <a:gd name="connsiteX8" fmla="*/ 8227893 w 8376484"/>
              <a:gd name="connsiteY8" fmla="*/ 1089051 h 6858001"/>
              <a:gd name="connsiteX9" fmla="*/ 8212597 w 8376484"/>
              <a:gd name="connsiteY9" fmla="*/ 1245413 h 6858001"/>
              <a:gd name="connsiteX10" fmla="*/ 8198645 w 8376484"/>
              <a:gd name="connsiteY10" fmla="*/ 1401090 h 6858001"/>
              <a:gd name="connsiteX11" fmla="*/ 8186543 w 8376484"/>
              <a:gd name="connsiteY11" fmla="*/ 1554023 h 6858001"/>
              <a:gd name="connsiteX12" fmla="*/ 8174440 w 8376484"/>
              <a:gd name="connsiteY12" fmla="*/ 1709014 h 6858001"/>
              <a:gd name="connsiteX13" fmla="*/ 8164355 w 8376484"/>
              <a:gd name="connsiteY13" fmla="*/ 1861947 h 6858001"/>
              <a:gd name="connsiteX14" fmla="*/ 8156455 w 8376484"/>
              <a:gd name="connsiteY14" fmla="*/ 2014881 h 6858001"/>
              <a:gd name="connsiteX15" fmla="*/ 8148218 w 8376484"/>
              <a:gd name="connsiteY15" fmla="*/ 2167128 h 6858001"/>
              <a:gd name="connsiteX16" fmla="*/ 8141327 w 8376484"/>
              <a:gd name="connsiteY16" fmla="*/ 2318004 h 6858001"/>
              <a:gd name="connsiteX17" fmla="*/ 8136452 w 8376484"/>
              <a:gd name="connsiteY17" fmla="*/ 2467509 h 6858001"/>
              <a:gd name="connsiteX18" fmla="*/ 8132250 w 8376484"/>
              <a:gd name="connsiteY18" fmla="*/ 2617013 h 6858001"/>
              <a:gd name="connsiteX19" fmla="*/ 8128216 w 8376484"/>
              <a:gd name="connsiteY19" fmla="*/ 2765146 h 6858001"/>
              <a:gd name="connsiteX20" fmla="*/ 8126367 w 8376484"/>
              <a:gd name="connsiteY20" fmla="*/ 2911221 h 6858001"/>
              <a:gd name="connsiteX21" fmla="*/ 8124350 w 8376484"/>
              <a:gd name="connsiteY21" fmla="*/ 3057297 h 6858001"/>
              <a:gd name="connsiteX22" fmla="*/ 8123341 w 8376484"/>
              <a:gd name="connsiteY22" fmla="*/ 3201315 h 6858001"/>
              <a:gd name="connsiteX23" fmla="*/ 8124350 w 8376484"/>
              <a:gd name="connsiteY23" fmla="*/ 3343961 h 6858001"/>
              <a:gd name="connsiteX24" fmla="*/ 8124350 w 8376484"/>
              <a:gd name="connsiteY24" fmla="*/ 3485236 h 6858001"/>
              <a:gd name="connsiteX25" fmla="*/ 8126367 w 8376484"/>
              <a:gd name="connsiteY25" fmla="*/ 3625139 h 6858001"/>
              <a:gd name="connsiteX26" fmla="*/ 8129392 w 8376484"/>
              <a:gd name="connsiteY26" fmla="*/ 3762299 h 6858001"/>
              <a:gd name="connsiteX27" fmla="*/ 8132250 w 8376484"/>
              <a:gd name="connsiteY27" fmla="*/ 3898087 h 6858001"/>
              <a:gd name="connsiteX28" fmla="*/ 8135444 w 8376484"/>
              <a:gd name="connsiteY28" fmla="*/ 4031133 h 6858001"/>
              <a:gd name="connsiteX29" fmla="*/ 8140318 w 8376484"/>
              <a:gd name="connsiteY29" fmla="*/ 4163492 h 6858001"/>
              <a:gd name="connsiteX30" fmla="*/ 8145529 w 8376484"/>
              <a:gd name="connsiteY30" fmla="*/ 4293793 h 6858001"/>
              <a:gd name="connsiteX31" fmla="*/ 8150235 w 8376484"/>
              <a:gd name="connsiteY31" fmla="*/ 4421352 h 6858001"/>
              <a:gd name="connsiteX32" fmla="*/ 8163515 w 8376484"/>
              <a:gd name="connsiteY32" fmla="*/ 4670298 h 6858001"/>
              <a:gd name="connsiteX33" fmla="*/ 8177634 w 8376484"/>
              <a:gd name="connsiteY33" fmla="*/ 4908956 h 6858001"/>
              <a:gd name="connsiteX34" fmla="*/ 8192426 w 8376484"/>
              <a:gd name="connsiteY34" fmla="*/ 5138013 h 6858001"/>
              <a:gd name="connsiteX35" fmla="*/ 8208731 w 8376484"/>
              <a:gd name="connsiteY35" fmla="*/ 5354726 h 6858001"/>
              <a:gd name="connsiteX36" fmla="*/ 8225708 w 8376484"/>
              <a:gd name="connsiteY36" fmla="*/ 5561838 h 6858001"/>
              <a:gd name="connsiteX37" fmla="*/ 8244029 w 8376484"/>
              <a:gd name="connsiteY37" fmla="*/ 5753862 h 6858001"/>
              <a:gd name="connsiteX38" fmla="*/ 8262015 w 8376484"/>
              <a:gd name="connsiteY38" fmla="*/ 5934227 h 6858001"/>
              <a:gd name="connsiteX39" fmla="*/ 8280000 w 8376484"/>
              <a:gd name="connsiteY39" fmla="*/ 6100191 h 6858001"/>
              <a:gd name="connsiteX40" fmla="*/ 8296977 w 8376484"/>
              <a:gd name="connsiteY40" fmla="*/ 6252438 h 6858001"/>
              <a:gd name="connsiteX41" fmla="*/ 8313114 w 8376484"/>
              <a:gd name="connsiteY41" fmla="*/ 6387541 h 6858001"/>
              <a:gd name="connsiteX42" fmla="*/ 8328410 w 8376484"/>
              <a:gd name="connsiteY42" fmla="*/ 6509613 h 6858001"/>
              <a:gd name="connsiteX43" fmla="*/ 8341185 w 8376484"/>
              <a:gd name="connsiteY43" fmla="*/ 6612483 h 6858001"/>
              <a:gd name="connsiteX44" fmla="*/ 8353287 w 8376484"/>
              <a:gd name="connsiteY44" fmla="*/ 6698894 h 6858001"/>
              <a:gd name="connsiteX45" fmla="*/ 8370601 w 8376484"/>
              <a:gd name="connsiteY45" fmla="*/ 6817538 h 6858001"/>
              <a:gd name="connsiteX46" fmla="*/ 8376484 w 8376484"/>
              <a:gd name="connsiteY46" fmla="*/ 6858000 h 6858001"/>
              <a:gd name="connsiteX47" fmla="*/ 7471130 w 8376484"/>
              <a:gd name="connsiteY47" fmla="*/ 6858000 h 6858001"/>
              <a:gd name="connsiteX48" fmla="*/ 7471130 w 8376484"/>
              <a:gd name="connsiteY48" fmla="*/ 6858001 h 6858001"/>
              <a:gd name="connsiteX49" fmla="*/ 1380566 w 8376484"/>
              <a:gd name="connsiteY49" fmla="*/ 6858001 h 6858001"/>
              <a:gd name="connsiteX50" fmla="*/ 1380566 w 8376484"/>
              <a:gd name="connsiteY50" fmla="*/ 6858000 h 6858001"/>
              <a:gd name="connsiteX51" fmla="*/ 0 w 8376484"/>
              <a:gd name="connsiteY51" fmla="*/ 6858000 h 6858001"/>
              <a:gd name="connsiteX52" fmla="*/ 0 w 8376484"/>
              <a:gd name="connsiteY52" fmla="*/ 0 h 6858001"/>
              <a:gd name="connsiteX53" fmla="*/ 1917290 w 8376484"/>
              <a:gd name="connsiteY53" fmla="*/ 0 h 6858001"/>
              <a:gd name="connsiteX54" fmla="*/ 1917290 w 8376484"/>
              <a:gd name="connsiteY54" fmla="*/ 1 h 6858001"/>
              <a:gd name="connsiteX55" fmla="*/ 7031769 w 8376484"/>
              <a:gd name="connsiteY5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376484" h="6858001">
                <a:moveTo>
                  <a:pt x="7031769" y="0"/>
                </a:moveTo>
                <a:lnTo>
                  <a:pt x="8375307" y="0"/>
                </a:lnTo>
                <a:lnTo>
                  <a:pt x="8350262" y="155677"/>
                </a:lnTo>
                <a:lnTo>
                  <a:pt x="8326393" y="310668"/>
                </a:lnTo>
                <a:lnTo>
                  <a:pt x="8303029" y="466344"/>
                </a:lnTo>
                <a:lnTo>
                  <a:pt x="8283026" y="622707"/>
                </a:lnTo>
                <a:lnTo>
                  <a:pt x="8262855" y="778383"/>
                </a:lnTo>
                <a:lnTo>
                  <a:pt x="8244029" y="934746"/>
                </a:lnTo>
                <a:lnTo>
                  <a:pt x="8227893" y="1089051"/>
                </a:lnTo>
                <a:lnTo>
                  <a:pt x="8212597" y="1245413"/>
                </a:lnTo>
                <a:lnTo>
                  <a:pt x="8198645" y="1401090"/>
                </a:lnTo>
                <a:lnTo>
                  <a:pt x="8186543" y="1554023"/>
                </a:lnTo>
                <a:lnTo>
                  <a:pt x="8174440" y="1709014"/>
                </a:lnTo>
                <a:lnTo>
                  <a:pt x="8164355" y="1861947"/>
                </a:lnTo>
                <a:lnTo>
                  <a:pt x="8156455" y="2014881"/>
                </a:lnTo>
                <a:lnTo>
                  <a:pt x="8148218" y="2167128"/>
                </a:lnTo>
                <a:lnTo>
                  <a:pt x="8141327" y="2318004"/>
                </a:lnTo>
                <a:lnTo>
                  <a:pt x="8136452" y="2467509"/>
                </a:lnTo>
                <a:lnTo>
                  <a:pt x="8132250" y="2617013"/>
                </a:lnTo>
                <a:lnTo>
                  <a:pt x="8128216" y="2765146"/>
                </a:lnTo>
                <a:lnTo>
                  <a:pt x="8126367" y="2911221"/>
                </a:lnTo>
                <a:lnTo>
                  <a:pt x="8124350" y="3057297"/>
                </a:lnTo>
                <a:lnTo>
                  <a:pt x="8123341" y="3201315"/>
                </a:lnTo>
                <a:lnTo>
                  <a:pt x="8124350" y="3343961"/>
                </a:lnTo>
                <a:lnTo>
                  <a:pt x="8124350" y="3485236"/>
                </a:lnTo>
                <a:lnTo>
                  <a:pt x="8126367" y="3625139"/>
                </a:lnTo>
                <a:lnTo>
                  <a:pt x="8129392" y="3762299"/>
                </a:lnTo>
                <a:lnTo>
                  <a:pt x="8132250" y="3898087"/>
                </a:lnTo>
                <a:lnTo>
                  <a:pt x="8135444" y="4031133"/>
                </a:lnTo>
                <a:lnTo>
                  <a:pt x="8140318" y="4163492"/>
                </a:lnTo>
                <a:lnTo>
                  <a:pt x="8145529" y="4293793"/>
                </a:lnTo>
                <a:lnTo>
                  <a:pt x="8150235" y="4421352"/>
                </a:lnTo>
                <a:lnTo>
                  <a:pt x="8163515" y="4670298"/>
                </a:lnTo>
                <a:lnTo>
                  <a:pt x="8177634" y="4908956"/>
                </a:lnTo>
                <a:lnTo>
                  <a:pt x="8192426" y="5138013"/>
                </a:lnTo>
                <a:lnTo>
                  <a:pt x="8208731" y="5354726"/>
                </a:lnTo>
                <a:lnTo>
                  <a:pt x="8225708" y="5561838"/>
                </a:lnTo>
                <a:lnTo>
                  <a:pt x="8244029" y="5753862"/>
                </a:lnTo>
                <a:lnTo>
                  <a:pt x="8262015" y="5934227"/>
                </a:lnTo>
                <a:lnTo>
                  <a:pt x="8280000" y="6100191"/>
                </a:lnTo>
                <a:lnTo>
                  <a:pt x="8296977" y="6252438"/>
                </a:lnTo>
                <a:lnTo>
                  <a:pt x="8313114" y="6387541"/>
                </a:lnTo>
                <a:lnTo>
                  <a:pt x="8328410" y="6509613"/>
                </a:lnTo>
                <a:lnTo>
                  <a:pt x="8341185" y="6612483"/>
                </a:lnTo>
                <a:lnTo>
                  <a:pt x="8353287" y="6698894"/>
                </a:lnTo>
                <a:lnTo>
                  <a:pt x="8370601" y="6817538"/>
                </a:lnTo>
                <a:lnTo>
                  <a:pt x="8376484" y="6858000"/>
                </a:lnTo>
                <a:lnTo>
                  <a:pt x="7471130" y="6858000"/>
                </a:lnTo>
                <a:lnTo>
                  <a:pt x="7471130" y="6858001"/>
                </a:lnTo>
                <a:lnTo>
                  <a:pt x="1380566" y="6858001"/>
                </a:lnTo>
                <a:lnTo>
                  <a:pt x="1380566" y="6858000"/>
                </a:lnTo>
                <a:lnTo>
                  <a:pt x="0" y="6858000"/>
                </a:lnTo>
                <a:lnTo>
                  <a:pt x="0" y="0"/>
                </a:lnTo>
                <a:lnTo>
                  <a:pt x="1917290" y="0"/>
                </a:lnTo>
                <a:lnTo>
                  <a:pt x="1917290" y="1"/>
                </a:lnTo>
                <a:lnTo>
                  <a:pt x="7031769" y="1"/>
                </a:lnTo>
                <a:close/>
              </a:path>
            </a:pathLst>
          </a:custGeom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C74A888-48BE-4604-BB14-E6C5E9D0F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D3D7-610C-7846-8D1C-947E9014D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444" y="448069"/>
            <a:ext cx="7539440" cy="352385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b="1" u="sng" dirty="0" err="1">
                <a:solidFill>
                  <a:schemeClr val="tx1"/>
                </a:solidFill>
              </a:rPr>
              <a:t>Sut</a:t>
            </a:r>
            <a:r>
              <a:rPr lang="en-GB" b="1" u="sng" dirty="0">
                <a:solidFill>
                  <a:schemeClr val="tx1"/>
                </a:solidFill>
              </a:rPr>
              <a:t> </a:t>
            </a:r>
            <a:r>
              <a:rPr lang="en-GB" b="1" u="sng" dirty="0" err="1">
                <a:solidFill>
                  <a:schemeClr val="tx1"/>
                </a:solidFill>
              </a:rPr>
              <a:t>mae’r</a:t>
            </a:r>
            <a:r>
              <a:rPr lang="en-GB" b="1" u="sng" dirty="0">
                <a:solidFill>
                  <a:schemeClr val="tx1"/>
                </a:solidFill>
              </a:rPr>
              <a:t>   </a:t>
            </a:r>
            <a:r>
              <a:rPr lang="en-GB" b="1" u="sng" dirty="0" err="1">
                <a:solidFill>
                  <a:schemeClr val="tx1"/>
                </a:solidFill>
              </a:rPr>
              <a:t>tywydd</a:t>
            </a:r>
            <a:r>
              <a:rPr lang="en-GB" b="1" u="sng" dirty="0">
                <a:solidFill>
                  <a:schemeClr val="tx1"/>
                </a:solidFill>
              </a:rPr>
              <a:t> </a:t>
            </a:r>
            <a:r>
              <a:rPr lang="en-GB" b="1" u="sng" dirty="0" err="1">
                <a:solidFill>
                  <a:schemeClr val="tx1"/>
                </a:solidFill>
              </a:rPr>
              <a:t>heddiw</a:t>
            </a:r>
            <a:r>
              <a:rPr lang="en-GB" b="1" u="sng" dirty="0">
                <a:solidFill>
                  <a:schemeClr val="tx1"/>
                </a:solidFill>
              </a:rPr>
              <a:t>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…..</a:t>
            </a:r>
            <a:r>
              <a:rPr lang="en-GB" b="1" dirty="0" err="1">
                <a:solidFill>
                  <a:srgbClr val="FF0000"/>
                </a:solidFill>
              </a:rPr>
              <a:t>ond</a:t>
            </a:r>
            <a:r>
              <a:rPr lang="en-GB" dirty="0"/>
              <a:t> </a:t>
            </a:r>
            <a:r>
              <a:rPr lang="en-GB" dirty="0" err="1"/>
              <a:t>dydy</a:t>
            </a:r>
            <a:r>
              <a:rPr lang="en-GB" dirty="0"/>
              <a:t> 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….</a:t>
            </a:r>
            <a:br>
              <a:rPr lang="en-GB" dirty="0"/>
            </a:br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glaw</a:t>
            </a:r>
            <a:r>
              <a:rPr lang="en-GB" dirty="0"/>
              <a:t>, </a:t>
            </a:r>
            <a:r>
              <a:rPr lang="en-GB" b="1" dirty="0">
                <a:solidFill>
                  <a:srgbClr val="FF0000"/>
                </a:solidFill>
              </a:rPr>
              <a:t>gwaetha’r </a:t>
            </a:r>
            <a:r>
              <a:rPr lang="en-GB" b="1" dirty="0" err="1">
                <a:solidFill>
                  <a:srgbClr val="FF0000"/>
                </a:solidFill>
              </a:rPr>
              <a:t>modd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B2FC6CF-862F-3D44-B8B9-F172848C19C9}"/>
              </a:ext>
            </a:extLst>
          </p:cNvPr>
          <p:cNvSpPr/>
          <p:nvPr/>
        </p:nvSpPr>
        <p:spPr>
          <a:xfrm>
            <a:off x="273039" y="4181524"/>
            <a:ext cx="502127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u="sng" dirty="0" err="1">
                <a:latin typeface="Arial" panose="020B0604020202020204" pitchFamily="34" charset="0"/>
              </a:rPr>
              <a:t>Ydy</a:t>
            </a:r>
            <a:r>
              <a:rPr lang="en-GB" sz="3600" b="1" u="sng" dirty="0">
                <a:latin typeface="Arial" panose="020B0604020202020204" pitchFamily="34" charset="0"/>
              </a:rPr>
              <a:t> </a:t>
            </a:r>
            <a:r>
              <a:rPr lang="en-GB" sz="3600" b="1" u="sng" dirty="0" err="1">
                <a:latin typeface="Arial" panose="020B0604020202020204" pitchFamily="34" charset="0"/>
              </a:rPr>
              <a:t>hi’n</a:t>
            </a:r>
            <a:r>
              <a:rPr lang="en-GB" sz="3600" b="1" u="sng" dirty="0">
                <a:latin typeface="Arial" panose="020B0604020202020204" pitchFamily="34" charset="0"/>
              </a:rPr>
              <a:t> </a:t>
            </a:r>
            <a:r>
              <a:rPr lang="en-GB" sz="3600" b="1" u="sng" dirty="0" err="1">
                <a:latin typeface="Arial" panose="020B0604020202020204" pitchFamily="34" charset="0"/>
              </a:rPr>
              <a:t>boeth</a:t>
            </a:r>
            <a:r>
              <a:rPr lang="en-GB" sz="3600" b="1" u="sng" dirty="0">
                <a:latin typeface="Arial" panose="020B0604020202020204" pitchFamily="34" charset="0"/>
              </a:rPr>
              <a:t>?</a:t>
            </a:r>
          </a:p>
          <a:p>
            <a:endParaRPr lang="en-GB" sz="3600" dirty="0">
              <a:latin typeface="Arial" panose="020B0604020202020204" pitchFamily="34" charset="0"/>
            </a:endParaRPr>
          </a:p>
          <a:p>
            <a:r>
              <a:rPr lang="en-GB" sz="3600" dirty="0" err="1"/>
              <a:t>Ydy</a:t>
            </a:r>
            <a:r>
              <a:rPr lang="en-GB" sz="3600" dirty="0"/>
              <a:t>,…..</a:t>
            </a:r>
            <a:endParaRPr lang="en-GB" sz="6000" dirty="0">
              <a:effectLst/>
              <a:latin typeface="Arial" panose="020B0604020202020204" pitchFamily="34" charset="0"/>
            </a:endParaRPr>
          </a:p>
          <a:p>
            <a:r>
              <a:rPr lang="en-GB" sz="3600" dirty="0"/>
              <a:t>Nag </a:t>
            </a:r>
            <a:r>
              <a:rPr lang="en-GB" sz="3600" dirty="0" err="1"/>
              <a:t>ydy</a:t>
            </a:r>
            <a:r>
              <a:rPr lang="en-GB" sz="3600" dirty="0"/>
              <a:t>,…..</a:t>
            </a:r>
          </a:p>
        </p:txBody>
      </p:sp>
    </p:spTree>
    <p:extLst>
      <p:ext uri="{BB962C8B-B14F-4D97-AF65-F5344CB8AC3E}">
        <p14:creationId xmlns:p14="http://schemas.microsoft.com/office/powerpoint/2010/main" val="3941239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34FA10D-5116-47B4-A70E-776435251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36">
            <a:extLst>
              <a:ext uri="{FF2B5EF4-FFF2-40B4-BE49-F238E27FC236}">
                <a16:creationId xmlns:a16="http://schemas.microsoft.com/office/drawing/2014/main" id="{B2718AAE-52B9-4DD9-9D83-A9C975C9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302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49FF39B1-9689-44AE-A803-7B90A059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76484" cy="6858001"/>
          </a:xfrm>
          <a:custGeom>
            <a:avLst/>
            <a:gdLst>
              <a:gd name="connsiteX0" fmla="*/ 7031769 w 8376484"/>
              <a:gd name="connsiteY0" fmla="*/ 0 h 6858001"/>
              <a:gd name="connsiteX1" fmla="*/ 8375307 w 8376484"/>
              <a:gd name="connsiteY1" fmla="*/ 0 h 6858001"/>
              <a:gd name="connsiteX2" fmla="*/ 8350262 w 8376484"/>
              <a:gd name="connsiteY2" fmla="*/ 155677 h 6858001"/>
              <a:gd name="connsiteX3" fmla="*/ 8326393 w 8376484"/>
              <a:gd name="connsiteY3" fmla="*/ 310668 h 6858001"/>
              <a:gd name="connsiteX4" fmla="*/ 8303029 w 8376484"/>
              <a:gd name="connsiteY4" fmla="*/ 466344 h 6858001"/>
              <a:gd name="connsiteX5" fmla="*/ 8283026 w 8376484"/>
              <a:gd name="connsiteY5" fmla="*/ 622707 h 6858001"/>
              <a:gd name="connsiteX6" fmla="*/ 8262855 w 8376484"/>
              <a:gd name="connsiteY6" fmla="*/ 778383 h 6858001"/>
              <a:gd name="connsiteX7" fmla="*/ 8244029 w 8376484"/>
              <a:gd name="connsiteY7" fmla="*/ 934746 h 6858001"/>
              <a:gd name="connsiteX8" fmla="*/ 8227893 w 8376484"/>
              <a:gd name="connsiteY8" fmla="*/ 1089051 h 6858001"/>
              <a:gd name="connsiteX9" fmla="*/ 8212597 w 8376484"/>
              <a:gd name="connsiteY9" fmla="*/ 1245413 h 6858001"/>
              <a:gd name="connsiteX10" fmla="*/ 8198645 w 8376484"/>
              <a:gd name="connsiteY10" fmla="*/ 1401090 h 6858001"/>
              <a:gd name="connsiteX11" fmla="*/ 8186543 w 8376484"/>
              <a:gd name="connsiteY11" fmla="*/ 1554023 h 6858001"/>
              <a:gd name="connsiteX12" fmla="*/ 8174440 w 8376484"/>
              <a:gd name="connsiteY12" fmla="*/ 1709014 h 6858001"/>
              <a:gd name="connsiteX13" fmla="*/ 8164355 w 8376484"/>
              <a:gd name="connsiteY13" fmla="*/ 1861947 h 6858001"/>
              <a:gd name="connsiteX14" fmla="*/ 8156455 w 8376484"/>
              <a:gd name="connsiteY14" fmla="*/ 2014881 h 6858001"/>
              <a:gd name="connsiteX15" fmla="*/ 8148218 w 8376484"/>
              <a:gd name="connsiteY15" fmla="*/ 2167128 h 6858001"/>
              <a:gd name="connsiteX16" fmla="*/ 8141327 w 8376484"/>
              <a:gd name="connsiteY16" fmla="*/ 2318004 h 6858001"/>
              <a:gd name="connsiteX17" fmla="*/ 8136452 w 8376484"/>
              <a:gd name="connsiteY17" fmla="*/ 2467509 h 6858001"/>
              <a:gd name="connsiteX18" fmla="*/ 8132250 w 8376484"/>
              <a:gd name="connsiteY18" fmla="*/ 2617013 h 6858001"/>
              <a:gd name="connsiteX19" fmla="*/ 8128216 w 8376484"/>
              <a:gd name="connsiteY19" fmla="*/ 2765146 h 6858001"/>
              <a:gd name="connsiteX20" fmla="*/ 8126367 w 8376484"/>
              <a:gd name="connsiteY20" fmla="*/ 2911221 h 6858001"/>
              <a:gd name="connsiteX21" fmla="*/ 8124350 w 8376484"/>
              <a:gd name="connsiteY21" fmla="*/ 3057297 h 6858001"/>
              <a:gd name="connsiteX22" fmla="*/ 8123341 w 8376484"/>
              <a:gd name="connsiteY22" fmla="*/ 3201315 h 6858001"/>
              <a:gd name="connsiteX23" fmla="*/ 8124350 w 8376484"/>
              <a:gd name="connsiteY23" fmla="*/ 3343961 h 6858001"/>
              <a:gd name="connsiteX24" fmla="*/ 8124350 w 8376484"/>
              <a:gd name="connsiteY24" fmla="*/ 3485236 h 6858001"/>
              <a:gd name="connsiteX25" fmla="*/ 8126367 w 8376484"/>
              <a:gd name="connsiteY25" fmla="*/ 3625139 h 6858001"/>
              <a:gd name="connsiteX26" fmla="*/ 8129392 w 8376484"/>
              <a:gd name="connsiteY26" fmla="*/ 3762299 h 6858001"/>
              <a:gd name="connsiteX27" fmla="*/ 8132250 w 8376484"/>
              <a:gd name="connsiteY27" fmla="*/ 3898087 h 6858001"/>
              <a:gd name="connsiteX28" fmla="*/ 8135444 w 8376484"/>
              <a:gd name="connsiteY28" fmla="*/ 4031133 h 6858001"/>
              <a:gd name="connsiteX29" fmla="*/ 8140318 w 8376484"/>
              <a:gd name="connsiteY29" fmla="*/ 4163492 h 6858001"/>
              <a:gd name="connsiteX30" fmla="*/ 8145529 w 8376484"/>
              <a:gd name="connsiteY30" fmla="*/ 4293793 h 6858001"/>
              <a:gd name="connsiteX31" fmla="*/ 8150235 w 8376484"/>
              <a:gd name="connsiteY31" fmla="*/ 4421352 h 6858001"/>
              <a:gd name="connsiteX32" fmla="*/ 8163515 w 8376484"/>
              <a:gd name="connsiteY32" fmla="*/ 4670298 h 6858001"/>
              <a:gd name="connsiteX33" fmla="*/ 8177634 w 8376484"/>
              <a:gd name="connsiteY33" fmla="*/ 4908956 h 6858001"/>
              <a:gd name="connsiteX34" fmla="*/ 8192426 w 8376484"/>
              <a:gd name="connsiteY34" fmla="*/ 5138013 h 6858001"/>
              <a:gd name="connsiteX35" fmla="*/ 8208731 w 8376484"/>
              <a:gd name="connsiteY35" fmla="*/ 5354726 h 6858001"/>
              <a:gd name="connsiteX36" fmla="*/ 8225708 w 8376484"/>
              <a:gd name="connsiteY36" fmla="*/ 5561838 h 6858001"/>
              <a:gd name="connsiteX37" fmla="*/ 8244029 w 8376484"/>
              <a:gd name="connsiteY37" fmla="*/ 5753862 h 6858001"/>
              <a:gd name="connsiteX38" fmla="*/ 8262015 w 8376484"/>
              <a:gd name="connsiteY38" fmla="*/ 5934227 h 6858001"/>
              <a:gd name="connsiteX39" fmla="*/ 8280000 w 8376484"/>
              <a:gd name="connsiteY39" fmla="*/ 6100191 h 6858001"/>
              <a:gd name="connsiteX40" fmla="*/ 8296977 w 8376484"/>
              <a:gd name="connsiteY40" fmla="*/ 6252438 h 6858001"/>
              <a:gd name="connsiteX41" fmla="*/ 8313114 w 8376484"/>
              <a:gd name="connsiteY41" fmla="*/ 6387541 h 6858001"/>
              <a:gd name="connsiteX42" fmla="*/ 8328410 w 8376484"/>
              <a:gd name="connsiteY42" fmla="*/ 6509613 h 6858001"/>
              <a:gd name="connsiteX43" fmla="*/ 8341185 w 8376484"/>
              <a:gd name="connsiteY43" fmla="*/ 6612483 h 6858001"/>
              <a:gd name="connsiteX44" fmla="*/ 8353287 w 8376484"/>
              <a:gd name="connsiteY44" fmla="*/ 6698894 h 6858001"/>
              <a:gd name="connsiteX45" fmla="*/ 8370601 w 8376484"/>
              <a:gd name="connsiteY45" fmla="*/ 6817538 h 6858001"/>
              <a:gd name="connsiteX46" fmla="*/ 8376484 w 8376484"/>
              <a:gd name="connsiteY46" fmla="*/ 6858000 h 6858001"/>
              <a:gd name="connsiteX47" fmla="*/ 7471130 w 8376484"/>
              <a:gd name="connsiteY47" fmla="*/ 6858000 h 6858001"/>
              <a:gd name="connsiteX48" fmla="*/ 7471130 w 8376484"/>
              <a:gd name="connsiteY48" fmla="*/ 6858001 h 6858001"/>
              <a:gd name="connsiteX49" fmla="*/ 1380566 w 8376484"/>
              <a:gd name="connsiteY49" fmla="*/ 6858001 h 6858001"/>
              <a:gd name="connsiteX50" fmla="*/ 1380566 w 8376484"/>
              <a:gd name="connsiteY50" fmla="*/ 6858000 h 6858001"/>
              <a:gd name="connsiteX51" fmla="*/ 0 w 8376484"/>
              <a:gd name="connsiteY51" fmla="*/ 6858000 h 6858001"/>
              <a:gd name="connsiteX52" fmla="*/ 0 w 8376484"/>
              <a:gd name="connsiteY52" fmla="*/ 0 h 6858001"/>
              <a:gd name="connsiteX53" fmla="*/ 1917290 w 8376484"/>
              <a:gd name="connsiteY53" fmla="*/ 0 h 6858001"/>
              <a:gd name="connsiteX54" fmla="*/ 1917290 w 8376484"/>
              <a:gd name="connsiteY54" fmla="*/ 1 h 6858001"/>
              <a:gd name="connsiteX55" fmla="*/ 7031769 w 8376484"/>
              <a:gd name="connsiteY5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376484" h="6858001">
                <a:moveTo>
                  <a:pt x="7031769" y="0"/>
                </a:moveTo>
                <a:lnTo>
                  <a:pt x="8375307" y="0"/>
                </a:lnTo>
                <a:lnTo>
                  <a:pt x="8350262" y="155677"/>
                </a:lnTo>
                <a:lnTo>
                  <a:pt x="8326393" y="310668"/>
                </a:lnTo>
                <a:lnTo>
                  <a:pt x="8303029" y="466344"/>
                </a:lnTo>
                <a:lnTo>
                  <a:pt x="8283026" y="622707"/>
                </a:lnTo>
                <a:lnTo>
                  <a:pt x="8262855" y="778383"/>
                </a:lnTo>
                <a:lnTo>
                  <a:pt x="8244029" y="934746"/>
                </a:lnTo>
                <a:lnTo>
                  <a:pt x="8227893" y="1089051"/>
                </a:lnTo>
                <a:lnTo>
                  <a:pt x="8212597" y="1245413"/>
                </a:lnTo>
                <a:lnTo>
                  <a:pt x="8198645" y="1401090"/>
                </a:lnTo>
                <a:lnTo>
                  <a:pt x="8186543" y="1554023"/>
                </a:lnTo>
                <a:lnTo>
                  <a:pt x="8174440" y="1709014"/>
                </a:lnTo>
                <a:lnTo>
                  <a:pt x="8164355" y="1861947"/>
                </a:lnTo>
                <a:lnTo>
                  <a:pt x="8156455" y="2014881"/>
                </a:lnTo>
                <a:lnTo>
                  <a:pt x="8148218" y="2167128"/>
                </a:lnTo>
                <a:lnTo>
                  <a:pt x="8141327" y="2318004"/>
                </a:lnTo>
                <a:lnTo>
                  <a:pt x="8136452" y="2467509"/>
                </a:lnTo>
                <a:lnTo>
                  <a:pt x="8132250" y="2617013"/>
                </a:lnTo>
                <a:lnTo>
                  <a:pt x="8128216" y="2765146"/>
                </a:lnTo>
                <a:lnTo>
                  <a:pt x="8126367" y="2911221"/>
                </a:lnTo>
                <a:lnTo>
                  <a:pt x="8124350" y="3057297"/>
                </a:lnTo>
                <a:lnTo>
                  <a:pt x="8123341" y="3201315"/>
                </a:lnTo>
                <a:lnTo>
                  <a:pt x="8124350" y="3343961"/>
                </a:lnTo>
                <a:lnTo>
                  <a:pt x="8124350" y="3485236"/>
                </a:lnTo>
                <a:lnTo>
                  <a:pt x="8126367" y="3625139"/>
                </a:lnTo>
                <a:lnTo>
                  <a:pt x="8129392" y="3762299"/>
                </a:lnTo>
                <a:lnTo>
                  <a:pt x="8132250" y="3898087"/>
                </a:lnTo>
                <a:lnTo>
                  <a:pt x="8135444" y="4031133"/>
                </a:lnTo>
                <a:lnTo>
                  <a:pt x="8140318" y="4163492"/>
                </a:lnTo>
                <a:lnTo>
                  <a:pt x="8145529" y="4293793"/>
                </a:lnTo>
                <a:lnTo>
                  <a:pt x="8150235" y="4421352"/>
                </a:lnTo>
                <a:lnTo>
                  <a:pt x="8163515" y="4670298"/>
                </a:lnTo>
                <a:lnTo>
                  <a:pt x="8177634" y="4908956"/>
                </a:lnTo>
                <a:lnTo>
                  <a:pt x="8192426" y="5138013"/>
                </a:lnTo>
                <a:lnTo>
                  <a:pt x="8208731" y="5354726"/>
                </a:lnTo>
                <a:lnTo>
                  <a:pt x="8225708" y="5561838"/>
                </a:lnTo>
                <a:lnTo>
                  <a:pt x="8244029" y="5753862"/>
                </a:lnTo>
                <a:lnTo>
                  <a:pt x="8262015" y="5934227"/>
                </a:lnTo>
                <a:lnTo>
                  <a:pt x="8280000" y="6100191"/>
                </a:lnTo>
                <a:lnTo>
                  <a:pt x="8296977" y="6252438"/>
                </a:lnTo>
                <a:lnTo>
                  <a:pt x="8313114" y="6387541"/>
                </a:lnTo>
                <a:lnTo>
                  <a:pt x="8328410" y="6509613"/>
                </a:lnTo>
                <a:lnTo>
                  <a:pt x="8341185" y="6612483"/>
                </a:lnTo>
                <a:lnTo>
                  <a:pt x="8353287" y="6698894"/>
                </a:lnTo>
                <a:lnTo>
                  <a:pt x="8370601" y="6817538"/>
                </a:lnTo>
                <a:lnTo>
                  <a:pt x="8376484" y="6858000"/>
                </a:lnTo>
                <a:lnTo>
                  <a:pt x="7471130" y="6858000"/>
                </a:lnTo>
                <a:lnTo>
                  <a:pt x="7471130" y="6858001"/>
                </a:lnTo>
                <a:lnTo>
                  <a:pt x="1380566" y="6858001"/>
                </a:lnTo>
                <a:lnTo>
                  <a:pt x="1380566" y="6858000"/>
                </a:lnTo>
                <a:lnTo>
                  <a:pt x="0" y="6858000"/>
                </a:lnTo>
                <a:lnTo>
                  <a:pt x="0" y="0"/>
                </a:lnTo>
                <a:lnTo>
                  <a:pt x="1917290" y="0"/>
                </a:lnTo>
                <a:lnTo>
                  <a:pt x="1917290" y="1"/>
                </a:lnTo>
                <a:lnTo>
                  <a:pt x="7031769" y="1"/>
                </a:lnTo>
                <a:close/>
              </a:path>
            </a:pathLst>
          </a:custGeom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C74A888-48BE-4604-BB14-E6C5E9D0F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D3D7-610C-7846-8D1C-947E9014D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38" y="214313"/>
            <a:ext cx="7516974" cy="64436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u="sng" dirty="0" err="1"/>
              <a:t>Sut</a:t>
            </a:r>
            <a:r>
              <a:rPr lang="en-GB" b="1" u="sng" dirty="0"/>
              <a:t> </a:t>
            </a:r>
            <a:r>
              <a:rPr lang="en-GB" b="1" u="sng" dirty="0" err="1"/>
              <a:t>oedd</a:t>
            </a:r>
            <a:r>
              <a:rPr lang="en-GB" b="1" u="sng" dirty="0"/>
              <a:t> y </a:t>
            </a:r>
            <a:r>
              <a:rPr lang="en-GB" b="1" u="sng" dirty="0" err="1"/>
              <a:t>tywydd</a:t>
            </a:r>
            <a:r>
              <a:rPr lang="en-GB" b="1" u="sng" dirty="0"/>
              <a:t> </a:t>
            </a:r>
            <a:r>
              <a:rPr lang="en-GB" b="1" u="sng" dirty="0" err="1"/>
              <a:t>ddoe</a:t>
            </a:r>
            <a:r>
              <a:rPr lang="en-GB" b="1" u="sng" dirty="0"/>
              <a:t>?</a:t>
            </a:r>
            <a:br>
              <a:rPr lang="en-GB" b="1" u="sng" dirty="0"/>
            </a:br>
            <a:br>
              <a:rPr lang="en-GB" b="1" u="sng" dirty="0"/>
            </a:b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Roedd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……. </a:t>
            </a:r>
            <a:r>
              <a:rPr lang="en-GB" b="1" dirty="0" err="1">
                <a:solidFill>
                  <a:srgbClr val="FFFF00"/>
                </a:solidFill>
              </a:rPr>
              <a:t>ddoe</a:t>
            </a:r>
            <a:r>
              <a:rPr lang="en-GB" b="1" dirty="0">
                <a:solidFill>
                  <a:srgbClr val="FFFF00"/>
                </a:solidFill>
              </a:rPr>
              <a:t>,</a:t>
            </a:r>
            <a:r>
              <a:rPr lang="en-GB" dirty="0"/>
              <a:t> a </a:t>
            </a:r>
            <a:r>
              <a:rPr lang="en-GB" b="1" dirty="0" err="1">
                <a:solidFill>
                  <a:srgbClr val="FFFF00"/>
                </a:solidFill>
              </a:rPr>
              <a:t>doedd</a:t>
            </a:r>
            <a:r>
              <a:rPr lang="en-GB" dirty="0"/>
              <a:t> 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……..</a:t>
            </a:r>
            <a:br>
              <a:rPr lang="en-GB" dirty="0"/>
            </a:b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Roedd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……. </a:t>
            </a:r>
            <a:r>
              <a:rPr lang="en-GB" dirty="0" err="1"/>
              <a:t>ddoe</a:t>
            </a:r>
            <a:r>
              <a:rPr lang="en-GB" dirty="0"/>
              <a:t> </a:t>
            </a:r>
            <a:r>
              <a:rPr lang="en-GB" b="1" dirty="0" err="1">
                <a:solidFill>
                  <a:srgbClr val="FFFF00"/>
                </a:solidFill>
              </a:rPr>
              <a:t>ond</a:t>
            </a:r>
            <a:r>
              <a:rPr lang="en-GB" dirty="0"/>
              <a:t> </a:t>
            </a:r>
            <a:r>
              <a:rPr lang="en-GB" b="1" dirty="0" err="1">
                <a:solidFill>
                  <a:srgbClr val="FFFF00"/>
                </a:solidFill>
              </a:rPr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…… </a:t>
            </a:r>
            <a:r>
              <a:rPr lang="en-GB" dirty="0" err="1"/>
              <a:t>heddiw</a:t>
            </a:r>
            <a:r>
              <a:rPr lang="en-GB" dirty="0"/>
              <a:t>.</a:t>
            </a:r>
            <a:br>
              <a:rPr lang="en-GB" dirty="0"/>
            </a:br>
            <a:endParaRPr lang="en-GB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33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34FA10D-5116-47B4-A70E-776435251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36">
            <a:extLst>
              <a:ext uri="{FF2B5EF4-FFF2-40B4-BE49-F238E27FC236}">
                <a16:creationId xmlns:a16="http://schemas.microsoft.com/office/drawing/2014/main" id="{B2718AAE-52B9-4DD9-9D83-A9C975C9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302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49FF39B1-9689-44AE-A803-7B90A059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76484" cy="6858001"/>
          </a:xfrm>
          <a:custGeom>
            <a:avLst/>
            <a:gdLst>
              <a:gd name="connsiteX0" fmla="*/ 7031769 w 8376484"/>
              <a:gd name="connsiteY0" fmla="*/ 0 h 6858001"/>
              <a:gd name="connsiteX1" fmla="*/ 8375307 w 8376484"/>
              <a:gd name="connsiteY1" fmla="*/ 0 h 6858001"/>
              <a:gd name="connsiteX2" fmla="*/ 8350262 w 8376484"/>
              <a:gd name="connsiteY2" fmla="*/ 155677 h 6858001"/>
              <a:gd name="connsiteX3" fmla="*/ 8326393 w 8376484"/>
              <a:gd name="connsiteY3" fmla="*/ 310668 h 6858001"/>
              <a:gd name="connsiteX4" fmla="*/ 8303029 w 8376484"/>
              <a:gd name="connsiteY4" fmla="*/ 466344 h 6858001"/>
              <a:gd name="connsiteX5" fmla="*/ 8283026 w 8376484"/>
              <a:gd name="connsiteY5" fmla="*/ 622707 h 6858001"/>
              <a:gd name="connsiteX6" fmla="*/ 8262855 w 8376484"/>
              <a:gd name="connsiteY6" fmla="*/ 778383 h 6858001"/>
              <a:gd name="connsiteX7" fmla="*/ 8244029 w 8376484"/>
              <a:gd name="connsiteY7" fmla="*/ 934746 h 6858001"/>
              <a:gd name="connsiteX8" fmla="*/ 8227893 w 8376484"/>
              <a:gd name="connsiteY8" fmla="*/ 1089051 h 6858001"/>
              <a:gd name="connsiteX9" fmla="*/ 8212597 w 8376484"/>
              <a:gd name="connsiteY9" fmla="*/ 1245413 h 6858001"/>
              <a:gd name="connsiteX10" fmla="*/ 8198645 w 8376484"/>
              <a:gd name="connsiteY10" fmla="*/ 1401090 h 6858001"/>
              <a:gd name="connsiteX11" fmla="*/ 8186543 w 8376484"/>
              <a:gd name="connsiteY11" fmla="*/ 1554023 h 6858001"/>
              <a:gd name="connsiteX12" fmla="*/ 8174440 w 8376484"/>
              <a:gd name="connsiteY12" fmla="*/ 1709014 h 6858001"/>
              <a:gd name="connsiteX13" fmla="*/ 8164355 w 8376484"/>
              <a:gd name="connsiteY13" fmla="*/ 1861947 h 6858001"/>
              <a:gd name="connsiteX14" fmla="*/ 8156455 w 8376484"/>
              <a:gd name="connsiteY14" fmla="*/ 2014881 h 6858001"/>
              <a:gd name="connsiteX15" fmla="*/ 8148218 w 8376484"/>
              <a:gd name="connsiteY15" fmla="*/ 2167128 h 6858001"/>
              <a:gd name="connsiteX16" fmla="*/ 8141327 w 8376484"/>
              <a:gd name="connsiteY16" fmla="*/ 2318004 h 6858001"/>
              <a:gd name="connsiteX17" fmla="*/ 8136452 w 8376484"/>
              <a:gd name="connsiteY17" fmla="*/ 2467509 h 6858001"/>
              <a:gd name="connsiteX18" fmla="*/ 8132250 w 8376484"/>
              <a:gd name="connsiteY18" fmla="*/ 2617013 h 6858001"/>
              <a:gd name="connsiteX19" fmla="*/ 8128216 w 8376484"/>
              <a:gd name="connsiteY19" fmla="*/ 2765146 h 6858001"/>
              <a:gd name="connsiteX20" fmla="*/ 8126367 w 8376484"/>
              <a:gd name="connsiteY20" fmla="*/ 2911221 h 6858001"/>
              <a:gd name="connsiteX21" fmla="*/ 8124350 w 8376484"/>
              <a:gd name="connsiteY21" fmla="*/ 3057297 h 6858001"/>
              <a:gd name="connsiteX22" fmla="*/ 8123341 w 8376484"/>
              <a:gd name="connsiteY22" fmla="*/ 3201315 h 6858001"/>
              <a:gd name="connsiteX23" fmla="*/ 8124350 w 8376484"/>
              <a:gd name="connsiteY23" fmla="*/ 3343961 h 6858001"/>
              <a:gd name="connsiteX24" fmla="*/ 8124350 w 8376484"/>
              <a:gd name="connsiteY24" fmla="*/ 3485236 h 6858001"/>
              <a:gd name="connsiteX25" fmla="*/ 8126367 w 8376484"/>
              <a:gd name="connsiteY25" fmla="*/ 3625139 h 6858001"/>
              <a:gd name="connsiteX26" fmla="*/ 8129392 w 8376484"/>
              <a:gd name="connsiteY26" fmla="*/ 3762299 h 6858001"/>
              <a:gd name="connsiteX27" fmla="*/ 8132250 w 8376484"/>
              <a:gd name="connsiteY27" fmla="*/ 3898087 h 6858001"/>
              <a:gd name="connsiteX28" fmla="*/ 8135444 w 8376484"/>
              <a:gd name="connsiteY28" fmla="*/ 4031133 h 6858001"/>
              <a:gd name="connsiteX29" fmla="*/ 8140318 w 8376484"/>
              <a:gd name="connsiteY29" fmla="*/ 4163492 h 6858001"/>
              <a:gd name="connsiteX30" fmla="*/ 8145529 w 8376484"/>
              <a:gd name="connsiteY30" fmla="*/ 4293793 h 6858001"/>
              <a:gd name="connsiteX31" fmla="*/ 8150235 w 8376484"/>
              <a:gd name="connsiteY31" fmla="*/ 4421352 h 6858001"/>
              <a:gd name="connsiteX32" fmla="*/ 8163515 w 8376484"/>
              <a:gd name="connsiteY32" fmla="*/ 4670298 h 6858001"/>
              <a:gd name="connsiteX33" fmla="*/ 8177634 w 8376484"/>
              <a:gd name="connsiteY33" fmla="*/ 4908956 h 6858001"/>
              <a:gd name="connsiteX34" fmla="*/ 8192426 w 8376484"/>
              <a:gd name="connsiteY34" fmla="*/ 5138013 h 6858001"/>
              <a:gd name="connsiteX35" fmla="*/ 8208731 w 8376484"/>
              <a:gd name="connsiteY35" fmla="*/ 5354726 h 6858001"/>
              <a:gd name="connsiteX36" fmla="*/ 8225708 w 8376484"/>
              <a:gd name="connsiteY36" fmla="*/ 5561838 h 6858001"/>
              <a:gd name="connsiteX37" fmla="*/ 8244029 w 8376484"/>
              <a:gd name="connsiteY37" fmla="*/ 5753862 h 6858001"/>
              <a:gd name="connsiteX38" fmla="*/ 8262015 w 8376484"/>
              <a:gd name="connsiteY38" fmla="*/ 5934227 h 6858001"/>
              <a:gd name="connsiteX39" fmla="*/ 8280000 w 8376484"/>
              <a:gd name="connsiteY39" fmla="*/ 6100191 h 6858001"/>
              <a:gd name="connsiteX40" fmla="*/ 8296977 w 8376484"/>
              <a:gd name="connsiteY40" fmla="*/ 6252438 h 6858001"/>
              <a:gd name="connsiteX41" fmla="*/ 8313114 w 8376484"/>
              <a:gd name="connsiteY41" fmla="*/ 6387541 h 6858001"/>
              <a:gd name="connsiteX42" fmla="*/ 8328410 w 8376484"/>
              <a:gd name="connsiteY42" fmla="*/ 6509613 h 6858001"/>
              <a:gd name="connsiteX43" fmla="*/ 8341185 w 8376484"/>
              <a:gd name="connsiteY43" fmla="*/ 6612483 h 6858001"/>
              <a:gd name="connsiteX44" fmla="*/ 8353287 w 8376484"/>
              <a:gd name="connsiteY44" fmla="*/ 6698894 h 6858001"/>
              <a:gd name="connsiteX45" fmla="*/ 8370601 w 8376484"/>
              <a:gd name="connsiteY45" fmla="*/ 6817538 h 6858001"/>
              <a:gd name="connsiteX46" fmla="*/ 8376484 w 8376484"/>
              <a:gd name="connsiteY46" fmla="*/ 6858000 h 6858001"/>
              <a:gd name="connsiteX47" fmla="*/ 7471130 w 8376484"/>
              <a:gd name="connsiteY47" fmla="*/ 6858000 h 6858001"/>
              <a:gd name="connsiteX48" fmla="*/ 7471130 w 8376484"/>
              <a:gd name="connsiteY48" fmla="*/ 6858001 h 6858001"/>
              <a:gd name="connsiteX49" fmla="*/ 1380566 w 8376484"/>
              <a:gd name="connsiteY49" fmla="*/ 6858001 h 6858001"/>
              <a:gd name="connsiteX50" fmla="*/ 1380566 w 8376484"/>
              <a:gd name="connsiteY50" fmla="*/ 6858000 h 6858001"/>
              <a:gd name="connsiteX51" fmla="*/ 0 w 8376484"/>
              <a:gd name="connsiteY51" fmla="*/ 6858000 h 6858001"/>
              <a:gd name="connsiteX52" fmla="*/ 0 w 8376484"/>
              <a:gd name="connsiteY52" fmla="*/ 0 h 6858001"/>
              <a:gd name="connsiteX53" fmla="*/ 1917290 w 8376484"/>
              <a:gd name="connsiteY53" fmla="*/ 0 h 6858001"/>
              <a:gd name="connsiteX54" fmla="*/ 1917290 w 8376484"/>
              <a:gd name="connsiteY54" fmla="*/ 1 h 6858001"/>
              <a:gd name="connsiteX55" fmla="*/ 7031769 w 8376484"/>
              <a:gd name="connsiteY5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376484" h="6858001">
                <a:moveTo>
                  <a:pt x="7031769" y="0"/>
                </a:moveTo>
                <a:lnTo>
                  <a:pt x="8375307" y="0"/>
                </a:lnTo>
                <a:lnTo>
                  <a:pt x="8350262" y="155677"/>
                </a:lnTo>
                <a:lnTo>
                  <a:pt x="8326393" y="310668"/>
                </a:lnTo>
                <a:lnTo>
                  <a:pt x="8303029" y="466344"/>
                </a:lnTo>
                <a:lnTo>
                  <a:pt x="8283026" y="622707"/>
                </a:lnTo>
                <a:lnTo>
                  <a:pt x="8262855" y="778383"/>
                </a:lnTo>
                <a:lnTo>
                  <a:pt x="8244029" y="934746"/>
                </a:lnTo>
                <a:lnTo>
                  <a:pt x="8227893" y="1089051"/>
                </a:lnTo>
                <a:lnTo>
                  <a:pt x="8212597" y="1245413"/>
                </a:lnTo>
                <a:lnTo>
                  <a:pt x="8198645" y="1401090"/>
                </a:lnTo>
                <a:lnTo>
                  <a:pt x="8186543" y="1554023"/>
                </a:lnTo>
                <a:lnTo>
                  <a:pt x="8174440" y="1709014"/>
                </a:lnTo>
                <a:lnTo>
                  <a:pt x="8164355" y="1861947"/>
                </a:lnTo>
                <a:lnTo>
                  <a:pt x="8156455" y="2014881"/>
                </a:lnTo>
                <a:lnTo>
                  <a:pt x="8148218" y="2167128"/>
                </a:lnTo>
                <a:lnTo>
                  <a:pt x="8141327" y="2318004"/>
                </a:lnTo>
                <a:lnTo>
                  <a:pt x="8136452" y="2467509"/>
                </a:lnTo>
                <a:lnTo>
                  <a:pt x="8132250" y="2617013"/>
                </a:lnTo>
                <a:lnTo>
                  <a:pt x="8128216" y="2765146"/>
                </a:lnTo>
                <a:lnTo>
                  <a:pt x="8126367" y="2911221"/>
                </a:lnTo>
                <a:lnTo>
                  <a:pt x="8124350" y="3057297"/>
                </a:lnTo>
                <a:lnTo>
                  <a:pt x="8123341" y="3201315"/>
                </a:lnTo>
                <a:lnTo>
                  <a:pt x="8124350" y="3343961"/>
                </a:lnTo>
                <a:lnTo>
                  <a:pt x="8124350" y="3485236"/>
                </a:lnTo>
                <a:lnTo>
                  <a:pt x="8126367" y="3625139"/>
                </a:lnTo>
                <a:lnTo>
                  <a:pt x="8129392" y="3762299"/>
                </a:lnTo>
                <a:lnTo>
                  <a:pt x="8132250" y="3898087"/>
                </a:lnTo>
                <a:lnTo>
                  <a:pt x="8135444" y="4031133"/>
                </a:lnTo>
                <a:lnTo>
                  <a:pt x="8140318" y="4163492"/>
                </a:lnTo>
                <a:lnTo>
                  <a:pt x="8145529" y="4293793"/>
                </a:lnTo>
                <a:lnTo>
                  <a:pt x="8150235" y="4421352"/>
                </a:lnTo>
                <a:lnTo>
                  <a:pt x="8163515" y="4670298"/>
                </a:lnTo>
                <a:lnTo>
                  <a:pt x="8177634" y="4908956"/>
                </a:lnTo>
                <a:lnTo>
                  <a:pt x="8192426" y="5138013"/>
                </a:lnTo>
                <a:lnTo>
                  <a:pt x="8208731" y="5354726"/>
                </a:lnTo>
                <a:lnTo>
                  <a:pt x="8225708" y="5561838"/>
                </a:lnTo>
                <a:lnTo>
                  <a:pt x="8244029" y="5753862"/>
                </a:lnTo>
                <a:lnTo>
                  <a:pt x="8262015" y="5934227"/>
                </a:lnTo>
                <a:lnTo>
                  <a:pt x="8280000" y="6100191"/>
                </a:lnTo>
                <a:lnTo>
                  <a:pt x="8296977" y="6252438"/>
                </a:lnTo>
                <a:lnTo>
                  <a:pt x="8313114" y="6387541"/>
                </a:lnTo>
                <a:lnTo>
                  <a:pt x="8328410" y="6509613"/>
                </a:lnTo>
                <a:lnTo>
                  <a:pt x="8341185" y="6612483"/>
                </a:lnTo>
                <a:lnTo>
                  <a:pt x="8353287" y="6698894"/>
                </a:lnTo>
                <a:lnTo>
                  <a:pt x="8370601" y="6817538"/>
                </a:lnTo>
                <a:lnTo>
                  <a:pt x="8376484" y="6858000"/>
                </a:lnTo>
                <a:lnTo>
                  <a:pt x="7471130" y="6858000"/>
                </a:lnTo>
                <a:lnTo>
                  <a:pt x="7471130" y="6858001"/>
                </a:lnTo>
                <a:lnTo>
                  <a:pt x="1380566" y="6858001"/>
                </a:lnTo>
                <a:lnTo>
                  <a:pt x="1380566" y="6858000"/>
                </a:lnTo>
                <a:lnTo>
                  <a:pt x="0" y="6858000"/>
                </a:lnTo>
                <a:lnTo>
                  <a:pt x="0" y="0"/>
                </a:lnTo>
                <a:lnTo>
                  <a:pt x="1917290" y="0"/>
                </a:lnTo>
                <a:lnTo>
                  <a:pt x="1917290" y="1"/>
                </a:lnTo>
                <a:lnTo>
                  <a:pt x="7031769" y="1"/>
                </a:lnTo>
                <a:close/>
              </a:path>
            </a:pathLst>
          </a:custGeom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6C74A888-48BE-4604-BB14-E6C5E9D0F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D3D7-610C-7846-8D1C-947E9014D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38" y="214313"/>
            <a:ext cx="7516974" cy="64436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u="sng" dirty="0" err="1"/>
              <a:t>Sut</a:t>
            </a:r>
            <a:r>
              <a:rPr lang="en-GB" b="1" u="sng" dirty="0"/>
              <a:t> </a:t>
            </a:r>
            <a:r>
              <a:rPr lang="en-GB" b="1" u="sng" dirty="0" err="1"/>
              <a:t>oedd</a:t>
            </a:r>
            <a:r>
              <a:rPr lang="en-GB" b="1" u="sng" dirty="0"/>
              <a:t> y </a:t>
            </a:r>
            <a:r>
              <a:rPr lang="en-GB" b="1" u="sng" dirty="0" err="1"/>
              <a:t>tywydd</a:t>
            </a:r>
            <a:r>
              <a:rPr lang="en-GB" b="1" u="sng" dirty="0"/>
              <a:t> </a:t>
            </a:r>
            <a:r>
              <a:rPr lang="en-GB" b="1" u="sng" dirty="0" err="1"/>
              <a:t>ddoe</a:t>
            </a:r>
            <a:r>
              <a:rPr lang="en-GB" b="1" u="sng" dirty="0"/>
              <a:t>?</a:t>
            </a:r>
            <a:br>
              <a:rPr lang="en-GB" b="1" u="sng" dirty="0"/>
            </a:br>
            <a:br>
              <a:rPr lang="en-GB" b="1" u="sng" dirty="0"/>
            </a:br>
            <a:br>
              <a:rPr lang="en-GB" dirty="0"/>
            </a:br>
            <a:r>
              <a:rPr lang="en-GB" dirty="0"/>
              <a:t>Roedd </a:t>
            </a:r>
            <a:r>
              <a:rPr lang="en-GB" dirty="0" err="1"/>
              <a:t>hi’n</a:t>
            </a:r>
            <a:r>
              <a:rPr lang="en-GB" dirty="0"/>
              <a:t> …… </a:t>
            </a:r>
            <a:r>
              <a:rPr lang="en-GB" b="1" dirty="0" err="1">
                <a:solidFill>
                  <a:srgbClr val="FFFF00"/>
                </a:solidFill>
              </a:rPr>
              <a:t>yn</a:t>
            </a:r>
            <a:r>
              <a:rPr lang="en-GB" b="1" dirty="0">
                <a:solidFill>
                  <a:srgbClr val="FFFF00"/>
                </a:solidFill>
              </a:rPr>
              <a:t> y bore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…….. </a:t>
            </a:r>
            <a:r>
              <a:rPr lang="en-GB" b="1" dirty="0" err="1">
                <a:solidFill>
                  <a:srgbClr val="FFFF00"/>
                </a:solidFill>
              </a:rPr>
              <a:t>yn</a:t>
            </a:r>
            <a:r>
              <a:rPr lang="en-GB" b="1" dirty="0">
                <a:solidFill>
                  <a:srgbClr val="FFFF00"/>
                </a:solidFill>
              </a:rPr>
              <a:t> y </a:t>
            </a:r>
            <a:r>
              <a:rPr lang="en-GB" b="1" dirty="0" err="1">
                <a:solidFill>
                  <a:srgbClr val="FFFF00"/>
                </a:solidFill>
              </a:rPr>
              <a:t>prynhawn</a:t>
            </a:r>
            <a:r>
              <a:rPr lang="en-GB" b="1" dirty="0">
                <a:solidFill>
                  <a:srgbClr val="FFFF00"/>
                </a:solidFill>
              </a:rPr>
              <a:t>.</a:t>
            </a:r>
            <a:br>
              <a:rPr lang="en-GB" b="1" dirty="0">
                <a:solidFill>
                  <a:srgbClr val="FFFF00"/>
                </a:solidFill>
              </a:rPr>
            </a:br>
            <a:br>
              <a:rPr lang="en-GB" dirty="0"/>
            </a:b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b="1" dirty="0" err="1">
                <a:solidFill>
                  <a:srgbClr val="FFFF00"/>
                </a:solidFill>
              </a:rPr>
              <a:t>bwrw</a:t>
            </a:r>
            <a:r>
              <a:rPr lang="en-GB" b="1" dirty="0">
                <a:solidFill>
                  <a:srgbClr val="FFFF00"/>
                </a:solidFill>
              </a:rPr>
              <a:t> hen </a:t>
            </a:r>
            <a:r>
              <a:rPr lang="en-GB" b="1" dirty="0" err="1">
                <a:solidFill>
                  <a:srgbClr val="FFFF00"/>
                </a:solidFill>
              </a:rPr>
              <a:t>wragedd</a:t>
            </a:r>
            <a:r>
              <a:rPr lang="en-GB" b="1" dirty="0">
                <a:solidFill>
                  <a:srgbClr val="FFFF00"/>
                </a:solidFill>
              </a:rPr>
              <a:t> a </a:t>
            </a:r>
            <a:r>
              <a:rPr lang="en-GB" b="1" dirty="0" err="1">
                <a:solidFill>
                  <a:srgbClr val="FFFF00"/>
                </a:solidFill>
              </a:rPr>
              <a:t>ffyn</a:t>
            </a:r>
            <a:r>
              <a:rPr lang="en-GB" b="1" dirty="0">
                <a:solidFill>
                  <a:srgbClr val="FFFF00"/>
                </a:solidFill>
              </a:rPr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435924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D3D7-610C-7846-8D1C-947E9014D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89" y="328613"/>
            <a:ext cx="8896149" cy="62436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b="1" u="sng" dirty="0" err="1"/>
              <a:t>Sut</a:t>
            </a:r>
            <a:r>
              <a:rPr lang="en-GB" b="1" u="sng" dirty="0"/>
              <a:t> </a:t>
            </a:r>
            <a:r>
              <a:rPr lang="en-GB" b="1" u="sng" dirty="0" err="1"/>
              <a:t>fydd</a:t>
            </a:r>
            <a:r>
              <a:rPr lang="en-GB" b="1" u="sng" dirty="0"/>
              <a:t> y </a:t>
            </a:r>
            <a:r>
              <a:rPr lang="en-GB" b="1" u="sng" dirty="0" err="1"/>
              <a:t>tywydd</a:t>
            </a:r>
            <a:r>
              <a:rPr lang="en-GB" b="1" u="sng" dirty="0"/>
              <a:t> </a:t>
            </a:r>
            <a:r>
              <a:rPr lang="en-GB" b="1" u="sng" dirty="0" err="1"/>
              <a:t>yfory</a:t>
            </a:r>
            <a:r>
              <a:rPr lang="en-GB" b="1" u="sng" dirty="0"/>
              <a:t>?</a:t>
            </a:r>
            <a:br>
              <a:rPr lang="en-GB" b="1" u="sng" dirty="0"/>
            </a:br>
            <a:br>
              <a:rPr lang="en-GB" dirty="0"/>
            </a:br>
            <a:r>
              <a:rPr lang="en-GB" b="1" dirty="0" err="1">
                <a:solidFill>
                  <a:srgbClr val="FFFF00"/>
                </a:solidFill>
              </a:rPr>
              <a:t>Bydd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hi’n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dirty="0" err="1"/>
              <a:t>rhewi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eira</a:t>
            </a:r>
            <a:r>
              <a:rPr lang="en-GB" dirty="0"/>
              <a:t> </a:t>
            </a:r>
            <a:r>
              <a:rPr lang="en-GB" b="1" dirty="0" err="1">
                <a:solidFill>
                  <a:srgbClr val="FFFF00"/>
                </a:solidFill>
              </a:rPr>
              <a:t>yfory</a:t>
            </a:r>
            <a:r>
              <a:rPr lang="en-GB" dirty="0"/>
              <a:t>.</a:t>
            </a:r>
            <a:br>
              <a:rPr lang="en-GB" dirty="0"/>
            </a:br>
            <a:r>
              <a:rPr lang="en-GB" b="1" dirty="0" err="1">
                <a:solidFill>
                  <a:srgbClr val="FFFF00"/>
                </a:solidFill>
              </a:rPr>
              <a:t>Bydd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hi’n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dirty="0" err="1"/>
              <a:t>wyntog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oer</a:t>
            </a:r>
            <a:r>
              <a:rPr lang="en-GB" dirty="0"/>
              <a:t> </a:t>
            </a:r>
            <a:r>
              <a:rPr lang="en-GB" b="1" dirty="0">
                <a:solidFill>
                  <a:srgbClr val="FFFF00"/>
                </a:solidFill>
              </a:rPr>
              <a:t>bore </a:t>
            </a:r>
            <a:r>
              <a:rPr lang="en-GB" b="1" dirty="0" err="1">
                <a:solidFill>
                  <a:srgbClr val="FFFF00"/>
                </a:solidFill>
              </a:rPr>
              <a:t>yfory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braf</a:t>
            </a:r>
            <a:r>
              <a:rPr lang="en-GB" dirty="0"/>
              <a:t> </a:t>
            </a:r>
            <a:r>
              <a:rPr lang="en-GB" b="1" dirty="0" err="1">
                <a:solidFill>
                  <a:srgbClr val="FFFF00"/>
                </a:solidFill>
              </a:rPr>
              <a:t>yn</a:t>
            </a:r>
            <a:r>
              <a:rPr lang="en-GB" b="1" dirty="0">
                <a:solidFill>
                  <a:srgbClr val="FFFF00"/>
                </a:solidFill>
              </a:rPr>
              <a:t> y </a:t>
            </a:r>
            <a:r>
              <a:rPr lang="en-GB" b="1" dirty="0" err="1">
                <a:solidFill>
                  <a:srgbClr val="FFFF00"/>
                </a:solidFill>
              </a:rPr>
              <a:t>prynhawn</a:t>
            </a:r>
            <a:r>
              <a:rPr lang="en-GB" b="1" dirty="0">
                <a:solidFill>
                  <a:srgbClr val="FFFF00"/>
                </a:solidFill>
              </a:rPr>
              <a:t>.</a:t>
            </a:r>
            <a:br>
              <a:rPr lang="en-GB" dirty="0"/>
            </a:br>
            <a:endParaRPr lang="en-US" sz="56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24588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D3D7-610C-7846-8D1C-947E9014D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90" y="328613"/>
            <a:ext cx="7925432" cy="62436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u="sng" dirty="0" err="1"/>
              <a:t>Sut</a:t>
            </a:r>
            <a:r>
              <a:rPr lang="en-GB" b="1" u="sng" dirty="0"/>
              <a:t> </a:t>
            </a:r>
            <a:r>
              <a:rPr lang="en-GB" b="1" u="sng" dirty="0" err="1"/>
              <a:t>fydd</a:t>
            </a:r>
            <a:r>
              <a:rPr lang="en-GB" b="1" u="sng" dirty="0"/>
              <a:t> y </a:t>
            </a:r>
            <a:r>
              <a:rPr lang="en-GB" b="1" u="sng" dirty="0" err="1"/>
              <a:t>tywydd</a:t>
            </a:r>
            <a:r>
              <a:rPr lang="en-GB" b="1" u="sng" dirty="0"/>
              <a:t> </a:t>
            </a:r>
            <a:r>
              <a:rPr lang="en-GB" b="1" u="sng" dirty="0" err="1"/>
              <a:t>yfory</a:t>
            </a:r>
            <a:r>
              <a:rPr lang="en-GB" b="1" u="sng" dirty="0"/>
              <a:t>?</a:t>
            </a:r>
            <a:br>
              <a:rPr lang="en-GB" b="1" u="sng" dirty="0"/>
            </a:br>
            <a:br>
              <a:rPr lang="en-GB" dirty="0"/>
            </a:br>
            <a:br>
              <a:rPr lang="en-GB" dirty="0"/>
            </a:br>
            <a:r>
              <a:rPr lang="en-GB" b="1" dirty="0" err="1">
                <a:solidFill>
                  <a:srgbClr val="FFFF00"/>
                </a:solidFill>
              </a:rPr>
              <a:t>Fydd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i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b="1" dirty="0" err="1">
                <a:solidFill>
                  <a:srgbClr val="FFFF00"/>
                </a:solidFill>
              </a:rPr>
              <a:t>ddim</a:t>
            </a:r>
            <a:r>
              <a:rPr lang="en-GB" b="1" dirty="0">
                <a:solidFill>
                  <a:srgbClr val="FFFF00"/>
                </a:solidFill>
              </a:rPr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glaw</a:t>
            </a:r>
            <a:r>
              <a:rPr lang="en-GB" dirty="0"/>
              <a:t> </a:t>
            </a:r>
            <a:r>
              <a:rPr lang="en-GB" dirty="0" err="1"/>
              <a:t>yfory</a:t>
            </a:r>
            <a:r>
              <a:rPr lang="en-GB" dirty="0"/>
              <a:t>, </a:t>
            </a:r>
            <a:r>
              <a:rPr lang="en-GB" b="1" dirty="0" err="1">
                <a:solidFill>
                  <a:srgbClr val="FFFF00"/>
                </a:solidFill>
              </a:rPr>
              <a:t>gobeithio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boeth</a:t>
            </a:r>
            <a:r>
              <a:rPr lang="en-GB" dirty="0"/>
              <a:t> </a:t>
            </a:r>
            <a:r>
              <a:rPr lang="en-GB" b="1" dirty="0" err="1">
                <a:solidFill>
                  <a:srgbClr val="FFFF00"/>
                </a:solidFill>
              </a:rPr>
              <a:t>iawn</a:t>
            </a:r>
            <a:r>
              <a:rPr lang="en-GB" dirty="0"/>
              <a:t>.</a:t>
            </a:r>
            <a:endParaRPr lang="en-US" sz="56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51304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D3D7-610C-7846-8D1C-947E9014D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91" y="233363"/>
            <a:ext cx="9369422" cy="40982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u="sng" dirty="0"/>
              <a:t>Y </a:t>
            </a:r>
            <a:r>
              <a:rPr lang="en-GB" b="1" u="sng" dirty="0" err="1"/>
              <a:t>Tywydd</a:t>
            </a:r>
            <a:br>
              <a:rPr lang="en-GB" b="1" u="sng" dirty="0"/>
            </a:br>
            <a:r>
              <a:rPr lang="en-GB" dirty="0"/>
              <a:t>Mae </a:t>
            </a:r>
            <a:r>
              <a:rPr lang="en-GB" dirty="0" err="1"/>
              <a:t>hi’n</a:t>
            </a:r>
            <a:r>
              <a:rPr lang="en-GB" dirty="0"/>
              <a:t> …</a:t>
            </a:r>
            <a:r>
              <a:rPr lang="en-GB" dirty="0" err="1"/>
              <a:t>dydy</a:t>
            </a:r>
            <a:r>
              <a:rPr lang="en-GB" dirty="0"/>
              <a:t> 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….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Roedd </a:t>
            </a:r>
            <a:r>
              <a:rPr lang="en-GB" dirty="0" err="1"/>
              <a:t>hi’n</a:t>
            </a:r>
            <a:r>
              <a:rPr lang="en-GB" dirty="0"/>
              <a:t> ….</a:t>
            </a:r>
            <a:r>
              <a:rPr lang="en-GB" dirty="0" err="1"/>
              <a:t>doedd</a:t>
            </a:r>
            <a:r>
              <a:rPr lang="en-GB" dirty="0"/>
              <a:t> 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…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….</a:t>
            </a:r>
            <a:r>
              <a:rPr lang="en-GB" dirty="0" err="1"/>
              <a:t>fydd</a:t>
            </a:r>
            <a:r>
              <a:rPr lang="en-GB" dirty="0"/>
              <a:t> 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endParaRPr lang="en-US" sz="56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43CBF8-EA3C-6F44-8BD8-7943AD9FE944}"/>
              </a:ext>
            </a:extLst>
          </p:cNvPr>
          <p:cNvSpPr txBox="1"/>
          <p:nvPr/>
        </p:nvSpPr>
        <p:spPr>
          <a:xfrm>
            <a:off x="9512301" y="1335922"/>
            <a:ext cx="256615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>
                <a:solidFill>
                  <a:schemeClr val="bg1"/>
                </a:solidFill>
              </a:rPr>
              <a:t>Key Words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Heddiw</a:t>
            </a:r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Ddoe</a:t>
            </a:r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Yfory</a:t>
            </a:r>
          </a:p>
          <a:p>
            <a:pPr algn="ctr"/>
            <a:r>
              <a:rPr lang="en-GB" sz="2400" b="1" dirty="0" err="1">
                <a:solidFill>
                  <a:schemeClr val="bg1"/>
                </a:solidFill>
              </a:rPr>
              <a:t>neithiwr</a:t>
            </a:r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y bore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y </a:t>
            </a:r>
            <a:r>
              <a:rPr lang="en-US" sz="2400" b="1" dirty="0" err="1">
                <a:solidFill>
                  <a:schemeClr val="bg1"/>
                </a:solidFill>
              </a:rPr>
              <a:t>prynhawn</a:t>
            </a:r>
            <a:endParaRPr lang="en-US" sz="2400" b="1" dirty="0">
              <a:solidFill>
                <a:schemeClr val="bg1"/>
              </a:solidFill>
            </a:endParaRP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Gobeithio</a:t>
            </a:r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Gwaetha’r </a:t>
            </a:r>
            <a:r>
              <a:rPr lang="en-GB" sz="2400" b="1" dirty="0" err="1">
                <a:solidFill>
                  <a:schemeClr val="bg1"/>
                </a:solidFill>
              </a:rPr>
              <a:t>modd</a:t>
            </a:r>
            <a:endParaRPr lang="en-US" sz="2400" b="1" dirty="0">
              <a:solidFill>
                <a:schemeClr val="bg1"/>
              </a:solidFill>
            </a:endParaRP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472D87-EEDD-3F41-B59F-1901B36C27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663" y="4337392"/>
            <a:ext cx="2223453" cy="236537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16796A2-37E4-C447-A551-0EA478631BF2}"/>
              </a:ext>
            </a:extLst>
          </p:cNvPr>
          <p:cNvSpPr/>
          <p:nvPr/>
        </p:nvSpPr>
        <p:spPr>
          <a:xfrm>
            <a:off x="4826002" y="4610042"/>
            <a:ext cx="1858201" cy="400110"/>
          </a:xfrm>
          <a:prstGeom prst="rect">
            <a:avLst/>
          </a:prstGeom>
          <a:solidFill>
            <a:schemeClr val="tx1"/>
          </a:solidFill>
        </p:spPr>
        <p:txBody>
          <a:bodyPr wrap="none">
            <a:spAutoFit/>
          </a:bodyPr>
          <a:lstStyle/>
          <a:p>
            <a:r>
              <a:rPr lang="en-US" sz="2000" b="1" dirty="0" err="1">
                <a:solidFill>
                  <a:schemeClr val="bg1"/>
                </a:solidFill>
              </a:rPr>
              <a:t>Yn</a:t>
            </a:r>
            <a:r>
              <a:rPr lang="en-US" sz="2000" b="1" dirty="0">
                <a:solidFill>
                  <a:schemeClr val="bg1"/>
                </a:solidFill>
              </a:rPr>
              <a:t> y </a:t>
            </a:r>
            <a:r>
              <a:rPr lang="en-US" sz="2000" b="1" dirty="0" err="1">
                <a:solidFill>
                  <a:schemeClr val="bg1"/>
                </a:solidFill>
              </a:rPr>
              <a:t>gogledd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634B12-7013-6047-ACC4-13A1456B023F}"/>
              </a:ext>
            </a:extLst>
          </p:cNvPr>
          <p:cNvSpPr/>
          <p:nvPr/>
        </p:nvSpPr>
        <p:spPr>
          <a:xfrm>
            <a:off x="6542498" y="5257800"/>
            <a:ext cx="1781257" cy="400110"/>
          </a:xfrm>
          <a:prstGeom prst="rect">
            <a:avLst/>
          </a:prstGeom>
          <a:solidFill>
            <a:schemeClr val="tx1"/>
          </a:solidFill>
        </p:spPr>
        <p:txBody>
          <a:bodyPr wrap="none">
            <a:spAutoFit/>
          </a:bodyPr>
          <a:lstStyle/>
          <a:p>
            <a:r>
              <a:rPr lang="en-US" sz="2000" b="1" dirty="0" err="1">
                <a:solidFill>
                  <a:schemeClr val="bg1"/>
                </a:solidFill>
              </a:rPr>
              <a:t>Yn</a:t>
            </a:r>
            <a:r>
              <a:rPr lang="en-US" sz="2000" b="1" dirty="0">
                <a:solidFill>
                  <a:schemeClr val="bg1"/>
                </a:solidFill>
              </a:rPr>
              <a:t> y </a:t>
            </a:r>
            <a:r>
              <a:rPr lang="en-US" sz="2000" b="1" dirty="0" err="1">
                <a:solidFill>
                  <a:schemeClr val="bg1"/>
                </a:solidFill>
              </a:rPr>
              <a:t>dwyrain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DCF93F-ADB1-3A44-B6EB-CE3D1EEB6766}"/>
              </a:ext>
            </a:extLst>
          </p:cNvPr>
          <p:cNvSpPr/>
          <p:nvPr/>
        </p:nvSpPr>
        <p:spPr>
          <a:xfrm>
            <a:off x="3191488" y="5336916"/>
            <a:ext cx="1911101" cy="400110"/>
          </a:xfrm>
          <a:prstGeom prst="rect">
            <a:avLst/>
          </a:prstGeom>
          <a:solidFill>
            <a:schemeClr val="tx1"/>
          </a:solidFill>
        </p:spPr>
        <p:txBody>
          <a:bodyPr wrap="none">
            <a:spAutoFit/>
          </a:bodyPr>
          <a:lstStyle/>
          <a:p>
            <a:r>
              <a:rPr lang="en-US" sz="2000" b="1" dirty="0" err="1">
                <a:solidFill>
                  <a:schemeClr val="bg1"/>
                </a:solidFill>
              </a:rPr>
              <a:t>Yn</a:t>
            </a:r>
            <a:r>
              <a:rPr lang="en-US" sz="2000" b="1" dirty="0">
                <a:solidFill>
                  <a:schemeClr val="bg1"/>
                </a:solidFill>
              </a:rPr>
              <a:t> y </a:t>
            </a:r>
            <a:r>
              <a:rPr lang="en-US" sz="2000" b="1" dirty="0" err="1">
                <a:solidFill>
                  <a:schemeClr val="bg1"/>
                </a:solidFill>
              </a:rPr>
              <a:t>gorllewin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A6DB78-A71F-654C-A393-4203280C452A}"/>
              </a:ext>
            </a:extLst>
          </p:cNvPr>
          <p:cNvSpPr/>
          <p:nvPr/>
        </p:nvSpPr>
        <p:spPr>
          <a:xfrm>
            <a:off x="5175620" y="6063791"/>
            <a:ext cx="1124026" cy="400110"/>
          </a:xfrm>
          <a:prstGeom prst="rect">
            <a:avLst/>
          </a:prstGeom>
          <a:solidFill>
            <a:schemeClr val="tx1"/>
          </a:solidFill>
        </p:spPr>
        <p:txBody>
          <a:bodyPr wrap="none">
            <a:spAutoFit/>
          </a:bodyPr>
          <a:lstStyle/>
          <a:p>
            <a:r>
              <a:rPr lang="en-US" sz="2000" b="1" dirty="0" err="1">
                <a:solidFill>
                  <a:schemeClr val="bg1"/>
                </a:solidFill>
              </a:rPr>
              <a:t>Yn</a:t>
            </a:r>
            <a:r>
              <a:rPr lang="en-US" sz="2000" b="1" dirty="0">
                <a:solidFill>
                  <a:schemeClr val="bg1"/>
                </a:solidFill>
              </a:rPr>
              <a:t> y de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4902407-F93E-0B40-A3D4-673C109E700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8278" y="5099810"/>
            <a:ext cx="993620" cy="1024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013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84">
            <a:extLst>
              <a:ext uri="{FF2B5EF4-FFF2-40B4-BE49-F238E27FC236}">
                <a16:creationId xmlns:a16="http://schemas.microsoft.com/office/drawing/2014/main" id="{BD310164-D3A3-415E-9D94-5D21D9FB2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BE586E08-18BF-4AB1-AB48-4005D567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9" name="Oval 88">
            <a:extLst>
              <a:ext uri="{FF2B5EF4-FFF2-40B4-BE49-F238E27FC236}">
                <a16:creationId xmlns:a16="http://schemas.microsoft.com/office/drawing/2014/main" id="{4A497DBC-2692-42B4-A606-31024033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1" name="Picture 90">
            <a:extLst>
              <a:ext uri="{FF2B5EF4-FFF2-40B4-BE49-F238E27FC236}">
                <a16:creationId xmlns:a16="http://schemas.microsoft.com/office/drawing/2014/main" id="{3517A192-66A9-4297-9284-65580829A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130825ED-0133-430D-BBBB-50B6F5228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5" name="Rectangle 94">
            <a:extLst>
              <a:ext uri="{FF2B5EF4-FFF2-40B4-BE49-F238E27FC236}">
                <a16:creationId xmlns:a16="http://schemas.microsoft.com/office/drawing/2014/main" id="{633F040E-FA1C-4EDC-B925-7EFCB9582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4EB0C-C9DE-E049-AE6D-5F560B018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0623" y="1447800"/>
            <a:ext cx="3333676" cy="30969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Weather Report</a:t>
            </a:r>
          </a:p>
        </p:txBody>
      </p:sp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185730E4-A3A6-43E2-8E84-A4D61748B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A09B8B-D95A-DB48-A4CB-99D13BA02E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5921" y="116694"/>
            <a:ext cx="2600158" cy="2913316"/>
          </a:xfrm>
          <a:prstGeom prst="rect">
            <a:avLst/>
          </a:prstGeom>
          <a:effectLst/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504815F-A6CC-2A47-B84D-58B526533D6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482" y="118467"/>
            <a:ext cx="2600158" cy="2883813"/>
          </a:xfrm>
          <a:prstGeom prst="rect">
            <a:avLst/>
          </a:prstGeom>
          <a:effectLst/>
        </p:spPr>
      </p:pic>
      <p:sp>
        <p:nvSpPr>
          <p:cNvPr id="99" name="Freeform 31">
            <a:extLst>
              <a:ext uri="{FF2B5EF4-FFF2-40B4-BE49-F238E27FC236}">
                <a16:creationId xmlns:a16="http://schemas.microsoft.com/office/drawing/2014/main" id="{61835C02-009F-45B9-81BA-49BD79D44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88C62C-6BD1-7043-AA6F-5DFBB30D423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11269"/>
          <a:stretch/>
        </p:blipFill>
        <p:spPr>
          <a:xfrm>
            <a:off x="3981983" y="3146704"/>
            <a:ext cx="4041170" cy="3694109"/>
          </a:xfrm>
          <a:prstGeom prst="rect">
            <a:avLst/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C89A37-7614-9244-8094-782110177243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19121"/>
          <a:stretch/>
        </p:blipFill>
        <p:spPr>
          <a:xfrm>
            <a:off x="24238" y="3520014"/>
            <a:ext cx="3917378" cy="253383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98875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DD3D7-610C-7846-8D1C-947E9014D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190" y="328613"/>
            <a:ext cx="7925432" cy="62436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u="sng" dirty="0"/>
              <a:t>Beth  </a:t>
            </a:r>
            <a:r>
              <a:rPr lang="en-GB" b="1" u="sng" dirty="0" err="1"/>
              <a:t>hoffet</a:t>
            </a:r>
            <a:r>
              <a:rPr lang="en-GB" b="1" u="sng" dirty="0"/>
              <a:t>  </a:t>
            </a:r>
            <a:r>
              <a:rPr lang="en-GB" b="1" u="sng" dirty="0" err="1"/>
              <a:t>ti</a:t>
            </a:r>
            <a:r>
              <a:rPr lang="en-GB" b="1" u="sng" dirty="0"/>
              <a:t>  </a:t>
            </a:r>
            <a:r>
              <a:rPr lang="en-GB" b="1" u="sng" dirty="0" err="1"/>
              <a:t>wneud</a:t>
            </a:r>
            <a:r>
              <a:rPr lang="en-GB" b="1" u="sng" dirty="0"/>
              <a:t> </a:t>
            </a:r>
            <a:r>
              <a:rPr lang="en-GB" b="1" u="sng" dirty="0" err="1"/>
              <a:t>yfory</a:t>
            </a:r>
            <a:r>
              <a:rPr lang="en-GB" b="1" u="sng" dirty="0"/>
              <a:t>?</a:t>
            </a:r>
            <a:br>
              <a:rPr lang="en-GB" dirty="0"/>
            </a:br>
            <a:br>
              <a:rPr lang="en-GB" b="1" u="sng" dirty="0"/>
            </a:br>
            <a:br>
              <a:rPr lang="en-GB" dirty="0"/>
            </a:br>
            <a:br>
              <a:rPr lang="en-GB" dirty="0"/>
            </a:br>
            <a:endParaRPr lang="en-US" sz="56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738AA5-2966-5B49-85F1-2331CD4F7B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921" y="1854821"/>
            <a:ext cx="5434420" cy="1223246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8135BA6-479C-D546-970C-9BADE99875CD}"/>
              </a:ext>
            </a:extLst>
          </p:cNvPr>
          <p:cNvSpPr/>
          <p:nvPr/>
        </p:nvSpPr>
        <p:spPr>
          <a:xfrm>
            <a:off x="2680201" y="2112501"/>
            <a:ext cx="40783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 dirty="0" err="1">
                <a:solidFill>
                  <a:schemeClr val="bg1"/>
                </a:solidFill>
                <a:latin typeface="Comic Sans MS" panose="030F0902030302020204" pitchFamily="66" charset="0"/>
              </a:rPr>
              <a:t>Hoffwn</a:t>
            </a:r>
            <a:r>
              <a:rPr lang="en-GB" sz="4000" b="1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GB" sz="4000" b="1" dirty="0" err="1">
                <a:solidFill>
                  <a:schemeClr val="bg1"/>
                </a:solidFill>
                <a:latin typeface="Comic Sans MS" panose="030F0902030302020204" pitchFamily="66" charset="0"/>
              </a:rPr>
              <a:t>i</a:t>
            </a:r>
            <a:r>
              <a:rPr lang="en-GB" sz="4000" b="1" dirty="0">
                <a:solidFill>
                  <a:schemeClr val="bg1"/>
                </a:solidFill>
                <a:latin typeface="Comic Sans MS" panose="030F0902030302020204" pitchFamily="66" charset="0"/>
              </a:rPr>
              <a:t> ...</a:t>
            </a:r>
            <a:endParaRPr lang="en-GB" sz="4000" dirty="0">
              <a:solidFill>
                <a:schemeClr val="bg1"/>
              </a:solidFill>
              <a:effectLst/>
              <a:latin typeface="Comic Sans MS" panose="030F0902030302020204" pitchFamily="66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938DB667-72C2-B740-8045-2326549EC810}"/>
              </a:ext>
            </a:extLst>
          </p:cNvPr>
          <p:cNvSpPr txBox="1">
            <a:spLocks/>
          </p:cNvSpPr>
          <p:nvPr/>
        </p:nvSpPr>
        <p:spPr>
          <a:xfrm>
            <a:off x="948532" y="2374996"/>
            <a:ext cx="7925432" cy="3867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br>
              <a:rPr lang="en-GB" b="1" u="sng" dirty="0"/>
            </a:br>
            <a:br>
              <a:rPr lang="en-GB" dirty="0"/>
            </a:br>
            <a:r>
              <a:rPr lang="en-GB" sz="3900" dirty="0"/>
              <a:t>Yfory </a:t>
            </a:r>
            <a:r>
              <a:rPr lang="en-GB" sz="3900" b="1" dirty="0" err="1">
                <a:solidFill>
                  <a:srgbClr val="FFFF00"/>
                </a:solidFill>
              </a:rPr>
              <a:t>hoffwn</a:t>
            </a:r>
            <a:r>
              <a:rPr lang="en-GB" sz="3900" dirty="0"/>
              <a:t> </a:t>
            </a:r>
            <a:r>
              <a:rPr lang="en-GB" sz="3900" dirty="0" err="1"/>
              <a:t>chwarae</a:t>
            </a:r>
            <a:r>
              <a:rPr lang="en-GB" sz="3900" dirty="0"/>
              <a:t> </a:t>
            </a:r>
            <a:r>
              <a:rPr lang="en-GB" sz="3900" dirty="0" err="1"/>
              <a:t>gyda</a:t>
            </a:r>
            <a:r>
              <a:rPr lang="en-GB" sz="3900" dirty="0"/>
              <a:t> </a:t>
            </a:r>
            <a:r>
              <a:rPr lang="en-GB" sz="3900" dirty="0" err="1"/>
              <a:t>fy</a:t>
            </a:r>
            <a:r>
              <a:rPr lang="en-GB" sz="3900" dirty="0"/>
              <a:t> </a:t>
            </a:r>
            <a:r>
              <a:rPr lang="en-GB" sz="3900" dirty="0" err="1"/>
              <a:t>ffrind</a:t>
            </a:r>
            <a:endParaRPr lang="en-GB" sz="3900" dirty="0"/>
          </a:p>
          <a:p>
            <a:r>
              <a:rPr lang="en-GB" sz="3900" dirty="0"/>
              <a:t>Yfory </a:t>
            </a:r>
            <a:r>
              <a:rPr lang="en-GB" sz="3900" b="1" dirty="0" err="1">
                <a:solidFill>
                  <a:srgbClr val="FFFF00"/>
                </a:solidFill>
              </a:rPr>
              <a:t>hoffwn</a:t>
            </a:r>
            <a:r>
              <a:rPr lang="en-GB" sz="3900" dirty="0"/>
              <a:t> </a:t>
            </a:r>
            <a:r>
              <a:rPr lang="en-GB" sz="3900" dirty="0" err="1"/>
              <a:t>fynd</a:t>
            </a:r>
            <a:r>
              <a:rPr lang="en-GB" sz="3900" dirty="0"/>
              <a:t> </a:t>
            </a: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lany</a:t>
            </a:r>
            <a:r>
              <a:rPr lang="en-GB" sz="3900" dirty="0"/>
              <a:t> </a:t>
            </a:r>
            <a:r>
              <a:rPr lang="en-GB" sz="3900" dirty="0" err="1"/>
              <a:t>mȏr</a:t>
            </a:r>
            <a:endParaRPr lang="en-GB" sz="3900" dirty="0"/>
          </a:p>
          <a:p>
            <a:endParaRPr lang="en-US" sz="5600" dirty="0"/>
          </a:p>
        </p:txBody>
      </p:sp>
    </p:spTree>
    <p:extLst>
      <p:ext uri="{BB962C8B-B14F-4D97-AF65-F5344CB8AC3E}">
        <p14:creationId xmlns:p14="http://schemas.microsoft.com/office/powerpoint/2010/main" val="41989207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248</Words>
  <Application>Microsoft Macintosh PowerPoint</Application>
  <PresentationFormat>Widescreen</PresentationFormat>
  <Paragraphs>30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Comic Sans MS</vt:lpstr>
      <vt:lpstr>Wingdings 3</vt:lpstr>
      <vt:lpstr>Ion</vt:lpstr>
      <vt:lpstr>Sut mae’r tywydd heddiw?</vt:lpstr>
      <vt:lpstr>PowerPoint Presentation</vt:lpstr>
      <vt:lpstr>Sut mae’r   tywydd heddiw?  Mae hi’n …..ond dydy hi ddim yn …. Mae hi’n bwrw glaw, gwaetha’r modd</vt:lpstr>
      <vt:lpstr>Sut oedd y tywydd ddoe?   Roedd hi’n ……. ddoe, a doedd hi ddim yn ……..  Roedd hi’n ……. ddoe ond mae hi’n …… heddiw. </vt:lpstr>
      <vt:lpstr>Sut oedd y tywydd ddoe?   Roedd hi’n …… yn y bore ond roedd hi’n …….. yn y prynhawn.  roedd hi’n bwrw hen wragedd a ffyn. </vt:lpstr>
      <vt:lpstr>Sut fydd y tywydd yfory?  Bydd hi’n rhewi ac yn bwrw eira yfory. Bydd hi’n wyntog ac yn oer bore yfory ond bydd hi’n braf yn y prynhawn. </vt:lpstr>
      <vt:lpstr>Sut fydd y tywydd yfory?   Fydd i ddim yn bwrw glaw yfory, gobeithio bydd hi’n boeth iawn.</vt:lpstr>
      <vt:lpstr>Y Tywydd Mae hi’n …dydy hi ddim yn ….  Roedd hi’n ….doedd hi ddim yn …  Bydd hi’n ….fydd hi ddim yn</vt:lpstr>
      <vt:lpstr>Weather Report</vt:lpstr>
      <vt:lpstr>Beth  hoffet  ti  wneud yfory?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Sut mae’r tywydd heddiw?</dc:title>
  <dc:creator>J Adamson (Cadoxton Primary School)</dc:creator>
  <cp:lastModifiedBy>J Adamson (Cadoxton Primary School)</cp:lastModifiedBy>
  <cp:revision>2</cp:revision>
  <dcterms:created xsi:type="dcterms:W3CDTF">2019-11-13T20:14:26Z</dcterms:created>
  <dcterms:modified xsi:type="dcterms:W3CDTF">2019-11-13T20:47:59Z</dcterms:modified>
</cp:coreProperties>
</file>