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94" r:id="rId1"/>
  </p:sldMasterIdLst>
  <p:notesMasterIdLst>
    <p:notesMasterId r:id="rId13"/>
  </p:notesMasterIdLst>
  <p:sldIdLst>
    <p:sldId id="256" r:id="rId2"/>
    <p:sldId id="262" r:id="rId3"/>
    <p:sldId id="257" r:id="rId4"/>
    <p:sldId id="3880" r:id="rId5"/>
    <p:sldId id="3873" r:id="rId6"/>
    <p:sldId id="3874" r:id="rId7"/>
    <p:sldId id="3879" r:id="rId8"/>
    <p:sldId id="3876" r:id="rId9"/>
    <p:sldId id="3878" r:id="rId10"/>
    <p:sldId id="3877" r:id="rId11"/>
    <p:sldId id="261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F2484BB-4703-4994-80FB-1F151B002D89}" v="15" dt="2023-02-21T14:35:30.70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47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rchev, Miroslav" userId="aba22b91-f63e-4676-9b49-6bef0047d05c" providerId="ADAL" clId="{7F2484BB-4703-4994-80FB-1F151B002D89}"/>
    <pc:docChg chg="undo custSel modSld">
      <pc:chgData name="Mirchev, Miroslav" userId="aba22b91-f63e-4676-9b49-6bef0047d05c" providerId="ADAL" clId="{7F2484BB-4703-4994-80FB-1F151B002D89}" dt="2023-02-21T14:37:32.503" v="1161" actId="13926"/>
      <pc:docMkLst>
        <pc:docMk/>
      </pc:docMkLst>
      <pc:sldChg chg="modSp mod">
        <pc:chgData name="Mirchev, Miroslav" userId="aba22b91-f63e-4676-9b49-6bef0047d05c" providerId="ADAL" clId="{7F2484BB-4703-4994-80FB-1F151B002D89}" dt="2023-02-21T14:37:17.803" v="1156" actId="13926"/>
        <pc:sldMkLst>
          <pc:docMk/>
          <pc:sldMk cId="1503206286" sldId="3863"/>
        </pc:sldMkLst>
        <pc:graphicFrameChg chg="mod modGraphic">
          <ac:chgData name="Mirchev, Miroslav" userId="aba22b91-f63e-4676-9b49-6bef0047d05c" providerId="ADAL" clId="{7F2484BB-4703-4994-80FB-1F151B002D89}" dt="2023-02-21T14:37:17.803" v="1156" actId="13926"/>
          <ac:graphicFrameMkLst>
            <pc:docMk/>
            <pc:sldMk cId="1503206286" sldId="3863"/>
            <ac:graphicFrameMk id="5" creationId="{FAB114CE-D2BC-7CB6-E778-329219771480}"/>
          </ac:graphicFrameMkLst>
        </pc:graphicFrameChg>
      </pc:sldChg>
      <pc:sldChg chg="modSp mod">
        <pc:chgData name="Mirchev, Miroslav" userId="aba22b91-f63e-4676-9b49-6bef0047d05c" providerId="ADAL" clId="{7F2484BB-4703-4994-80FB-1F151B002D89}" dt="2023-02-21T14:37:32.503" v="1161" actId="13926"/>
        <pc:sldMkLst>
          <pc:docMk/>
          <pc:sldMk cId="980697857" sldId="3869"/>
        </pc:sldMkLst>
        <pc:graphicFrameChg chg="mod modGraphic">
          <ac:chgData name="Mirchev, Miroslav" userId="aba22b91-f63e-4676-9b49-6bef0047d05c" providerId="ADAL" clId="{7F2484BB-4703-4994-80FB-1F151B002D89}" dt="2023-02-21T14:37:32.503" v="1161" actId="13926"/>
          <ac:graphicFrameMkLst>
            <pc:docMk/>
            <pc:sldMk cId="980697857" sldId="3869"/>
            <ac:graphicFrameMk id="2" creationId="{1735DC2A-1D14-BB98-38CA-DC34F62B88F8}"/>
          </ac:graphicFrameMkLst>
        </pc:graphicFrameChg>
      </pc:sldChg>
      <pc:sldChg chg="modSp mod">
        <pc:chgData name="Mirchev, Miroslav" userId="aba22b91-f63e-4676-9b49-6bef0047d05c" providerId="ADAL" clId="{7F2484BB-4703-4994-80FB-1F151B002D89}" dt="2023-02-21T14:36:55.250" v="1152" actId="20577"/>
        <pc:sldMkLst>
          <pc:docMk/>
          <pc:sldMk cId="3255898101" sldId="3872"/>
        </pc:sldMkLst>
        <pc:graphicFrameChg chg="mod modGraphic">
          <ac:chgData name="Mirchev, Miroslav" userId="aba22b91-f63e-4676-9b49-6bef0047d05c" providerId="ADAL" clId="{7F2484BB-4703-4994-80FB-1F151B002D89}" dt="2023-02-21T14:36:55.250" v="1152" actId="20577"/>
          <ac:graphicFrameMkLst>
            <pc:docMk/>
            <pc:sldMk cId="3255898101" sldId="3872"/>
            <ac:graphicFrameMk id="2" creationId="{DBD446E4-D6B8-A605-E742-9E2F814CE45B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3269C4-59DC-401E-8B63-0AAF48B4FE60}" type="datetimeFigureOut">
              <a:rPr lang="en-GB" smtClean="0"/>
              <a:t>04/04/2023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2292BE-5B0F-4831-A624-4F7FB6D1C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1230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4FAFB-9485-4C02-B156-3C8A50F61614}" type="datetimeFigureOut">
              <a:rPr lang="en-GB" smtClean="0"/>
              <a:t>04/04/2023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03892C6E-4F66-4082-A494-2D77E084F2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05481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4FAFB-9485-4C02-B156-3C8A50F61614}" type="datetimeFigureOut">
              <a:rPr lang="en-GB" smtClean="0"/>
              <a:t>04/04/2023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92C6E-4F66-4082-A494-2D77E084F2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35663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4FAFB-9485-4C02-B156-3C8A50F61614}" type="datetimeFigureOut">
              <a:rPr lang="en-GB" smtClean="0"/>
              <a:t>04/04/2023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3892C6E-4F66-4082-A494-2D77E084F2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71841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4FAFB-9485-4C02-B156-3C8A50F61614}" type="datetimeFigureOut">
              <a:rPr lang="en-GB" smtClean="0"/>
              <a:t>04/04/2023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03892C6E-4F66-4082-A494-2D77E084F2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01253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4FAFB-9485-4C02-B156-3C8A50F61614}" type="datetimeFigureOut">
              <a:rPr lang="en-GB" smtClean="0"/>
              <a:t>04/04/2023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03892C6E-4F66-4082-A494-2D77E084F2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212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4FAFB-9485-4C02-B156-3C8A50F61614}" type="datetimeFigureOut">
              <a:rPr lang="en-GB" smtClean="0"/>
              <a:t>04/04/2023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92C6E-4F66-4082-A494-2D77E084F2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21381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4FAFB-9485-4C02-B156-3C8A50F61614}" type="datetimeFigureOut">
              <a:rPr lang="en-GB" smtClean="0"/>
              <a:t>04/04/2023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92C6E-4F66-4082-A494-2D77E084F2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2066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4FAFB-9485-4C02-B156-3C8A50F61614}" type="datetimeFigureOut">
              <a:rPr lang="en-GB" smtClean="0"/>
              <a:t>04/04/2023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92C6E-4F66-4082-A494-2D77E084F2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70713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4FAFB-9485-4C02-B156-3C8A50F61614}" type="datetimeFigureOut">
              <a:rPr lang="en-GB" smtClean="0"/>
              <a:t>04/04/2023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3892C6E-4F66-4082-A494-2D77E084F2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11479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4FAFB-9485-4C02-B156-3C8A50F61614}" type="datetimeFigureOut">
              <a:rPr lang="en-GB" smtClean="0"/>
              <a:t>04/04/2023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3892C6E-4F66-4082-A494-2D77E084F2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22602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4FAFB-9485-4C02-B156-3C8A50F61614}" type="datetimeFigureOut">
              <a:rPr lang="en-GB" smtClean="0"/>
              <a:t>04/04/2023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3892C6E-4F66-4082-A494-2D77E084F22E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050838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4FAFB-9485-4C02-B156-3C8A50F61614}" type="datetimeFigureOut">
              <a:rPr lang="en-GB" smtClean="0"/>
              <a:t>04/04/2023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3892C6E-4F66-4082-A494-2D77E084F2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19378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4FAFB-9485-4C02-B156-3C8A50F61614}" type="datetimeFigureOut">
              <a:rPr lang="en-GB" smtClean="0"/>
              <a:t>04/04/2023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3892C6E-4F66-4082-A494-2D77E084F22E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512262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4FAFB-9485-4C02-B156-3C8A50F61614}" type="datetimeFigureOut">
              <a:rPr lang="en-GB" smtClean="0"/>
              <a:t>04/04/2023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3892C6E-4F66-4082-A494-2D77E084F2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10944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4FAFB-9485-4C02-B156-3C8A50F61614}" type="datetimeFigureOut">
              <a:rPr lang="en-GB" smtClean="0"/>
              <a:t>04/04/2023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92C6E-4F66-4082-A494-2D77E084F2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79890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4FAFB-9485-4C02-B156-3C8A50F61614}" type="datetimeFigureOut">
              <a:rPr lang="en-GB" smtClean="0"/>
              <a:t>04/04/2023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92C6E-4F66-4082-A494-2D77E084F2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75225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FCB08CE-B749-4A34-8E38-256DAB23FDA3}"/>
              </a:ext>
            </a:extLst>
          </p:cNvPr>
          <p:cNvSpPr txBox="1"/>
          <p:nvPr userDrawn="1"/>
        </p:nvSpPr>
        <p:spPr>
          <a:xfrm>
            <a:off x="291313" y="6372538"/>
            <a:ext cx="6473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fld id="{34F92BC6-D7C3-584B-87F2-0B845776A5AD}" type="slidenum">
              <a:rPr lang="en-US" sz="120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l"/>
              <a:t>‹#›</a:t>
            </a:fld>
            <a:r>
              <a:rPr lang="en-US" sz="1200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1200" dirty="0">
                <a:solidFill>
                  <a:srgbClr val="005EB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</a:t>
            </a:r>
            <a:endParaRPr lang="en-US" sz="1200" dirty="0">
              <a:solidFill>
                <a:schemeClr val="accent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itle 10">
            <a:extLst>
              <a:ext uri="{FF2B5EF4-FFF2-40B4-BE49-F238E27FC236}">
                <a16:creationId xmlns:a16="http://schemas.microsoft.com/office/drawing/2014/main" id="{22B34758-9E88-47CF-97D6-6500D97D9E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1877" y="1037981"/>
            <a:ext cx="10641499" cy="611649"/>
          </a:xfrm>
          <a:prstGeom prst="rect">
            <a:avLst/>
          </a:prstGeom>
        </p:spPr>
        <p:txBody>
          <a:bodyPr/>
          <a:lstStyle>
            <a:lvl1pPr>
              <a:defRPr sz="3600" b="0">
                <a:solidFill>
                  <a:srgbClr val="005EB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US" sz="2800" dirty="0">
              <a:solidFill>
                <a:srgbClr val="005EB8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3" name="Content Placeholder 9">
            <a:extLst>
              <a:ext uri="{FF2B5EF4-FFF2-40B4-BE49-F238E27FC236}">
                <a16:creationId xmlns:a16="http://schemas.microsoft.com/office/drawing/2014/main" id="{34C2919C-3AD4-436F-A0CC-4F48C43AA521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781877" y="1833143"/>
            <a:ext cx="10641499" cy="2244128"/>
          </a:xfrm>
          <a:prstGeom prst="rect">
            <a:avLst/>
          </a:prstGeom>
        </p:spPr>
        <p:txBody>
          <a:bodyPr/>
          <a:lstStyle>
            <a:lvl1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pic>
        <p:nvPicPr>
          <p:cNvPr id="14" name="Picture 13" descr="A picture containing clipart&#10;&#10;Description generated with very high confidence">
            <a:extLst>
              <a:ext uri="{FF2B5EF4-FFF2-40B4-BE49-F238E27FC236}">
                <a16:creationId xmlns:a16="http://schemas.microsoft.com/office/drawing/2014/main" id="{284323AA-9573-44A2-B321-13F3CEFFCC6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535750" y="365912"/>
            <a:ext cx="1308943" cy="528611"/>
          </a:xfrm>
          <a:prstGeom prst="rect">
            <a:avLst/>
          </a:prstGeom>
        </p:spPr>
      </p:pic>
      <p:sp>
        <p:nvSpPr>
          <p:cNvPr id="15" name="Footer Placeholder 2">
            <a:extLst>
              <a:ext uri="{FF2B5EF4-FFF2-40B4-BE49-F238E27FC236}">
                <a16:creationId xmlns:a16="http://schemas.microsoft.com/office/drawing/2014/main" id="{5AB091A9-979F-438D-A004-40CFB3EAC3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90677" y="6333441"/>
            <a:ext cx="57231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>
                <a:solidFill>
                  <a:schemeClr val="accent3">
                    <a:lumMod val="60000"/>
                    <a:lumOff val="4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Presentation title</a:t>
            </a:r>
          </a:p>
        </p:txBody>
      </p:sp>
    </p:spTree>
    <p:extLst>
      <p:ext uri="{BB962C8B-B14F-4D97-AF65-F5344CB8AC3E}">
        <p14:creationId xmlns:p14="http://schemas.microsoft.com/office/powerpoint/2010/main" val="26763905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F4FAFB-9485-4C02-B156-3C8A50F61614}" type="datetimeFigureOut">
              <a:rPr lang="en-GB" smtClean="0"/>
              <a:t>04/04/2023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03892C6E-4F66-4082-A494-2D77E084F2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27476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95" r:id="rId1"/>
    <p:sldLayoutId id="2147484096" r:id="rId2"/>
    <p:sldLayoutId id="2147484097" r:id="rId3"/>
    <p:sldLayoutId id="2147484098" r:id="rId4"/>
    <p:sldLayoutId id="2147484099" r:id="rId5"/>
    <p:sldLayoutId id="2147484100" r:id="rId6"/>
    <p:sldLayoutId id="2147484101" r:id="rId7"/>
    <p:sldLayoutId id="2147484102" r:id="rId8"/>
    <p:sldLayoutId id="2147484103" r:id="rId9"/>
    <p:sldLayoutId id="2147484104" r:id="rId10"/>
    <p:sldLayoutId id="2147484105" r:id="rId11"/>
    <p:sldLayoutId id="2147484106" r:id="rId12"/>
    <p:sldLayoutId id="2147484107" r:id="rId13"/>
    <p:sldLayoutId id="2147484108" r:id="rId14"/>
    <p:sldLayoutId id="2147484109" r:id="rId15"/>
    <p:sldLayoutId id="2147484110" r:id="rId16"/>
    <p:sldLayoutId id="2147484111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ealth.org.uk/news-and-comment/blogs/" TargetMode="External"/><Relationship Id="rId2" Type="http://schemas.openxmlformats.org/officeDocument/2006/relationships/hyperlink" Target="https://www.marketingtutor.net/pestle-analysis-of-the-nhs/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morningbusinesschat.com/most-qualified-people-for-the-job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79F10-F825-A306-18BA-FA2FF04708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26981" y="2452526"/>
            <a:ext cx="4248318" cy="1952947"/>
          </a:xfrm>
          <a:noFill/>
        </p:spPr>
        <p:txBody>
          <a:bodyPr anchor="ctr">
            <a:normAutofit fontScale="90000"/>
          </a:bodyPr>
          <a:lstStyle/>
          <a:p>
            <a:r>
              <a:rPr lang="en-US" sz="3600" dirty="0">
                <a:solidFill>
                  <a:srgbClr val="080808"/>
                </a:solidFill>
              </a:rPr>
              <a:t>NHS Staff Shortage – Economic Crysis and Political Analysis</a:t>
            </a:r>
            <a:endParaRPr lang="en-GB" sz="3600" dirty="0">
              <a:solidFill>
                <a:srgbClr val="080808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55180E-0882-8E3F-6D38-9E0ADA084E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757565" y="4557900"/>
            <a:ext cx="2442690" cy="915772"/>
          </a:xfrm>
          <a:noFill/>
        </p:spPr>
        <p:txBody>
          <a:bodyPr>
            <a:normAutofit/>
          </a:bodyPr>
          <a:lstStyle/>
          <a:p>
            <a:r>
              <a:rPr lang="en-US" sz="2000">
                <a:solidFill>
                  <a:srgbClr val="080808"/>
                </a:solidFill>
              </a:rPr>
              <a:t>Prepared by Beatris Gelkova</a:t>
            </a:r>
            <a:endParaRPr lang="en-GB" sz="2000">
              <a:solidFill>
                <a:srgbClr val="080808"/>
              </a:solidFill>
            </a:endParaRPr>
          </a:p>
        </p:txBody>
      </p:sp>
      <p:pic>
        <p:nvPicPr>
          <p:cNvPr id="5" name="Picture 4" descr="A blue and white logo&#10;&#10;Description automatically generated with medium confidence">
            <a:extLst>
              <a:ext uri="{FF2B5EF4-FFF2-40B4-BE49-F238E27FC236}">
                <a16:creationId xmlns:a16="http://schemas.microsoft.com/office/drawing/2014/main" id="{8D857951-CEB3-38FB-4EDC-7F5D6D3FF2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735" y="700487"/>
            <a:ext cx="3887408" cy="1763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9703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793CA41-0911-715A-CDD3-AB5C3F8E21B7}"/>
              </a:ext>
            </a:extLst>
          </p:cNvPr>
          <p:cNvSpPr txBox="1"/>
          <p:nvPr/>
        </p:nvSpPr>
        <p:spPr>
          <a:xfrm>
            <a:off x="164386" y="133564"/>
            <a:ext cx="6130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Contents Page</a:t>
            </a:r>
            <a:endParaRPr lang="en-GB" sz="240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: Diagonal Corners Rounded 2">
            <a:extLst>
              <a:ext uri="{FF2B5EF4-FFF2-40B4-BE49-F238E27FC236}">
                <a16:creationId xmlns:a16="http://schemas.microsoft.com/office/drawing/2014/main" id="{424637C3-83C8-80B7-3DD0-21D0A38EE83D}"/>
              </a:ext>
            </a:extLst>
          </p:cNvPr>
          <p:cNvSpPr/>
          <p:nvPr/>
        </p:nvSpPr>
        <p:spPr>
          <a:xfrm>
            <a:off x="10274" y="1202075"/>
            <a:ext cx="12226088" cy="4756935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§"/>
            </a:pPr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Problem Statement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NHS Staff Shortages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Tools are used to analyse the problem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PESTEL ANALYSIS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Development Plan for the NHS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Conclusion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Reference Page </a:t>
            </a:r>
          </a:p>
        </p:txBody>
      </p:sp>
    </p:spTree>
    <p:extLst>
      <p:ext uri="{BB962C8B-B14F-4D97-AF65-F5344CB8AC3E}">
        <p14:creationId xmlns:p14="http://schemas.microsoft.com/office/powerpoint/2010/main" val="37488196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EEE36A9-703F-CD0F-3141-F37AE279A88B}"/>
              </a:ext>
            </a:extLst>
          </p:cNvPr>
          <p:cNvSpPr/>
          <p:nvPr/>
        </p:nvSpPr>
        <p:spPr>
          <a:xfrm>
            <a:off x="1125415" y="1623464"/>
            <a:ext cx="10381958" cy="42709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sz="2000" dirty="0">
              <a:solidFill>
                <a:schemeClr val="bg1"/>
              </a:solidFill>
              <a:latin typeface="+mj-lt"/>
              <a:cs typeface="Arial" panose="020B0604020202020204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en-US" sz="2000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rPr>
              <a:t>NHS is the biggest government healthcare institution in the United Kingdom.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en-US" sz="2000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rPr>
              <a:t>NHS face problem because of the staff shortage that has a negative impact on the company’s services. 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en-US" sz="2000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rPr>
              <a:t>The nurses, doctors, and other allied health professionals are resigning from their jobs. 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en-US" sz="2000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rPr>
              <a:t>Pandemic is one of the major reasons of lacking healthcare professionals in the NHS.</a:t>
            </a:r>
            <a:endParaRPr lang="en-GB" sz="2000" dirty="0">
              <a:solidFill>
                <a:schemeClr val="bg1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12" name="Title 2">
            <a:extLst>
              <a:ext uri="{FF2B5EF4-FFF2-40B4-BE49-F238E27FC236}">
                <a16:creationId xmlns:a16="http://schemas.microsoft.com/office/drawing/2014/main" id="{C4CB6DD4-D973-4889-5A09-79EA3983FF11}"/>
              </a:ext>
            </a:extLst>
          </p:cNvPr>
          <p:cNvSpPr txBox="1">
            <a:spLocks/>
          </p:cNvSpPr>
          <p:nvPr/>
        </p:nvSpPr>
        <p:spPr>
          <a:xfrm>
            <a:off x="155543" y="253321"/>
            <a:ext cx="10003929" cy="59248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Problem Statement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33B021-6C19-33EB-A0B2-99CB59F419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93139" y="253321"/>
            <a:ext cx="1743318" cy="790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1056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C5EC42-527D-B60B-1D93-B6F8E66F97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3219" y="112542"/>
            <a:ext cx="10888394" cy="604910"/>
          </a:xfrm>
        </p:spPr>
        <p:txBody>
          <a:bodyPr>
            <a:normAutofit/>
          </a:bodyPr>
          <a:lstStyle/>
          <a:p>
            <a:r>
              <a:rPr lang="en-GB" sz="24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NHS Staff Shortages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93F5109-0DDB-0185-CF15-3CEA9A161F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56603" y="2133600"/>
            <a:ext cx="10548010" cy="377825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just"/>
            <a:endParaRPr lang="en-US" sz="2000" dirty="0">
              <a:solidFill>
                <a:schemeClr val="bg1"/>
              </a:solidFill>
              <a:latin typeface="+mj-lt"/>
              <a:cs typeface="Arial" panose="020B0604020202020204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en-US" sz="2000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rPr>
              <a:t>NHS suffers from different challenges such as a shortage of staff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en-US" sz="2000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rPr>
              <a:t>The trust has the threat to deliver the quality health care services to the people. 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en-US" sz="2000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rPr>
              <a:t>According to a recent report almost 40 000 nursing posts are unfilled which creates problems for the company to provide its services. 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en-US" sz="2000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rPr>
              <a:t>The huge spending on agency staff, is crucially worsening the financial situation of the NHS.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D0E9E93-FB50-1B29-AA4A-6076ABCA6D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93139" y="253321"/>
            <a:ext cx="1743318" cy="790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5528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EEE36A9-703F-CD0F-3141-F37AE279A88B}"/>
              </a:ext>
            </a:extLst>
          </p:cNvPr>
          <p:cNvSpPr/>
          <p:nvPr/>
        </p:nvSpPr>
        <p:spPr>
          <a:xfrm>
            <a:off x="1280160" y="1730324"/>
            <a:ext cx="10522633" cy="502216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The PESTLE Analysis is one of the most important tools to analyze that how external factors affect the problem. 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The PESTLE analysis of the business could help with understanding external factors affecting any organization, and the receptive behavior towards. 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This analysis includes the most significant areas like political, economic and Technical.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The Ishikawa (Fishbone Analysis), is another tool that is used to focuses on the root cause of a problem, it recognizes all inner inputs and provides a full representation of an issue.</a:t>
            </a:r>
          </a:p>
          <a:p>
            <a:pPr marL="22860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en-US" sz="2000" kern="1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4FD53F3-7054-FDBB-925C-C2C59AD9A3FD}"/>
              </a:ext>
            </a:extLst>
          </p:cNvPr>
          <p:cNvSpPr txBox="1">
            <a:spLocks/>
          </p:cNvSpPr>
          <p:nvPr/>
        </p:nvSpPr>
        <p:spPr>
          <a:xfrm>
            <a:off x="351693" y="268729"/>
            <a:ext cx="10103832" cy="59248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Tools are used to analyse the problem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0D85300-C8DE-53B2-46D8-658A537316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01983" y="268729"/>
            <a:ext cx="1743318" cy="790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5675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BC06F7-AE51-DF0E-B3EB-055CD526E1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421" y="140677"/>
            <a:ext cx="11209191" cy="464234"/>
          </a:xfrm>
        </p:spPr>
        <p:txBody>
          <a:bodyPr>
            <a:normAutofit/>
          </a:bodyPr>
          <a:lstStyle/>
          <a:p>
            <a:r>
              <a:rPr lang="en-US" sz="24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PESTLE ANALYSIS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56F2F36-7C01-439F-E82F-F226D5B557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78426" y="372794"/>
            <a:ext cx="1743318" cy="790685"/>
          </a:xfrm>
          <a:prstGeom prst="rect">
            <a:avLst/>
          </a:prstGeom>
        </p:spPr>
      </p:pic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3D51FC9E-B0EF-7740-E749-0D64BAB5FD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8148682"/>
              </p:ext>
            </p:extLst>
          </p:nvPr>
        </p:nvGraphicFramePr>
        <p:xfrm>
          <a:off x="829994" y="1519311"/>
          <a:ext cx="10891746" cy="49658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5291">
                  <a:extLst>
                    <a:ext uri="{9D8B030D-6E8A-4147-A177-3AD203B41FA5}">
                      <a16:colId xmlns:a16="http://schemas.microsoft.com/office/drawing/2014/main" val="300913837"/>
                    </a:ext>
                  </a:extLst>
                </a:gridCol>
                <a:gridCol w="1815291">
                  <a:extLst>
                    <a:ext uri="{9D8B030D-6E8A-4147-A177-3AD203B41FA5}">
                      <a16:colId xmlns:a16="http://schemas.microsoft.com/office/drawing/2014/main" val="771427005"/>
                    </a:ext>
                  </a:extLst>
                </a:gridCol>
                <a:gridCol w="1815291">
                  <a:extLst>
                    <a:ext uri="{9D8B030D-6E8A-4147-A177-3AD203B41FA5}">
                      <a16:colId xmlns:a16="http://schemas.microsoft.com/office/drawing/2014/main" val="2843126541"/>
                    </a:ext>
                  </a:extLst>
                </a:gridCol>
                <a:gridCol w="1815291">
                  <a:extLst>
                    <a:ext uri="{9D8B030D-6E8A-4147-A177-3AD203B41FA5}">
                      <a16:colId xmlns:a16="http://schemas.microsoft.com/office/drawing/2014/main" val="3929405219"/>
                    </a:ext>
                  </a:extLst>
                </a:gridCol>
                <a:gridCol w="1815291">
                  <a:extLst>
                    <a:ext uri="{9D8B030D-6E8A-4147-A177-3AD203B41FA5}">
                      <a16:colId xmlns:a16="http://schemas.microsoft.com/office/drawing/2014/main" val="468575706"/>
                    </a:ext>
                  </a:extLst>
                </a:gridCol>
                <a:gridCol w="1815291">
                  <a:extLst>
                    <a:ext uri="{9D8B030D-6E8A-4147-A177-3AD203B41FA5}">
                      <a16:colId xmlns:a16="http://schemas.microsoft.com/office/drawing/2014/main" val="2421109937"/>
                    </a:ext>
                  </a:extLst>
                </a:gridCol>
              </a:tblGrid>
              <a:tr h="763984">
                <a:tc>
                  <a:txBody>
                    <a:bodyPr/>
                    <a:lstStyle/>
                    <a:p>
                      <a:r>
                        <a:rPr lang="en-US" dirty="0"/>
                        <a:t>Political</a:t>
                      </a:r>
                    </a:p>
                    <a:p>
                      <a:r>
                        <a:rPr lang="en-US" dirty="0"/>
                        <a:t>Factors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Economic</a:t>
                      </a:r>
                    </a:p>
                    <a:p>
                      <a:r>
                        <a:rPr lang="en-US" dirty="0"/>
                        <a:t>Factors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Social</a:t>
                      </a:r>
                    </a:p>
                    <a:p>
                      <a:r>
                        <a:rPr lang="en-US" dirty="0"/>
                        <a:t>Factors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Technological Factors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Legal</a:t>
                      </a:r>
                    </a:p>
                    <a:p>
                      <a:r>
                        <a:rPr lang="en-US" dirty="0"/>
                        <a:t>Factors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Environmental Factors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2328403"/>
                  </a:ext>
                </a:extLst>
              </a:tr>
              <a:tr h="4201911">
                <a:tc>
                  <a:txBody>
                    <a:bodyPr/>
                    <a:lstStyle/>
                    <a:p>
                      <a:r>
                        <a:rPr lang="en-US" dirty="0"/>
                        <a:t>Brexit</a:t>
                      </a:r>
                    </a:p>
                    <a:p>
                      <a:r>
                        <a:rPr lang="en-US" dirty="0"/>
                        <a:t>(leaving the</a:t>
                      </a:r>
                    </a:p>
                    <a:p>
                      <a:r>
                        <a:rPr lang="en-US" dirty="0"/>
                        <a:t>NHS with a</a:t>
                      </a:r>
                    </a:p>
                    <a:p>
                      <a:r>
                        <a:rPr lang="en-US" dirty="0"/>
                        <a:t>huge gap)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The financial</a:t>
                      </a:r>
                    </a:p>
                    <a:p>
                      <a:r>
                        <a:rPr lang="en-US" dirty="0"/>
                        <a:t>of 2008 (Moving the</a:t>
                      </a:r>
                    </a:p>
                    <a:p>
                      <a:r>
                        <a:rPr lang="en-US" dirty="0"/>
                        <a:t>NHS under</a:t>
                      </a:r>
                    </a:p>
                    <a:p>
                      <a:r>
                        <a:rPr lang="en-US" dirty="0"/>
                        <a:t>stress from</a:t>
                      </a:r>
                    </a:p>
                    <a:p>
                      <a:r>
                        <a:rPr lang="en-US" dirty="0"/>
                        <a:t>shorter and</a:t>
                      </a:r>
                    </a:p>
                    <a:p>
                      <a:r>
                        <a:rPr lang="en-US" dirty="0"/>
                        <a:t>longer shifts)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UK is</a:t>
                      </a:r>
                    </a:p>
                    <a:p>
                      <a:r>
                        <a:rPr lang="en-US" dirty="0"/>
                        <a:t>experiencing</a:t>
                      </a:r>
                    </a:p>
                    <a:p>
                      <a:r>
                        <a:rPr lang="en-US" dirty="0"/>
                        <a:t>demographic</a:t>
                      </a:r>
                    </a:p>
                    <a:p>
                      <a:r>
                        <a:rPr lang="en-US" dirty="0"/>
                        <a:t>Issues (Indicating</a:t>
                      </a:r>
                    </a:p>
                    <a:p>
                      <a:r>
                        <a:rPr lang="en-US" dirty="0"/>
                        <a:t>that the NHS</a:t>
                      </a:r>
                    </a:p>
                    <a:p>
                      <a:r>
                        <a:rPr lang="en-US" dirty="0"/>
                        <a:t>constantly</a:t>
                      </a:r>
                    </a:p>
                    <a:p>
                      <a:r>
                        <a:rPr lang="en-US" dirty="0"/>
                        <a:t>provides for</a:t>
                      </a:r>
                    </a:p>
                    <a:p>
                      <a:r>
                        <a:rPr lang="en-US" dirty="0"/>
                        <a:t>the elderly</a:t>
                      </a:r>
                    </a:p>
                    <a:p>
                      <a:r>
                        <a:rPr lang="en-US" dirty="0"/>
                        <a:t>People’s</a:t>
                      </a:r>
                    </a:p>
                    <a:p>
                      <a:r>
                        <a:rPr lang="en-US" dirty="0"/>
                        <a:t>needs)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NHS lack</a:t>
                      </a:r>
                    </a:p>
                    <a:p>
                      <a:r>
                        <a:rPr lang="en-US" dirty="0"/>
                        <a:t>funding to</a:t>
                      </a:r>
                    </a:p>
                    <a:p>
                      <a:r>
                        <a:rPr lang="en-US" dirty="0"/>
                        <a:t>recruit all available</a:t>
                      </a:r>
                    </a:p>
                    <a:p>
                      <a:r>
                        <a:rPr lang="en-US" dirty="0"/>
                        <a:t>candidates.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Patient</a:t>
                      </a:r>
                    </a:p>
                    <a:p>
                      <a:r>
                        <a:rPr lang="en-US" dirty="0"/>
                        <a:t>Cases</a:t>
                      </a:r>
                    </a:p>
                    <a:p>
                      <a:r>
                        <a:rPr lang="en-US" dirty="0"/>
                        <a:t>(Owing to</a:t>
                      </a:r>
                    </a:p>
                    <a:p>
                      <a:r>
                        <a:rPr lang="en-US" dirty="0"/>
                        <a:t>Unjust treatment, many dissatisfied</a:t>
                      </a:r>
                    </a:p>
                    <a:p>
                      <a:r>
                        <a:rPr lang="en-US" dirty="0"/>
                        <a:t>sufferers are</a:t>
                      </a:r>
                    </a:p>
                    <a:p>
                      <a:r>
                        <a:rPr lang="en-US" dirty="0"/>
                        <a:t>attempting to</a:t>
                      </a:r>
                    </a:p>
                    <a:p>
                      <a:r>
                        <a:rPr lang="en-US" dirty="0"/>
                        <a:t>assert their</a:t>
                      </a:r>
                    </a:p>
                    <a:p>
                      <a:r>
                        <a:rPr lang="en-US" dirty="0"/>
                        <a:t>legal rights)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Contaminated Garbage</a:t>
                      </a:r>
                    </a:p>
                    <a:p>
                      <a:r>
                        <a:rPr lang="en-US" dirty="0"/>
                        <a:t>(The NHS must have an open and practical waste management</a:t>
                      </a:r>
                    </a:p>
                    <a:p>
                      <a:r>
                        <a:rPr lang="en-US" dirty="0"/>
                        <a:t>program, just</a:t>
                      </a:r>
                    </a:p>
                    <a:p>
                      <a:r>
                        <a:rPr lang="en-US" dirty="0"/>
                        <a:t>like any other</a:t>
                      </a:r>
                    </a:p>
                    <a:p>
                      <a:r>
                        <a:rPr lang="en-US" dirty="0"/>
                        <a:t>Chemical enterprise.)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35023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719845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4276" y="122830"/>
            <a:ext cx="10358650" cy="900752"/>
          </a:xfrm>
        </p:spPr>
        <p:txBody>
          <a:bodyPr>
            <a:normAutofit/>
          </a:bodyPr>
          <a:lstStyle/>
          <a:p>
            <a:r>
              <a:rPr lang="en-US" sz="24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Fishbone Diagram (Ishikawa Method)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73458" y="1321915"/>
            <a:ext cx="10249468" cy="532309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633B021-6C19-33EB-A0B2-99CB59F419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93139" y="253321"/>
            <a:ext cx="1743318" cy="790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8136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5A2CC1-5392-246F-4595-978DF6FC92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963" y="126610"/>
            <a:ext cx="11015413" cy="661182"/>
          </a:xfrm>
        </p:spPr>
        <p:txBody>
          <a:bodyPr>
            <a:normAutofit/>
          </a:bodyPr>
          <a:lstStyle/>
          <a:p>
            <a:r>
              <a:rPr lang="en-US" sz="2400" b="1" dirty="0">
                <a:solidFill>
                  <a:schemeClr val="accent1"/>
                </a:solidFill>
              </a:rPr>
              <a:t>Development Plan For NHS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198BE57-68EF-5073-527B-876A12AC7921}"/>
              </a:ext>
            </a:extLst>
          </p:cNvPr>
          <p:cNvSpPr/>
          <p:nvPr/>
        </p:nvSpPr>
        <p:spPr>
          <a:xfrm>
            <a:off x="829994" y="1969476"/>
            <a:ext cx="10719581" cy="433285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NHS needs to focus on the following actions which will beneficial for the company. 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en-U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Redesign the present healthcare industry’s business strategy as developing infrastructural problems and developments in medical knowledge. 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en-U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There is need to adjust medical school prospectuses to reflect the growth of healthcare values. 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en-U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 be certain of that in the 21st century, it is preposterous to believe that attractive a doctor requires seven years of education.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en-U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This is what these performances must be applied if the incoming British government and the Commons Health as well as Social Care Select Committee. 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en-U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hiring of medical workers from overseas is really a impermanent fix. 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en-U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 systemic problem cannot be fundamentally fixed with money alone.</a:t>
            </a:r>
          </a:p>
        </p:txBody>
      </p:sp>
    </p:spTree>
    <p:extLst>
      <p:ext uri="{BB962C8B-B14F-4D97-AF65-F5344CB8AC3E}">
        <p14:creationId xmlns:p14="http://schemas.microsoft.com/office/powerpoint/2010/main" val="16603771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1C4686-99F1-3975-34F7-2F68F6513B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57" y="196949"/>
            <a:ext cx="9439421" cy="900331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accent1"/>
                </a:solidFill>
              </a:rPr>
              <a:t>Recommendations for Management areas</a:t>
            </a: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CDAF606-C3B5-6E47-DA37-BA80C83DF25D}"/>
              </a:ext>
            </a:extLst>
          </p:cNvPr>
          <p:cNvSpPr/>
          <p:nvPr/>
        </p:nvSpPr>
        <p:spPr>
          <a:xfrm>
            <a:off x="829994" y="1969476"/>
            <a:ext cx="10719581" cy="433285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en-US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Managers in charge of a specific group within a healthcare association are referred to as department managers in the industry.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en-US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Research managers create research plans, measure data, and investigate developing tendencies in the medical industry.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en-US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 order to grow fresh rules and practices that will be beneficial for their trades and the medical system, they next use their study.</a:t>
            </a:r>
          </a:p>
        </p:txBody>
      </p:sp>
    </p:spTree>
    <p:extLst>
      <p:ext uri="{BB962C8B-B14F-4D97-AF65-F5344CB8AC3E}">
        <p14:creationId xmlns:p14="http://schemas.microsoft.com/office/powerpoint/2010/main" val="1771295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3222A9-E736-8F10-243E-780F34FB90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355" y="309491"/>
            <a:ext cx="10100602" cy="689315"/>
          </a:xfrm>
        </p:spPr>
        <p:txBody>
          <a:bodyPr>
            <a:normAutofit/>
          </a:bodyPr>
          <a:lstStyle/>
          <a:p>
            <a:r>
              <a:rPr lang="en-US" sz="2400" b="1" dirty="0">
                <a:solidFill>
                  <a:schemeClr val="accent1"/>
                </a:solidFill>
              </a:rPr>
              <a:t>CONCLUSION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0FBD0C3-384F-F81B-2602-B10A73D0CD19}"/>
              </a:ext>
            </a:extLst>
          </p:cNvPr>
          <p:cNvSpPr/>
          <p:nvPr/>
        </p:nvSpPr>
        <p:spPr>
          <a:xfrm>
            <a:off x="736209" y="1941341"/>
            <a:ext cx="10719581" cy="433285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en-US" sz="20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As a result of pandemic, many NHS employees left, and vacancies were filled by people with less qualifications. 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en-US" sz="20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NHS can no elongated operate at its historical level, while having arose ten years ago, the effects of the monetary crisis are clearly still being felt.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en-US" sz="20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It is concluded that the NHS should focus on the business strategy and redesign it according to needs of the employees. </a:t>
            </a:r>
          </a:p>
        </p:txBody>
      </p:sp>
    </p:spTree>
    <p:extLst>
      <p:ext uri="{BB962C8B-B14F-4D97-AF65-F5344CB8AC3E}">
        <p14:creationId xmlns:p14="http://schemas.microsoft.com/office/powerpoint/2010/main" val="9428225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38DF153-91BF-CE3D-D7B6-4F3DFBD32A2B}"/>
              </a:ext>
            </a:extLst>
          </p:cNvPr>
          <p:cNvSpPr txBox="1"/>
          <p:nvPr/>
        </p:nvSpPr>
        <p:spPr>
          <a:xfrm>
            <a:off x="14068" y="242115"/>
            <a:ext cx="6130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Reference</a:t>
            </a:r>
            <a:endParaRPr lang="en-GB" sz="24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angle: Diagonal Corners Rounded 3">
            <a:extLst>
              <a:ext uri="{FF2B5EF4-FFF2-40B4-BE49-F238E27FC236}">
                <a16:creationId xmlns:a16="http://schemas.microsoft.com/office/drawing/2014/main" id="{20387A5D-4E23-1E10-53E8-35214D819095}"/>
              </a:ext>
            </a:extLst>
          </p:cNvPr>
          <p:cNvSpPr/>
          <p:nvPr/>
        </p:nvSpPr>
        <p:spPr>
          <a:xfrm>
            <a:off x="365760" y="1392702"/>
            <a:ext cx="11870602" cy="4761518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400" dirty="0"/>
              <a:t>Umar, F. (</a:t>
            </a:r>
            <a:r>
              <a:rPr lang="en-GB" sz="2400" dirty="0">
                <a:solidFill>
                  <a:schemeClr val="bg1"/>
                </a:solidFill>
              </a:rPr>
              <a:t>2022), “</a:t>
            </a:r>
            <a:r>
              <a:rPr lang="en-US" sz="2400" b="0" i="0" dirty="0">
                <a:solidFill>
                  <a:schemeClr val="bg1"/>
                </a:solidFill>
                <a:effectLst/>
                <a:latin typeface="Raleway" panose="020B0604020202020204" pitchFamily="2" charset="0"/>
              </a:rPr>
              <a:t>PESTLE Analysis of the NHS</a:t>
            </a:r>
            <a:r>
              <a:rPr lang="en-GB" sz="2400" dirty="0">
                <a:solidFill>
                  <a:schemeClr val="bg1"/>
                </a:solidFill>
              </a:rPr>
              <a:t>”, Available at:</a:t>
            </a:r>
          </a:p>
          <a:p>
            <a:r>
              <a:rPr lang="en-US" sz="2400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https://www.marketingtutor.net/pestle-analysis-of-the-nhs/</a:t>
            </a:r>
            <a:endParaRPr lang="en-US" sz="2400" dirty="0">
              <a:solidFill>
                <a:schemeClr val="bg1"/>
              </a:solidFill>
            </a:endParaRPr>
          </a:p>
          <a:p>
            <a:endParaRPr lang="en-US" sz="2400" dirty="0">
              <a:solidFill>
                <a:schemeClr val="bg1"/>
              </a:solidFill>
            </a:endParaRPr>
          </a:p>
          <a:p>
            <a:endParaRPr lang="en-US" sz="2400" dirty="0">
              <a:solidFill>
                <a:schemeClr val="bg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chemeClr val="bg1"/>
                </a:solidFill>
              </a:rPr>
              <a:t>Anita, C. (12 January 2021), “</a:t>
            </a:r>
            <a:r>
              <a:rPr lang="en-US" sz="2400" i="0" dirty="0">
                <a:effectLst/>
                <a:latin typeface="Univers LT Pro"/>
              </a:rPr>
              <a:t>Staff shortages left the NHS vulnerable to the COVID-19 storm</a:t>
            </a:r>
            <a:r>
              <a:rPr lang="en-US" sz="2400" dirty="0">
                <a:solidFill>
                  <a:schemeClr val="bg1"/>
                </a:solidFill>
              </a:rPr>
              <a:t>”, Available at: </a:t>
            </a:r>
          </a:p>
          <a:p>
            <a:r>
              <a:rPr lang="en-US" sz="2400" dirty="0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https://www.health.org.uk/news-and-comment/blogs/</a:t>
            </a:r>
            <a:endParaRPr lang="en-US" sz="2400" dirty="0">
              <a:solidFill>
                <a:schemeClr val="bg1"/>
              </a:solidFill>
            </a:endParaRPr>
          </a:p>
          <a:p>
            <a:endParaRPr lang="en-US" sz="2400" dirty="0">
              <a:solidFill>
                <a:schemeClr val="bg1"/>
              </a:solidFill>
            </a:endParaRPr>
          </a:p>
          <a:p>
            <a:endParaRPr lang="en-US" sz="2400" dirty="0">
              <a:solidFill>
                <a:schemeClr val="bg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chemeClr val="bg1"/>
                </a:solidFill>
              </a:rPr>
              <a:t>(Unknown Author) Morningbusinesschat.com (2019)</a:t>
            </a:r>
            <a:r>
              <a:rPr lang="en-US" sz="3200" dirty="0">
                <a:solidFill>
                  <a:schemeClr val="bg1"/>
                </a:solidFill>
              </a:rPr>
              <a:t>, </a:t>
            </a:r>
            <a:r>
              <a:rPr lang="en-US" sz="2400" dirty="0"/>
              <a:t>“The Benefits of Hiring The Most Qualified People for the Job”, Available at:</a:t>
            </a:r>
          </a:p>
          <a:p>
            <a:r>
              <a:rPr lang="en-US" sz="2400" dirty="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The Benefits of Hiring The Most Qualified People for the Job (morningbusinesschat.com)</a:t>
            </a:r>
            <a:endParaRPr lang="en-US" sz="2400" dirty="0">
              <a:solidFill>
                <a:schemeClr val="bg1"/>
              </a:solidFill>
            </a:endParaRP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513107957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1346</TotalTime>
  <Words>760</Words>
  <Application>Microsoft Office PowerPoint</Application>
  <PresentationFormat>Widescreen</PresentationFormat>
  <Paragraphs>104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Arial</vt:lpstr>
      <vt:lpstr>Calibri</vt:lpstr>
      <vt:lpstr>Century Gothic</vt:lpstr>
      <vt:lpstr>Raleway</vt:lpstr>
      <vt:lpstr>Univers LT Pro</vt:lpstr>
      <vt:lpstr>Wingdings</vt:lpstr>
      <vt:lpstr>Wingdings 3</vt:lpstr>
      <vt:lpstr>Wisp</vt:lpstr>
      <vt:lpstr>NHS Staff Shortage – Economic Crysis and Political Analysis</vt:lpstr>
      <vt:lpstr>PowerPoint Presentation</vt:lpstr>
      <vt:lpstr>PowerPoint Presentation</vt:lpstr>
      <vt:lpstr>NHS Staff Shortages</vt:lpstr>
      <vt:lpstr>PowerPoint Presentation</vt:lpstr>
      <vt:lpstr>PESTLE ANALYSIS</vt:lpstr>
      <vt:lpstr>Fishbone Diagram (Ishikawa Method)</vt:lpstr>
      <vt:lpstr>Development Plan For NHS</vt:lpstr>
      <vt:lpstr>Recommendations for Management areas</vt:lpstr>
      <vt:lpstr>CONCLUSION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NHS Staff Shortage – Economic Crysis and Political Analysis</dc:title>
  <dc:creator>Miroslav Mirchev</dc:creator>
  <cp:lastModifiedBy>FDS Toshiba</cp:lastModifiedBy>
  <cp:revision>38</cp:revision>
  <dcterms:created xsi:type="dcterms:W3CDTF">2022-07-17T11:01:38Z</dcterms:created>
  <dcterms:modified xsi:type="dcterms:W3CDTF">2023-04-04T18:21:55Z</dcterms:modified>
</cp:coreProperties>
</file>