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277" r:id="rId2"/>
    <p:sldId id="273" r:id="rId3"/>
    <p:sldId id="274" r:id="rId4"/>
    <p:sldId id="288" r:id="rId5"/>
    <p:sldId id="275" r:id="rId6"/>
    <p:sldId id="276" r:id="rId7"/>
    <p:sldId id="278" r:id="rId8"/>
    <p:sldId id="279" r:id="rId9"/>
    <p:sldId id="280" r:id="rId10"/>
    <p:sldId id="281" r:id="rId11"/>
    <p:sldId id="282" r:id="rId12"/>
    <p:sldId id="283" r:id="rId13"/>
    <p:sldId id="284" r:id="rId14"/>
    <p:sldId id="285" r:id="rId15"/>
    <p:sldId id="286" r:id="rId16"/>
    <p:sldId id="287" r:id="rId1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1893"/>
    <a:srgbClr val="0096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55" autoAdjust="0"/>
    <p:restoredTop sz="93433" autoAdjust="0"/>
  </p:normalViewPr>
  <p:slideViewPr>
    <p:cSldViewPr>
      <p:cViewPr varScale="1">
        <p:scale>
          <a:sx n="84" d="100"/>
          <a:sy n="84" d="100"/>
        </p:scale>
        <p:origin x="2072"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C70C46A5-84B8-A045-ABF8-C0B12801A0A5}" type="datetime1">
              <a:rPr lang="en-GB" altLang="en-US" smtClean="0"/>
              <a:t>12/11/2020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CBA00D8E-56CE-DA43-B8F9-00BD88B4AE9F}" type="datetime1">
              <a:rPr lang="en-GB" altLang="en-US" smtClean="0"/>
              <a:t>12/11/2020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1816553-F224-AE40-94C1-25AFBF4C7671}" type="datetime1">
              <a:rPr lang="en-GB" altLang="en-US" smtClean="0"/>
              <a:t>12/11/2020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B97229D-DCAB-1245-B2E9-B9929BD661AA}" type="datetime1">
              <a:rPr lang="en-GB" altLang="en-US" smtClean="0"/>
              <a:t>12/11/2020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722CAFC-DC22-8344-987F-0CBC7B8BFD35}" type="datetime1">
              <a:rPr lang="en-GB" altLang="en-US" smtClean="0"/>
              <a:t>12/11/2020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7A9F673-3364-4D47-A628-2E3C12361FD8}" type="datetime1">
              <a:rPr lang="en-GB" altLang="en-US" smtClean="0"/>
              <a:t>12/11/2020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69E8FCC-76FF-E548-AC10-9774550F6D9F}" type="datetime1">
              <a:rPr lang="en-GB" altLang="en-US" smtClean="0"/>
              <a:t>12/11/2020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772E73C-A60B-854A-B82F-F49D45803DFA}" type="datetime1">
              <a:rPr lang="en-GB" altLang="en-US" smtClean="0"/>
              <a:t>12/11/2020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CCD8968-CCC4-D940-B6DF-3A615651A684}" type="datetime1">
              <a:rPr lang="en-GB" altLang="en-US" smtClean="0"/>
              <a:t>12/11/2020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EA5742F-154B-1241-BE6B-1DF09E8D04D4}" type="datetime1">
              <a:rPr lang="en-GB" altLang="en-US" smtClean="0"/>
              <a:t>12/11/2020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F4D2E67-E93C-BD41-A302-34E7DA2D9B92}" type="datetime1">
              <a:rPr lang="en-GB" altLang="en-US" smtClean="0"/>
              <a:t>12/11/2020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2D887C4B-2B7B-2848-B74D-C4761478658F}" type="datetime1">
              <a:rPr lang="en-GB" altLang="en-US" smtClean="0"/>
              <a:t>12/11/2020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LCDB7003</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Qualitative Research</a:t>
            </a:r>
          </a:p>
          <a:p>
            <a:pPr eaLnBrk="1" hangingPunct="1"/>
            <a:r>
              <a:rPr lang="en-GB" altLang="en-US" dirty="0">
                <a:solidFill>
                  <a:schemeClr val="accent2"/>
                </a:solidFill>
              </a:rPr>
              <a:t>Week  6 </a:t>
            </a:r>
          </a:p>
          <a:p>
            <a:pPr eaLnBrk="1" hangingPunct="1"/>
            <a:r>
              <a:rPr lang="en-GB" altLang="en-US" dirty="0">
                <a:solidFill>
                  <a:schemeClr val="accent2"/>
                </a:solidFill>
              </a:rPr>
              <a:t>(Lecture 2 of 3)</a:t>
            </a:r>
          </a:p>
          <a:p>
            <a:pPr eaLnBrk="1" hangingPunct="1"/>
            <a:endParaRPr lang="en-GB" altLang="en-US" dirty="0">
              <a:solidFill>
                <a:schemeClr val="accent2"/>
              </a:solidFill>
            </a:endParaRPr>
          </a:p>
          <a:p>
            <a:pPr eaLnBrk="1" hangingPunct="1"/>
            <a:r>
              <a:rPr lang="en-GB" altLang="en-US" sz="4800" dirty="0">
                <a:solidFill>
                  <a:schemeClr val="accent2"/>
                </a:solidFill>
                <a:latin typeface="Comic Sans MS" panose="030F0902030302020204" pitchFamily="66" charset="0"/>
                <a:cs typeface="Arial" panose="020B0604020202020204" pitchFamily="34" charset="0"/>
              </a:rPr>
              <a:t>Research Philosophies</a:t>
            </a:r>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A9044793-A5DB-6441-945A-269834C32451}"/>
              </a:ext>
            </a:extLst>
          </p:cNvPr>
          <p:cNvSpPr>
            <a:spLocks noGrp="1"/>
          </p:cNvSpPr>
          <p:nvPr>
            <p:ph type="title"/>
          </p:nvPr>
        </p:nvSpPr>
        <p:spPr>
          <a:xfrm>
            <a:off x="251480" y="337343"/>
            <a:ext cx="8229600" cy="566737"/>
          </a:xfrm>
        </p:spPr>
        <p:txBody>
          <a:bodyPr/>
          <a:lstStyle/>
          <a:p>
            <a:pPr algn="ctr"/>
            <a:r>
              <a:rPr lang="en-GB" altLang="en-US" sz="3200" dirty="0">
                <a:latin typeface="Comic Sans MS" panose="030F0902030302020204" pitchFamily="66" charset="0"/>
                <a:cs typeface="Arial" panose="020B0604020202020204" pitchFamily="34" charset="0"/>
              </a:rPr>
              <a:t>The mind as a </a:t>
            </a:r>
            <a:r>
              <a:rPr lang="en-GB" altLang="en-US" sz="3200" i="1" dirty="0">
                <a:solidFill>
                  <a:srgbClr val="FF0000"/>
                </a:solidFill>
                <a:latin typeface="Comic Sans MS" panose="030F0902030302020204" pitchFamily="66" charset="0"/>
                <a:cs typeface="Arial" panose="020B0604020202020204" pitchFamily="34" charset="0"/>
              </a:rPr>
              <a:t>tabula rasa</a:t>
            </a:r>
          </a:p>
        </p:txBody>
      </p:sp>
      <p:sp>
        <p:nvSpPr>
          <p:cNvPr id="6" name="Content Placeholder 2">
            <a:extLst>
              <a:ext uri="{FF2B5EF4-FFF2-40B4-BE49-F238E27FC236}">
                <a16:creationId xmlns:a16="http://schemas.microsoft.com/office/drawing/2014/main" id="{3FADDE3D-BC17-9B4B-8A18-684B509A5B91}"/>
              </a:ext>
            </a:extLst>
          </p:cNvPr>
          <p:cNvSpPr>
            <a:spLocks noGrp="1"/>
          </p:cNvSpPr>
          <p:nvPr>
            <p:ph idx="1"/>
          </p:nvPr>
        </p:nvSpPr>
        <p:spPr>
          <a:xfrm>
            <a:off x="228600" y="1234281"/>
            <a:ext cx="8229600" cy="4389438"/>
          </a:xfrm>
        </p:spPr>
        <p:txBody>
          <a:bodyPr>
            <a:noAutofit/>
          </a:bodyPr>
          <a:lstStyle/>
          <a:p>
            <a:pPr>
              <a:buFont typeface="Arial" charset="0"/>
              <a:buNone/>
              <a:defRPr/>
            </a:pPr>
            <a:r>
              <a:rPr lang="en-GB" sz="2000" dirty="0">
                <a:latin typeface="Comic Sans MS" pitchFamily="66" charset="0"/>
              </a:rPr>
              <a:t>   </a:t>
            </a:r>
            <a:r>
              <a:rPr lang="en-GB" sz="2000" dirty="0">
                <a:solidFill>
                  <a:schemeClr val="tx2"/>
                </a:solidFill>
                <a:latin typeface="Comic Sans MS" pitchFamily="66" charset="0"/>
              </a:rPr>
              <a:t>David Hume, the eighteenth century philosopher, observed that because </a:t>
            </a:r>
          </a:p>
          <a:p>
            <a:pPr>
              <a:buFont typeface="Arial" charset="0"/>
              <a:buNone/>
              <a:defRPr/>
            </a:pPr>
            <a:r>
              <a:rPr lang="en-GB" sz="2000" i="1" dirty="0">
                <a:solidFill>
                  <a:schemeClr val="tx2"/>
                </a:solidFill>
                <a:latin typeface="Comic Sans MS" pitchFamily="66" charset="0"/>
              </a:rPr>
              <a:t>    The mind is a ‘blank slate’ or ‘tabula rasa’, all knowledge we gain about the world around is imprinted through sensations.</a:t>
            </a:r>
          </a:p>
          <a:p>
            <a:pPr lvl="1">
              <a:buFont typeface="Arial" charset="0"/>
              <a:buNone/>
              <a:defRPr/>
            </a:pPr>
            <a:endParaRPr lang="en-GB" sz="2000" dirty="0">
              <a:solidFill>
                <a:schemeClr val="tx2"/>
              </a:solidFill>
              <a:latin typeface="Comic Sans MS" pitchFamily="66" charset="0"/>
            </a:endParaRPr>
          </a:p>
          <a:p>
            <a:pPr lvl="1">
              <a:buFont typeface="Arial" charset="0"/>
              <a:buNone/>
              <a:defRPr/>
            </a:pPr>
            <a:r>
              <a:rPr lang="en-GB" sz="2000" dirty="0">
                <a:solidFill>
                  <a:schemeClr val="tx2"/>
                </a:solidFill>
                <a:latin typeface="Comic Sans MS" pitchFamily="66" charset="0"/>
              </a:rPr>
              <a:t>So the claim of Locke’s </a:t>
            </a:r>
            <a:r>
              <a:rPr lang="en-GB" sz="2000" i="1" dirty="0">
                <a:solidFill>
                  <a:schemeClr val="tx2"/>
                </a:solidFill>
                <a:latin typeface="Comic Sans MS" pitchFamily="66" charset="0"/>
              </a:rPr>
              <a:t>tabula rasa  view is twofold:</a:t>
            </a:r>
          </a:p>
          <a:p>
            <a:pPr marL="850392" lvl="1" indent="-457200">
              <a:buFont typeface="Arial" charset="0"/>
              <a:buAutoNum type="arabicPeriod"/>
              <a:defRPr/>
            </a:pPr>
            <a:r>
              <a:rPr lang="en-GB" sz="2000" i="1" dirty="0">
                <a:solidFill>
                  <a:schemeClr val="tx2"/>
                </a:solidFill>
                <a:latin typeface="Comic Sans MS" pitchFamily="66" charset="0"/>
              </a:rPr>
              <a:t>That the origin of our ideas or concepts derives purely from sense experience;</a:t>
            </a:r>
          </a:p>
          <a:p>
            <a:pPr marL="850392" lvl="1" indent="-457200">
              <a:buFont typeface="Arial" charset="0"/>
              <a:buAutoNum type="arabicPeriod"/>
              <a:defRPr/>
            </a:pPr>
            <a:r>
              <a:rPr lang="en-GB" sz="2000" i="1" dirty="0">
                <a:solidFill>
                  <a:schemeClr val="tx2"/>
                </a:solidFill>
                <a:latin typeface="Comic Sans MS" pitchFamily="66" charset="0"/>
              </a:rPr>
              <a:t>That our knowledge of what exists can only be justified through sense experience</a:t>
            </a:r>
          </a:p>
          <a:p>
            <a:pPr>
              <a:buFont typeface="Arial" charset="0"/>
              <a:buNone/>
              <a:defRPr/>
            </a:pPr>
            <a:endParaRPr lang="en-GB" sz="2000" dirty="0">
              <a:solidFill>
                <a:schemeClr val="tx2"/>
              </a:solidFill>
              <a:latin typeface="Comic Sans MS" pitchFamily="66" charset="0"/>
            </a:endParaRPr>
          </a:p>
          <a:p>
            <a:pPr>
              <a:buFont typeface="Arial" charset="0"/>
              <a:buNone/>
              <a:defRPr/>
            </a:pPr>
            <a:r>
              <a:rPr lang="en-GB" sz="2000" dirty="0">
                <a:solidFill>
                  <a:schemeClr val="tx2"/>
                </a:solidFill>
                <a:latin typeface="Comic Sans MS" pitchFamily="66" charset="0"/>
              </a:rPr>
              <a:t>Locke’s observations offers an explanation of </a:t>
            </a:r>
            <a:r>
              <a:rPr lang="en-GB" sz="2000" i="1" u="sng" dirty="0">
                <a:solidFill>
                  <a:schemeClr val="tx2"/>
                </a:solidFill>
                <a:latin typeface="Comic Sans MS" pitchFamily="66" charset="0"/>
              </a:rPr>
              <a:t>pure empiricism</a:t>
            </a:r>
          </a:p>
          <a:p>
            <a:pPr>
              <a:buFont typeface="Arial" charset="0"/>
              <a:buNone/>
              <a:defRPr/>
            </a:pPr>
            <a:endParaRPr lang="en-GB" sz="2000" dirty="0">
              <a:latin typeface="Comic Sans MS" pitchFamily="66" charset="0"/>
            </a:endParaRPr>
          </a:p>
          <a:p>
            <a:pPr>
              <a:buFont typeface="Arial" charset="0"/>
              <a:buNone/>
              <a:defRPr/>
            </a:pPr>
            <a:endParaRPr lang="en-GB" sz="2000" dirty="0">
              <a:latin typeface="Comic Sans MS" pitchFamily="66" charset="0"/>
            </a:endParaRPr>
          </a:p>
        </p:txBody>
      </p:sp>
      <p:sp>
        <p:nvSpPr>
          <p:cNvPr id="16387" name="Slide Number Placeholder 3">
            <a:extLst>
              <a:ext uri="{FF2B5EF4-FFF2-40B4-BE49-F238E27FC236}">
                <a16:creationId xmlns:a16="http://schemas.microsoft.com/office/drawing/2014/main" id="{970B2F17-A99F-BF46-BBB3-7D610745EBB4}"/>
              </a:ext>
            </a:extLst>
          </p:cNvPr>
          <p:cNvSpPr txBox="1">
            <a:spLocks noChangeArrowheads="1"/>
          </p:cNvSpPr>
          <p:nvPr/>
        </p:nvSpPr>
        <p:spPr bwMode="auto">
          <a:xfrm>
            <a:off x="8077200" y="6508750"/>
            <a:ext cx="7620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lstStyle>
            <a:lvl1pPr>
              <a:lnSpc>
                <a:spcPct val="90000"/>
              </a:lnSpc>
              <a:spcBef>
                <a:spcPts val="750"/>
              </a:spcBef>
              <a:buFont typeface="Arial" panose="020B0604020202020204" pitchFamily="34" charset="0"/>
              <a:buChar char="•"/>
              <a:defRPr sz="2400">
                <a:solidFill>
                  <a:schemeClr val="tx1"/>
                </a:solidFill>
                <a:latin typeface="Arial" panose="020B0604020202020204" pitchFamily="34" charset="0"/>
              </a:defRPr>
            </a:lvl1pPr>
            <a:lvl2pPr marL="742950" indent="-285750">
              <a:lnSpc>
                <a:spcPct val="90000"/>
              </a:lnSpc>
              <a:spcBef>
                <a:spcPts val="375"/>
              </a:spcBef>
              <a:buFont typeface="Arial" panose="020B0604020202020204" pitchFamily="34" charset="0"/>
              <a:buChar char="•"/>
              <a:defRPr sz="2200">
                <a:solidFill>
                  <a:schemeClr val="tx1"/>
                </a:solidFill>
                <a:latin typeface="Arial" panose="020B0604020202020204" pitchFamily="34" charset="0"/>
              </a:defRPr>
            </a:lvl2pPr>
            <a:lvl3pPr marL="1143000" indent="-228600">
              <a:lnSpc>
                <a:spcPct val="90000"/>
              </a:lnSpc>
              <a:spcBef>
                <a:spcPts val="375"/>
              </a:spcBef>
              <a:buFont typeface="Arial" panose="020B0604020202020204" pitchFamily="34" charset="0"/>
              <a:buChar char="•"/>
              <a:defRPr sz="2400">
                <a:solidFill>
                  <a:schemeClr val="tx1"/>
                </a:solidFill>
                <a:latin typeface="Arial" panose="020B0604020202020204" pitchFamily="34" charset="0"/>
              </a:defRPr>
            </a:lvl3pPr>
            <a:lvl4pPr marL="16002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4pPr>
            <a:lvl5pPr marL="20574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9pPr>
          </a:lstStyle>
          <a:p>
            <a:pPr algn="r" eaLnBrk="1" hangingPunct="1">
              <a:lnSpc>
                <a:spcPct val="100000"/>
              </a:lnSpc>
              <a:spcBef>
                <a:spcPct val="0"/>
              </a:spcBef>
              <a:buFontTx/>
              <a:buNone/>
            </a:pPr>
            <a:fld id="{4790803B-48FD-844E-8365-24B5EF733C2D}" type="slidenum">
              <a:rPr lang="en-GB" altLang="en-US" sz="1200">
                <a:solidFill>
                  <a:srgbClr val="007FC1"/>
                </a:solidFill>
              </a:rPr>
              <a:pPr algn="r" eaLnBrk="1" hangingPunct="1">
                <a:lnSpc>
                  <a:spcPct val="100000"/>
                </a:lnSpc>
                <a:spcBef>
                  <a:spcPct val="0"/>
                </a:spcBef>
                <a:buFontTx/>
                <a:buNone/>
              </a:pPr>
              <a:t>2</a:t>
            </a:fld>
            <a:endParaRPr lang="en-GB" altLang="en-US" sz="1200">
              <a:solidFill>
                <a:srgbClr val="007FC1"/>
              </a:solidFill>
            </a:endParaRPr>
          </a:p>
        </p:txBody>
      </p:sp>
    </p:spTree>
    <p:extLst>
      <p:ext uri="{BB962C8B-B14F-4D97-AF65-F5344CB8AC3E}">
        <p14:creationId xmlns:p14="http://schemas.microsoft.com/office/powerpoint/2010/main" val="15592341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Number Placeholder 3">
            <a:extLst>
              <a:ext uri="{FF2B5EF4-FFF2-40B4-BE49-F238E27FC236}">
                <a16:creationId xmlns:a16="http://schemas.microsoft.com/office/drawing/2014/main" id="{A7E1411A-C1CD-814C-863A-31940EFE50D4}"/>
              </a:ext>
            </a:extLst>
          </p:cNvPr>
          <p:cNvSpPr>
            <a:spLocks noGrp="1"/>
          </p:cNvSpPr>
          <p:nvPr>
            <p:ph type="sldNum" sz="quarter" idx="4294967295"/>
          </p:nvPr>
        </p:nvSpPr>
        <p:spPr bwMode="auto">
          <a:xfrm>
            <a:off x="7924800" y="6356350"/>
            <a:ext cx="7620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400">
                <a:solidFill>
                  <a:schemeClr val="tx1"/>
                </a:solidFill>
                <a:latin typeface="Arial" panose="020B0604020202020204" pitchFamily="34" charset="0"/>
              </a:defRPr>
            </a:lvl1pPr>
            <a:lvl2pPr marL="742950" indent="-285750">
              <a:lnSpc>
                <a:spcPct val="90000"/>
              </a:lnSpc>
              <a:spcBef>
                <a:spcPts val="375"/>
              </a:spcBef>
              <a:buFont typeface="Arial" panose="020B0604020202020204" pitchFamily="34" charset="0"/>
              <a:buChar char="•"/>
              <a:defRPr sz="2200">
                <a:solidFill>
                  <a:schemeClr val="tx1"/>
                </a:solidFill>
                <a:latin typeface="Arial" panose="020B0604020202020204" pitchFamily="34" charset="0"/>
              </a:defRPr>
            </a:lvl2pPr>
            <a:lvl3pPr marL="1143000" indent="-228600">
              <a:lnSpc>
                <a:spcPct val="90000"/>
              </a:lnSpc>
              <a:spcBef>
                <a:spcPts val="375"/>
              </a:spcBef>
              <a:buFont typeface="Arial" panose="020B0604020202020204" pitchFamily="34" charset="0"/>
              <a:buChar char="•"/>
              <a:defRPr sz="2400">
                <a:solidFill>
                  <a:schemeClr val="tx1"/>
                </a:solidFill>
                <a:latin typeface="Arial" panose="020B0604020202020204" pitchFamily="34" charset="0"/>
              </a:defRPr>
            </a:lvl3pPr>
            <a:lvl4pPr marL="16002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4pPr>
            <a:lvl5pPr marL="20574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9pPr>
          </a:lstStyle>
          <a:p>
            <a:pPr eaLnBrk="1" hangingPunct="1">
              <a:lnSpc>
                <a:spcPct val="100000"/>
              </a:lnSpc>
              <a:spcBef>
                <a:spcPct val="0"/>
              </a:spcBef>
              <a:buFontTx/>
              <a:buNone/>
            </a:pPr>
            <a:fld id="{A142E507-1D05-1C4A-A08C-2E4C04F003F9}" type="slidenum">
              <a:rPr lang="en-GB" altLang="en-US" sz="1800"/>
              <a:pPr eaLnBrk="1" hangingPunct="1">
                <a:lnSpc>
                  <a:spcPct val="100000"/>
                </a:lnSpc>
                <a:spcBef>
                  <a:spcPct val="0"/>
                </a:spcBef>
                <a:buFontTx/>
                <a:buNone/>
              </a:pPr>
              <a:t>3</a:t>
            </a:fld>
            <a:endParaRPr lang="en-GB" altLang="en-US" sz="1800"/>
          </a:p>
        </p:txBody>
      </p:sp>
      <p:sp>
        <p:nvSpPr>
          <p:cNvPr id="5" name="Title 1">
            <a:extLst>
              <a:ext uri="{FF2B5EF4-FFF2-40B4-BE49-F238E27FC236}">
                <a16:creationId xmlns:a16="http://schemas.microsoft.com/office/drawing/2014/main" id="{64E94362-16F0-0D48-B9AA-0E48EDF585C6}"/>
              </a:ext>
            </a:extLst>
          </p:cNvPr>
          <p:cNvSpPr>
            <a:spLocks noGrp="1"/>
          </p:cNvSpPr>
          <p:nvPr>
            <p:ph type="title"/>
          </p:nvPr>
        </p:nvSpPr>
        <p:spPr>
          <a:xfrm>
            <a:off x="0" y="414338"/>
            <a:ext cx="8617610" cy="566737"/>
          </a:xfrm>
        </p:spPr>
        <p:txBody>
          <a:bodyPr>
            <a:noAutofit/>
          </a:bodyPr>
          <a:lstStyle/>
          <a:p>
            <a:pPr algn="ctr">
              <a:defRPr/>
            </a:pPr>
            <a:r>
              <a:rPr lang="en-GB" sz="3200" i="1" dirty="0">
                <a:latin typeface="Comic Sans MS" pitchFamily="66" charset="0"/>
              </a:rPr>
              <a:t>Strengths and weaknesses of the </a:t>
            </a:r>
            <a:br>
              <a:rPr lang="en-GB" sz="3200" i="1" dirty="0">
                <a:latin typeface="Comic Sans MS" pitchFamily="66" charset="0"/>
              </a:rPr>
            </a:br>
            <a:r>
              <a:rPr lang="en-GB" sz="3200" i="1" dirty="0">
                <a:solidFill>
                  <a:srgbClr val="FF0000"/>
                </a:solidFill>
                <a:latin typeface="Comic Sans MS" pitchFamily="66" charset="0"/>
              </a:rPr>
              <a:t>tabula rasa </a:t>
            </a:r>
            <a:r>
              <a:rPr lang="en-GB" sz="3200" i="1" dirty="0">
                <a:latin typeface="Comic Sans MS" pitchFamily="66" charset="0"/>
              </a:rPr>
              <a:t>perspective</a:t>
            </a:r>
            <a:endParaRPr lang="en-GB" sz="3200" i="1" dirty="0">
              <a:solidFill>
                <a:srgbClr val="FF0000"/>
              </a:solidFill>
              <a:latin typeface="Comic Sans MS" pitchFamily="66" charset="0"/>
            </a:endParaRPr>
          </a:p>
        </p:txBody>
      </p:sp>
      <p:sp>
        <p:nvSpPr>
          <p:cNvPr id="7" name="Rectangle 3">
            <a:extLst>
              <a:ext uri="{FF2B5EF4-FFF2-40B4-BE49-F238E27FC236}">
                <a16:creationId xmlns:a16="http://schemas.microsoft.com/office/drawing/2014/main" id="{DB7DE4EC-1C33-4844-98E6-446B6444BFCA}"/>
              </a:ext>
            </a:extLst>
          </p:cNvPr>
          <p:cNvSpPr txBox="1">
            <a:spLocks noChangeArrowheads="1"/>
          </p:cNvSpPr>
          <p:nvPr/>
        </p:nvSpPr>
        <p:spPr>
          <a:xfrm>
            <a:off x="529431" y="1220788"/>
            <a:ext cx="8229600" cy="3216324"/>
          </a:xfrm>
          <a:prstGeom prst="rect">
            <a:avLst/>
          </a:prstGeom>
        </p:spPr>
        <p:txBody>
          <a:bodyPr/>
          <a:lstStyle/>
          <a:p>
            <a:pPr marL="342900" indent="-342900" eaLnBrk="1" hangingPunct="1">
              <a:spcBef>
                <a:spcPct val="20000"/>
              </a:spcBef>
              <a:defRPr/>
            </a:pPr>
            <a:endParaRPr lang="en-US" b="1" i="1" kern="0" dirty="0">
              <a:solidFill>
                <a:srgbClr val="9900CC"/>
              </a:solidFill>
              <a:latin typeface="Comic Sans MS" pitchFamily="66" charset="0"/>
              <a:cs typeface="Arial" charset="0"/>
            </a:endParaRPr>
          </a:p>
          <a:p>
            <a:pPr marL="342900" indent="-342900" eaLnBrk="1" hangingPunct="1">
              <a:spcBef>
                <a:spcPct val="20000"/>
              </a:spcBef>
              <a:defRPr/>
            </a:pPr>
            <a:r>
              <a:rPr lang="en-US" sz="2800" b="1" i="1" kern="0" dirty="0">
                <a:solidFill>
                  <a:srgbClr val="9900CC"/>
                </a:solidFill>
                <a:latin typeface="Comic Sans MS" pitchFamily="66" charset="0"/>
                <a:cs typeface="Arial" charset="0"/>
              </a:rPr>
              <a:t>Strengths</a:t>
            </a:r>
          </a:p>
          <a:p>
            <a:pPr marL="457200" indent="-457200" eaLnBrk="1" hangingPunct="1">
              <a:spcBef>
                <a:spcPct val="20000"/>
              </a:spcBef>
              <a:buFont typeface="+mj-lt"/>
              <a:buAutoNum type="arabicPeriod"/>
              <a:defRPr/>
            </a:pPr>
            <a:r>
              <a:rPr lang="en-US" sz="2800" kern="0" dirty="0">
                <a:latin typeface="Comic Sans MS" pitchFamily="66" charset="0"/>
                <a:cs typeface="Arial" charset="0"/>
              </a:rPr>
              <a:t>It works based on how children learn. If not given the necessary developmental stimuli,  they fail to understand the world around them</a:t>
            </a:r>
          </a:p>
          <a:p>
            <a:pPr marL="457200" indent="-457200" eaLnBrk="1" hangingPunct="1">
              <a:spcBef>
                <a:spcPct val="20000"/>
              </a:spcBef>
              <a:buFont typeface="+mj-lt"/>
              <a:buAutoNum type="arabicPeriod"/>
              <a:defRPr/>
            </a:pPr>
            <a:r>
              <a:rPr lang="en-US" sz="2800" kern="0" dirty="0">
                <a:latin typeface="Comic Sans MS" pitchFamily="66" charset="0"/>
                <a:cs typeface="Arial" charset="0"/>
              </a:rPr>
              <a:t>It works with modern science which needs experimental evidence to confirm theories.</a:t>
            </a:r>
          </a:p>
        </p:txBody>
      </p:sp>
    </p:spTree>
    <p:extLst>
      <p:ext uri="{BB962C8B-B14F-4D97-AF65-F5344CB8AC3E}">
        <p14:creationId xmlns:p14="http://schemas.microsoft.com/office/powerpoint/2010/main" val="3720098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Number Placeholder 3">
            <a:extLst>
              <a:ext uri="{FF2B5EF4-FFF2-40B4-BE49-F238E27FC236}">
                <a16:creationId xmlns:a16="http://schemas.microsoft.com/office/drawing/2014/main" id="{A7E1411A-C1CD-814C-863A-31940EFE50D4}"/>
              </a:ext>
            </a:extLst>
          </p:cNvPr>
          <p:cNvSpPr>
            <a:spLocks noGrp="1"/>
          </p:cNvSpPr>
          <p:nvPr>
            <p:ph type="sldNum" sz="quarter" idx="4294967295"/>
          </p:nvPr>
        </p:nvSpPr>
        <p:spPr bwMode="auto">
          <a:xfrm>
            <a:off x="7924800" y="6356350"/>
            <a:ext cx="7620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400">
                <a:solidFill>
                  <a:schemeClr val="tx1"/>
                </a:solidFill>
                <a:latin typeface="Arial" panose="020B0604020202020204" pitchFamily="34" charset="0"/>
              </a:defRPr>
            </a:lvl1pPr>
            <a:lvl2pPr marL="742950" indent="-285750">
              <a:lnSpc>
                <a:spcPct val="90000"/>
              </a:lnSpc>
              <a:spcBef>
                <a:spcPts val="375"/>
              </a:spcBef>
              <a:buFont typeface="Arial" panose="020B0604020202020204" pitchFamily="34" charset="0"/>
              <a:buChar char="•"/>
              <a:defRPr sz="2200">
                <a:solidFill>
                  <a:schemeClr val="tx1"/>
                </a:solidFill>
                <a:latin typeface="Arial" panose="020B0604020202020204" pitchFamily="34" charset="0"/>
              </a:defRPr>
            </a:lvl2pPr>
            <a:lvl3pPr marL="1143000" indent="-228600">
              <a:lnSpc>
                <a:spcPct val="90000"/>
              </a:lnSpc>
              <a:spcBef>
                <a:spcPts val="375"/>
              </a:spcBef>
              <a:buFont typeface="Arial" panose="020B0604020202020204" pitchFamily="34" charset="0"/>
              <a:buChar char="•"/>
              <a:defRPr sz="2400">
                <a:solidFill>
                  <a:schemeClr val="tx1"/>
                </a:solidFill>
                <a:latin typeface="Arial" panose="020B0604020202020204" pitchFamily="34" charset="0"/>
              </a:defRPr>
            </a:lvl3pPr>
            <a:lvl4pPr marL="16002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4pPr>
            <a:lvl5pPr marL="20574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9pPr>
          </a:lstStyle>
          <a:p>
            <a:pPr eaLnBrk="1" hangingPunct="1">
              <a:lnSpc>
                <a:spcPct val="100000"/>
              </a:lnSpc>
              <a:spcBef>
                <a:spcPct val="0"/>
              </a:spcBef>
              <a:buFontTx/>
              <a:buNone/>
            </a:pPr>
            <a:fld id="{A142E507-1D05-1C4A-A08C-2E4C04F003F9}" type="slidenum">
              <a:rPr lang="en-GB" altLang="en-US" sz="1800"/>
              <a:pPr eaLnBrk="1" hangingPunct="1">
                <a:lnSpc>
                  <a:spcPct val="100000"/>
                </a:lnSpc>
                <a:spcBef>
                  <a:spcPct val="0"/>
                </a:spcBef>
                <a:buFontTx/>
                <a:buNone/>
              </a:pPr>
              <a:t>4</a:t>
            </a:fld>
            <a:endParaRPr lang="en-GB" altLang="en-US" sz="1800"/>
          </a:p>
        </p:txBody>
      </p:sp>
      <p:sp>
        <p:nvSpPr>
          <p:cNvPr id="8" name="Rectangle 3">
            <a:extLst>
              <a:ext uri="{FF2B5EF4-FFF2-40B4-BE49-F238E27FC236}">
                <a16:creationId xmlns:a16="http://schemas.microsoft.com/office/drawing/2014/main" id="{3518E42E-E89A-0548-9897-63E8AF222F7D}"/>
              </a:ext>
            </a:extLst>
          </p:cNvPr>
          <p:cNvSpPr txBox="1">
            <a:spLocks noChangeArrowheads="1"/>
          </p:cNvSpPr>
          <p:nvPr/>
        </p:nvSpPr>
        <p:spPr>
          <a:xfrm>
            <a:off x="76984" y="1334582"/>
            <a:ext cx="8743488" cy="2087562"/>
          </a:xfrm>
          <a:prstGeom prst="rect">
            <a:avLst/>
          </a:prstGeom>
        </p:spPr>
        <p:txBody>
          <a:bodyPr/>
          <a:lstStyle/>
          <a:p>
            <a:pPr marL="342900" indent="-342900" eaLnBrk="1" hangingPunct="1">
              <a:spcBef>
                <a:spcPct val="20000"/>
              </a:spcBef>
              <a:defRPr/>
            </a:pPr>
            <a:r>
              <a:rPr lang="en-US" sz="2800" b="1" i="1" kern="0" dirty="0">
                <a:solidFill>
                  <a:srgbClr val="9900CC"/>
                </a:solidFill>
                <a:latin typeface="Comic Sans MS" pitchFamily="66" charset="0"/>
                <a:cs typeface="Arial" charset="0"/>
              </a:rPr>
              <a:t>Weaknesses</a:t>
            </a:r>
          </a:p>
          <a:p>
            <a:pPr marL="457200" indent="-457200" eaLnBrk="1" hangingPunct="1">
              <a:spcBef>
                <a:spcPct val="20000"/>
              </a:spcBef>
              <a:buFont typeface="+mj-lt"/>
              <a:buAutoNum type="arabicPeriod"/>
              <a:defRPr/>
            </a:pPr>
            <a:r>
              <a:rPr lang="en-US" sz="2800" kern="0" dirty="0">
                <a:latin typeface="Comic Sans MS" pitchFamily="66" charset="0"/>
                <a:cs typeface="Arial" charset="0"/>
              </a:rPr>
              <a:t>It doesn’t work with knowledge of mathematics – mere observation of how a group of two and a group of three combine to make a group of 5 does not mean we know how 2+2 comes to be 5. </a:t>
            </a:r>
            <a:r>
              <a:rPr lang="en-US" sz="2800" kern="0" dirty="0">
                <a:solidFill>
                  <a:srgbClr val="7030A0"/>
                </a:solidFill>
                <a:latin typeface="Comic Sans MS" pitchFamily="66" charset="0"/>
                <a:cs typeface="Arial" charset="0"/>
              </a:rPr>
              <a:t>We appear to know that it does in advance of the observation </a:t>
            </a:r>
          </a:p>
        </p:txBody>
      </p:sp>
      <p:sp>
        <p:nvSpPr>
          <p:cNvPr id="9" name="Title 1">
            <a:extLst>
              <a:ext uri="{FF2B5EF4-FFF2-40B4-BE49-F238E27FC236}">
                <a16:creationId xmlns:a16="http://schemas.microsoft.com/office/drawing/2014/main" id="{1A27DFD3-4AE2-284C-AF75-F3DCE08B4EB8}"/>
              </a:ext>
            </a:extLst>
          </p:cNvPr>
          <p:cNvSpPr>
            <a:spLocks noGrp="1"/>
          </p:cNvSpPr>
          <p:nvPr>
            <p:ph type="title"/>
          </p:nvPr>
        </p:nvSpPr>
        <p:spPr/>
        <p:txBody>
          <a:bodyPr>
            <a:noAutofit/>
          </a:bodyPr>
          <a:lstStyle/>
          <a:p>
            <a:pPr algn="ctr">
              <a:defRPr/>
            </a:pPr>
            <a:r>
              <a:rPr lang="en-GB" sz="3200" i="1" dirty="0">
                <a:latin typeface="Comic Sans MS" pitchFamily="66" charset="0"/>
              </a:rPr>
              <a:t>Strengths and weaknesses of the </a:t>
            </a:r>
            <a:br>
              <a:rPr lang="en-GB" sz="3200" i="1" dirty="0">
                <a:latin typeface="Comic Sans MS" pitchFamily="66" charset="0"/>
              </a:rPr>
            </a:br>
            <a:r>
              <a:rPr lang="en-GB" sz="3200" i="1" dirty="0">
                <a:solidFill>
                  <a:srgbClr val="FF0000"/>
                </a:solidFill>
                <a:latin typeface="Comic Sans MS" pitchFamily="66" charset="0"/>
              </a:rPr>
              <a:t>tabula rasa </a:t>
            </a:r>
            <a:r>
              <a:rPr lang="en-GB" sz="3200" i="1" dirty="0">
                <a:latin typeface="Comic Sans MS" pitchFamily="66" charset="0"/>
              </a:rPr>
              <a:t>perspective</a:t>
            </a:r>
            <a:endParaRPr lang="en-GB" sz="3200" i="1" dirty="0">
              <a:solidFill>
                <a:srgbClr val="FF0000"/>
              </a:solidFill>
              <a:latin typeface="Comic Sans MS" pitchFamily="66" charset="0"/>
            </a:endParaRPr>
          </a:p>
        </p:txBody>
      </p:sp>
    </p:spTree>
    <p:extLst>
      <p:ext uri="{BB962C8B-B14F-4D97-AF65-F5344CB8AC3E}">
        <p14:creationId xmlns:p14="http://schemas.microsoft.com/office/powerpoint/2010/main" val="15996235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Number Placeholder 3">
            <a:extLst>
              <a:ext uri="{FF2B5EF4-FFF2-40B4-BE49-F238E27FC236}">
                <a16:creationId xmlns:a16="http://schemas.microsoft.com/office/drawing/2014/main" id="{6D40EFDB-F8DB-7443-B81B-3BB7C21D4021}"/>
              </a:ext>
            </a:extLst>
          </p:cNvPr>
          <p:cNvSpPr>
            <a:spLocks noGrp="1"/>
          </p:cNvSpPr>
          <p:nvPr>
            <p:ph type="sldNum" sz="quarter" idx="4294967295"/>
          </p:nvPr>
        </p:nvSpPr>
        <p:spPr bwMode="auto">
          <a:xfrm>
            <a:off x="7924800" y="6356350"/>
            <a:ext cx="7620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400">
                <a:solidFill>
                  <a:schemeClr val="tx1"/>
                </a:solidFill>
                <a:latin typeface="Arial" panose="020B0604020202020204" pitchFamily="34" charset="0"/>
              </a:defRPr>
            </a:lvl1pPr>
            <a:lvl2pPr marL="742950" indent="-285750">
              <a:lnSpc>
                <a:spcPct val="90000"/>
              </a:lnSpc>
              <a:spcBef>
                <a:spcPts val="375"/>
              </a:spcBef>
              <a:buFont typeface="Arial" panose="020B0604020202020204" pitchFamily="34" charset="0"/>
              <a:buChar char="•"/>
              <a:defRPr sz="2200">
                <a:solidFill>
                  <a:schemeClr val="tx1"/>
                </a:solidFill>
                <a:latin typeface="Arial" panose="020B0604020202020204" pitchFamily="34" charset="0"/>
              </a:defRPr>
            </a:lvl2pPr>
            <a:lvl3pPr marL="1143000" indent="-228600">
              <a:lnSpc>
                <a:spcPct val="90000"/>
              </a:lnSpc>
              <a:spcBef>
                <a:spcPts val="375"/>
              </a:spcBef>
              <a:buFont typeface="Arial" panose="020B0604020202020204" pitchFamily="34" charset="0"/>
              <a:buChar char="•"/>
              <a:defRPr sz="2400">
                <a:solidFill>
                  <a:schemeClr val="tx1"/>
                </a:solidFill>
                <a:latin typeface="Arial" panose="020B0604020202020204" pitchFamily="34" charset="0"/>
              </a:defRPr>
            </a:lvl3pPr>
            <a:lvl4pPr marL="16002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4pPr>
            <a:lvl5pPr marL="20574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9pPr>
          </a:lstStyle>
          <a:p>
            <a:pPr eaLnBrk="1" hangingPunct="1">
              <a:lnSpc>
                <a:spcPct val="100000"/>
              </a:lnSpc>
              <a:spcBef>
                <a:spcPct val="0"/>
              </a:spcBef>
              <a:buFontTx/>
              <a:buNone/>
            </a:pPr>
            <a:fld id="{3668D0C8-CC5B-BB4F-AAE2-111C44D19139}" type="slidenum">
              <a:rPr lang="en-GB" altLang="en-US" sz="1800"/>
              <a:pPr eaLnBrk="1" hangingPunct="1">
                <a:lnSpc>
                  <a:spcPct val="100000"/>
                </a:lnSpc>
                <a:spcBef>
                  <a:spcPct val="0"/>
                </a:spcBef>
                <a:buFontTx/>
                <a:buNone/>
              </a:pPr>
              <a:t>5</a:t>
            </a:fld>
            <a:endParaRPr lang="en-GB" altLang="en-US" sz="1800"/>
          </a:p>
        </p:txBody>
      </p:sp>
      <p:sp>
        <p:nvSpPr>
          <p:cNvPr id="5" name="Title 1">
            <a:extLst>
              <a:ext uri="{FF2B5EF4-FFF2-40B4-BE49-F238E27FC236}">
                <a16:creationId xmlns:a16="http://schemas.microsoft.com/office/drawing/2014/main" id="{960D4E28-C147-4147-B851-443A1C9CB3E6}"/>
              </a:ext>
            </a:extLst>
          </p:cNvPr>
          <p:cNvSpPr>
            <a:spLocks noGrp="1"/>
          </p:cNvSpPr>
          <p:nvPr>
            <p:ph type="title"/>
          </p:nvPr>
        </p:nvSpPr>
        <p:spPr>
          <a:xfrm>
            <a:off x="432088" y="523875"/>
            <a:ext cx="8229600" cy="566738"/>
          </a:xfrm>
        </p:spPr>
        <p:txBody>
          <a:bodyPr>
            <a:noAutofit/>
          </a:bodyPr>
          <a:lstStyle/>
          <a:p>
            <a:pPr algn="ctr">
              <a:defRPr/>
            </a:pPr>
            <a:r>
              <a:rPr lang="en-GB" sz="2800" i="1" dirty="0">
                <a:latin typeface="Comic Sans MS" pitchFamily="66" charset="0"/>
              </a:rPr>
              <a:t>Strengths and weaknesses of the </a:t>
            </a:r>
            <a:r>
              <a:rPr lang="en-GB" sz="2800" i="1" dirty="0">
                <a:solidFill>
                  <a:srgbClr val="FF0000"/>
                </a:solidFill>
                <a:latin typeface="Comic Sans MS" pitchFamily="66" charset="0"/>
              </a:rPr>
              <a:t>tabula rasa </a:t>
            </a:r>
            <a:br>
              <a:rPr lang="en-GB" sz="2800" i="1" dirty="0">
                <a:solidFill>
                  <a:srgbClr val="FF0000"/>
                </a:solidFill>
                <a:latin typeface="Comic Sans MS" pitchFamily="66" charset="0"/>
              </a:rPr>
            </a:br>
            <a:r>
              <a:rPr lang="en-GB" sz="2800" i="1" dirty="0">
                <a:latin typeface="Comic Sans MS" pitchFamily="66" charset="0"/>
              </a:rPr>
              <a:t>perspective</a:t>
            </a:r>
            <a:endParaRPr lang="en-GB" sz="2800" i="1" dirty="0">
              <a:solidFill>
                <a:srgbClr val="FF0000"/>
              </a:solidFill>
              <a:latin typeface="Comic Sans MS" pitchFamily="66" charset="0"/>
            </a:endParaRPr>
          </a:p>
        </p:txBody>
      </p:sp>
      <p:sp>
        <p:nvSpPr>
          <p:cNvPr id="7" name="Rectangle 3">
            <a:extLst>
              <a:ext uri="{FF2B5EF4-FFF2-40B4-BE49-F238E27FC236}">
                <a16:creationId xmlns:a16="http://schemas.microsoft.com/office/drawing/2014/main" id="{2CCE9E56-1334-0E4D-BFEC-AA3AEB73BDB4}"/>
              </a:ext>
            </a:extLst>
          </p:cNvPr>
          <p:cNvSpPr txBox="1">
            <a:spLocks noChangeArrowheads="1"/>
          </p:cNvSpPr>
          <p:nvPr/>
        </p:nvSpPr>
        <p:spPr>
          <a:xfrm>
            <a:off x="323528" y="1090613"/>
            <a:ext cx="8229600" cy="3816350"/>
          </a:xfrm>
          <a:prstGeom prst="rect">
            <a:avLst/>
          </a:prstGeom>
        </p:spPr>
        <p:txBody>
          <a:bodyPr/>
          <a:lstStyle/>
          <a:p>
            <a:pPr marL="342900" indent="-342900" eaLnBrk="1" hangingPunct="1">
              <a:spcBef>
                <a:spcPct val="20000"/>
              </a:spcBef>
              <a:defRPr/>
            </a:pPr>
            <a:endParaRPr lang="en-US" b="1" i="1" kern="0" dirty="0">
              <a:solidFill>
                <a:srgbClr val="9900CC"/>
              </a:solidFill>
              <a:latin typeface="Comic Sans MS" pitchFamily="66" charset="0"/>
              <a:cs typeface="Arial" charset="0"/>
            </a:endParaRPr>
          </a:p>
          <a:p>
            <a:pPr marL="342900" indent="-342900" eaLnBrk="1" hangingPunct="1">
              <a:spcBef>
                <a:spcPct val="20000"/>
              </a:spcBef>
              <a:defRPr/>
            </a:pPr>
            <a:endParaRPr lang="en-US" b="1" i="1" kern="0" dirty="0">
              <a:solidFill>
                <a:srgbClr val="9900CC"/>
              </a:solidFill>
              <a:latin typeface="Comic Sans MS" pitchFamily="66" charset="0"/>
              <a:cs typeface="Arial" charset="0"/>
            </a:endParaRPr>
          </a:p>
          <a:p>
            <a:pPr marL="342900" indent="-342900" eaLnBrk="1" hangingPunct="1">
              <a:spcBef>
                <a:spcPct val="20000"/>
              </a:spcBef>
              <a:defRPr/>
            </a:pPr>
            <a:r>
              <a:rPr lang="en-US" b="1" i="1" kern="0" dirty="0">
                <a:solidFill>
                  <a:srgbClr val="9900CC"/>
                </a:solidFill>
                <a:latin typeface="Comic Sans MS" pitchFamily="66" charset="0"/>
                <a:cs typeface="Arial" charset="0"/>
              </a:rPr>
              <a:t>…..More weaknesses</a:t>
            </a:r>
          </a:p>
          <a:p>
            <a:pPr marL="457200" indent="-457200" eaLnBrk="1" hangingPunct="1">
              <a:spcBef>
                <a:spcPct val="20000"/>
              </a:spcBef>
              <a:buFont typeface="+mj-lt"/>
              <a:buAutoNum type="arabicPeriod" startAt="2"/>
              <a:defRPr/>
            </a:pPr>
            <a:r>
              <a:rPr lang="en-US" kern="0" dirty="0">
                <a:latin typeface="Comic Sans MS" pitchFamily="66" charset="0"/>
                <a:cs typeface="Arial" charset="0"/>
              </a:rPr>
              <a:t>It doesn’t work either with knowledge of logical truths – </a:t>
            </a:r>
            <a:r>
              <a:rPr lang="en-US" kern="0" dirty="0">
                <a:solidFill>
                  <a:srgbClr val="0000FF"/>
                </a:solidFill>
                <a:latin typeface="Comic Sans MS" pitchFamily="66" charset="0"/>
                <a:cs typeface="Arial" charset="0"/>
              </a:rPr>
              <a:t>E.g. our knowledge that a pane of glass cannot both be broken and not broken </a:t>
            </a:r>
            <a:r>
              <a:rPr lang="en-US" kern="0" dirty="0">
                <a:latin typeface="Comic Sans MS" pitchFamily="66" charset="0"/>
                <a:cs typeface="Arial" charset="0"/>
              </a:rPr>
              <a:t>(true contradictions are not possible) </a:t>
            </a:r>
            <a:r>
              <a:rPr lang="en-US" kern="0" dirty="0">
                <a:solidFill>
                  <a:srgbClr val="0000FF"/>
                </a:solidFill>
                <a:latin typeface="Comic Sans MS" pitchFamily="66" charset="0"/>
                <a:cs typeface="Arial" charset="0"/>
              </a:rPr>
              <a:t>cannot be based on experience</a:t>
            </a:r>
            <a:r>
              <a:rPr lang="en-US" kern="0" dirty="0">
                <a:latin typeface="Comic Sans MS" pitchFamily="66" charset="0"/>
                <a:cs typeface="Arial" charset="0"/>
              </a:rPr>
              <a:t> as this must be true in all logical possible worlds.</a:t>
            </a:r>
          </a:p>
          <a:p>
            <a:pPr marL="457200" indent="-457200" eaLnBrk="1" hangingPunct="1">
              <a:spcBef>
                <a:spcPct val="20000"/>
              </a:spcBef>
              <a:buFont typeface="+mj-lt"/>
              <a:buAutoNum type="arabicPeriod" startAt="2"/>
              <a:defRPr/>
            </a:pPr>
            <a:r>
              <a:rPr lang="en-US" kern="0" dirty="0">
                <a:latin typeface="Comic Sans MS" pitchFamily="66" charset="0"/>
                <a:cs typeface="Arial" charset="0"/>
              </a:rPr>
              <a:t>It doesn’t work too with ethical knowledge – </a:t>
            </a:r>
            <a:r>
              <a:rPr lang="en-US" kern="0" dirty="0">
                <a:solidFill>
                  <a:srgbClr val="0000FF"/>
                </a:solidFill>
                <a:latin typeface="Comic Sans MS" pitchFamily="66" charset="0"/>
                <a:cs typeface="Arial" charset="0"/>
              </a:rPr>
              <a:t>we cannot learn from observation the difference between right and wrong. </a:t>
            </a:r>
            <a:r>
              <a:rPr lang="en-US" kern="0" dirty="0">
                <a:latin typeface="Comic Sans MS" pitchFamily="66" charset="0"/>
                <a:cs typeface="Arial" charset="0"/>
              </a:rPr>
              <a:t>Surely, to do this we need some kind of ‘moral sense’ (or conscience?)</a:t>
            </a:r>
          </a:p>
          <a:p>
            <a:pPr marL="457200" indent="-457200" eaLnBrk="1" hangingPunct="1">
              <a:spcBef>
                <a:spcPct val="20000"/>
              </a:spcBef>
              <a:buFont typeface="+mj-lt"/>
              <a:buAutoNum type="arabicPeriod" startAt="2"/>
              <a:defRPr/>
            </a:pPr>
            <a:r>
              <a:rPr lang="en-US" kern="0" dirty="0">
                <a:latin typeface="Comic Sans MS" pitchFamily="66" charset="0"/>
                <a:cs typeface="Arial" charset="0"/>
              </a:rPr>
              <a:t>It is also doubtful that theological knowledge – </a:t>
            </a:r>
            <a:r>
              <a:rPr lang="en-US" kern="0" dirty="0">
                <a:solidFill>
                  <a:srgbClr val="0000FF"/>
                </a:solidFill>
                <a:latin typeface="Comic Sans MS" pitchFamily="66" charset="0"/>
                <a:cs typeface="Arial" charset="0"/>
              </a:rPr>
              <a:t>or knowledge of the existence of God</a:t>
            </a:r>
            <a:r>
              <a:rPr lang="en-US" kern="0" dirty="0">
                <a:latin typeface="Comic Sans MS" pitchFamily="66" charset="0"/>
                <a:cs typeface="Arial" charset="0"/>
              </a:rPr>
              <a:t> - can be acquired through observation. </a:t>
            </a:r>
          </a:p>
          <a:p>
            <a:pPr marL="457200" indent="-457200" eaLnBrk="1" hangingPunct="1">
              <a:spcBef>
                <a:spcPct val="20000"/>
              </a:spcBef>
              <a:defRPr/>
            </a:pPr>
            <a:endParaRPr lang="en-US" kern="0" dirty="0">
              <a:latin typeface="Comic Sans MS" pitchFamily="66" charset="0"/>
              <a:cs typeface="Arial" charset="0"/>
            </a:endParaRPr>
          </a:p>
          <a:p>
            <a:pPr marL="457200" indent="-457200" eaLnBrk="1" hangingPunct="1">
              <a:spcBef>
                <a:spcPct val="20000"/>
              </a:spcBef>
              <a:buFont typeface="+mj-lt"/>
              <a:buAutoNum type="arabicPeriod" startAt="2"/>
              <a:defRPr/>
            </a:pPr>
            <a:endParaRPr lang="en-US" kern="0" dirty="0">
              <a:latin typeface="Comic Sans MS" pitchFamily="66" charset="0"/>
              <a:cs typeface="Arial" charset="0"/>
            </a:endParaRPr>
          </a:p>
        </p:txBody>
      </p:sp>
    </p:spTree>
    <p:extLst>
      <p:ext uri="{BB962C8B-B14F-4D97-AF65-F5344CB8AC3E}">
        <p14:creationId xmlns:p14="http://schemas.microsoft.com/office/powerpoint/2010/main" val="33011200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9D693B76-630C-824D-B4ED-221463893280}"/>
              </a:ext>
            </a:extLst>
          </p:cNvPr>
          <p:cNvSpPr>
            <a:spLocks noGrp="1"/>
          </p:cNvSpPr>
          <p:nvPr>
            <p:ph type="title"/>
          </p:nvPr>
        </p:nvSpPr>
        <p:spPr>
          <a:xfrm>
            <a:off x="605800" y="156633"/>
            <a:ext cx="8229600" cy="566738"/>
          </a:xfrm>
        </p:spPr>
        <p:txBody>
          <a:bodyPr/>
          <a:lstStyle/>
          <a:p>
            <a:pPr algn="ctr"/>
            <a:r>
              <a:rPr lang="en-GB" altLang="en-US" sz="3200" i="1" dirty="0">
                <a:solidFill>
                  <a:srgbClr val="FF0000"/>
                </a:solidFill>
                <a:latin typeface="Comic Sans MS" panose="030F0902030302020204" pitchFamily="66" charset="0"/>
                <a:cs typeface="Arial" panose="020B0604020202020204" pitchFamily="34" charset="0"/>
              </a:rPr>
              <a:t>Cogito ergo sum</a:t>
            </a:r>
          </a:p>
        </p:txBody>
      </p:sp>
      <p:sp>
        <p:nvSpPr>
          <p:cNvPr id="6" name="Content Placeholder 2">
            <a:extLst>
              <a:ext uri="{FF2B5EF4-FFF2-40B4-BE49-F238E27FC236}">
                <a16:creationId xmlns:a16="http://schemas.microsoft.com/office/drawing/2014/main" id="{A5ED91FF-FEBF-2343-8B54-4015E87F453D}"/>
              </a:ext>
            </a:extLst>
          </p:cNvPr>
          <p:cNvSpPr>
            <a:spLocks noGrp="1"/>
          </p:cNvSpPr>
          <p:nvPr>
            <p:ph idx="1"/>
          </p:nvPr>
        </p:nvSpPr>
        <p:spPr>
          <a:xfrm>
            <a:off x="457200" y="897097"/>
            <a:ext cx="8229600" cy="4897437"/>
          </a:xfrm>
        </p:spPr>
        <p:txBody>
          <a:bodyPr>
            <a:noAutofit/>
          </a:bodyPr>
          <a:lstStyle/>
          <a:p>
            <a:pPr>
              <a:buFont typeface="Arial" charset="0"/>
              <a:buNone/>
              <a:defRPr/>
            </a:pPr>
            <a:r>
              <a:rPr lang="en-GB" sz="1800" dirty="0">
                <a:latin typeface="Comic Sans MS" pitchFamily="66" charset="0"/>
              </a:rPr>
              <a:t>   The philosophy of the seventeenth century mathematician, Rene </a:t>
            </a:r>
            <a:r>
              <a:rPr lang="en-GB" sz="1800" dirty="0" err="1">
                <a:latin typeface="Comic Sans MS" pitchFamily="66" charset="0"/>
              </a:rPr>
              <a:t>Decartes</a:t>
            </a:r>
            <a:r>
              <a:rPr lang="en-GB" sz="1800" dirty="0">
                <a:latin typeface="Comic Sans MS" pitchFamily="66" charset="0"/>
              </a:rPr>
              <a:t>, is encapsulated beautifully by the Latin phrase </a:t>
            </a:r>
            <a:r>
              <a:rPr lang="en-GB" sz="1800" i="1" dirty="0">
                <a:solidFill>
                  <a:srgbClr val="FF0000"/>
                </a:solidFill>
                <a:latin typeface="Comic Sans MS" pitchFamily="66" charset="0"/>
              </a:rPr>
              <a:t>cogito ergo sum</a:t>
            </a:r>
            <a:r>
              <a:rPr lang="en-GB" sz="1800" dirty="0">
                <a:latin typeface="Comic Sans MS" pitchFamily="66" charset="0"/>
              </a:rPr>
              <a:t>, which when translated means:</a:t>
            </a:r>
          </a:p>
          <a:p>
            <a:pPr algn="ctr">
              <a:buFont typeface="Arial" charset="0"/>
              <a:buNone/>
              <a:defRPr/>
            </a:pPr>
            <a:r>
              <a:rPr lang="en-GB" sz="1800" i="1" dirty="0">
                <a:solidFill>
                  <a:srgbClr val="0000FF"/>
                </a:solidFill>
                <a:latin typeface="Comic Sans MS" pitchFamily="66" charset="0"/>
              </a:rPr>
              <a:t>    ‘I think therefore I am.’</a:t>
            </a:r>
          </a:p>
          <a:p>
            <a:pPr lvl="1">
              <a:buFont typeface="Arial" charset="0"/>
              <a:buNone/>
              <a:defRPr/>
            </a:pPr>
            <a:endParaRPr lang="en-GB" sz="1800" dirty="0">
              <a:latin typeface="Comic Sans MS" pitchFamily="66" charset="0"/>
            </a:endParaRPr>
          </a:p>
          <a:p>
            <a:pPr lvl="1">
              <a:buFont typeface="Arial" charset="0"/>
              <a:buNone/>
              <a:defRPr/>
            </a:pPr>
            <a:r>
              <a:rPr lang="en-GB" sz="1800" dirty="0">
                <a:latin typeface="Comic Sans MS" pitchFamily="66" charset="0"/>
              </a:rPr>
              <a:t>The argument advanced by </a:t>
            </a:r>
            <a:r>
              <a:rPr lang="en-GB" sz="1800" dirty="0" err="1">
                <a:latin typeface="Comic Sans MS" pitchFamily="66" charset="0"/>
              </a:rPr>
              <a:t>Decartes</a:t>
            </a:r>
            <a:r>
              <a:rPr lang="en-GB" sz="1800" dirty="0">
                <a:latin typeface="Comic Sans MS" pitchFamily="66" charset="0"/>
              </a:rPr>
              <a:t> </a:t>
            </a:r>
            <a:r>
              <a:rPr lang="en-GB" sz="1800" dirty="0">
                <a:solidFill>
                  <a:srgbClr val="FF0000"/>
                </a:solidFill>
                <a:latin typeface="Comic Sans MS" pitchFamily="66" charset="0"/>
              </a:rPr>
              <a:t>‘cogito ergo sum</a:t>
            </a:r>
            <a:r>
              <a:rPr lang="en-GB" sz="1800" dirty="0">
                <a:latin typeface="Comic Sans MS" pitchFamily="66" charset="0"/>
              </a:rPr>
              <a:t>’</a:t>
            </a:r>
            <a:r>
              <a:rPr lang="en-GB" sz="1800" i="1" dirty="0">
                <a:latin typeface="Comic Sans MS" pitchFamily="66" charset="0"/>
              </a:rPr>
              <a:t> is</a:t>
            </a:r>
          </a:p>
          <a:p>
            <a:pPr lvl="1">
              <a:buFont typeface="Arial" charset="0"/>
              <a:buNone/>
              <a:defRPr/>
            </a:pPr>
            <a:r>
              <a:rPr lang="en-GB" sz="1800" i="1" dirty="0">
                <a:latin typeface="Comic Sans MS" pitchFamily="66" charset="0"/>
              </a:rPr>
              <a:t>twofold:</a:t>
            </a:r>
            <a:endParaRPr lang="en-GB" sz="1800" i="1" dirty="0">
              <a:solidFill>
                <a:srgbClr val="FF0000"/>
              </a:solidFill>
              <a:latin typeface="Comic Sans MS" pitchFamily="66" charset="0"/>
            </a:endParaRPr>
          </a:p>
          <a:p>
            <a:pPr marL="850392" lvl="1" indent="-457200">
              <a:buFont typeface="Arial" charset="0"/>
              <a:buAutoNum type="arabicPeriod"/>
              <a:defRPr/>
            </a:pPr>
            <a:r>
              <a:rPr lang="en-GB" sz="1800" i="1" dirty="0">
                <a:solidFill>
                  <a:srgbClr val="0000FF"/>
                </a:solidFill>
                <a:latin typeface="Comic Sans MS" pitchFamily="66" charset="0"/>
              </a:rPr>
              <a:t>That our knowledge of objects and shapes could not have come to us via the senses; we possess such knowledge </a:t>
            </a:r>
            <a:r>
              <a:rPr lang="en-GB" sz="1800" i="1" dirty="0">
                <a:solidFill>
                  <a:srgbClr val="FF0000"/>
                </a:solidFill>
                <a:latin typeface="Comic Sans MS" pitchFamily="66" charset="0"/>
              </a:rPr>
              <a:t>innately</a:t>
            </a:r>
            <a:r>
              <a:rPr lang="en-GB" sz="1800" i="1" dirty="0">
                <a:solidFill>
                  <a:srgbClr val="0000FF"/>
                </a:solidFill>
                <a:latin typeface="Comic Sans MS" pitchFamily="66" charset="0"/>
              </a:rPr>
              <a:t>, </a:t>
            </a:r>
            <a:r>
              <a:rPr lang="en-GB" sz="1800" i="1" dirty="0">
                <a:solidFill>
                  <a:srgbClr val="FF0000"/>
                </a:solidFill>
                <a:latin typeface="Comic Sans MS" pitchFamily="66" charset="0"/>
              </a:rPr>
              <a:t>before we experience any sensory contact with the world around us</a:t>
            </a:r>
            <a:r>
              <a:rPr lang="en-GB" sz="1800" i="1" dirty="0">
                <a:solidFill>
                  <a:srgbClr val="0000FF"/>
                </a:solidFill>
                <a:latin typeface="Comic Sans MS" pitchFamily="66" charset="0"/>
              </a:rPr>
              <a:t>.</a:t>
            </a:r>
          </a:p>
          <a:p>
            <a:pPr marL="850392" lvl="1" indent="-457200">
              <a:buFont typeface="Arial" charset="0"/>
              <a:buAutoNum type="arabicPeriod"/>
              <a:defRPr/>
            </a:pPr>
            <a:r>
              <a:rPr lang="en-GB" sz="1800" i="1" dirty="0">
                <a:solidFill>
                  <a:srgbClr val="0000FF"/>
                </a:solidFill>
                <a:latin typeface="Comic Sans MS" pitchFamily="66" charset="0"/>
              </a:rPr>
              <a:t>That we can acquire non-experiential knowledge – or some truths – through reflection over time on the relevant subject matter. For example we can  come to know that the sum of the interior  angles of a triangle add up to 180</a:t>
            </a:r>
            <a:r>
              <a:rPr lang="en-GB" sz="1800" i="1" baseline="30000" dirty="0">
                <a:solidFill>
                  <a:srgbClr val="0000FF"/>
                </a:solidFill>
                <a:latin typeface="Comic Sans MS" pitchFamily="66" charset="0"/>
              </a:rPr>
              <a:t>o</a:t>
            </a:r>
            <a:r>
              <a:rPr lang="en-GB" sz="1800" i="1" dirty="0">
                <a:solidFill>
                  <a:srgbClr val="0000FF"/>
                </a:solidFill>
                <a:latin typeface="Comic Sans MS" pitchFamily="66" charset="0"/>
              </a:rPr>
              <a:t> by  proving this mathematically.</a:t>
            </a:r>
            <a:endParaRPr lang="en-GB" sz="1800" dirty="0">
              <a:latin typeface="Comic Sans MS" pitchFamily="66" charset="0"/>
            </a:endParaRPr>
          </a:p>
          <a:p>
            <a:pPr>
              <a:buFont typeface="Arial" charset="0"/>
              <a:buNone/>
              <a:defRPr/>
            </a:pPr>
            <a:r>
              <a:rPr lang="en-GB" sz="1800" dirty="0" err="1">
                <a:latin typeface="Comic Sans MS" pitchFamily="66" charset="0"/>
              </a:rPr>
              <a:t>Decartes</a:t>
            </a:r>
            <a:r>
              <a:rPr lang="en-GB" sz="1800" dirty="0">
                <a:latin typeface="Comic Sans MS" pitchFamily="66" charset="0"/>
              </a:rPr>
              <a:t> observations offers an explanation of </a:t>
            </a:r>
            <a:r>
              <a:rPr lang="en-GB" sz="1800" i="1" u="sng" dirty="0">
                <a:solidFill>
                  <a:srgbClr val="00CC00"/>
                </a:solidFill>
                <a:latin typeface="Comic Sans MS" pitchFamily="66" charset="0"/>
              </a:rPr>
              <a:t>pure rationalism</a:t>
            </a:r>
          </a:p>
          <a:p>
            <a:pPr>
              <a:buFont typeface="Arial" charset="0"/>
              <a:buNone/>
              <a:defRPr/>
            </a:pPr>
            <a:endParaRPr lang="en-GB" sz="1800" dirty="0">
              <a:latin typeface="Comic Sans MS" pitchFamily="66" charset="0"/>
            </a:endParaRPr>
          </a:p>
          <a:p>
            <a:pPr>
              <a:buFont typeface="Arial" charset="0"/>
              <a:buNone/>
              <a:defRPr/>
            </a:pPr>
            <a:endParaRPr lang="en-GB" sz="1800" dirty="0">
              <a:latin typeface="Comic Sans MS" pitchFamily="66" charset="0"/>
            </a:endParaRPr>
          </a:p>
        </p:txBody>
      </p:sp>
      <p:sp>
        <p:nvSpPr>
          <p:cNvPr id="19459" name="Slide Number Placeholder 3">
            <a:extLst>
              <a:ext uri="{FF2B5EF4-FFF2-40B4-BE49-F238E27FC236}">
                <a16:creationId xmlns:a16="http://schemas.microsoft.com/office/drawing/2014/main" id="{7B70025C-2D62-CA4F-B56D-35B193B834DC}"/>
              </a:ext>
            </a:extLst>
          </p:cNvPr>
          <p:cNvSpPr txBox="1">
            <a:spLocks noChangeArrowheads="1"/>
          </p:cNvSpPr>
          <p:nvPr/>
        </p:nvSpPr>
        <p:spPr bwMode="auto">
          <a:xfrm>
            <a:off x="8077200" y="6508750"/>
            <a:ext cx="7620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lstStyle>
            <a:lvl1pPr>
              <a:lnSpc>
                <a:spcPct val="90000"/>
              </a:lnSpc>
              <a:spcBef>
                <a:spcPts val="750"/>
              </a:spcBef>
              <a:buFont typeface="Arial" panose="020B0604020202020204" pitchFamily="34" charset="0"/>
              <a:buChar char="•"/>
              <a:defRPr sz="2400">
                <a:solidFill>
                  <a:schemeClr val="tx1"/>
                </a:solidFill>
                <a:latin typeface="Arial" panose="020B0604020202020204" pitchFamily="34" charset="0"/>
              </a:defRPr>
            </a:lvl1pPr>
            <a:lvl2pPr marL="742950" indent="-285750">
              <a:lnSpc>
                <a:spcPct val="90000"/>
              </a:lnSpc>
              <a:spcBef>
                <a:spcPts val="375"/>
              </a:spcBef>
              <a:buFont typeface="Arial" panose="020B0604020202020204" pitchFamily="34" charset="0"/>
              <a:buChar char="•"/>
              <a:defRPr sz="2200">
                <a:solidFill>
                  <a:schemeClr val="tx1"/>
                </a:solidFill>
                <a:latin typeface="Arial" panose="020B0604020202020204" pitchFamily="34" charset="0"/>
              </a:defRPr>
            </a:lvl2pPr>
            <a:lvl3pPr marL="1143000" indent="-228600">
              <a:lnSpc>
                <a:spcPct val="90000"/>
              </a:lnSpc>
              <a:spcBef>
                <a:spcPts val="375"/>
              </a:spcBef>
              <a:buFont typeface="Arial" panose="020B0604020202020204" pitchFamily="34" charset="0"/>
              <a:buChar char="•"/>
              <a:defRPr sz="2400">
                <a:solidFill>
                  <a:schemeClr val="tx1"/>
                </a:solidFill>
                <a:latin typeface="Arial" panose="020B0604020202020204" pitchFamily="34" charset="0"/>
              </a:defRPr>
            </a:lvl3pPr>
            <a:lvl4pPr marL="16002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4pPr>
            <a:lvl5pPr marL="20574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9pPr>
          </a:lstStyle>
          <a:p>
            <a:pPr algn="r" eaLnBrk="1" hangingPunct="1">
              <a:lnSpc>
                <a:spcPct val="100000"/>
              </a:lnSpc>
              <a:spcBef>
                <a:spcPct val="0"/>
              </a:spcBef>
              <a:buFontTx/>
              <a:buNone/>
            </a:pPr>
            <a:fld id="{3354D5C5-9CBB-0C4F-9382-92F0519054B7}" type="slidenum">
              <a:rPr lang="en-GB" altLang="en-US" sz="1200">
                <a:solidFill>
                  <a:srgbClr val="007FC1"/>
                </a:solidFill>
              </a:rPr>
              <a:pPr algn="r" eaLnBrk="1" hangingPunct="1">
                <a:lnSpc>
                  <a:spcPct val="100000"/>
                </a:lnSpc>
                <a:spcBef>
                  <a:spcPct val="0"/>
                </a:spcBef>
                <a:buFontTx/>
                <a:buNone/>
              </a:pPr>
              <a:t>6</a:t>
            </a:fld>
            <a:endParaRPr lang="en-GB" altLang="en-US" sz="1200">
              <a:solidFill>
                <a:srgbClr val="007FC1"/>
              </a:solidFill>
            </a:endParaRPr>
          </a:p>
        </p:txBody>
      </p:sp>
    </p:spTree>
    <p:extLst>
      <p:ext uri="{BB962C8B-B14F-4D97-AF65-F5344CB8AC3E}">
        <p14:creationId xmlns:p14="http://schemas.microsoft.com/office/powerpoint/2010/main" val="2939688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Number Placeholder 3">
            <a:extLst>
              <a:ext uri="{FF2B5EF4-FFF2-40B4-BE49-F238E27FC236}">
                <a16:creationId xmlns:a16="http://schemas.microsoft.com/office/drawing/2014/main" id="{02DB0369-5777-764E-803C-CEF568CB58E6}"/>
              </a:ext>
            </a:extLst>
          </p:cNvPr>
          <p:cNvSpPr>
            <a:spLocks noGrp="1"/>
          </p:cNvSpPr>
          <p:nvPr>
            <p:ph type="sldNum" sz="quarter" idx="4294967295"/>
          </p:nvPr>
        </p:nvSpPr>
        <p:spPr bwMode="auto">
          <a:xfrm>
            <a:off x="7924800" y="6356350"/>
            <a:ext cx="7620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400">
                <a:solidFill>
                  <a:schemeClr val="tx1"/>
                </a:solidFill>
                <a:latin typeface="Arial" panose="020B0604020202020204" pitchFamily="34" charset="0"/>
              </a:defRPr>
            </a:lvl1pPr>
            <a:lvl2pPr marL="742950" indent="-285750">
              <a:lnSpc>
                <a:spcPct val="90000"/>
              </a:lnSpc>
              <a:spcBef>
                <a:spcPts val="375"/>
              </a:spcBef>
              <a:buFont typeface="Arial" panose="020B0604020202020204" pitchFamily="34" charset="0"/>
              <a:buChar char="•"/>
              <a:defRPr sz="2200">
                <a:solidFill>
                  <a:schemeClr val="tx1"/>
                </a:solidFill>
                <a:latin typeface="Arial" panose="020B0604020202020204" pitchFamily="34" charset="0"/>
              </a:defRPr>
            </a:lvl2pPr>
            <a:lvl3pPr marL="1143000" indent="-228600">
              <a:lnSpc>
                <a:spcPct val="90000"/>
              </a:lnSpc>
              <a:spcBef>
                <a:spcPts val="375"/>
              </a:spcBef>
              <a:buFont typeface="Arial" panose="020B0604020202020204" pitchFamily="34" charset="0"/>
              <a:buChar char="•"/>
              <a:defRPr sz="2400">
                <a:solidFill>
                  <a:schemeClr val="tx1"/>
                </a:solidFill>
                <a:latin typeface="Arial" panose="020B0604020202020204" pitchFamily="34" charset="0"/>
              </a:defRPr>
            </a:lvl3pPr>
            <a:lvl4pPr marL="16002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4pPr>
            <a:lvl5pPr marL="20574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9pPr>
          </a:lstStyle>
          <a:p>
            <a:pPr eaLnBrk="1" hangingPunct="1">
              <a:lnSpc>
                <a:spcPct val="100000"/>
              </a:lnSpc>
              <a:spcBef>
                <a:spcPct val="0"/>
              </a:spcBef>
              <a:buFontTx/>
              <a:buNone/>
            </a:pPr>
            <a:fld id="{FFDD1307-7F8D-5940-B1ED-8C19A394CEA2}" type="slidenum">
              <a:rPr lang="en-GB" altLang="en-US" sz="1800"/>
              <a:pPr eaLnBrk="1" hangingPunct="1">
                <a:lnSpc>
                  <a:spcPct val="100000"/>
                </a:lnSpc>
                <a:spcBef>
                  <a:spcPct val="0"/>
                </a:spcBef>
                <a:buFontTx/>
                <a:buNone/>
              </a:pPr>
              <a:t>7</a:t>
            </a:fld>
            <a:endParaRPr lang="en-GB" altLang="en-US" sz="1800"/>
          </a:p>
        </p:txBody>
      </p:sp>
      <p:sp>
        <p:nvSpPr>
          <p:cNvPr id="5" name="Rectangle 5">
            <a:extLst>
              <a:ext uri="{FF2B5EF4-FFF2-40B4-BE49-F238E27FC236}">
                <a16:creationId xmlns:a16="http://schemas.microsoft.com/office/drawing/2014/main" id="{BDF5AF79-C994-034F-A99F-DA17DF774402}"/>
              </a:ext>
            </a:extLst>
          </p:cNvPr>
          <p:cNvSpPr txBox="1">
            <a:spLocks noChangeArrowheads="1"/>
          </p:cNvSpPr>
          <p:nvPr/>
        </p:nvSpPr>
        <p:spPr>
          <a:xfrm>
            <a:off x="313531" y="259998"/>
            <a:ext cx="8507413" cy="720725"/>
          </a:xfrm>
          <a:prstGeom prst="rect">
            <a:avLst/>
          </a:prstGeom>
          <a:noFill/>
        </p:spPr>
        <p:txBody>
          <a:bodyPr/>
          <a:lstStyle/>
          <a:p>
            <a:pPr marL="342900" indent="-342900" algn="ctr" eaLnBrk="1" hangingPunct="1">
              <a:spcBef>
                <a:spcPct val="20000"/>
              </a:spcBef>
              <a:defRPr/>
            </a:pPr>
            <a:r>
              <a:rPr lang="en-GB" sz="2400" b="1" kern="0" dirty="0">
                <a:latin typeface="Comic Sans MS" pitchFamily="66" charset="0"/>
                <a:cs typeface="Arial" charset="0"/>
              </a:rPr>
              <a:t>So to the meanings of </a:t>
            </a:r>
            <a:r>
              <a:rPr lang="en-GB" sz="2400" b="1" kern="0" dirty="0">
                <a:solidFill>
                  <a:srgbClr val="9900CC"/>
                </a:solidFill>
                <a:latin typeface="Comic Sans MS" pitchFamily="66" charset="0"/>
                <a:cs typeface="Arial" charset="0"/>
              </a:rPr>
              <a:t>Empiricism</a:t>
            </a:r>
            <a:r>
              <a:rPr lang="en-GB" sz="2400" b="1" kern="0" dirty="0">
                <a:latin typeface="Comic Sans MS" pitchFamily="66" charset="0"/>
                <a:cs typeface="Arial" charset="0"/>
              </a:rPr>
              <a:t> and </a:t>
            </a:r>
            <a:r>
              <a:rPr lang="en-GB" sz="2400" b="1" kern="0" dirty="0">
                <a:solidFill>
                  <a:srgbClr val="CC6600"/>
                </a:solidFill>
                <a:latin typeface="Comic Sans MS" pitchFamily="66" charset="0"/>
                <a:cs typeface="Arial" charset="0"/>
              </a:rPr>
              <a:t>Rationalism?</a:t>
            </a:r>
          </a:p>
          <a:p>
            <a:pPr marL="742950" lvl="1" indent="-285750" eaLnBrk="1" hangingPunct="1">
              <a:spcBef>
                <a:spcPct val="20000"/>
              </a:spcBef>
              <a:buFontTx/>
              <a:buChar char="–"/>
              <a:defRPr/>
            </a:pPr>
            <a:endParaRPr lang="en-US" kern="0" dirty="0">
              <a:latin typeface="Comic Sans MS" pitchFamily="66" charset="0"/>
              <a:cs typeface="Arial" charset="0"/>
            </a:endParaRPr>
          </a:p>
        </p:txBody>
      </p:sp>
      <p:sp>
        <p:nvSpPr>
          <p:cNvPr id="7" name="Rectangle 3">
            <a:extLst>
              <a:ext uri="{FF2B5EF4-FFF2-40B4-BE49-F238E27FC236}">
                <a16:creationId xmlns:a16="http://schemas.microsoft.com/office/drawing/2014/main" id="{78D9AAC8-B3B2-EB4A-9CED-B8FB64191AC2}"/>
              </a:ext>
            </a:extLst>
          </p:cNvPr>
          <p:cNvSpPr txBox="1">
            <a:spLocks noChangeArrowheads="1"/>
          </p:cNvSpPr>
          <p:nvPr/>
        </p:nvSpPr>
        <p:spPr>
          <a:xfrm>
            <a:off x="313531" y="2671634"/>
            <a:ext cx="8229600" cy="2303462"/>
          </a:xfrm>
          <a:prstGeom prst="rect">
            <a:avLst/>
          </a:prstGeom>
        </p:spPr>
        <p:txBody>
          <a:bodyPr/>
          <a:lstStyle/>
          <a:p>
            <a:pPr marL="342900" indent="-342900" eaLnBrk="1" hangingPunct="1">
              <a:spcBef>
                <a:spcPct val="20000"/>
              </a:spcBef>
              <a:buFontTx/>
              <a:buChar char="•"/>
              <a:defRPr/>
            </a:pPr>
            <a:r>
              <a:rPr lang="en-US" sz="2000" b="1" i="1" kern="0" dirty="0">
                <a:solidFill>
                  <a:srgbClr val="CC6600"/>
                </a:solidFill>
                <a:latin typeface="Comic Sans MS" pitchFamily="66" charset="0"/>
                <a:cs typeface="Arial" charset="0"/>
              </a:rPr>
              <a:t>Rationalism</a:t>
            </a:r>
          </a:p>
          <a:p>
            <a:pPr marL="742950" lvl="1" indent="-285750" eaLnBrk="1" hangingPunct="1">
              <a:spcBef>
                <a:spcPct val="20000"/>
              </a:spcBef>
              <a:defRPr/>
            </a:pPr>
            <a:r>
              <a:rPr lang="en-US" kern="0" dirty="0">
                <a:latin typeface="Comic Sans MS" pitchFamily="66" charset="0"/>
                <a:cs typeface="Arial" charset="0"/>
              </a:rPr>
              <a:t>   </a:t>
            </a:r>
            <a:r>
              <a:rPr lang="en-US" i="1" kern="0" dirty="0">
                <a:latin typeface="Comic Sans MS" pitchFamily="66" charset="0"/>
                <a:cs typeface="Arial" charset="0"/>
              </a:rPr>
              <a:t>“An alternative philosophical theory which holds that knowledge of the world is innate and non-experiential  and flows through  reason, beliefs and ideas”</a:t>
            </a:r>
          </a:p>
          <a:p>
            <a:pPr marL="742950" lvl="1" indent="-285750" eaLnBrk="1" hangingPunct="1">
              <a:spcBef>
                <a:spcPct val="20000"/>
              </a:spcBef>
              <a:defRPr/>
            </a:pPr>
            <a:endParaRPr lang="en-US" i="1" kern="0" dirty="0">
              <a:latin typeface="Comic Sans MS" pitchFamily="66" charset="0"/>
              <a:cs typeface="Arial" charset="0"/>
            </a:endParaRPr>
          </a:p>
          <a:p>
            <a:pPr marL="742950" lvl="1" indent="-285750" eaLnBrk="1" hangingPunct="1">
              <a:spcBef>
                <a:spcPct val="20000"/>
              </a:spcBef>
              <a:defRPr/>
            </a:pPr>
            <a:r>
              <a:rPr lang="en-US" b="1" i="1" kern="0" dirty="0">
                <a:latin typeface="Comic Sans MS" pitchFamily="66" charset="0"/>
                <a:cs typeface="Arial" charset="0"/>
              </a:rPr>
              <a:t>So….</a:t>
            </a:r>
            <a:r>
              <a:rPr lang="en-US" b="1" i="1" kern="0" dirty="0">
                <a:solidFill>
                  <a:srgbClr val="7030A0"/>
                </a:solidFill>
                <a:latin typeface="Comic Sans MS" pitchFamily="66" charset="0"/>
                <a:cs typeface="Arial" charset="0"/>
              </a:rPr>
              <a:t>Empiricism</a:t>
            </a:r>
            <a:r>
              <a:rPr lang="en-US" b="1" i="1" kern="0" dirty="0">
                <a:latin typeface="Comic Sans MS" pitchFamily="66" charset="0"/>
                <a:cs typeface="Arial" charset="0"/>
              </a:rPr>
              <a:t> and </a:t>
            </a:r>
            <a:r>
              <a:rPr lang="en-US" b="1" i="1" kern="0" dirty="0">
                <a:solidFill>
                  <a:srgbClr val="C00000"/>
                </a:solidFill>
                <a:latin typeface="Comic Sans MS" pitchFamily="66" charset="0"/>
                <a:cs typeface="Arial" charset="0"/>
              </a:rPr>
              <a:t>rationalism</a:t>
            </a:r>
            <a:r>
              <a:rPr lang="en-US" b="1" i="1" kern="0" dirty="0">
                <a:latin typeface="Comic Sans MS" pitchFamily="66" charset="0"/>
                <a:cs typeface="Arial" charset="0"/>
              </a:rPr>
              <a:t> represent the two key diametrically </a:t>
            </a:r>
          </a:p>
          <a:p>
            <a:pPr marL="742950" lvl="1" indent="-285750" eaLnBrk="1" hangingPunct="1">
              <a:spcBef>
                <a:spcPct val="20000"/>
              </a:spcBef>
              <a:defRPr/>
            </a:pPr>
            <a:r>
              <a:rPr lang="en-US" b="1" i="1" kern="0" dirty="0">
                <a:latin typeface="Comic Sans MS" pitchFamily="66" charset="0"/>
                <a:cs typeface="Arial" charset="0"/>
              </a:rPr>
              <a:t>apposed  epistemologies.</a:t>
            </a:r>
          </a:p>
          <a:p>
            <a:pPr marL="742950" lvl="1" indent="-285750" eaLnBrk="1" hangingPunct="1">
              <a:spcBef>
                <a:spcPct val="20000"/>
              </a:spcBef>
              <a:defRPr/>
            </a:pPr>
            <a:endParaRPr lang="en-US" i="1" kern="0" dirty="0">
              <a:latin typeface="Comic Sans MS" pitchFamily="66" charset="0"/>
              <a:cs typeface="Arial" charset="0"/>
            </a:endParaRPr>
          </a:p>
        </p:txBody>
      </p:sp>
      <p:sp>
        <p:nvSpPr>
          <p:cNvPr id="8" name="Rectangle 3">
            <a:extLst>
              <a:ext uri="{FF2B5EF4-FFF2-40B4-BE49-F238E27FC236}">
                <a16:creationId xmlns:a16="http://schemas.microsoft.com/office/drawing/2014/main" id="{4D1548A6-9B91-5247-A9E8-A7DE7576794C}"/>
              </a:ext>
            </a:extLst>
          </p:cNvPr>
          <p:cNvSpPr txBox="1">
            <a:spLocks noChangeArrowheads="1"/>
          </p:cNvSpPr>
          <p:nvPr/>
        </p:nvSpPr>
        <p:spPr>
          <a:xfrm>
            <a:off x="313531" y="1281113"/>
            <a:ext cx="8229600" cy="1368425"/>
          </a:xfrm>
          <a:prstGeom prst="rect">
            <a:avLst/>
          </a:prstGeom>
        </p:spPr>
        <p:txBody>
          <a:bodyPr/>
          <a:lstStyle/>
          <a:p>
            <a:pPr marL="342900" indent="-342900" eaLnBrk="1" hangingPunct="1">
              <a:spcBef>
                <a:spcPct val="20000"/>
              </a:spcBef>
              <a:buFontTx/>
              <a:buChar char="•"/>
              <a:defRPr/>
            </a:pPr>
            <a:r>
              <a:rPr lang="en-US" sz="2000" b="1" i="1" kern="0" dirty="0">
                <a:solidFill>
                  <a:srgbClr val="9900CC"/>
                </a:solidFill>
                <a:latin typeface="Comic Sans MS" pitchFamily="66" charset="0"/>
                <a:cs typeface="Arial" charset="0"/>
              </a:rPr>
              <a:t>Empiricism</a:t>
            </a:r>
          </a:p>
          <a:p>
            <a:pPr marL="742950" lvl="1" indent="-285750" eaLnBrk="1" hangingPunct="1">
              <a:spcBef>
                <a:spcPct val="20000"/>
              </a:spcBef>
              <a:defRPr/>
            </a:pPr>
            <a:r>
              <a:rPr lang="en-US" sz="2000" kern="0" dirty="0">
                <a:latin typeface="Comic Sans MS" pitchFamily="66" charset="0"/>
                <a:cs typeface="Arial" charset="0"/>
              </a:rPr>
              <a:t>   </a:t>
            </a:r>
            <a:r>
              <a:rPr lang="en-US" sz="2000" i="1" kern="0" dirty="0">
                <a:latin typeface="Comic Sans MS" pitchFamily="66" charset="0"/>
                <a:cs typeface="Arial" charset="0"/>
              </a:rPr>
              <a:t>“A philosophical  theory  which holds that all substantive knowledge of the world  is derived from experience”</a:t>
            </a:r>
          </a:p>
        </p:txBody>
      </p:sp>
    </p:spTree>
    <p:extLst>
      <p:ext uri="{BB962C8B-B14F-4D97-AF65-F5344CB8AC3E}">
        <p14:creationId xmlns:p14="http://schemas.microsoft.com/office/powerpoint/2010/main" val="42509954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Number Placeholder 3">
            <a:extLst>
              <a:ext uri="{FF2B5EF4-FFF2-40B4-BE49-F238E27FC236}">
                <a16:creationId xmlns:a16="http://schemas.microsoft.com/office/drawing/2014/main" id="{0536C797-27A3-724F-B11D-B2CBBA32DDE4}"/>
              </a:ext>
            </a:extLst>
          </p:cNvPr>
          <p:cNvSpPr>
            <a:spLocks noGrp="1"/>
          </p:cNvSpPr>
          <p:nvPr>
            <p:ph type="sldNum" sz="quarter" idx="4294967295"/>
          </p:nvPr>
        </p:nvSpPr>
        <p:spPr bwMode="auto">
          <a:xfrm>
            <a:off x="7924800" y="6356350"/>
            <a:ext cx="7620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400">
                <a:solidFill>
                  <a:schemeClr val="tx1"/>
                </a:solidFill>
                <a:latin typeface="Arial" panose="020B0604020202020204" pitchFamily="34" charset="0"/>
              </a:defRPr>
            </a:lvl1pPr>
            <a:lvl2pPr marL="742950" indent="-285750">
              <a:lnSpc>
                <a:spcPct val="90000"/>
              </a:lnSpc>
              <a:spcBef>
                <a:spcPts val="375"/>
              </a:spcBef>
              <a:buFont typeface="Arial" panose="020B0604020202020204" pitchFamily="34" charset="0"/>
              <a:buChar char="•"/>
              <a:defRPr sz="2200">
                <a:solidFill>
                  <a:schemeClr val="tx1"/>
                </a:solidFill>
                <a:latin typeface="Arial" panose="020B0604020202020204" pitchFamily="34" charset="0"/>
              </a:defRPr>
            </a:lvl2pPr>
            <a:lvl3pPr marL="1143000" indent="-228600">
              <a:lnSpc>
                <a:spcPct val="90000"/>
              </a:lnSpc>
              <a:spcBef>
                <a:spcPts val="375"/>
              </a:spcBef>
              <a:buFont typeface="Arial" panose="020B0604020202020204" pitchFamily="34" charset="0"/>
              <a:buChar char="•"/>
              <a:defRPr sz="2400">
                <a:solidFill>
                  <a:schemeClr val="tx1"/>
                </a:solidFill>
                <a:latin typeface="Arial" panose="020B0604020202020204" pitchFamily="34" charset="0"/>
              </a:defRPr>
            </a:lvl3pPr>
            <a:lvl4pPr marL="16002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4pPr>
            <a:lvl5pPr marL="20574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9pPr>
          </a:lstStyle>
          <a:p>
            <a:pPr eaLnBrk="1" hangingPunct="1">
              <a:lnSpc>
                <a:spcPct val="100000"/>
              </a:lnSpc>
              <a:spcBef>
                <a:spcPct val="0"/>
              </a:spcBef>
              <a:buFontTx/>
              <a:buNone/>
            </a:pPr>
            <a:fld id="{914D2CD6-FD31-8E4B-8D14-86C96AEAF7D9}" type="slidenum">
              <a:rPr lang="en-GB" altLang="en-US" sz="1800"/>
              <a:pPr eaLnBrk="1" hangingPunct="1">
                <a:lnSpc>
                  <a:spcPct val="100000"/>
                </a:lnSpc>
                <a:spcBef>
                  <a:spcPct val="0"/>
                </a:spcBef>
                <a:buFontTx/>
                <a:buNone/>
              </a:pPr>
              <a:t>8</a:t>
            </a:fld>
            <a:endParaRPr lang="en-GB" altLang="en-US" sz="1800"/>
          </a:p>
        </p:txBody>
      </p:sp>
      <p:sp>
        <p:nvSpPr>
          <p:cNvPr id="5" name="Rectangle 5">
            <a:extLst>
              <a:ext uri="{FF2B5EF4-FFF2-40B4-BE49-F238E27FC236}">
                <a16:creationId xmlns:a16="http://schemas.microsoft.com/office/drawing/2014/main" id="{5B8518DD-94EC-4B42-B5C1-8FE3D48050A6}"/>
              </a:ext>
            </a:extLst>
          </p:cNvPr>
          <p:cNvSpPr txBox="1">
            <a:spLocks noChangeArrowheads="1"/>
          </p:cNvSpPr>
          <p:nvPr/>
        </p:nvSpPr>
        <p:spPr>
          <a:xfrm>
            <a:off x="318293" y="92075"/>
            <a:ext cx="8507413" cy="720725"/>
          </a:xfrm>
          <a:prstGeom prst="rect">
            <a:avLst/>
          </a:prstGeom>
          <a:noFill/>
        </p:spPr>
        <p:txBody>
          <a:bodyPr/>
          <a:lstStyle/>
          <a:p>
            <a:pPr marL="342900" indent="-342900" algn="ctr" eaLnBrk="1" hangingPunct="1">
              <a:spcBef>
                <a:spcPct val="20000"/>
              </a:spcBef>
              <a:defRPr/>
            </a:pPr>
            <a:endParaRPr lang="en-GB" b="1" kern="0" dirty="0">
              <a:latin typeface="Comic Sans MS" pitchFamily="66" charset="0"/>
              <a:cs typeface="Arial" charset="0"/>
            </a:endParaRPr>
          </a:p>
          <a:p>
            <a:pPr marL="342900" indent="-342900" algn="ctr" eaLnBrk="1" hangingPunct="1">
              <a:spcBef>
                <a:spcPct val="20000"/>
              </a:spcBef>
              <a:defRPr/>
            </a:pPr>
            <a:r>
              <a:rPr lang="en-GB" sz="2400" b="1" kern="0" dirty="0">
                <a:latin typeface="Comic Sans MS" pitchFamily="66" charset="0"/>
                <a:cs typeface="Arial" charset="0"/>
              </a:rPr>
              <a:t>What are the meanings of </a:t>
            </a:r>
            <a:r>
              <a:rPr lang="en-GB" sz="2400" b="1" kern="0" dirty="0">
                <a:solidFill>
                  <a:srgbClr val="9900CC"/>
                </a:solidFill>
                <a:latin typeface="Comic Sans MS" pitchFamily="66" charset="0"/>
                <a:cs typeface="Arial" charset="0"/>
              </a:rPr>
              <a:t>Epistemology</a:t>
            </a:r>
            <a:r>
              <a:rPr lang="en-GB" sz="2400" b="1" kern="0" dirty="0">
                <a:latin typeface="Comic Sans MS" pitchFamily="66" charset="0"/>
                <a:cs typeface="Arial" charset="0"/>
              </a:rPr>
              <a:t> and </a:t>
            </a:r>
            <a:r>
              <a:rPr lang="en-GB" sz="2400" b="1" kern="0" dirty="0">
                <a:solidFill>
                  <a:srgbClr val="CC6600"/>
                </a:solidFill>
                <a:latin typeface="Comic Sans MS" pitchFamily="66" charset="0"/>
                <a:cs typeface="Arial" charset="0"/>
              </a:rPr>
              <a:t>Ontology?</a:t>
            </a:r>
          </a:p>
          <a:p>
            <a:pPr marL="742950" lvl="1" indent="-285750" eaLnBrk="1" hangingPunct="1">
              <a:spcBef>
                <a:spcPct val="20000"/>
              </a:spcBef>
              <a:buFontTx/>
              <a:buChar char="–"/>
              <a:defRPr/>
            </a:pPr>
            <a:endParaRPr lang="en-US" kern="0" dirty="0">
              <a:latin typeface="Comic Sans MS" pitchFamily="66" charset="0"/>
              <a:cs typeface="Arial" charset="0"/>
            </a:endParaRPr>
          </a:p>
        </p:txBody>
      </p:sp>
      <p:sp>
        <p:nvSpPr>
          <p:cNvPr id="7" name="Rectangle 3">
            <a:extLst>
              <a:ext uri="{FF2B5EF4-FFF2-40B4-BE49-F238E27FC236}">
                <a16:creationId xmlns:a16="http://schemas.microsoft.com/office/drawing/2014/main" id="{4423C34E-49C3-2B4B-A021-9AC00364D93B}"/>
              </a:ext>
            </a:extLst>
          </p:cNvPr>
          <p:cNvSpPr txBox="1">
            <a:spLocks noChangeArrowheads="1"/>
          </p:cNvSpPr>
          <p:nvPr/>
        </p:nvSpPr>
        <p:spPr>
          <a:xfrm>
            <a:off x="318293" y="4021932"/>
            <a:ext cx="8229600" cy="1584325"/>
          </a:xfrm>
          <a:prstGeom prst="rect">
            <a:avLst/>
          </a:prstGeom>
        </p:spPr>
        <p:txBody>
          <a:bodyPr/>
          <a:lstStyle/>
          <a:p>
            <a:pPr marL="342900" indent="-342900" eaLnBrk="1" hangingPunct="1">
              <a:spcBef>
                <a:spcPct val="20000"/>
              </a:spcBef>
              <a:buFontTx/>
              <a:buChar char="•"/>
              <a:defRPr/>
            </a:pPr>
            <a:r>
              <a:rPr lang="en-US" sz="2000" b="1" i="1" kern="0" dirty="0">
                <a:solidFill>
                  <a:srgbClr val="CC6600"/>
                </a:solidFill>
                <a:latin typeface="Comic Sans MS" pitchFamily="66" charset="0"/>
                <a:cs typeface="Arial" charset="0"/>
              </a:rPr>
              <a:t>What is an ontology?</a:t>
            </a:r>
          </a:p>
          <a:p>
            <a:pPr marL="742950" lvl="1" indent="-285750" eaLnBrk="1" hangingPunct="1">
              <a:spcBef>
                <a:spcPct val="20000"/>
              </a:spcBef>
              <a:defRPr/>
            </a:pPr>
            <a:r>
              <a:rPr lang="en-US" kern="0" dirty="0">
                <a:latin typeface="Comic Sans MS" pitchFamily="66" charset="0"/>
                <a:cs typeface="Arial" charset="0"/>
              </a:rPr>
              <a:t>   </a:t>
            </a:r>
            <a:r>
              <a:rPr lang="en-US" i="1" kern="0" dirty="0">
                <a:latin typeface="Comic Sans MS" pitchFamily="66" charset="0"/>
                <a:cs typeface="Arial" charset="0"/>
              </a:rPr>
              <a:t>“The formal representation of a set of concepts within a domain and the relationships between </a:t>
            </a:r>
            <a:r>
              <a:rPr lang="en-US" sz="2000" i="1" kern="0" dirty="0">
                <a:latin typeface="Comic Sans MS" pitchFamily="66" charset="0"/>
                <a:cs typeface="Arial" charset="0"/>
              </a:rPr>
              <a:t>those</a:t>
            </a:r>
            <a:r>
              <a:rPr lang="en-US" i="1" kern="0" dirty="0">
                <a:latin typeface="Comic Sans MS" pitchFamily="66" charset="0"/>
                <a:cs typeface="Arial" charset="0"/>
              </a:rPr>
              <a:t> concepts. It is used to reason about the properties of that domain, and may be used to define that domain”</a:t>
            </a:r>
          </a:p>
        </p:txBody>
      </p:sp>
      <p:sp>
        <p:nvSpPr>
          <p:cNvPr id="8" name="Rectangle 3">
            <a:extLst>
              <a:ext uri="{FF2B5EF4-FFF2-40B4-BE49-F238E27FC236}">
                <a16:creationId xmlns:a16="http://schemas.microsoft.com/office/drawing/2014/main" id="{E6C24450-D60B-8E4B-A5A1-E525436B586B}"/>
              </a:ext>
            </a:extLst>
          </p:cNvPr>
          <p:cNvSpPr txBox="1">
            <a:spLocks noChangeArrowheads="1"/>
          </p:cNvSpPr>
          <p:nvPr/>
        </p:nvSpPr>
        <p:spPr>
          <a:xfrm>
            <a:off x="596106" y="1053941"/>
            <a:ext cx="8229600" cy="1368425"/>
          </a:xfrm>
          <a:prstGeom prst="rect">
            <a:avLst/>
          </a:prstGeom>
        </p:spPr>
        <p:txBody>
          <a:bodyPr/>
          <a:lstStyle/>
          <a:p>
            <a:pPr marL="342900" indent="-342900" eaLnBrk="1" hangingPunct="1">
              <a:spcBef>
                <a:spcPct val="20000"/>
              </a:spcBef>
              <a:buFontTx/>
              <a:buChar char="•"/>
              <a:defRPr/>
            </a:pPr>
            <a:r>
              <a:rPr lang="en-US" sz="2000" b="1" i="1" kern="0" dirty="0">
                <a:solidFill>
                  <a:srgbClr val="9900CC"/>
                </a:solidFill>
                <a:latin typeface="Comic Sans MS" pitchFamily="66" charset="0"/>
                <a:cs typeface="Arial" charset="0"/>
              </a:rPr>
              <a:t>What is Epistemology?</a:t>
            </a:r>
          </a:p>
          <a:p>
            <a:pPr marL="742950" lvl="1" indent="-285750" eaLnBrk="1" hangingPunct="1">
              <a:spcBef>
                <a:spcPct val="20000"/>
              </a:spcBef>
              <a:defRPr/>
            </a:pPr>
            <a:r>
              <a:rPr lang="en-US" sz="2000" kern="0" dirty="0">
                <a:latin typeface="Comic Sans MS" pitchFamily="66" charset="0"/>
                <a:cs typeface="Arial" charset="0"/>
              </a:rPr>
              <a:t>   </a:t>
            </a:r>
            <a:r>
              <a:rPr lang="en-US" sz="2000" i="1" kern="0" dirty="0">
                <a:latin typeface="Comic Sans MS" pitchFamily="66" charset="0"/>
                <a:cs typeface="Arial" charset="0"/>
              </a:rPr>
              <a:t>“The conventional belief systems and wisdom within a domain about how knowledge comes about, is to be conceptualized, interpreted and processed”</a:t>
            </a:r>
          </a:p>
        </p:txBody>
      </p:sp>
      <p:sp>
        <p:nvSpPr>
          <p:cNvPr id="9" name="Rectangle 3">
            <a:extLst>
              <a:ext uri="{FF2B5EF4-FFF2-40B4-BE49-F238E27FC236}">
                <a16:creationId xmlns:a16="http://schemas.microsoft.com/office/drawing/2014/main" id="{A0EE00D0-3A0C-8A40-950C-0384134BC84D}"/>
              </a:ext>
            </a:extLst>
          </p:cNvPr>
          <p:cNvSpPr txBox="1">
            <a:spLocks noChangeArrowheads="1"/>
          </p:cNvSpPr>
          <p:nvPr/>
        </p:nvSpPr>
        <p:spPr>
          <a:xfrm>
            <a:off x="457199" y="2577148"/>
            <a:ext cx="8229600" cy="1368425"/>
          </a:xfrm>
          <a:prstGeom prst="rect">
            <a:avLst/>
          </a:prstGeom>
        </p:spPr>
        <p:txBody>
          <a:bodyPr/>
          <a:lstStyle/>
          <a:p>
            <a:pPr marL="342900" indent="-342900" eaLnBrk="1" hangingPunct="1">
              <a:spcBef>
                <a:spcPct val="20000"/>
              </a:spcBef>
              <a:buFontTx/>
              <a:buChar char="•"/>
              <a:defRPr/>
            </a:pPr>
            <a:r>
              <a:rPr lang="en-US" sz="2000" b="1" i="1" kern="0" dirty="0">
                <a:solidFill>
                  <a:srgbClr val="0000FF"/>
                </a:solidFill>
                <a:latin typeface="Comic Sans MS" pitchFamily="66" charset="0"/>
                <a:cs typeface="Arial" charset="0"/>
              </a:rPr>
              <a:t>What is Methodology?</a:t>
            </a:r>
          </a:p>
          <a:p>
            <a:pPr marL="742950" lvl="1" indent="-285750" eaLnBrk="1" hangingPunct="1">
              <a:spcBef>
                <a:spcPct val="20000"/>
              </a:spcBef>
              <a:defRPr/>
            </a:pPr>
            <a:r>
              <a:rPr lang="en-US" sz="2000" kern="0" dirty="0">
                <a:latin typeface="Comic Sans MS" pitchFamily="66" charset="0"/>
                <a:cs typeface="Arial" charset="0"/>
              </a:rPr>
              <a:t>   </a:t>
            </a:r>
            <a:r>
              <a:rPr lang="en-US" sz="2000" i="1" kern="0" dirty="0">
                <a:latin typeface="Comic Sans MS" pitchFamily="66" charset="0"/>
                <a:cs typeface="Arial" charset="0"/>
              </a:rPr>
              <a:t>“This describes the </a:t>
            </a:r>
            <a:r>
              <a:rPr lang="en-US" sz="2000" i="1" kern="0" dirty="0">
                <a:solidFill>
                  <a:srgbClr val="7030A0"/>
                </a:solidFill>
                <a:latin typeface="Comic Sans MS" pitchFamily="66" charset="0"/>
                <a:cs typeface="Arial" charset="0"/>
              </a:rPr>
              <a:t>epistemological</a:t>
            </a:r>
            <a:r>
              <a:rPr lang="en-US" sz="2000" i="1" kern="0" dirty="0">
                <a:latin typeface="Comic Sans MS" pitchFamily="66" charset="0"/>
                <a:cs typeface="Arial" charset="0"/>
              </a:rPr>
              <a:t> position  adopted by the researcher  i.e. positivist or </a:t>
            </a:r>
            <a:r>
              <a:rPr lang="en-US" sz="2000" i="1" kern="0" dirty="0" err="1">
                <a:latin typeface="Comic Sans MS" pitchFamily="66" charset="0"/>
                <a:cs typeface="Arial" charset="0"/>
              </a:rPr>
              <a:t>interpretivist</a:t>
            </a:r>
            <a:r>
              <a:rPr lang="en-US" sz="2000" i="1" kern="0" dirty="0">
                <a:latin typeface="Comic Sans MS" pitchFamily="66" charset="0"/>
                <a:cs typeface="Arial" charset="0"/>
              </a:rPr>
              <a:t>, qualitative or quantitative, rationalist or empiricist”</a:t>
            </a:r>
          </a:p>
        </p:txBody>
      </p:sp>
    </p:spTree>
    <p:extLst>
      <p:ext uri="{BB962C8B-B14F-4D97-AF65-F5344CB8AC3E}">
        <p14:creationId xmlns:p14="http://schemas.microsoft.com/office/powerpoint/2010/main" val="1475032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Number Placeholder 3">
            <a:extLst>
              <a:ext uri="{FF2B5EF4-FFF2-40B4-BE49-F238E27FC236}">
                <a16:creationId xmlns:a16="http://schemas.microsoft.com/office/drawing/2014/main" id="{3ADFAAED-4B75-364A-8705-A2C47574BAD1}"/>
              </a:ext>
            </a:extLst>
          </p:cNvPr>
          <p:cNvSpPr>
            <a:spLocks noGrp="1"/>
          </p:cNvSpPr>
          <p:nvPr>
            <p:ph type="sldNum" sz="quarter" idx="4294967295"/>
          </p:nvPr>
        </p:nvSpPr>
        <p:spPr bwMode="auto">
          <a:xfrm>
            <a:off x="7924800" y="6356350"/>
            <a:ext cx="7620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400">
                <a:solidFill>
                  <a:schemeClr val="tx1"/>
                </a:solidFill>
                <a:latin typeface="Arial" panose="020B0604020202020204" pitchFamily="34" charset="0"/>
              </a:defRPr>
            </a:lvl1pPr>
            <a:lvl2pPr marL="742950" indent="-285750">
              <a:lnSpc>
                <a:spcPct val="90000"/>
              </a:lnSpc>
              <a:spcBef>
                <a:spcPts val="375"/>
              </a:spcBef>
              <a:buFont typeface="Arial" panose="020B0604020202020204" pitchFamily="34" charset="0"/>
              <a:buChar char="•"/>
              <a:defRPr sz="2200">
                <a:solidFill>
                  <a:schemeClr val="tx1"/>
                </a:solidFill>
                <a:latin typeface="Arial" panose="020B0604020202020204" pitchFamily="34" charset="0"/>
              </a:defRPr>
            </a:lvl2pPr>
            <a:lvl3pPr marL="1143000" indent="-228600">
              <a:lnSpc>
                <a:spcPct val="90000"/>
              </a:lnSpc>
              <a:spcBef>
                <a:spcPts val="375"/>
              </a:spcBef>
              <a:buFont typeface="Arial" panose="020B0604020202020204" pitchFamily="34" charset="0"/>
              <a:buChar char="•"/>
              <a:defRPr sz="2400">
                <a:solidFill>
                  <a:schemeClr val="tx1"/>
                </a:solidFill>
                <a:latin typeface="Arial" panose="020B0604020202020204" pitchFamily="34" charset="0"/>
              </a:defRPr>
            </a:lvl3pPr>
            <a:lvl4pPr marL="16002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4pPr>
            <a:lvl5pPr marL="20574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9pPr>
          </a:lstStyle>
          <a:p>
            <a:pPr eaLnBrk="1" hangingPunct="1">
              <a:lnSpc>
                <a:spcPct val="100000"/>
              </a:lnSpc>
              <a:spcBef>
                <a:spcPct val="0"/>
              </a:spcBef>
              <a:buFontTx/>
              <a:buNone/>
            </a:pPr>
            <a:fld id="{E5A7C210-B5C0-714D-AA14-9A71F3F17CB7}" type="slidenum">
              <a:rPr lang="en-GB" altLang="en-US" sz="1800"/>
              <a:pPr eaLnBrk="1" hangingPunct="1">
                <a:lnSpc>
                  <a:spcPct val="100000"/>
                </a:lnSpc>
                <a:spcBef>
                  <a:spcPct val="0"/>
                </a:spcBef>
                <a:buFontTx/>
                <a:buNone/>
              </a:pPr>
              <a:t>9</a:t>
            </a:fld>
            <a:endParaRPr lang="en-GB" altLang="en-US" sz="1800"/>
          </a:p>
        </p:txBody>
      </p:sp>
      <p:sp>
        <p:nvSpPr>
          <p:cNvPr id="5" name="Rectangle 5">
            <a:extLst>
              <a:ext uri="{FF2B5EF4-FFF2-40B4-BE49-F238E27FC236}">
                <a16:creationId xmlns:a16="http://schemas.microsoft.com/office/drawing/2014/main" id="{D14461FB-47CF-604A-A826-72DD7B453F8F}"/>
              </a:ext>
            </a:extLst>
          </p:cNvPr>
          <p:cNvSpPr txBox="1">
            <a:spLocks noChangeArrowheads="1"/>
          </p:cNvSpPr>
          <p:nvPr/>
        </p:nvSpPr>
        <p:spPr>
          <a:xfrm>
            <a:off x="179387" y="260350"/>
            <a:ext cx="8507413" cy="720725"/>
          </a:xfrm>
          <a:prstGeom prst="rect">
            <a:avLst/>
          </a:prstGeom>
          <a:noFill/>
        </p:spPr>
        <p:txBody>
          <a:bodyPr/>
          <a:lstStyle/>
          <a:p>
            <a:pPr marL="342900" indent="-342900" algn="ctr" eaLnBrk="1" hangingPunct="1">
              <a:spcBef>
                <a:spcPct val="20000"/>
              </a:spcBef>
              <a:defRPr/>
            </a:pPr>
            <a:r>
              <a:rPr lang="en-GB" sz="2800" b="1" kern="0" dirty="0">
                <a:latin typeface="Comic Sans MS" pitchFamily="66" charset="0"/>
                <a:cs typeface="Arial" charset="0"/>
              </a:rPr>
              <a:t>Three reasons why philosophical thinking is important to research </a:t>
            </a:r>
            <a:r>
              <a:rPr lang="en-GB" sz="2800" b="1" i="1" kern="0" dirty="0">
                <a:solidFill>
                  <a:srgbClr val="0000FF"/>
                </a:solidFill>
                <a:latin typeface="Comic Sans MS" pitchFamily="66" charset="0"/>
                <a:cs typeface="Arial" charset="0"/>
              </a:rPr>
              <a:t>strategy </a:t>
            </a:r>
            <a:r>
              <a:rPr lang="en-GB" sz="2800" b="1" kern="0" dirty="0">
                <a:latin typeface="Comic Sans MS" pitchFamily="66" charset="0"/>
                <a:cs typeface="Arial" charset="0"/>
              </a:rPr>
              <a:t>and</a:t>
            </a:r>
            <a:r>
              <a:rPr lang="en-GB" sz="2800" b="1" i="1" kern="0" dirty="0">
                <a:solidFill>
                  <a:srgbClr val="0000FF"/>
                </a:solidFill>
                <a:latin typeface="Comic Sans MS" pitchFamily="66" charset="0"/>
                <a:cs typeface="Arial" charset="0"/>
              </a:rPr>
              <a:t> tactics  </a:t>
            </a:r>
          </a:p>
          <a:p>
            <a:pPr marL="742950" lvl="1" indent="-285750" eaLnBrk="1" hangingPunct="1">
              <a:spcBef>
                <a:spcPct val="20000"/>
              </a:spcBef>
              <a:buFontTx/>
              <a:buChar char="–"/>
              <a:defRPr/>
            </a:pPr>
            <a:endParaRPr lang="en-US" sz="2000" kern="0" dirty="0">
              <a:latin typeface="Comic Sans MS" pitchFamily="66" charset="0"/>
              <a:cs typeface="Arial" charset="0"/>
            </a:endParaRPr>
          </a:p>
        </p:txBody>
      </p:sp>
      <p:sp>
        <p:nvSpPr>
          <p:cNvPr id="8" name="Rectangle 3">
            <a:extLst>
              <a:ext uri="{FF2B5EF4-FFF2-40B4-BE49-F238E27FC236}">
                <a16:creationId xmlns:a16="http://schemas.microsoft.com/office/drawing/2014/main" id="{43FC6FD1-3706-3B4E-ACE2-8960C899D20D}"/>
              </a:ext>
            </a:extLst>
          </p:cNvPr>
          <p:cNvSpPr txBox="1">
            <a:spLocks noChangeArrowheads="1"/>
          </p:cNvSpPr>
          <p:nvPr/>
        </p:nvSpPr>
        <p:spPr>
          <a:xfrm>
            <a:off x="179387" y="1196975"/>
            <a:ext cx="8659813" cy="1439863"/>
          </a:xfrm>
          <a:prstGeom prst="rect">
            <a:avLst/>
          </a:prstGeom>
        </p:spPr>
        <p:txBody>
          <a:bodyPr/>
          <a:lstStyle/>
          <a:p>
            <a:pPr marL="342900" indent="-342900" eaLnBrk="1" hangingPunct="1">
              <a:spcBef>
                <a:spcPct val="20000"/>
              </a:spcBef>
              <a:buFont typeface="Arial" pitchFamily="34" charset="0"/>
              <a:buChar char="•"/>
              <a:defRPr/>
            </a:pPr>
            <a:r>
              <a:rPr lang="en-US" b="1" i="1" kern="0" dirty="0">
                <a:solidFill>
                  <a:srgbClr val="0000FF"/>
                </a:solidFill>
                <a:latin typeface="Comic Sans MS" pitchFamily="66" charset="0"/>
                <a:cs typeface="Arial" charset="0"/>
              </a:rPr>
              <a:t>Reason 1</a:t>
            </a:r>
          </a:p>
          <a:p>
            <a:pPr marL="742950" lvl="1" indent="-285750" eaLnBrk="1" hangingPunct="1">
              <a:spcBef>
                <a:spcPct val="20000"/>
              </a:spcBef>
              <a:defRPr/>
            </a:pPr>
            <a:r>
              <a:rPr lang="en-US" kern="0" dirty="0">
                <a:latin typeface="Comic Sans MS" pitchFamily="66" charset="0"/>
                <a:cs typeface="Arial" charset="0"/>
              </a:rPr>
              <a:t>    </a:t>
            </a:r>
            <a:r>
              <a:rPr lang="en-US" i="1" kern="0" dirty="0">
                <a:latin typeface="Comic Sans MS" pitchFamily="66" charset="0"/>
                <a:cs typeface="Arial" charset="0"/>
              </a:rPr>
              <a:t>Helps the researcher to clarify the  overall research strategy and tactics to be used, including the type and origin of evidence to be gathered, how such evidence is interpreted, and how it will help to answer the research question .</a:t>
            </a:r>
          </a:p>
        </p:txBody>
      </p:sp>
      <p:sp>
        <p:nvSpPr>
          <p:cNvPr id="9" name="Rectangle 3">
            <a:extLst>
              <a:ext uri="{FF2B5EF4-FFF2-40B4-BE49-F238E27FC236}">
                <a16:creationId xmlns:a16="http://schemas.microsoft.com/office/drawing/2014/main" id="{790BDB5E-C3E1-C945-9CAE-33EFC14BBDE6}"/>
              </a:ext>
            </a:extLst>
          </p:cNvPr>
          <p:cNvSpPr txBox="1">
            <a:spLocks noChangeArrowheads="1"/>
          </p:cNvSpPr>
          <p:nvPr/>
        </p:nvSpPr>
        <p:spPr>
          <a:xfrm>
            <a:off x="179387" y="2781300"/>
            <a:ext cx="8661401" cy="1511300"/>
          </a:xfrm>
          <a:prstGeom prst="rect">
            <a:avLst/>
          </a:prstGeom>
        </p:spPr>
        <p:txBody>
          <a:bodyPr/>
          <a:lstStyle/>
          <a:p>
            <a:pPr marL="342900" indent="-342900" eaLnBrk="1" hangingPunct="1">
              <a:spcBef>
                <a:spcPct val="20000"/>
              </a:spcBef>
              <a:buFontTx/>
              <a:buChar char="•"/>
              <a:defRPr/>
            </a:pPr>
            <a:r>
              <a:rPr lang="en-US" b="1" i="1" kern="0" dirty="0">
                <a:solidFill>
                  <a:srgbClr val="0000FF"/>
                </a:solidFill>
                <a:latin typeface="Comic Sans MS" pitchFamily="66" charset="0"/>
                <a:cs typeface="Arial" charset="0"/>
              </a:rPr>
              <a:t>Reason 2</a:t>
            </a:r>
          </a:p>
          <a:p>
            <a:pPr marL="742950" lvl="1" indent="-285750" eaLnBrk="1" hangingPunct="1">
              <a:spcBef>
                <a:spcPct val="20000"/>
              </a:spcBef>
              <a:defRPr/>
            </a:pPr>
            <a:r>
              <a:rPr lang="en-US" kern="0" dirty="0">
                <a:latin typeface="Comic Sans MS" pitchFamily="66" charset="0"/>
                <a:cs typeface="Arial" charset="0"/>
              </a:rPr>
              <a:t>    </a:t>
            </a:r>
            <a:r>
              <a:rPr lang="en-US" i="1" kern="0" dirty="0">
                <a:latin typeface="Comic Sans MS" pitchFamily="66" charset="0"/>
                <a:cs typeface="Arial" charset="0"/>
              </a:rPr>
              <a:t>Knowing the philosophical perspective  helps the researcher to evaluate the different research strategies and tactics. This will avoid their inappropriate use and unnecessary work by identifying limitations at an early stage in the research process.</a:t>
            </a:r>
          </a:p>
        </p:txBody>
      </p:sp>
      <p:sp>
        <p:nvSpPr>
          <p:cNvPr id="10" name="Rectangle 3">
            <a:extLst>
              <a:ext uri="{FF2B5EF4-FFF2-40B4-BE49-F238E27FC236}">
                <a16:creationId xmlns:a16="http://schemas.microsoft.com/office/drawing/2014/main" id="{4BEBF77E-C0EB-9144-B6E2-3972ABDEBFC9}"/>
              </a:ext>
            </a:extLst>
          </p:cNvPr>
          <p:cNvSpPr txBox="1">
            <a:spLocks noChangeArrowheads="1"/>
          </p:cNvSpPr>
          <p:nvPr/>
        </p:nvSpPr>
        <p:spPr>
          <a:xfrm>
            <a:off x="179387" y="4365625"/>
            <a:ext cx="8661401" cy="1511300"/>
          </a:xfrm>
          <a:prstGeom prst="rect">
            <a:avLst/>
          </a:prstGeom>
        </p:spPr>
        <p:txBody>
          <a:bodyPr/>
          <a:lstStyle/>
          <a:p>
            <a:pPr marL="342900" indent="-342900" eaLnBrk="1" hangingPunct="1">
              <a:spcBef>
                <a:spcPct val="20000"/>
              </a:spcBef>
              <a:buFontTx/>
              <a:buChar char="•"/>
              <a:defRPr/>
            </a:pPr>
            <a:r>
              <a:rPr lang="en-US" b="1" i="1" kern="0" dirty="0">
                <a:solidFill>
                  <a:srgbClr val="0000FF"/>
                </a:solidFill>
                <a:latin typeface="Comic Sans MS" pitchFamily="66" charset="0"/>
                <a:cs typeface="Arial" charset="0"/>
              </a:rPr>
              <a:t>Reason 3</a:t>
            </a:r>
          </a:p>
          <a:p>
            <a:pPr marL="742950" lvl="1" indent="-285750" eaLnBrk="1" hangingPunct="1">
              <a:spcBef>
                <a:spcPct val="20000"/>
              </a:spcBef>
              <a:defRPr/>
            </a:pPr>
            <a:r>
              <a:rPr lang="en-US" kern="0" dirty="0">
                <a:latin typeface="Comic Sans MS" pitchFamily="66" charset="0"/>
                <a:cs typeface="Arial" charset="0"/>
              </a:rPr>
              <a:t>    </a:t>
            </a:r>
            <a:r>
              <a:rPr lang="en-US" i="1" kern="0" dirty="0">
                <a:latin typeface="Comic Sans MS" pitchFamily="66" charset="0"/>
                <a:cs typeface="Arial" charset="0"/>
              </a:rPr>
              <a:t>Facilitates creativity  in the selection and adaptation of research strategies  and tactics that were previously outside his/her experience. </a:t>
            </a:r>
          </a:p>
        </p:txBody>
      </p:sp>
      <p:sp>
        <p:nvSpPr>
          <p:cNvPr id="11" name="Rectangle 3">
            <a:extLst>
              <a:ext uri="{FF2B5EF4-FFF2-40B4-BE49-F238E27FC236}">
                <a16:creationId xmlns:a16="http://schemas.microsoft.com/office/drawing/2014/main" id="{0F3F4AA4-D42B-B644-A1FE-7A7605B13965}"/>
              </a:ext>
            </a:extLst>
          </p:cNvPr>
          <p:cNvSpPr txBox="1">
            <a:spLocks noChangeArrowheads="1"/>
          </p:cNvSpPr>
          <p:nvPr/>
        </p:nvSpPr>
        <p:spPr>
          <a:xfrm>
            <a:off x="6732588" y="5589588"/>
            <a:ext cx="2044700" cy="360362"/>
          </a:xfrm>
          <a:prstGeom prst="rect">
            <a:avLst/>
          </a:prstGeom>
        </p:spPr>
        <p:txBody>
          <a:bodyPr/>
          <a:lstStyle/>
          <a:p>
            <a:pPr marL="342900" indent="-342900" algn="r" eaLnBrk="1" hangingPunct="1">
              <a:spcBef>
                <a:spcPct val="20000"/>
              </a:spcBef>
              <a:defRPr/>
            </a:pPr>
            <a:r>
              <a:rPr lang="en-US" sz="1200" i="1" kern="0" dirty="0">
                <a:latin typeface="Comic Sans MS" pitchFamily="66" charset="0"/>
                <a:cs typeface="Arial" charset="0"/>
              </a:rPr>
              <a:t>Source: </a:t>
            </a:r>
            <a:r>
              <a:rPr lang="en-US" sz="1200" i="1" kern="0" dirty="0" err="1">
                <a:latin typeface="Comic Sans MS" pitchFamily="66" charset="0"/>
                <a:cs typeface="Arial" charset="0"/>
              </a:rPr>
              <a:t>Crossan</a:t>
            </a:r>
            <a:r>
              <a:rPr lang="en-US" sz="1200" i="1" kern="0" dirty="0">
                <a:latin typeface="Comic Sans MS" pitchFamily="66" charset="0"/>
                <a:cs typeface="Arial" charset="0"/>
              </a:rPr>
              <a:t> (2005) </a:t>
            </a:r>
          </a:p>
        </p:txBody>
      </p:sp>
    </p:spTree>
    <p:extLst>
      <p:ext uri="{BB962C8B-B14F-4D97-AF65-F5344CB8AC3E}">
        <p14:creationId xmlns:p14="http://schemas.microsoft.com/office/powerpoint/2010/main" val="24576978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Number Placeholder 3">
            <a:extLst>
              <a:ext uri="{FF2B5EF4-FFF2-40B4-BE49-F238E27FC236}">
                <a16:creationId xmlns:a16="http://schemas.microsoft.com/office/drawing/2014/main" id="{FF2618EA-9357-EF4B-AEA8-EB631869BE85}"/>
              </a:ext>
            </a:extLst>
          </p:cNvPr>
          <p:cNvSpPr>
            <a:spLocks noGrp="1"/>
          </p:cNvSpPr>
          <p:nvPr>
            <p:ph type="sldNum" sz="quarter" idx="4294967295"/>
          </p:nvPr>
        </p:nvSpPr>
        <p:spPr bwMode="auto">
          <a:xfrm>
            <a:off x="7924800" y="6356350"/>
            <a:ext cx="7620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400">
                <a:solidFill>
                  <a:schemeClr val="tx1"/>
                </a:solidFill>
                <a:latin typeface="Arial" panose="020B0604020202020204" pitchFamily="34" charset="0"/>
              </a:defRPr>
            </a:lvl1pPr>
            <a:lvl2pPr marL="742950" indent="-285750">
              <a:lnSpc>
                <a:spcPct val="90000"/>
              </a:lnSpc>
              <a:spcBef>
                <a:spcPts val="375"/>
              </a:spcBef>
              <a:buFont typeface="Arial" panose="020B0604020202020204" pitchFamily="34" charset="0"/>
              <a:buChar char="•"/>
              <a:defRPr sz="2200">
                <a:solidFill>
                  <a:schemeClr val="tx1"/>
                </a:solidFill>
                <a:latin typeface="Arial" panose="020B0604020202020204" pitchFamily="34" charset="0"/>
              </a:defRPr>
            </a:lvl2pPr>
            <a:lvl3pPr marL="1143000" indent="-228600">
              <a:lnSpc>
                <a:spcPct val="90000"/>
              </a:lnSpc>
              <a:spcBef>
                <a:spcPts val="375"/>
              </a:spcBef>
              <a:buFont typeface="Arial" panose="020B0604020202020204" pitchFamily="34" charset="0"/>
              <a:buChar char="•"/>
              <a:defRPr sz="2400">
                <a:solidFill>
                  <a:schemeClr val="tx1"/>
                </a:solidFill>
                <a:latin typeface="Arial" panose="020B0604020202020204" pitchFamily="34" charset="0"/>
              </a:defRPr>
            </a:lvl3pPr>
            <a:lvl4pPr marL="16002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4pPr>
            <a:lvl5pPr marL="20574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9pPr>
          </a:lstStyle>
          <a:p>
            <a:pPr eaLnBrk="1" hangingPunct="1">
              <a:lnSpc>
                <a:spcPct val="100000"/>
              </a:lnSpc>
              <a:spcBef>
                <a:spcPct val="0"/>
              </a:spcBef>
              <a:buFontTx/>
              <a:buNone/>
            </a:pPr>
            <a:fld id="{3232AE7E-BECB-8A4D-BE19-403691D9EE11}" type="slidenum">
              <a:rPr lang="en-GB" altLang="en-US" sz="1800"/>
              <a:pPr eaLnBrk="1" hangingPunct="1">
                <a:lnSpc>
                  <a:spcPct val="100000"/>
                </a:lnSpc>
                <a:spcBef>
                  <a:spcPct val="0"/>
                </a:spcBef>
                <a:buFontTx/>
                <a:buNone/>
              </a:pPr>
              <a:t>10</a:t>
            </a:fld>
            <a:endParaRPr lang="en-GB" altLang="en-US" sz="1800"/>
          </a:p>
        </p:txBody>
      </p:sp>
      <p:sp>
        <p:nvSpPr>
          <p:cNvPr id="5" name="Rectangle 5">
            <a:extLst>
              <a:ext uri="{FF2B5EF4-FFF2-40B4-BE49-F238E27FC236}">
                <a16:creationId xmlns:a16="http://schemas.microsoft.com/office/drawing/2014/main" id="{7D610474-5888-2043-BCE3-65774B2A4DE1}"/>
              </a:ext>
            </a:extLst>
          </p:cNvPr>
          <p:cNvSpPr txBox="1">
            <a:spLocks noChangeArrowheads="1"/>
          </p:cNvSpPr>
          <p:nvPr/>
        </p:nvSpPr>
        <p:spPr>
          <a:xfrm>
            <a:off x="179388" y="476250"/>
            <a:ext cx="8507412" cy="720725"/>
          </a:xfrm>
          <a:prstGeom prst="rect">
            <a:avLst/>
          </a:prstGeom>
          <a:noFill/>
        </p:spPr>
        <p:txBody>
          <a:bodyPr/>
          <a:lstStyle/>
          <a:p>
            <a:pPr marL="342900" indent="-342900" algn="ctr" eaLnBrk="1" hangingPunct="1">
              <a:spcBef>
                <a:spcPct val="20000"/>
              </a:spcBef>
              <a:defRPr/>
            </a:pPr>
            <a:r>
              <a:rPr lang="en-GB" sz="2800" b="1" kern="0" dirty="0">
                <a:latin typeface="Comic Sans MS" pitchFamily="66" charset="0"/>
                <a:cs typeface="Arial" charset="0"/>
              </a:rPr>
              <a:t>What constitutes a </a:t>
            </a:r>
            <a:r>
              <a:rPr lang="en-GB" sz="2800" b="1" i="1" kern="0" dirty="0">
                <a:solidFill>
                  <a:srgbClr val="0000FF"/>
                </a:solidFill>
                <a:latin typeface="Comic Sans MS" pitchFamily="66" charset="0"/>
                <a:cs typeface="Arial" charset="0"/>
              </a:rPr>
              <a:t>research strategy</a:t>
            </a:r>
            <a:r>
              <a:rPr lang="en-GB" sz="2800" b="1" kern="0" dirty="0">
                <a:latin typeface="Comic Sans MS" pitchFamily="66" charset="0"/>
                <a:cs typeface="Arial" charset="0"/>
              </a:rPr>
              <a:t>?</a:t>
            </a:r>
            <a:endParaRPr lang="en-GB" sz="2800" b="1" kern="0" dirty="0">
              <a:solidFill>
                <a:srgbClr val="CC6600"/>
              </a:solidFill>
              <a:latin typeface="Comic Sans MS" pitchFamily="66" charset="0"/>
              <a:cs typeface="Arial" charset="0"/>
            </a:endParaRPr>
          </a:p>
          <a:p>
            <a:pPr marL="742950" lvl="1" indent="-285750" eaLnBrk="1" hangingPunct="1">
              <a:spcBef>
                <a:spcPct val="20000"/>
              </a:spcBef>
              <a:buFontTx/>
              <a:buChar char="–"/>
              <a:defRPr/>
            </a:pPr>
            <a:endParaRPr lang="en-US" sz="2400" kern="0" dirty="0">
              <a:latin typeface="Comic Sans MS" pitchFamily="66" charset="0"/>
              <a:cs typeface="Arial" charset="0"/>
            </a:endParaRPr>
          </a:p>
        </p:txBody>
      </p:sp>
      <p:sp>
        <p:nvSpPr>
          <p:cNvPr id="8" name="Rectangle 3">
            <a:extLst>
              <a:ext uri="{FF2B5EF4-FFF2-40B4-BE49-F238E27FC236}">
                <a16:creationId xmlns:a16="http://schemas.microsoft.com/office/drawing/2014/main" id="{5D4C4B36-8E10-A747-8A54-92DAA3785D37}"/>
              </a:ext>
            </a:extLst>
          </p:cNvPr>
          <p:cNvSpPr txBox="1">
            <a:spLocks noChangeArrowheads="1"/>
          </p:cNvSpPr>
          <p:nvPr/>
        </p:nvSpPr>
        <p:spPr>
          <a:xfrm>
            <a:off x="609600" y="1196975"/>
            <a:ext cx="8229600" cy="4032250"/>
          </a:xfrm>
          <a:prstGeom prst="rect">
            <a:avLst/>
          </a:prstGeom>
        </p:spPr>
        <p:txBody>
          <a:bodyPr/>
          <a:lstStyle/>
          <a:p>
            <a:pPr marL="342900" indent="-342900" eaLnBrk="1" hangingPunct="1">
              <a:spcBef>
                <a:spcPct val="20000"/>
              </a:spcBef>
              <a:defRPr/>
            </a:pPr>
            <a:r>
              <a:rPr lang="en-US" sz="2400" b="1" i="1" kern="0" dirty="0">
                <a:solidFill>
                  <a:srgbClr val="0000FF"/>
                </a:solidFill>
                <a:latin typeface="Comic Sans MS" pitchFamily="66" charset="0"/>
                <a:cs typeface="Arial" charset="0"/>
              </a:rPr>
              <a:t>A Research strategy</a:t>
            </a:r>
          </a:p>
          <a:p>
            <a:pPr marL="342900" indent="-342900" eaLnBrk="1" hangingPunct="1">
              <a:spcBef>
                <a:spcPct val="20000"/>
              </a:spcBef>
              <a:defRPr/>
            </a:pPr>
            <a:endParaRPr lang="en-US" sz="2400" b="1" i="1" kern="0" dirty="0">
              <a:solidFill>
                <a:srgbClr val="0000FF"/>
              </a:solidFill>
              <a:latin typeface="Comic Sans MS" pitchFamily="66" charset="0"/>
              <a:cs typeface="Arial" charset="0"/>
            </a:endParaRPr>
          </a:p>
          <a:p>
            <a:pPr marL="742950" lvl="1" indent="-285750" eaLnBrk="1" hangingPunct="1">
              <a:spcBef>
                <a:spcPct val="20000"/>
              </a:spcBef>
              <a:defRPr/>
            </a:pPr>
            <a:r>
              <a:rPr lang="en-US" sz="2400" kern="0" dirty="0">
                <a:latin typeface="Comic Sans MS" pitchFamily="66" charset="0"/>
                <a:cs typeface="Arial" charset="0"/>
              </a:rPr>
              <a:t>    “</a:t>
            </a:r>
            <a:r>
              <a:rPr lang="en-US" sz="2400" i="1" kern="0" dirty="0">
                <a:latin typeface="Comic Sans MS" pitchFamily="66" charset="0"/>
                <a:cs typeface="Arial" charset="0"/>
              </a:rPr>
              <a:t>is a high level  approach to the research that determines much of the detailed work the research will be doing. This high level approach is thought to reflect the researcher’s philosophical beliefs and understanding of the nature of the research s/he will undertake”</a:t>
            </a:r>
          </a:p>
          <a:p>
            <a:pPr marL="742950" lvl="1" indent="-285750" eaLnBrk="1" hangingPunct="1">
              <a:spcBef>
                <a:spcPct val="20000"/>
              </a:spcBef>
              <a:defRPr/>
            </a:pPr>
            <a:endParaRPr lang="en-US" sz="2400" i="1" kern="0" dirty="0">
              <a:latin typeface="Comic Sans MS" pitchFamily="66" charset="0"/>
              <a:cs typeface="Arial" charset="0"/>
            </a:endParaRPr>
          </a:p>
          <a:p>
            <a:pPr marL="742950" lvl="1" indent="-285750" eaLnBrk="1" hangingPunct="1">
              <a:spcBef>
                <a:spcPct val="20000"/>
              </a:spcBef>
              <a:defRPr/>
            </a:pPr>
            <a:r>
              <a:rPr lang="en-US" sz="1600" i="1" kern="0" dirty="0">
                <a:latin typeface="Comic Sans MS" pitchFamily="66" charset="0"/>
                <a:cs typeface="Arial" charset="0"/>
              </a:rPr>
              <a:t>Source: </a:t>
            </a:r>
            <a:r>
              <a:rPr lang="en-US" sz="1600" i="1" kern="0" dirty="0" err="1">
                <a:latin typeface="Comic Sans MS" pitchFamily="66" charset="0"/>
                <a:cs typeface="Arial" charset="0"/>
              </a:rPr>
              <a:t>Remenyi</a:t>
            </a:r>
            <a:r>
              <a:rPr lang="en-US" sz="1600" i="1" kern="0" dirty="0">
                <a:latin typeface="Comic Sans MS" pitchFamily="66" charset="0"/>
                <a:cs typeface="Arial" charset="0"/>
              </a:rPr>
              <a:t> et.al. (2006)</a:t>
            </a:r>
          </a:p>
        </p:txBody>
      </p:sp>
      <p:sp>
        <p:nvSpPr>
          <p:cNvPr id="11" name="Rectangle 3">
            <a:extLst>
              <a:ext uri="{FF2B5EF4-FFF2-40B4-BE49-F238E27FC236}">
                <a16:creationId xmlns:a16="http://schemas.microsoft.com/office/drawing/2014/main" id="{41D42E74-62B8-BC4B-AEAF-D4537F770C76}"/>
              </a:ext>
            </a:extLst>
          </p:cNvPr>
          <p:cNvSpPr txBox="1">
            <a:spLocks noChangeArrowheads="1"/>
          </p:cNvSpPr>
          <p:nvPr/>
        </p:nvSpPr>
        <p:spPr>
          <a:xfrm>
            <a:off x="6732588" y="5589588"/>
            <a:ext cx="2044700" cy="360362"/>
          </a:xfrm>
          <a:prstGeom prst="rect">
            <a:avLst/>
          </a:prstGeom>
        </p:spPr>
        <p:txBody>
          <a:bodyPr/>
          <a:lstStyle/>
          <a:p>
            <a:pPr marL="342900" indent="-342900" algn="r" eaLnBrk="1" hangingPunct="1">
              <a:spcBef>
                <a:spcPct val="20000"/>
              </a:spcBef>
              <a:defRPr/>
            </a:pPr>
            <a:r>
              <a:rPr lang="en-US" sz="1200" i="1" kern="0" dirty="0">
                <a:latin typeface="Comic Sans MS" pitchFamily="66" charset="0"/>
                <a:cs typeface="Arial" charset="0"/>
              </a:rPr>
              <a:t>Source: </a:t>
            </a:r>
            <a:r>
              <a:rPr lang="en-US" sz="1200" i="1" kern="0" dirty="0" err="1">
                <a:latin typeface="Comic Sans MS" pitchFamily="66" charset="0"/>
                <a:cs typeface="Arial" charset="0"/>
              </a:rPr>
              <a:t>Crossan</a:t>
            </a:r>
            <a:r>
              <a:rPr lang="en-US" sz="1200" i="1" kern="0" dirty="0">
                <a:latin typeface="Comic Sans MS" pitchFamily="66" charset="0"/>
                <a:cs typeface="Arial" charset="0"/>
              </a:rPr>
              <a:t> (2005) </a:t>
            </a:r>
          </a:p>
        </p:txBody>
      </p:sp>
    </p:spTree>
    <p:extLst>
      <p:ext uri="{BB962C8B-B14F-4D97-AF65-F5344CB8AC3E}">
        <p14:creationId xmlns:p14="http://schemas.microsoft.com/office/powerpoint/2010/main" val="245626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Number Placeholder 3">
            <a:extLst>
              <a:ext uri="{FF2B5EF4-FFF2-40B4-BE49-F238E27FC236}">
                <a16:creationId xmlns:a16="http://schemas.microsoft.com/office/drawing/2014/main" id="{03C2652F-09B9-5C42-9AC7-FC6241E1D179}"/>
              </a:ext>
            </a:extLst>
          </p:cNvPr>
          <p:cNvSpPr>
            <a:spLocks noGrp="1"/>
          </p:cNvSpPr>
          <p:nvPr>
            <p:ph type="sldNum" sz="quarter" idx="4294967295"/>
          </p:nvPr>
        </p:nvSpPr>
        <p:spPr bwMode="auto">
          <a:xfrm>
            <a:off x="7924800" y="6356350"/>
            <a:ext cx="7620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400">
                <a:solidFill>
                  <a:schemeClr val="tx1"/>
                </a:solidFill>
                <a:latin typeface="Arial" panose="020B0604020202020204" pitchFamily="34" charset="0"/>
              </a:defRPr>
            </a:lvl1pPr>
            <a:lvl2pPr marL="742950" indent="-285750">
              <a:lnSpc>
                <a:spcPct val="90000"/>
              </a:lnSpc>
              <a:spcBef>
                <a:spcPts val="375"/>
              </a:spcBef>
              <a:buFont typeface="Arial" panose="020B0604020202020204" pitchFamily="34" charset="0"/>
              <a:buChar char="•"/>
              <a:defRPr sz="2200">
                <a:solidFill>
                  <a:schemeClr val="tx1"/>
                </a:solidFill>
                <a:latin typeface="Arial" panose="020B0604020202020204" pitchFamily="34" charset="0"/>
              </a:defRPr>
            </a:lvl2pPr>
            <a:lvl3pPr marL="1143000" indent="-228600">
              <a:lnSpc>
                <a:spcPct val="90000"/>
              </a:lnSpc>
              <a:spcBef>
                <a:spcPts val="375"/>
              </a:spcBef>
              <a:buFont typeface="Arial" panose="020B0604020202020204" pitchFamily="34" charset="0"/>
              <a:buChar char="•"/>
              <a:defRPr sz="2400">
                <a:solidFill>
                  <a:schemeClr val="tx1"/>
                </a:solidFill>
                <a:latin typeface="Arial" panose="020B0604020202020204" pitchFamily="34" charset="0"/>
              </a:defRPr>
            </a:lvl3pPr>
            <a:lvl4pPr marL="16002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4pPr>
            <a:lvl5pPr marL="20574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9pPr>
          </a:lstStyle>
          <a:p>
            <a:pPr eaLnBrk="1" hangingPunct="1">
              <a:lnSpc>
                <a:spcPct val="100000"/>
              </a:lnSpc>
              <a:spcBef>
                <a:spcPct val="0"/>
              </a:spcBef>
              <a:buFontTx/>
              <a:buNone/>
            </a:pPr>
            <a:fld id="{0DF8BFCA-122E-6747-A275-5C8F64703047}" type="slidenum">
              <a:rPr lang="en-GB" altLang="en-US" sz="1800"/>
              <a:pPr eaLnBrk="1" hangingPunct="1">
                <a:lnSpc>
                  <a:spcPct val="100000"/>
                </a:lnSpc>
                <a:spcBef>
                  <a:spcPct val="0"/>
                </a:spcBef>
                <a:buFontTx/>
                <a:buNone/>
              </a:pPr>
              <a:t>11</a:t>
            </a:fld>
            <a:endParaRPr lang="en-GB" altLang="en-US" sz="1800"/>
          </a:p>
        </p:txBody>
      </p:sp>
      <p:sp>
        <p:nvSpPr>
          <p:cNvPr id="5" name="Rectangle 5">
            <a:extLst>
              <a:ext uri="{FF2B5EF4-FFF2-40B4-BE49-F238E27FC236}">
                <a16:creationId xmlns:a16="http://schemas.microsoft.com/office/drawing/2014/main" id="{F9E02690-9B2E-9943-B9F4-8D1C301885EC}"/>
              </a:ext>
            </a:extLst>
          </p:cNvPr>
          <p:cNvSpPr txBox="1">
            <a:spLocks noChangeArrowheads="1"/>
          </p:cNvSpPr>
          <p:nvPr/>
        </p:nvSpPr>
        <p:spPr>
          <a:xfrm>
            <a:off x="323850" y="260350"/>
            <a:ext cx="8507413" cy="720725"/>
          </a:xfrm>
          <a:prstGeom prst="rect">
            <a:avLst/>
          </a:prstGeom>
          <a:noFill/>
        </p:spPr>
        <p:txBody>
          <a:bodyPr/>
          <a:lstStyle/>
          <a:p>
            <a:pPr marL="342900" indent="-342900" algn="ctr" eaLnBrk="1" hangingPunct="1">
              <a:spcBef>
                <a:spcPct val="20000"/>
              </a:spcBef>
              <a:defRPr/>
            </a:pPr>
            <a:r>
              <a:rPr lang="en-GB" sz="2400" b="1" kern="0" dirty="0">
                <a:latin typeface="Comic Sans MS" pitchFamily="66" charset="0"/>
                <a:cs typeface="Arial" charset="0"/>
              </a:rPr>
              <a:t>        What constitutes a </a:t>
            </a:r>
            <a:r>
              <a:rPr lang="en-GB" sz="2400" b="1" i="1" kern="0" dirty="0">
                <a:solidFill>
                  <a:srgbClr val="0000FF"/>
                </a:solidFill>
                <a:latin typeface="Comic Sans MS" pitchFamily="66" charset="0"/>
                <a:cs typeface="Arial" charset="0"/>
              </a:rPr>
              <a:t>research strategy</a:t>
            </a:r>
            <a:r>
              <a:rPr lang="en-GB" sz="2400" b="1" kern="0" dirty="0">
                <a:latin typeface="Comic Sans MS" pitchFamily="66" charset="0"/>
                <a:cs typeface="Arial" charset="0"/>
              </a:rPr>
              <a:t>?</a:t>
            </a:r>
            <a:endParaRPr lang="en-GB" sz="2400" b="1" kern="0" dirty="0">
              <a:solidFill>
                <a:srgbClr val="CC6600"/>
              </a:solidFill>
              <a:latin typeface="Comic Sans MS" pitchFamily="66" charset="0"/>
              <a:cs typeface="Arial" charset="0"/>
            </a:endParaRPr>
          </a:p>
          <a:p>
            <a:pPr marL="742950" lvl="1" indent="-285750" eaLnBrk="1" hangingPunct="1">
              <a:spcBef>
                <a:spcPct val="20000"/>
              </a:spcBef>
              <a:buFontTx/>
              <a:buChar char="–"/>
              <a:defRPr/>
            </a:pPr>
            <a:endParaRPr lang="en-US" sz="2400" kern="0" dirty="0">
              <a:latin typeface="Comic Sans MS" pitchFamily="66" charset="0"/>
              <a:cs typeface="Arial" charset="0"/>
            </a:endParaRPr>
          </a:p>
        </p:txBody>
      </p:sp>
      <p:sp>
        <p:nvSpPr>
          <p:cNvPr id="24579" name="Text Box 6">
            <a:extLst>
              <a:ext uri="{FF2B5EF4-FFF2-40B4-BE49-F238E27FC236}">
                <a16:creationId xmlns:a16="http://schemas.microsoft.com/office/drawing/2014/main" id="{F18686B2-D993-7841-B58E-678D2CDE4C19}"/>
              </a:ext>
            </a:extLst>
          </p:cNvPr>
          <p:cNvSpPr txBox="1">
            <a:spLocks noChangeArrowheads="1"/>
          </p:cNvSpPr>
          <p:nvPr/>
        </p:nvSpPr>
        <p:spPr bwMode="auto">
          <a:xfrm>
            <a:off x="684213" y="6176963"/>
            <a:ext cx="792003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750"/>
              </a:spcBef>
              <a:buFont typeface="Arial" panose="020B0604020202020204" pitchFamily="34" charset="0"/>
              <a:buChar char="•"/>
              <a:defRPr sz="2400">
                <a:solidFill>
                  <a:schemeClr val="tx1"/>
                </a:solidFill>
                <a:latin typeface="Arial" panose="020B0604020202020204" pitchFamily="34" charset="0"/>
              </a:defRPr>
            </a:lvl1pPr>
            <a:lvl2pPr marL="742950" indent="-285750">
              <a:lnSpc>
                <a:spcPct val="90000"/>
              </a:lnSpc>
              <a:spcBef>
                <a:spcPts val="375"/>
              </a:spcBef>
              <a:buFont typeface="Arial" panose="020B0604020202020204" pitchFamily="34" charset="0"/>
              <a:buChar char="•"/>
              <a:defRPr sz="2200">
                <a:solidFill>
                  <a:schemeClr val="tx1"/>
                </a:solidFill>
                <a:latin typeface="Arial" panose="020B0604020202020204" pitchFamily="34" charset="0"/>
              </a:defRPr>
            </a:lvl2pPr>
            <a:lvl3pPr marL="1143000" indent="-228600">
              <a:lnSpc>
                <a:spcPct val="90000"/>
              </a:lnSpc>
              <a:spcBef>
                <a:spcPts val="375"/>
              </a:spcBef>
              <a:buFont typeface="Arial" panose="020B0604020202020204" pitchFamily="34" charset="0"/>
              <a:buChar char="•"/>
              <a:defRPr sz="2400">
                <a:solidFill>
                  <a:schemeClr val="tx1"/>
                </a:solidFill>
                <a:latin typeface="Arial" panose="020B0604020202020204" pitchFamily="34" charset="0"/>
              </a:defRPr>
            </a:lvl3pPr>
            <a:lvl4pPr marL="16002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4pPr>
            <a:lvl5pPr marL="20574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9pPr>
          </a:lstStyle>
          <a:p>
            <a:pPr eaLnBrk="1" hangingPunct="1">
              <a:lnSpc>
                <a:spcPct val="100000"/>
              </a:lnSpc>
              <a:spcBef>
                <a:spcPct val="0"/>
              </a:spcBef>
              <a:buFontTx/>
              <a:buNone/>
            </a:pPr>
            <a:r>
              <a:rPr lang="en-GB" altLang="en-US" sz="1200">
                <a:latin typeface="Comic Sans MS" panose="030F0902030302020204" pitchFamily="66" charset="0"/>
              </a:rPr>
              <a:t>Research Philosophies                                         Week  5                                                        Dr Leburn Rose    </a:t>
            </a:r>
            <a:endParaRPr lang="en-US" altLang="en-US" sz="1200">
              <a:latin typeface="Comic Sans MS" panose="030F0902030302020204" pitchFamily="66" charset="0"/>
            </a:endParaRPr>
          </a:p>
        </p:txBody>
      </p:sp>
      <p:sp>
        <p:nvSpPr>
          <p:cNvPr id="11" name="Rectangle 3">
            <a:extLst>
              <a:ext uri="{FF2B5EF4-FFF2-40B4-BE49-F238E27FC236}">
                <a16:creationId xmlns:a16="http://schemas.microsoft.com/office/drawing/2014/main" id="{2148314F-758C-DF45-AB2B-FC1524B0B129}"/>
              </a:ext>
            </a:extLst>
          </p:cNvPr>
          <p:cNvSpPr txBox="1">
            <a:spLocks noChangeArrowheads="1"/>
          </p:cNvSpPr>
          <p:nvPr/>
        </p:nvSpPr>
        <p:spPr>
          <a:xfrm>
            <a:off x="5724525" y="5589588"/>
            <a:ext cx="2908300" cy="360362"/>
          </a:xfrm>
          <a:prstGeom prst="rect">
            <a:avLst/>
          </a:prstGeom>
        </p:spPr>
        <p:txBody>
          <a:bodyPr/>
          <a:lstStyle/>
          <a:p>
            <a:pPr marL="342900" indent="-342900" algn="r" eaLnBrk="1" hangingPunct="1">
              <a:spcBef>
                <a:spcPct val="20000"/>
              </a:spcBef>
              <a:defRPr/>
            </a:pPr>
            <a:r>
              <a:rPr lang="en-US" sz="1200" i="1" kern="0" dirty="0">
                <a:latin typeface="Comic Sans MS" pitchFamily="66" charset="0"/>
                <a:cs typeface="Arial" charset="0"/>
              </a:rPr>
              <a:t>Source: </a:t>
            </a:r>
            <a:r>
              <a:rPr lang="en-US" sz="1200" i="1" kern="0" dirty="0" err="1">
                <a:latin typeface="Comic Sans MS" pitchFamily="66" charset="0"/>
                <a:cs typeface="Arial" charset="0"/>
              </a:rPr>
              <a:t>Remenyi</a:t>
            </a:r>
            <a:r>
              <a:rPr lang="en-US" sz="1200" i="1" kern="0" dirty="0">
                <a:latin typeface="Comic Sans MS" pitchFamily="66" charset="0"/>
                <a:cs typeface="Arial" charset="0"/>
              </a:rPr>
              <a:t> and Money  (2005) </a:t>
            </a:r>
          </a:p>
        </p:txBody>
      </p:sp>
      <p:sp>
        <p:nvSpPr>
          <p:cNvPr id="7" name="TextBox 6">
            <a:extLst>
              <a:ext uri="{FF2B5EF4-FFF2-40B4-BE49-F238E27FC236}">
                <a16:creationId xmlns:a16="http://schemas.microsoft.com/office/drawing/2014/main" id="{7168082F-A5FB-5246-B54D-117758D85873}"/>
              </a:ext>
            </a:extLst>
          </p:cNvPr>
          <p:cNvSpPr txBox="1"/>
          <p:nvPr/>
        </p:nvSpPr>
        <p:spPr>
          <a:xfrm>
            <a:off x="1187450" y="1196975"/>
            <a:ext cx="3240088" cy="2030413"/>
          </a:xfrm>
          <a:prstGeom prst="rect">
            <a:avLst/>
          </a:prstGeom>
          <a:solidFill>
            <a:schemeClr val="accent1">
              <a:lumMod val="20000"/>
              <a:lumOff val="80000"/>
            </a:schemeClr>
          </a:solidFill>
        </p:spPr>
        <p:txBody>
          <a:bodyPr>
            <a:spAutoFit/>
          </a:bodyPr>
          <a:lstStyle/>
          <a:p>
            <a:pPr eaLnBrk="1" hangingPunct="1">
              <a:defRPr/>
            </a:pPr>
            <a:r>
              <a:rPr lang="en-GB" sz="1400" b="1" dirty="0">
                <a:solidFill>
                  <a:srgbClr val="0000FF"/>
                </a:solidFill>
                <a:latin typeface="Comic Sans MS" pitchFamily="66" charset="0"/>
                <a:cs typeface="Arial" charset="0"/>
              </a:rPr>
              <a:t>Theoretical (Rationalism)</a:t>
            </a:r>
          </a:p>
          <a:p>
            <a:pPr eaLnBrk="1" hangingPunct="1">
              <a:defRPr/>
            </a:pPr>
            <a:r>
              <a:rPr lang="en-GB" sz="1400" b="1" dirty="0">
                <a:latin typeface="Comic Sans MS" pitchFamily="66" charset="0"/>
                <a:cs typeface="Arial" charset="0"/>
              </a:rPr>
              <a:t>Draws on ideas and concepts from the literature and through reflection and discourse , develops, extends, and provides fuller insights into the issues and relationships within the domain of inquiry</a:t>
            </a:r>
          </a:p>
          <a:p>
            <a:pPr eaLnBrk="1" hangingPunct="1">
              <a:defRPr/>
            </a:pPr>
            <a:endParaRPr lang="en-GB" sz="1400" dirty="0">
              <a:latin typeface="Comic Sans MS" pitchFamily="66" charset="0"/>
              <a:cs typeface="Arial" charset="0"/>
            </a:endParaRPr>
          </a:p>
        </p:txBody>
      </p:sp>
      <p:sp>
        <p:nvSpPr>
          <p:cNvPr id="9" name="TextBox 8">
            <a:extLst>
              <a:ext uri="{FF2B5EF4-FFF2-40B4-BE49-F238E27FC236}">
                <a16:creationId xmlns:a16="http://schemas.microsoft.com/office/drawing/2014/main" id="{14740788-E503-324C-888B-F5659603E1BB}"/>
              </a:ext>
            </a:extLst>
          </p:cNvPr>
          <p:cNvSpPr txBox="1"/>
          <p:nvPr/>
        </p:nvSpPr>
        <p:spPr>
          <a:xfrm>
            <a:off x="4787900" y="1196975"/>
            <a:ext cx="3313113" cy="2030413"/>
          </a:xfrm>
          <a:prstGeom prst="rect">
            <a:avLst/>
          </a:prstGeom>
          <a:solidFill>
            <a:schemeClr val="accent6">
              <a:lumMod val="40000"/>
              <a:lumOff val="60000"/>
            </a:schemeClr>
          </a:solidFill>
        </p:spPr>
        <p:txBody>
          <a:bodyPr>
            <a:spAutoFit/>
          </a:bodyPr>
          <a:lstStyle/>
          <a:p>
            <a:pPr eaLnBrk="1" hangingPunct="1">
              <a:defRPr/>
            </a:pPr>
            <a:r>
              <a:rPr lang="en-GB" sz="1400" b="1" dirty="0">
                <a:solidFill>
                  <a:srgbClr val="0000FF"/>
                </a:solidFill>
                <a:latin typeface="Comic Sans MS" pitchFamily="66" charset="0"/>
                <a:cs typeface="Arial" charset="0"/>
              </a:rPr>
              <a:t>Empirical (Empiricism)</a:t>
            </a:r>
          </a:p>
          <a:p>
            <a:pPr eaLnBrk="1" hangingPunct="1">
              <a:defRPr/>
            </a:pPr>
            <a:r>
              <a:rPr lang="en-GB" sz="1400" b="1" dirty="0">
                <a:latin typeface="Comic Sans MS" pitchFamily="66" charset="0"/>
                <a:cs typeface="Arial" charset="0"/>
              </a:rPr>
              <a:t>Draws on experience and/or observation of primary evidence so as to understand the phenomenon being studied. The researcher has to go out, meet people and collect new evidence in some way, which can be quantitative and/or qualitative</a:t>
            </a:r>
            <a:endParaRPr lang="en-GB" sz="1400" dirty="0">
              <a:latin typeface="Comic Sans MS" pitchFamily="66" charset="0"/>
              <a:cs typeface="Arial" charset="0"/>
            </a:endParaRPr>
          </a:p>
        </p:txBody>
      </p:sp>
      <p:sp>
        <p:nvSpPr>
          <p:cNvPr id="10" name="TextBox 9">
            <a:extLst>
              <a:ext uri="{FF2B5EF4-FFF2-40B4-BE49-F238E27FC236}">
                <a16:creationId xmlns:a16="http://schemas.microsoft.com/office/drawing/2014/main" id="{CA90EFA8-2E10-924D-8E74-D77D20B3768D}"/>
              </a:ext>
            </a:extLst>
          </p:cNvPr>
          <p:cNvSpPr txBox="1"/>
          <p:nvPr/>
        </p:nvSpPr>
        <p:spPr>
          <a:xfrm>
            <a:off x="1187450" y="3413125"/>
            <a:ext cx="3240088" cy="1816100"/>
          </a:xfrm>
          <a:prstGeom prst="rect">
            <a:avLst/>
          </a:prstGeom>
          <a:solidFill>
            <a:schemeClr val="accent1">
              <a:lumMod val="40000"/>
              <a:lumOff val="60000"/>
            </a:schemeClr>
          </a:solidFill>
        </p:spPr>
        <p:txBody>
          <a:bodyPr>
            <a:spAutoFit/>
          </a:bodyPr>
          <a:lstStyle/>
          <a:p>
            <a:pPr eaLnBrk="1" hangingPunct="1">
              <a:defRPr/>
            </a:pPr>
            <a:r>
              <a:rPr lang="en-GB" sz="1400" b="1" dirty="0">
                <a:solidFill>
                  <a:srgbClr val="0000FF"/>
                </a:solidFill>
                <a:latin typeface="Comic Sans MS" pitchFamily="66" charset="0"/>
                <a:cs typeface="Arial" charset="0"/>
              </a:rPr>
              <a:t>Positivist</a:t>
            </a:r>
          </a:p>
          <a:p>
            <a:pPr eaLnBrk="1" hangingPunct="1">
              <a:defRPr/>
            </a:pPr>
            <a:r>
              <a:rPr lang="en-GB" sz="1400" b="1" dirty="0">
                <a:latin typeface="Comic Sans MS" pitchFamily="66" charset="0"/>
                <a:cs typeface="Arial" charset="0"/>
              </a:rPr>
              <a:t>An approach to the study taken by the researcher which is </a:t>
            </a:r>
            <a:r>
              <a:rPr lang="en-GB" sz="1400" b="1" dirty="0">
                <a:solidFill>
                  <a:srgbClr val="FF0000"/>
                </a:solidFill>
                <a:latin typeface="Comic Sans MS" pitchFamily="66" charset="0"/>
                <a:cs typeface="Arial" charset="0"/>
              </a:rPr>
              <a:t>quantitative </a:t>
            </a:r>
            <a:r>
              <a:rPr lang="en-GB" sz="1400" b="1" dirty="0">
                <a:latin typeface="Comic Sans MS" pitchFamily="66" charset="0"/>
                <a:cs typeface="Arial" charset="0"/>
              </a:rPr>
              <a:t>and relies on numbers (metrics) and the research’s skill as a mathematical or statistical analyst.</a:t>
            </a:r>
          </a:p>
          <a:p>
            <a:pPr eaLnBrk="1" hangingPunct="1">
              <a:defRPr/>
            </a:pPr>
            <a:endParaRPr lang="en-GB" sz="1400" dirty="0">
              <a:latin typeface="Comic Sans MS" pitchFamily="66" charset="0"/>
              <a:cs typeface="Arial" charset="0"/>
            </a:endParaRPr>
          </a:p>
        </p:txBody>
      </p:sp>
      <p:sp>
        <p:nvSpPr>
          <p:cNvPr id="12" name="TextBox 11">
            <a:extLst>
              <a:ext uri="{FF2B5EF4-FFF2-40B4-BE49-F238E27FC236}">
                <a16:creationId xmlns:a16="http://schemas.microsoft.com/office/drawing/2014/main" id="{FE464FBD-AAF9-FD40-9242-DB294254966C}"/>
              </a:ext>
            </a:extLst>
          </p:cNvPr>
          <p:cNvSpPr txBox="1"/>
          <p:nvPr/>
        </p:nvSpPr>
        <p:spPr>
          <a:xfrm>
            <a:off x="4787900" y="3413125"/>
            <a:ext cx="3313113" cy="1816100"/>
          </a:xfrm>
          <a:prstGeom prst="rect">
            <a:avLst/>
          </a:prstGeom>
          <a:solidFill>
            <a:schemeClr val="accent6">
              <a:lumMod val="60000"/>
              <a:lumOff val="40000"/>
            </a:schemeClr>
          </a:solidFill>
        </p:spPr>
        <p:txBody>
          <a:bodyPr>
            <a:spAutoFit/>
          </a:bodyPr>
          <a:lstStyle/>
          <a:p>
            <a:pPr eaLnBrk="1" hangingPunct="1">
              <a:defRPr/>
            </a:pPr>
            <a:r>
              <a:rPr lang="en-GB" sz="1400" b="1" dirty="0" err="1">
                <a:solidFill>
                  <a:srgbClr val="0000FF"/>
                </a:solidFill>
                <a:latin typeface="Comic Sans MS" pitchFamily="66" charset="0"/>
                <a:cs typeface="Arial" charset="0"/>
              </a:rPr>
              <a:t>Interpretivist</a:t>
            </a:r>
            <a:endParaRPr lang="en-GB" sz="1400" b="1" dirty="0">
              <a:solidFill>
                <a:srgbClr val="0000FF"/>
              </a:solidFill>
              <a:latin typeface="Comic Sans MS" pitchFamily="66" charset="0"/>
              <a:cs typeface="Arial" charset="0"/>
            </a:endParaRPr>
          </a:p>
          <a:p>
            <a:pPr eaLnBrk="1" hangingPunct="1">
              <a:defRPr/>
            </a:pPr>
            <a:r>
              <a:rPr lang="en-GB" sz="1400" b="1" dirty="0">
                <a:latin typeface="Comic Sans MS" pitchFamily="66" charset="0"/>
                <a:cs typeface="Arial" charset="0"/>
              </a:rPr>
              <a:t>An approach to the study taken by the researcher which is </a:t>
            </a:r>
            <a:r>
              <a:rPr lang="en-GB" sz="1400" b="1" dirty="0">
                <a:solidFill>
                  <a:srgbClr val="FF0000"/>
                </a:solidFill>
                <a:latin typeface="Comic Sans MS" pitchFamily="66" charset="0"/>
                <a:cs typeface="Arial" charset="0"/>
              </a:rPr>
              <a:t>qualitative </a:t>
            </a:r>
            <a:r>
              <a:rPr lang="en-GB" sz="1400" b="1" dirty="0">
                <a:latin typeface="Comic Sans MS" pitchFamily="66" charset="0"/>
                <a:cs typeface="Arial" charset="0"/>
              </a:rPr>
              <a:t>and produces data/results not arrived at by statistical procedures or other means of quantification.</a:t>
            </a:r>
          </a:p>
          <a:p>
            <a:pPr eaLnBrk="1" hangingPunct="1">
              <a:defRPr/>
            </a:pPr>
            <a:endParaRPr lang="en-GB" sz="1400" b="1" dirty="0">
              <a:latin typeface="Comic Sans MS" pitchFamily="66" charset="0"/>
              <a:cs typeface="Arial" charset="0"/>
            </a:endParaRPr>
          </a:p>
          <a:p>
            <a:pPr eaLnBrk="1" hangingPunct="1">
              <a:defRPr/>
            </a:pPr>
            <a:endParaRPr lang="en-GB" sz="1400" b="1" dirty="0">
              <a:latin typeface="Comic Sans MS" pitchFamily="66" charset="0"/>
              <a:cs typeface="Arial" charset="0"/>
            </a:endParaRPr>
          </a:p>
        </p:txBody>
      </p:sp>
    </p:spTree>
    <p:extLst>
      <p:ext uri="{BB962C8B-B14F-4D97-AF65-F5344CB8AC3E}">
        <p14:creationId xmlns:p14="http://schemas.microsoft.com/office/powerpoint/2010/main" val="11894739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Number Placeholder 3">
            <a:extLst>
              <a:ext uri="{FF2B5EF4-FFF2-40B4-BE49-F238E27FC236}">
                <a16:creationId xmlns:a16="http://schemas.microsoft.com/office/drawing/2014/main" id="{29FD2457-B536-2D41-9D97-D577170BD128}"/>
              </a:ext>
            </a:extLst>
          </p:cNvPr>
          <p:cNvSpPr>
            <a:spLocks noGrp="1"/>
          </p:cNvSpPr>
          <p:nvPr>
            <p:ph type="sldNum" sz="quarter" idx="4294967295"/>
          </p:nvPr>
        </p:nvSpPr>
        <p:spPr bwMode="auto">
          <a:xfrm>
            <a:off x="7924800" y="6356350"/>
            <a:ext cx="7620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400">
                <a:solidFill>
                  <a:schemeClr val="tx1"/>
                </a:solidFill>
                <a:latin typeface="Arial" panose="020B0604020202020204" pitchFamily="34" charset="0"/>
              </a:defRPr>
            </a:lvl1pPr>
            <a:lvl2pPr marL="742950" indent="-285750">
              <a:lnSpc>
                <a:spcPct val="90000"/>
              </a:lnSpc>
              <a:spcBef>
                <a:spcPts val="375"/>
              </a:spcBef>
              <a:buFont typeface="Arial" panose="020B0604020202020204" pitchFamily="34" charset="0"/>
              <a:buChar char="•"/>
              <a:defRPr sz="2200">
                <a:solidFill>
                  <a:schemeClr val="tx1"/>
                </a:solidFill>
                <a:latin typeface="Arial" panose="020B0604020202020204" pitchFamily="34" charset="0"/>
              </a:defRPr>
            </a:lvl2pPr>
            <a:lvl3pPr marL="1143000" indent="-228600">
              <a:lnSpc>
                <a:spcPct val="90000"/>
              </a:lnSpc>
              <a:spcBef>
                <a:spcPts val="375"/>
              </a:spcBef>
              <a:buFont typeface="Arial" panose="020B0604020202020204" pitchFamily="34" charset="0"/>
              <a:buChar char="•"/>
              <a:defRPr sz="2400">
                <a:solidFill>
                  <a:schemeClr val="tx1"/>
                </a:solidFill>
                <a:latin typeface="Arial" panose="020B0604020202020204" pitchFamily="34" charset="0"/>
              </a:defRPr>
            </a:lvl3pPr>
            <a:lvl4pPr marL="16002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4pPr>
            <a:lvl5pPr marL="20574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9pPr>
          </a:lstStyle>
          <a:p>
            <a:pPr eaLnBrk="1" hangingPunct="1">
              <a:lnSpc>
                <a:spcPct val="100000"/>
              </a:lnSpc>
              <a:spcBef>
                <a:spcPct val="0"/>
              </a:spcBef>
              <a:buFontTx/>
              <a:buNone/>
            </a:pPr>
            <a:fld id="{774CF00C-F449-494D-911C-7AB44F1A200E}" type="slidenum">
              <a:rPr lang="en-GB" altLang="en-US" sz="1800"/>
              <a:pPr eaLnBrk="1" hangingPunct="1">
                <a:lnSpc>
                  <a:spcPct val="100000"/>
                </a:lnSpc>
                <a:spcBef>
                  <a:spcPct val="0"/>
                </a:spcBef>
                <a:buFontTx/>
                <a:buNone/>
              </a:pPr>
              <a:t>12</a:t>
            </a:fld>
            <a:endParaRPr lang="en-GB" altLang="en-US" sz="1800"/>
          </a:p>
        </p:txBody>
      </p:sp>
      <p:sp>
        <p:nvSpPr>
          <p:cNvPr id="5" name="Rectangle 5">
            <a:extLst>
              <a:ext uri="{FF2B5EF4-FFF2-40B4-BE49-F238E27FC236}">
                <a16:creationId xmlns:a16="http://schemas.microsoft.com/office/drawing/2014/main" id="{06C7F90B-F3F4-D443-9DFE-C678AEFE1B61}"/>
              </a:ext>
            </a:extLst>
          </p:cNvPr>
          <p:cNvSpPr txBox="1">
            <a:spLocks noChangeArrowheads="1"/>
          </p:cNvSpPr>
          <p:nvPr/>
        </p:nvSpPr>
        <p:spPr>
          <a:xfrm>
            <a:off x="323850" y="260350"/>
            <a:ext cx="8507413" cy="865188"/>
          </a:xfrm>
          <a:prstGeom prst="rect">
            <a:avLst/>
          </a:prstGeom>
          <a:noFill/>
        </p:spPr>
        <p:txBody>
          <a:bodyPr/>
          <a:lstStyle/>
          <a:p>
            <a:pPr marL="342900" indent="-342900" algn="ctr" eaLnBrk="1" hangingPunct="1">
              <a:spcBef>
                <a:spcPct val="20000"/>
              </a:spcBef>
              <a:defRPr/>
            </a:pPr>
            <a:r>
              <a:rPr lang="en-GB" sz="2800" b="1" i="1" kern="0" dirty="0">
                <a:solidFill>
                  <a:srgbClr val="0000FF"/>
                </a:solidFill>
                <a:latin typeface="Comic Sans MS" pitchFamily="66" charset="0"/>
                <a:cs typeface="Arial" charset="0"/>
              </a:rPr>
              <a:t>Positivistic or quantitative approach to research:</a:t>
            </a:r>
            <a:endParaRPr lang="en-US" sz="2800" kern="0" dirty="0">
              <a:latin typeface="Comic Sans MS" pitchFamily="66" charset="0"/>
              <a:cs typeface="Arial" charset="0"/>
            </a:endParaRPr>
          </a:p>
        </p:txBody>
      </p:sp>
      <p:sp>
        <p:nvSpPr>
          <p:cNvPr id="11" name="Rectangle 3">
            <a:extLst>
              <a:ext uri="{FF2B5EF4-FFF2-40B4-BE49-F238E27FC236}">
                <a16:creationId xmlns:a16="http://schemas.microsoft.com/office/drawing/2014/main" id="{18C4513F-9145-A849-B537-449C0FC63707}"/>
              </a:ext>
            </a:extLst>
          </p:cNvPr>
          <p:cNvSpPr txBox="1">
            <a:spLocks noChangeArrowheads="1"/>
          </p:cNvSpPr>
          <p:nvPr/>
        </p:nvSpPr>
        <p:spPr>
          <a:xfrm>
            <a:off x="5724525" y="5589588"/>
            <a:ext cx="2908300" cy="360362"/>
          </a:xfrm>
          <a:prstGeom prst="rect">
            <a:avLst/>
          </a:prstGeom>
        </p:spPr>
        <p:txBody>
          <a:bodyPr/>
          <a:lstStyle/>
          <a:p>
            <a:pPr marL="342900" indent="-342900" algn="r" eaLnBrk="1" hangingPunct="1">
              <a:spcBef>
                <a:spcPct val="20000"/>
              </a:spcBef>
              <a:defRPr/>
            </a:pPr>
            <a:r>
              <a:rPr lang="en-US" sz="1200" i="1" kern="0" dirty="0">
                <a:latin typeface="Comic Sans MS" pitchFamily="66" charset="0"/>
                <a:cs typeface="Arial" charset="0"/>
              </a:rPr>
              <a:t>Source: </a:t>
            </a:r>
            <a:r>
              <a:rPr lang="en-US" sz="1200" i="1" kern="0" dirty="0" err="1">
                <a:latin typeface="Comic Sans MS" pitchFamily="66" charset="0"/>
                <a:cs typeface="Arial" charset="0"/>
              </a:rPr>
              <a:t>Remenyi</a:t>
            </a:r>
            <a:r>
              <a:rPr lang="en-US" sz="1200" i="1" kern="0" dirty="0">
                <a:latin typeface="Comic Sans MS" pitchFamily="66" charset="0"/>
                <a:cs typeface="Arial" charset="0"/>
              </a:rPr>
              <a:t> and Money  (2005) </a:t>
            </a:r>
          </a:p>
        </p:txBody>
      </p:sp>
      <p:sp>
        <p:nvSpPr>
          <p:cNvPr id="13" name="Title 1">
            <a:extLst>
              <a:ext uri="{FF2B5EF4-FFF2-40B4-BE49-F238E27FC236}">
                <a16:creationId xmlns:a16="http://schemas.microsoft.com/office/drawing/2014/main" id="{1EEF0143-8F6F-E041-A57E-179E2121CE6F}"/>
              </a:ext>
            </a:extLst>
          </p:cNvPr>
          <p:cNvSpPr txBox="1">
            <a:spLocks/>
          </p:cNvSpPr>
          <p:nvPr/>
        </p:nvSpPr>
        <p:spPr>
          <a:xfrm>
            <a:off x="611560" y="1255872"/>
            <a:ext cx="7129462" cy="424815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457200" indent="-457200" algn="l">
              <a:buFont typeface="Wingdings" pitchFamily="2" charset="2"/>
              <a:buChar char="Ø"/>
              <a:defRPr/>
            </a:pPr>
            <a:r>
              <a:rPr lang="en-GB" sz="2000" dirty="0">
                <a:latin typeface="Comic Sans MS" pitchFamily="66" charset="0"/>
              </a:rPr>
              <a:t>Resembles that of the natural sciences and thus uses quantitative methods;</a:t>
            </a:r>
          </a:p>
          <a:p>
            <a:pPr marL="457200" indent="-457200" algn="l">
              <a:buFont typeface="Wingdings" pitchFamily="2" charset="2"/>
              <a:buChar char="Ø"/>
              <a:defRPr/>
            </a:pPr>
            <a:r>
              <a:rPr lang="en-GB" sz="2000" dirty="0">
                <a:latin typeface="Comic Sans MS" pitchFamily="66" charset="0"/>
              </a:rPr>
              <a:t>Demands that the  researcher is objective;</a:t>
            </a:r>
          </a:p>
          <a:p>
            <a:pPr marL="457200" indent="-457200" algn="l">
              <a:buFont typeface="Wingdings" pitchFamily="2" charset="2"/>
              <a:buChar char="Ø"/>
              <a:defRPr/>
            </a:pPr>
            <a:r>
              <a:rPr lang="en-GB" sz="2000" dirty="0">
                <a:latin typeface="Comic Sans MS" pitchFamily="66" charset="0"/>
              </a:rPr>
              <a:t>Reduces the research problem to manageable components;</a:t>
            </a:r>
          </a:p>
          <a:p>
            <a:pPr marL="457200" indent="-457200" algn="l">
              <a:buFont typeface="Wingdings" pitchFamily="2" charset="2"/>
              <a:buChar char="Ø"/>
              <a:defRPr/>
            </a:pPr>
            <a:r>
              <a:rPr lang="en-GB" sz="2000" dirty="0">
                <a:latin typeface="Comic Sans MS" pitchFamily="66" charset="0"/>
              </a:rPr>
              <a:t>Separates the data’s underlying values from the researcher’s values so as to achieve objectivity;</a:t>
            </a:r>
          </a:p>
          <a:p>
            <a:pPr marL="457200" indent="-457200" algn="l">
              <a:buFont typeface="Wingdings" pitchFamily="2" charset="2"/>
              <a:buChar char="Ø"/>
              <a:defRPr/>
            </a:pPr>
            <a:r>
              <a:rPr lang="en-GB" sz="2000" dirty="0">
                <a:latin typeface="Comic Sans MS" pitchFamily="66" charset="0"/>
              </a:rPr>
              <a:t>Derives possible hypotheses from scientific theories and then tests theses empirically;</a:t>
            </a:r>
          </a:p>
          <a:p>
            <a:pPr marL="457200" indent="-457200" algn="l">
              <a:buFont typeface="Wingdings" pitchFamily="2" charset="2"/>
              <a:buChar char="Ø"/>
              <a:defRPr/>
            </a:pPr>
            <a:r>
              <a:rPr lang="en-GB" sz="2000" dirty="0">
                <a:latin typeface="Comic Sans MS" pitchFamily="66" charset="0"/>
              </a:rPr>
              <a:t>Only counts or measures phenomena which can be observed;</a:t>
            </a:r>
          </a:p>
          <a:p>
            <a:pPr marL="457200" indent="-457200" algn="l">
              <a:buFont typeface="Wingdings" pitchFamily="2" charset="2"/>
              <a:buChar char="Ø"/>
              <a:defRPr/>
            </a:pPr>
            <a:r>
              <a:rPr lang="en-GB" sz="2000" dirty="0">
                <a:latin typeface="Comic Sans MS" pitchFamily="66" charset="0"/>
              </a:rPr>
              <a:t>A test of observations is the final arbiter in any theoretical dispute.</a:t>
            </a:r>
          </a:p>
          <a:p>
            <a:pPr marL="457200" indent="-457200" algn="l">
              <a:defRPr/>
            </a:pPr>
            <a:endParaRPr lang="en-GB" sz="2000" dirty="0">
              <a:latin typeface="Comic Sans MS" pitchFamily="66" charset="0"/>
            </a:endParaRPr>
          </a:p>
          <a:p>
            <a:pPr marL="457200" indent="-457200" algn="l">
              <a:buFont typeface="+mj-lt"/>
              <a:buAutoNum type="arabicPeriod"/>
              <a:defRPr/>
            </a:pPr>
            <a:endParaRPr lang="en-GB" sz="2000" dirty="0">
              <a:latin typeface="Comic Sans MS" pitchFamily="66" charset="0"/>
            </a:endParaRPr>
          </a:p>
          <a:p>
            <a:pPr marL="457200" indent="-457200" algn="l">
              <a:buFont typeface="+mj-lt"/>
              <a:buAutoNum type="arabicPeriod"/>
              <a:defRPr/>
            </a:pPr>
            <a:endParaRPr lang="en-GB" sz="2000" dirty="0">
              <a:latin typeface="Comic Sans MS" pitchFamily="66" charset="0"/>
            </a:endParaRPr>
          </a:p>
          <a:p>
            <a:pPr algn="l">
              <a:defRPr/>
            </a:pPr>
            <a:endParaRPr lang="en-GB" sz="2000" dirty="0">
              <a:latin typeface="Comic Sans MS" pitchFamily="66" charset="0"/>
            </a:endParaRPr>
          </a:p>
        </p:txBody>
      </p:sp>
    </p:spTree>
    <p:extLst>
      <p:ext uri="{BB962C8B-B14F-4D97-AF65-F5344CB8AC3E}">
        <p14:creationId xmlns:p14="http://schemas.microsoft.com/office/powerpoint/2010/main" val="3519947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Number Placeholder 3">
            <a:extLst>
              <a:ext uri="{FF2B5EF4-FFF2-40B4-BE49-F238E27FC236}">
                <a16:creationId xmlns:a16="http://schemas.microsoft.com/office/drawing/2014/main" id="{5B1A37E4-56BB-1C48-9617-9565D9B2ACBF}"/>
              </a:ext>
            </a:extLst>
          </p:cNvPr>
          <p:cNvSpPr>
            <a:spLocks noGrp="1"/>
          </p:cNvSpPr>
          <p:nvPr>
            <p:ph type="sldNum" sz="quarter" idx="4294967295"/>
          </p:nvPr>
        </p:nvSpPr>
        <p:spPr bwMode="auto">
          <a:xfrm>
            <a:off x="7924800" y="6356350"/>
            <a:ext cx="7620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400">
                <a:solidFill>
                  <a:schemeClr val="tx1"/>
                </a:solidFill>
                <a:latin typeface="Arial" panose="020B0604020202020204" pitchFamily="34" charset="0"/>
              </a:defRPr>
            </a:lvl1pPr>
            <a:lvl2pPr marL="742950" indent="-285750">
              <a:lnSpc>
                <a:spcPct val="90000"/>
              </a:lnSpc>
              <a:spcBef>
                <a:spcPts val="375"/>
              </a:spcBef>
              <a:buFont typeface="Arial" panose="020B0604020202020204" pitchFamily="34" charset="0"/>
              <a:buChar char="•"/>
              <a:defRPr sz="2200">
                <a:solidFill>
                  <a:schemeClr val="tx1"/>
                </a:solidFill>
                <a:latin typeface="Arial" panose="020B0604020202020204" pitchFamily="34" charset="0"/>
              </a:defRPr>
            </a:lvl2pPr>
            <a:lvl3pPr marL="1143000" indent="-228600">
              <a:lnSpc>
                <a:spcPct val="90000"/>
              </a:lnSpc>
              <a:spcBef>
                <a:spcPts val="375"/>
              </a:spcBef>
              <a:buFont typeface="Arial" panose="020B0604020202020204" pitchFamily="34" charset="0"/>
              <a:buChar char="•"/>
              <a:defRPr sz="2400">
                <a:solidFill>
                  <a:schemeClr val="tx1"/>
                </a:solidFill>
                <a:latin typeface="Arial" panose="020B0604020202020204" pitchFamily="34" charset="0"/>
              </a:defRPr>
            </a:lvl3pPr>
            <a:lvl4pPr marL="16002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4pPr>
            <a:lvl5pPr marL="20574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9pPr>
          </a:lstStyle>
          <a:p>
            <a:pPr eaLnBrk="1" hangingPunct="1">
              <a:lnSpc>
                <a:spcPct val="100000"/>
              </a:lnSpc>
              <a:spcBef>
                <a:spcPct val="0"/>
              </a:spcBef>
              <a:buFontTx/>
              <a:buNone/>
            </a:pPr>
            <a:fld id="{30D34237-5F43-1044-8687-EBBB7018FCDD}" type="slidenum">
              <a:rPr lang="en-GB" altLang="en-US" sz="1800"/>
              <a:pPr eaLnBrk="1" hangingPunct="1">
                <a:lnSpc>
                  <a:spcPct val="100000"/>
                </a:lnSpc>
                <a:spcBef>
                  <a:spcPct val="0"/>
                </a:spcBef>
                <a:buFontTx/>
                <a:buNone/>
              </a:pPr>
              <a:t>13</a:t>
            </a:fld>
            <a:endParaRPr lang="en-GB" altLang="en-US" sz="1800"/>
          </a:p>
        </p:txBody>
      </p:sp>
      <p:sp>
        <p:nvSpPr>
          <p:cNvPr id="5" name="Rectangle 5">
            <a:extLst>
              <a:ext uri="{FF2B5EF4-FFF2-40B4-BE49-F238E27FC236}">
                <a16:creationId xmlns:a16="http://schemas.microsoft.com/office/drawing/2014/main" id="{2F58D169-A4A4-F440-B01C-41503FE7EECF}"/>
              </a:ext>
            </a:extLst>
          </p:cNvPr>
          <p:cNvSpPr txBox="1">
            <a:spLocks noChangeArrowheads="1"/>
          </p:cNvSpPr>
          <p:nvPr/>
        </p:nvSpPr>
        <p:spPr>
          <a:xfrm>
            <a:off x="53975" y="335191"/>
            <a:ext cx="8507413" cy="863600"/>
          </a:xfrm>
          <a:prstGeom prst="rect">
            <a:avLst/>
          </a:prstGeom>
          <a:noFill/>
        </p:spPr>
        <p:txBody>
          <a:bodyPr/>
          <a:lstStyle/>
          <a:p>
            <a:pPr marL="342900" indent="-342900" algn="ctr" eaLnBrk="1" hangingPunct="1">
              <a:spcBef>
                <a:spcPct val="20000"/>
              </a:spcBef>
              <a:defRPr/>
            </a:pPr>
            <a:endParaRPr lang="en-GB" sz="2000" b="1" i="1" kern="0" dirty="0">
              <a:latin typeface="Comic Sans MS" pitchFamily="66" charset="0"/>
              <a:cs typeface="Arial" charset="0"/>
            </a:endParaRPr>
          </a:p>
          <a:p>
            <a:pPr marL="342900" indent="-342900" algn="ctr" eaLnBrk="1" hangingPunct="1">
              <a:spcBef>
                <a:spcPct val="20000"/>
              </a:spcBef>
              <a:defRPr/>
            </a:pPr>
            <a:r>
              <a:rPr lang="en-GB" sz="2400" b="1" i="1" kern="0" dirty="0">
                <a:latin typeface="Comic Sans MS" pitchFamily="66" charset="0"/>
                <a:cs typeface="Arial" charset="0"/>
              </a:rPr>
              <a:t>In </a:t>
            </a:r>
            <a:r>
              <a:rPr lang="en-GB" sz="2400" b="1" kern="0" dirty="0">
                <a:latin typeface="Comic Sans MS" pitchFamily="66" charset="0"/>
                <a:cs typeface="Arial" charset="0"/>
              </a:rPr>
              <a:t>the </a:t>
            </a:r>
            <a:r>
              <a:rPr lang="en-GB" sz="2400" b="1" i="1" kern="0" dirty="0">
                <a:solidFill>
                  <a:srgbClr val="0000FF"/>
                </a:solidFill>
                <a:latin typeface="Comic Sans MS" pitchFamily="66" charset="0"/>
                <a:cs typeface="Arial" charset="0"/>
              </a:rPr>
              <a:t>interpretivist or qualitative approach to research:</a:t>
            </a:r>
            <a:endParaRPr lang="en-US" sz="2400" kern="0" dirty="0">
              <a:latin typeface="Comic Sans MS" pitchFamily="66" charset="0"/>
              <a:cs typeface="Arial" charset="0"/>
            </a:endParaRPr>
          </a:p>
        </p:txBody>
      </p:sp>
      <p:sp>
        <p:nvSpPr>
          <p:cNvPr id="11" name="Rectangle 3">
            <a:extLst>
              <a:ext uri="{FF2B5EF4-FFF2-40B4-BE49-F238E27FC236}">
                <a16:creationId xmlns:a16="http://schemas.microsoft.com/office/drawing/2014/main" id="{1DF57649-FB66-6040-A27D-010754142C31}"/>
              </a:ext>
            </a:extLst>
          </p:cNvPr>
          <p:cNvSpPr txBox="1">
            <a:spLocks noChangeArrowheads="1"/>
          </p:cNvSpPr>
          <p:nvPr/>
        </p:nvSpPr>
        <p:spPr>
          <a:xfrm>
            <a:off x="5651500" y="5589588"/>
            <a:ext cx="2909888" cy="360362"/>
          </a:xfrm>
          <a:prstGeom prst="rect">
            <a:avLst/>
          </a:prstGeom>
        </p:spPr>
        <p:txBody>
          <a:bodyPr/>
          <a:lstStyle/>
          <a:p>
            <a:pPr marL="342900" indent="-342900" algn="r" eaLnBrk="1" hangingPunct="1">
              <a:spcBef>
                <a:spcPct val="20000"/>
              </a:spcBef>
              <a:defRPr/>
            </a:pPr>
            <a:r>
              <a:rPr lang="en-US" sz="1200" i="1" kern="0" dirty="0">
                <a:latin typeface="Comic Sans MS" pitchFamily="66" charset="0"/>
                <a:cs typeface="Arial" charset="0"/>
              </a:rPr>
              <a:t>Source: </a:t>
            </a:r>
            <a:r>
              <a:rPr lang="en-US" sz="1200" i="1" kern="0" dirty="0" err="1">
                <a:latin typeface="Comic Sans MS" pitchFamily="66" charset="0"/>
                <a:cs typeface="Arial" charset="0"/>
              </a:rPr>
              <a:t>Remenyi</a:t>
            </a:r>
            <a:r>
              <a:rPr lang="en-US" sz="1200" i="1" kern="0" dirty="0">
                <a:latin typeface="Comic Sans MS" pitchFamily="66" charset="0"/>
                <a:cs typeface="Arial" charset="0"/>
              </a:rPr>
              <a:t> and Money  (2005) </a:t>
            </a:r>
          </a:p>
        </p:txBody>
      </p:sp>
      <p:sp>
        <p:nvSpPr>
          <p:cNvPr id="13" name="Title 1">
            <a:extLst>
              <a:ext uri="{FF2B5EF4-FFF2-40B4-BE49-F238E27FC236}">
                <a16:creationId xmlns:a16="http://schemas.microsoft.com/office/drawing/2014/main" id="{288DD300-9549-BB49-BD0E-DEA00C192551}"/>
              </a:ext>
            </a:extLst>
          </p:cNvPr>
          <p:cNvSpPr txBox="1">
            <a:spLocks/>
          </p:cNvSpPr>
          <p:nvPr/>
        </p:nvSpPr>
        <p:spPr>
          <a:xfrm>
            <a:off x="1042988" y="1628775"/>
            <a:ext cx="7129462" cy="367188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457200" indent="-457200" algn="l">
              <a:buFont typeface="Wingdings" pitchFamily="2" charset="2"/>
              <a:buChar char="Ø"/>
              <a:defRPr/>
            </a:pPr>
            <a:r>
              <a:rPr lang="en-GB" sz="2000" dirty="0">
                <a:latin typeface="Comic Sans MS" pitchFamily="66" charset="0"/>
              </a:rPr>
              <a:t>The researcher is not objective and cannot be;</a:t>
            </a:r>
          </a:p>
          <a:p>
            <a:pPr marL="457200" indent="-457200" algn="l">
              <a:buFont typeface="Wingdings" pitchFamily="2" charset="2"/>
              <a:buChar char="Ø"/>
              <a:defRPr/>
            </a:pPr>
            <a:r>
              <a:rPr lang="en-GB" sz="2000" dirty="0">
                <a:latin typeface="Comic Sans MS" pitchFamily="66" charset="0"/>
              </a:rPr>
              <a:t>The aim is to provide an in-depth understanding of the world of the research subject;</a:t>
            </a:r>
          </a:p>
          <a:p>
            <a:pPr marL="457200" indent="-457200" algn="l">
              <a:buFont typeface="Wingdings" pitchFamily="2" charset="2"/>
              <a:buChar char="Ø"/>
              <a:defRPr/>
            </a:pPr>
            <a:r>
              <a:rPr lang="en-GB" sz="2000" dirty="0">
                <a:latin typeface="Comic Sans MS" pitchFamily="66" charset="0"/>
              </a:rPr>
              <a:t>Samples are used that are deliberately selected for their particular attributes i.e. not at random;</a:t>
            </a:r>
          </a:p>
          <a:p>
            <a:pPr marL="457200" indent="-457200" algn="l">
              <a:buFont typeface="Wingdings" pitchFamily="2" charset="2"/>
              <a:buChar char="Ø"/>
              <a:defRPr/>
            </a:pPr>
            <a:r>
              <a:rPr lang="en-GB" sz="2000" dirty="0">
                <a:latin typeface="Comic Sans MS" pitchFamily="66" charset="0"/>
              </a:rPr>
              <a:t>Evidence collection methods involve close contact between researcher and subject of study;</a:t>
            </a:r>
          </a:p>
          <a:p>
            <a:pPr marL="457200" indent="-457200" algn="l">
              <a:buFont typeface="Wingdings" pitchFamily="2" charset="2"/>
              <a:buChar char="Ø"/>
              <a:defRPr/>
            </a:pPr>
            <a:r>
              <a:rPr lang="en-GB" sz="2000" dirty="0">
                <a:latin typeface="Comic Sans MS" pitchFamily="66" charset="0"/>
              </a:rPr>
              <a:t>Evidence is detailed, information rich and extensive; </a:t>
            </a:r>
          </a:p>
          <a:p>
            <a:pPr marL="457200" indent="-457200" algn="l">
              <a:buFont typeface="Wingdings" pitchFamily="2" charset="2"/>
              <a:buChar char="Ø"/>
              <a:defRPr/>
            </a:pPr>
            <a:r>
              <a:rPr lang="en-GB" sz="2000" dirty="0">
                <a:latin typeface="Comic Sans MS" pitchFamily="66" charset="0"/>
              </a:rPr>
              <a:t>Analysis is usually open to emergent concepts and ideas;</a:t>
            </a:r>
          </a:p>
          <a:p>
            <a:pPr marL="457200" indent="-457200" algn="l">
              <a:defRPr/>
            </a:pPr>
            <a:endParaRPr lang="en-GB" sz="2000" dirty="0">
              <a:latin typeface="Comic Sans MS" pitchFamily="66" charset="0"/>
            </a:endParaRPr>
          </a:p>
          <a:p>
            <a:pPr marL="457200" indent="-457200" algn="l">
              <a:buFont typeface="+mj-lt"/>
              <a:buAutoNum type="arabicPeriod"/>
              <a:defRPr/>
            </a:pPr>
            <a:endParaRPr lang="en-GB" sz="2000" dirty="0">
              <a:latin typeface="Comic Sans MS" pitchFamily="66" charset="0"/>
            </a:endParaRPr>
          </a:p>
          <a:p>
            <a:pPr marL="457200" indent="-457200" algn="l">
              <a:buFont typeface="+mj-lt"/>
              <a:buAutoNum type="arabicPeriod"/>
              <a:defRPr/>
            </a:pPr>
            <a:endParaRPr lang="en-GB" sz="2000" dirty="0">
              <a:latin typeface="Comic Sans MS" pitchFamily="66" charset="0"/>
            </a:endParaRPr>
          </a:p>
          <a:p>
            <a:pPr algn="l">
              <a:defRPr/>
            </a:pPr>
            <a:endParaRPr lang="en-GB" sz="2000" dirty="0">
              <a:latin typeface="Comic Sans MS" pitchFamily="66" charset="0"/>
            </a:endParaRPr>
          </a:p>
        </p:txBody>
      </p:sp>
    </p:spTree>
    <p:extLst>
      <p:ext uri="{BB962C8B-B14F-4D97-AF65-F5344CB8AC3E}">
        <p14:creationId xmlns:p14="http://schemas.microsoft.com/office/powerpoint/2010/main" val="1222633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Number Placeholder 3">
            <a:extLst>
              <a:ext uri="{FF2B5EF4-FFF2-40B4-BE49-F238E27FC236}">
                <a16:creationId xmlns:a16="http://schemas.microsoft.com/office/drawing/2014/main" id="{7AB7EA57-77C1-B74D-87A1-B8DEC94770C3}"/>
              </a:ext>
            </a:extLst>
          </p:cNvPr>
          <p:cNvSpPr>
            <a:spLocks noGrp="1"/>
          </p:cNvSpPr>
          <p:nvPr>
            <p:ph type="sldNum" sz="quarter" idx="4294967295"/>
          </p:nvPr>
        </p:nvSpPr>
        <p:spPr bwMode="auto">
          <a:xfrm>
            <a:off x="7924800" y="6356350"/>
            <a:ext cx="7620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400">
                <a:solidFill>
                  <a:schemeClr val="tx1"/>
                </a:solidFill>
                <a:latin typeface="Arial" panose="020B0604020202020204" pitchFamily="34" charset="0"/>
              </a:defRPr>
            </a:lvl1pPr>
            <a:lvl2pPr marL="742950" indent="-285750">
              <a:lnSpc>
                <a:spcPct val="90000"/>
              </a:lnSpc>
              <a:spcBef>
                <a:spcPts val="375"/>
              </a:spcBef>
              <a:buFont typeface="Arial" panose="020B0604020202020204" pitchFamily="34" charset="0"/>
              <a:buChar char="•"/>
              <a:defRPr sz="2200">
                <a:solidFill>
                  <a:schemeClr val="tx1"/>
                </a:solidFill>
                <a:latin typeface="Arial" panose="020B0604020202020204" pitchFamily="34" charset="0"/>
              </a:defRPr>
            </a:lvl2pPr>
            <a:lvl3pPr marL="1143000" indent="-228600">
              <a:lnSpc>
                <a:spcPct val="90000"/>
              </a:lnSpc>
              <a:spcBef>
                <a:spcPts val="375"/>
              </a:spcBef>
              <a:buFont typeface="Arial" panose="020B0604020202020204" pitchFamily="34" charset="0"/>
              <a:buChar char="•"/>
              <a:defRPr sz="2400">
                <a:solidFill>
                  <a:schemeClr val="tx1"/>
                </a:solidFill>
                <a:latin typeface="Arial" panose="020B0604020202020204" pitchFamily="34" charset="0"/>
              </a:defRPr>
            </a:lvl3pPr>
            <a:lvl4pPr marL="16002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4pPr>
            <a:lvl5pPr marL="20574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9pPr>
          </a:lstStyle>
          <a:p>
            <a:pPr eaLnBrk="1" hangingPunct="1">
              <a:lnSpc>
                <a:spcPct val="100000"/>
              </a:lnSpc>
              <a:spcBef>
                <a:spcPct val="0"/>
              </a:spcBef>
              <a:buFontTx/>
              <a:buNone/>
            </a:pPr>
            <a:fld id="{B97A1E15-A4DB-EA4D-9C4F-3A5BB85630B9}" type="slidenum">
              <a:rPr lang="en-GB" altLang="en-US" sz="1800"/>
              <a:pPr eaLnBrk="1" hangingPunct="1">
                <a:lnSpc>
                  <a:spcPct val="100000"/>
                </a:lnSpc>
                <a:spcBef>
                  <a:spcPct val="0"/>
                </a:spcBef>
                <a:buFontTx/>
                <a:buNone/>
              </a:pPr>
              <a:t>14</a:t>
            </a:fld>
            <a:endParaRPr lang="en-GB" altLang="en-US" sz="1800"/>
          </a:p>
        </p:txBody>
      </p:sp>
      <p:sp>
        <p:nvSpPr>
          <p:cNvPr id="5" name="Rectangle 5">
            <a:extLst>
              <a:ext uri="{FF2B5EF4-FFF2-40B4-BE49-F238E27FC236}">
                <a16:creationId xmlns:a16="http://schemas.microsoft.com/office/drawing/2014/main" id="{665952FD-FFA3-C94C-89CD-93F84A750C9A}"/>
              </a:ext>
            </a:extLst>
          </p:cNvPr>
          <p:cNvSpPr txBox="1">
            <a:spLocks noChangeArrowheads="1"/>
          </p:cNvSpPr>
          <p:nvPr/>
        </p:nvSpPr>
        <p:spPr>
          <a:xfrm>
            <a:off x="609600" y="620713"/>
            <a:ext cx="8507413" cy="720725"/>
          </a:xfrm>
          <a:prstGeom prst="rect">
            <a:avLst/>
          </a:prstGeom>
          <a:noFill/>
        </p:spPr>
        <p:txBody>
          <a:bodyPr/>
          <a:lstStyle/>
          <a:p>
            <a:pPr marL="342900" indent="-342900" algn="ctr" eaLnBrk="1" hangingPunct="1">
              <a:spcBef>
                <a:spcPct val="20000"/>
              </a:spcBef>
              <a:defRPr/>
            </a:pPr>
            <a:r>
              <a:rPr lang="en-GB" sz="2800" b="1" kern="0" dirty="0">
                <a:latin typeface="Comic Sans MS" pitchFamily="66" charset="0"/>
                <a:cs typeface="Arial" charset="0"/>
              </a:rPr>
              <a:t>So.....what constitutes a </a:t>
            </a:r>
            <a:r>
              <a:rPr lang="en-GB" sz="2800" b="1" i="1" kern="0" dirty="0">
                <a:solidFill>
                  <a:srgbClr val="0000FF"/>
                </a:solidFill>
                <a:latin typeface="Comic Sans MS" pitchFamily="66" charset="0"/>
                <a:cs typeface="Arial" charset="0"/>
              </a:rPr>
              <a:t>research</a:t>
            </a:r>
            <a:r>
              <a:rPr lang="en-GB" sz="2800" b="1" kern="0" dirty="0">
                <a:latin typeface="Comic Sans MS" pitchFamily="66" charset="0"/>
                <a:cs typeface="Arial" charset="0"/>
              </a:rPr>
              <a:t>?</a:t>
            </a:r>
            <a:endParaRPr lang="en-GB" sz="2800" b="1" kern="0" dirty="0">
              <a:solidFill>
                <a:srgbClr val="CC6600"/>
              </a:solidFill>
              <a:latin typeface="Comic Sans MS" pitchFamily="66" charset="0"/>
              <a:cs typeface="Arial" charset="0"/>
            </a:endParaRPr>
          </a:p>
          <a:p>
            <a:pPr marL="742950" lvl="1" indent="-285750" eaLnBrk="1" hangingPunct="1">
              <a:spcBef>
                <a:spcPct val="20000"/>
              </a:spcBef>
              <a:buFontTx/>
              <a:buChar char="–"/>
              <a:defRPr/>
            </a:pPr>
            <a:endParaRPr lang="en-US" sz="2400" kern="0" dirty="0">
              <a:latin typeface="Comic Sans MS" pitchFamily="66" charset="0"/>
              <a:cs typeface="Arial" charset="0"/>
            </a:endParaRPr>
          </a:p>
        </p:txBody>
      </p:sp>
      <p:sp>
        <p:nvSpPr>
          <p:cNvPr id="6" name="Rectangle 3">
            <a:extLst>
              <a:ext uri="{FF2B5EF4-FFF2-40B4-BE49-F238E27FC236}">
                <a16:creationId xmlns:a16="http://schemas.microsoft.com/office/drawing/2014/main" id="{6912653A-637A-874D-9AA3-A297F477B084}"/>
              </a:ext>
            </a:extLst>
          </p:cNvPr>
          <p:cNvSpPr txBox="1">
            <a:spLocks noChangeArrowheads="1"/>
          </p:cNvSpPr>
          <p:nvPr/>
        </p:nvSpPr>
        <p:spPr>
          <a:xfrm>
            <a:off x="609600" y="1196975"/>
            <a:ext cx="8229600" cy="4032250"/>
          </a:xfrm>
          <a:prstGeom prst="rect">
            <a:avLst/>
          </a:prstGeom>
        </p:spPr>
        <p:txBody>
          <a:bodyPr/>
          <a:lstStyle/>
          <a:p>
            <a:pPr marL="342900" indent="-342900" eaLnBrk="1" hangingPunct="1">
              <a:spcBef>
                <a:spcPct val="20000"/>
              </a:spcBef>
              <a:defRPr/>
            </a:pPr>
            <a:r>
              <a:rPr lang="en-US" sz="2400" b="1" i="1" kern="0" dirty="0">
                <a:solidFill>
                  <a:srgbClr val="0000FF"/>
                </a:solidFill>
                <a:latin typeface="Comic Sans MS" pitchFamily="66" charset="0"/>
                <a:cs typeface="Arial" charset="0"/>
              </a:rPr>
              <a:t>A Research tactic</a:t>
            </a:r>
          </a:p>
          <a:p>
            <a:pPr marL="742950" lvl="1" indent="-285750" eaLnBrk="1" hangingPunct="1">
              <a:spcBef>
                <a:spcPct val="20000"/>
              </a:spcBef>
              <a:defRPr/>
            </a:pPr>
            <a:r>
              <a:rPr lang="en-US" sz="2400" kern="0" dirty="0">
                <a:latin typeface="Comic Sans MS" pitchFamily="66" charset="0"/>
                <a:cs typeface="Arial" charset="0"/>
              </a:rPr>
              <a:t>    “</a:t>
            </a:r>
            <a:r>
              <a:rPr lang="en-US" sz="2400" i="1" kern="0" dirty="0">
                <a:latin typeface="Comic Sans MS" pitchFamily="66" charset="0"/>
                <a:cs typeface="Arial" charset="0"/>
              </a:rPr>
              <a:t>follows the researchers decision to adopt a particular research strategy and </a:t>
            </a:r>
            <a:r>
              <a:rPr lang="en-US" sz="2400" i="1" kern="0" dirty="0">
                <a:solidFill>
                  <a:srgbClr val="0000FF"/>
                </a:solidFill>
                <a:latin typeface="Comic Sans MS" pitchFamily="66" charset="0"/>
                <a:cs typeface="Arial" charset="0"/>
              </a:rPr>
              <a:t>may be defined as an evidence collection and analysis approach, which can be used for the purposes of understanding a phenomenon and thus contributing  to the body of knowledge </a:t>
            </a:r>
            <a:r>
              <a:rPr lang="en-US" sz="2400" i="1" kern="0" dirty="0">
                <a:latin typeface="Comic Sans MS" pitchFamily="66" charset="0"/>
                <a:cs typeface="Arial" charset="0"/>
              </a:rPr>
              <a:t>”</a:t>
            </a:r>
          </a:p>
          <a:p>
            <a:pPr marL="742950" lvl="1" indent="-285750" eaLnBrk="1" hangingPunct="1">
              <a:spcBef>
                <a:spcPct val="20000"/>
              </a:spcBef>
              <a:defRPr/>
            </a:pPr>
            <a:endParaRPr lang="en-US" sz="2400" i="1" kern="0" dirty="0">
              <a:latin typeface="Comic Sans MS" pitchFamily="66" charset="0"/>
              <a:cs typeface="Arial" charset="0"/>
            </a:endParaRPr>
          </a:p>
          <a:p>
            <a:pPr marL="742950" lvl="1" indent="-285750" eaLnBrk="1" hangingPunct="1">
              <a:spcBef>
                <a:spcPct val="20000"/>
              </a:spcBef>
              <a:defRPr/>
            </a:pPr>
            <a:r>
              <a:rPr lang="en-US" sz="1600" i="1" kern="0" dirty="0">
                <a:latin typeface="Comic Sans MS" pitchFamily="66" charset="0"/>
                <a:cs typeface="Arial" charset="0"/>
              </a:rPr>
              <a:t>                                                                           Source: </a:t>
            </a:r>
            <a:r>
              <a:rPr lang="en-US" sz="1600" i="1" kern="0" dirty="0" err="1">
                <a:latin typeface="Comic Sans MS" pitchFamily="66" charset="0"/>
                <a:cs typeface="Arial" charset="0"/>
              </a:rPr>
              <a:t>Remenyi</a:t>
            </a:r>
            <a:r>
              <a:rPr lang="en-US" sz="1600" i="1" kern="0" dirty="0">
                <a:latin typeface="Comic Sans MS" pitchFamily="66" charset="0"/>
                <a:cs typeface="Arial" charset="0"/>
              </a:rPr>
              <a:t> et.al. (2006)</a:t>
            </a:r>
          </a:p>
        </p:txBody>
      </p:sp>
    </p:spTree>
    <p:extLst>
      <p:ext uri="{BB962C8B-B14F-4D97-AF65-F5344CB8AC3E}">
        <p14:creationId xmlns:p14="http://schemas.microsoft.com/office/powerpoint/2010/main" val="7006178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a:extLst>
              <a:ext uri="{FF2B5EF4-FFF2-40B4-BE49-F238E27FC236}">
                <a16:creationId xmlns:a16="http://schemas.microsoft.com/office/drawing/2014/main" id="{5B00BCFE-461C-254C-AC79-2933025E1155}"/>
              </a:ext>
            </a:extLst>
          </p:cNvPr>
          <p:cNvSpPr>
            <a:spLocks noGrp="1"/>
          </p:cNvSpPr>
          <p:nvPr>
            <p:ph type="title"/>
          </p:nvPr>
        </p:nvSpPr>
        <p:spPr>
          <a:xfrm>
            <a:off x="457200" y="404813"/>
            <a:ext cx="8229600" cy="711200"/>
          </a:xfrm>
        </p:spPr>
        <p:txBody>
          <a:bodyPr/>
          <a:lstStyle/>
          <a:p>
            <a:r>
              <a:rPr lang="en-GB" b="1" i="1" kern="0" dirty="0">
                <a:solidFill>
                  <a:srgbClr val="0000FF"/>
                </a:solidFill>
                <a:latin typeface="Comic Sans MS" pitchFamily="66" charset="0"/>
                <a:cs typeface="Arial" charset="0"/>
              </a:rPr>
              <a:t>Research Tactics</a:t>
            </a:r>
            <a:endParaRPr lang="en-GB" altLang="en-US" dirty="0">
              <a:latin typeface="Comic Sans MS" panose="030F0902030302020204" pitchFamily="66" charset="0"/>
              <a:cs typeface="Arial" panose="020B0604020202020204" pitchFamily="34" charset="0"/>
            </a:endParaRPr>
          </a:p>
        </p:txBody>
      </p:sp>
      <p:sp>
        <p:nvSpPr>
          <p:cNvPr id="28674" name="Slide Number Placeholder 3">
            <a:extLst>
              <a:ext uri="{FF2B5EF4-FFF2-40B4-BE49-F238E27FC236}">
                <a16:creationId xmlns:a16="http://schemas.microsoft.com/office/drawing/2014/main" id="{DEB37E9E-2D48-CA43-9929-2AC2C19DB838}"/>
              </a:ext>
            </a:extLst>
          </p:cNvPr>
          <p:cNvSpPr>
            <a:spLocks noGrp="1"/>
          </p:cNvSpPr>
          <p:nvPr>
            <p:ph type="sldNum" sz="quarter" idx="4294967295"/>
          </p:nvPr>
        </p:nvSpPr>
        <p:spPr bwMode="auto">
          <a:xfrm>
            <a:off x="7924800" y="6356350"/>
            <a:ext cx="7620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400">
                <a:solidFill>
                  <a:schemeClr val="tx1"/>
                </a:solidFill>
                <a:latin typeface="Arial" panose="020B0604020202020204" pitchFamily="34" charset="0"/>
              </a:defRPr>
            </a:lvl1pPr>
            <a:lvl2pPr marL="742950" indent="-285750">
              <a:lnSpc>
                <a:spcPct val="90000"/>
              </a:lnSpc>
              <a:spcBef>
                <a:spcPts val="375"/>
              </a:spcBef>
              <a:buFont typeface="Arial" panose="020B0604020202020204" pitchFamily="34" charset="0"/>
              <a:buChar char="•"/>
              <a:defRPr sz="2200">
                <a:solidFill>
                  <a:schemeClr val="tx1"/>
                </a:solidFill>
                <a:latin typeface="Arial" panose="020B0604020202020204" pitchFamily="34" charset="0"/>
              </a:defRPr>
            </a:lvl2pPr>
            <a:lvl3pPr marL="1143000" indent="-228600">
              <a:lnSpc>
                <a:spcPct val="90000"/>
              </a:lnSpc>
              <a:spcBef>
                <a:spcPts val="375"/>
              </a:spcBef>
              <a:buFont typeface="Arial" panose="020B0604020202020204" pitchFamily="34" charset="0"/>
              <a:buChar char="•"/>
              <a:defRPr sz="2400">
                <a:solidFill>
                  <a:schemeClr val="tx1"/>
                </a:solidFill>
                <a:latin typeface="Arial" panose="020B0604020202020204" pitchFamily="34" charset="0"/>
              </a:defRPr>
            </a:lvl3pPr>
            <a:lvl4pPr marL="16002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4pPr>
            <a:lvl5pPr marL="20574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9pPr>
          </a:lstStyle>
          <a:p>
            <a:pPr eaLnBrk="1" hangingPunct="1">
              <a:lnSpc>
                <a:spcPct val="100000"/>
              </a:lnSpc>
              <a:spcBef>
                <a:spcPct val="0"/>
              </a:spcBef>
              <a:buFontTx/>
              <a:buNone/>
            </a:pPr>
            <a:fld id="{30919199-7F3B-4C4B-BCE5-7A6D26BF15CF}" type="slidenum">
              <a:rPr lang="en-GB" altLang="en-US" sz="1800"/>
              <a:pPr eaLnBrk="1" hangingPunct="1">
                <a:lnSpc>
                  <a:spcPct val="100000"/>
                </a:lnSpc>
                <a:spcBef>
                  <a:spcPct val="0"/>
                </a:spcBef>
                <a:buFontTx/>
                <a:buNone/>
              </a:pPr>
              <a:t>15</a:t>
            </a:fld>
            <a:endParaRPr lang="en-GB" altLang="en-US" sz="1800"/>
          </a:p>
        </p:txBody>
      </p:sp>
      <p:sp>
        <p:nvSpPr>
          <p:cNvPr id="6" name="Title 1">
            <a:extLst>
              <a:ext uri="{FF2B5EF4-FFF2-40B4-BE49-F238E27FC236}">
                <a16:creationId xmlns:a16="http://schemas.microsoft.com/office/drawing/2014/main" id="{C3F4B122-35BA-364D-AD0A-4508282EEE25}"/>
              </a:ext>
            </a:extLst>
          </p:cNvPr>
          <p:cNvSpPr txBox="1">
            <a:spLocks/>
          </p:cNvSpPr>
          <p:nvPr/>
        </p:nvSpPr>
        <p:spPr>
          <a:xfrm>
            <a:off x="1908969" y="1304131"/>
            <a:ext cx="5326062" cy="4249737"/>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457200" indent="-457200" algn="l">
              <a:buFont typeface="+mj-lt"/>
              <a:buAutoNum type="arabicPeriod"/>
              <a:defRPr/>
            </a:pPr>
            <a:r>
              <a:rPr lang="en-GB" sz="2000" dirty="0">
                <a:latin typeface="Comic Sans MS" pitchFamily="66" charset="0"/>
              </a:rPr>
              <a:t>Action Research</a:t>
            </a:r>
          </a:p>
          <a:p>
            <a:pPr marL="457200" indent="-457200" algn="l">
              <a:buFont typeface="+mj-lt"/>
              <a:buAutoNum type="arabicPeriod"/>
              <a:defRPr/>
            </a:pPr>
            <a:r>
              <a:rPr lang="en-GB" sz="2000" dirty="0">
                <a:latin typeface="Comic Sans MS" pitchFamily="66" charset="0"/>
              </a:rPr>
              <a:t>Case Studies</a:t>
            </a:r>
          </a:p>
          <a:p>
            <a:pPr marL="457200" indent="-457200" algn="l">
              <a:buFont typeface="+mj-lt"/>
              <a:buAutoNum type="arabicPeriod"/>
              <a:defRPr/>
            </a:pPr>
            <a:r>
              <a:rPr lang="en-GB" sz="2000" dirty="0">
                <a:latin typeface="Comic Sans MS" pitchFamily="66" charset="0"/>
              </a:rPr>
              <a:t>Ethnography</a:t>
            </a:r>
          </a:p>
          <a:p>
            <a:pPr marL="457200" indent="-457200" algn="l">
              <a:buFont typeface="+mj-lt"/>
              <a:buAutoNum type="arabicPeriod"/>
              <a:defRPr/>
            </a:pPr>
            <a:r>
              <a:rPr lang="en-GB" sz="2000" dirty="0">
                <a:latin typeface="Comic Sans MS" pitchFamily="66" charset="0"/>
              </a:rPr>
              <a:t>Field Experiments</a:t>
            </a:r>
          </a:p>
          <a:p>
            <a:pPr marL="457200" indent="-457200" algn="l">
              <a:buFont typeface="+mj-lt"/>
              <a:buAutoNum type="arabicPeriod"/>
              <a:defRPr/>
            </a:pPr>
            <a:r>
              <a:rPr lang="en-GB" sz="2000" dirty="0">
                <a:latin typeface="Comic Sans MS" pitchFamily="66" charset="0"/>
              </a:rPr>
              <a:t>Focus Groups</a:t>
            </a:r>
          </a:p>
          <a:p>
            <a:pPr marL="457200" indent="-457200" algn="l">
              <a:buFont typeface="+mj-lt"/>
              <a:buAutoNum type="arabicPeriod"/>
              <a:defRPr/>
            </a:pPr>
            <a:r>
              <a:rPr lang="en-GB" sz="2000" dirty="0">
                <a:latin typeface="Comic Sans MS" pitchFamily="66" charset="0"/>
              </a:rPr>
              <a:t>Forecasting</a:t>
            </a:r>
          </a:p>
          <a:p>
            <a:pPr marL="457200" indent="-457200" algn="l">
              <a:buFont typeface="+mj-lt"/>
              <a:buAutoNum type="arabicPeriod"/>
              <a:defRPr/>
            </a:pPr>
            <a:r>
              <a:rPr lang="en-GB" sz="2000" dirty="0">
                <a:latin typeface="Comic Sans MS" pitchFamily="66" charset="0"/>
              </a:rPr>
              <a:t>Futures Research</a:t>
            </a:r>
          </a:p>
          <a:p>
            <a:pPr marL="457200" indent="-457200" algn="l">
              <a:buFont typeface="+mj-lt"/>
              <a:buAutoNum type="arabicPeriod"/>
              <a:defRPr/>
            </a:pPr>
            <a:r>
              <a:rPr lang="en-GB" sz="2000" dirty="0">
                <a:latin typeface="Comic Sans MS" pitchFamily="66" charset="0"/>
              </a:rPr>
              <a:t>Game or Role-Playing</a:t>
            </a:r>
          </a:p>
          <a:p>
            <a:pPr marL="457200" indent="-457200" algn="l">
              <a:buFont typeface="+mj-lt"/>
              <a:buAutoNum type="arabicPeriod"/>
              <a:defRPr/>
            </a:pPr>
            <a:r>
              <a:rPr lang="en-GB" sz="2000" dirty="0">
                <a:latin typeface="Comic Sans MS" pitchFamily="66" charset="0"/>
              </a:rPr>
              <a:t>In-depth Surveys</a:t>
            </a:r>
          </a:p>
          <a:p>
            <a:pPr marL="457200" indent="-457200" algn="l">
              <a:buFont typeface="+mj-lt"/>
              <a:buAutoNum type="arabicPeriod"/>
              <a:defRPr/>
            </a:pPr>
            <a:r>
              <a:rPr lang="en-GB" sz="2000" dirty="0">
                <a:latin typeface="Comic Sans MS" pitchFamily="66" charset="0"/>
              </a:rPr>
              <a:t>Laboratory Experiments</a:t>
            </a:r>
          </a:p>
          <a:p>
            <a:pPr marL="457200" indent="-457200" algn="l">
              <a:buFont typeface="+mj-lt"/>
              <a:buAutoNum type="arabicPeriod"/>
              <a:defRPr/>
            </a:pPr>
            <a:r>
              <a:rPr lang="en-GB" sz="2000" dirty="0">
                <a:latin typeface="Comic Sans MS" pitchFamily="66" charset="0"/>
              </a:rPr>
              <a:t>Large-scale Surveys</a:t>
            </a:r>
          </a:p>
          <a:p>
            <a:pPr marL="457200" indent="-457200" algn="l">
              <a:buFont typeface="+mj-lt"/>
              <a:buAutoNum type="arabicPeriod"/>
              <a:defRPr/>
            </a:pPr>
            <a:r>
              <a:rPr lang="en-GB" sz="2000" dirty="0">
                <a:latin typeface="Comic Sans MS" pitchFamily="66" charset="0"/>
              </a:rPr>
              <a:t>Participant-Observer</a:t>
            </a:r>
          </a:p>
          <a:p>
            <a:pPr marL="457200" indent="-457200" algn="l">
              <a:buFont typeface="+mj-lt"/>
              <a:buAutoNum type="arabicPeriod"/>
              <a:defRPr/>
            </a:pPr>
            <a:r>
              <a:rPr lang="en-GB" sz="2000" dirty="0">
                <a:latin typeface="Comic Sans MS" pitchFamily="66" charset="0"/>
              </a:rPr>
              <a:t>Scenario Discussions</a:t>
            </a:r>
          </a:p>
          <a:p>
            <a:pPr marL="457200" indent="-457200" algn="l">
              <a:buFont typeface="+mj-lt"/>
              <a:buAutoNum type="arabicPeriod"/>
              <a:defRPr/>
            </a:pPr>
            <a:endParaRPr lang="en-GB" sz="2000" dirty="0">
              <a:latin typeface="Comic Sans MS" pitchFamily="66" charset="0"/>
            </a:endParaRPr>
          </a:p>
          <a:p>
            <a:pPr marL="457200" indent="-457200" algn="l">
              <a:buFont typeface="+mj-lt"/>
              <a:buAutoNum type="arabicPeriod"/>
              <a:defRPr/>
            </a:pPr>
            <a:endParaRPr lang="en-GB" sz="2000" dirty="0">
              <a:latin typeface="Comic Sans MS" pitchFamily="66" charset="0"/>
            </a:endParaRPr>
          </a:p>
          <a:p>
            <a:pPr marL="457200" indent="-457200" algn="l">
              <a:buFont typeface="+mj-lt"/>
              <a:buAutoNum type="arabicPeriod"/>
              <a:defRPr/>
            </a:pPr>
            <a:endParaRPr lang="en-GB" sz="2000" dirty="0">
              <a:latin typeface="Comic Sans MS" pitchFamily="66" charset="0"/>
            </a:endParaRPr>
          </a:p>
          <a:p>
            <a:pPr algn="l">
              <a:defRPr/>
            </a:pPr>
            <a:endParaRPr lang="en-GB" sz="2000" dirty="0">
              <a:latin typeface="Comic Sans MS" pitchFamily="66" charset="0"/>
            </a:endParaRPr>
          </a:p>
        </p:txBody>
      </p:sp>
    </p:spTree>
    <p:extLst>
      <p:ext uri="{BB962C8B-B14F-4D97-AF65-F5344CB8AC3E}">
        <p14:creationId xmlns:p14="http://schemas.microsoft.com/office/powerpoint/2010/main" val="4939500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Number Placeholder 3">
            <a:extLst>
              <a:ext uri="{FF2B5EF4-FFF2-40B4-BE49-F238E27FC236}">
                <a16:creationId xmlns:a16="http://schemas.microsoft.com/office/drawing/2014/main" id="{BDAA898F-3A71-3A41-B199-22D6243C0289}"/>
              </a:ext>
            </a:extLst>
          </p:cNvPr>
          <p:cNvSpPr>
            <a:spLocks noGrp="1"/>
          </p:cNvSpPr>
          <p:nvPr>
            <p:ph type="sldNum" sz="quarter" idx="4294967295"/>
          </p:nvPr>
        </p:nvSpPr>
        <p:spPr bwMode="auto">
          <a:xfrm>
            <a:off x="7924800" y="6356350"/>
            <a:ext cx="7620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400">
                <a:solidFill>
                  <a:schemeClr val="tx1"/>
                </a:solidFill>
                <a:latin typeface="Arial" panose="020B0604020202020204" pitchFamily="34" charset="0"/>
              </a:defRPr>
            </a:lvl1pPr>
            <a:lvl2pPr marL="742950" indent="-285750">
              <a:lnSpc>
                <a:spcPct val="90000"/>
              </a:lnSpc>
              <a:spcBef>
                <a:spcPts val="375"/>
              </a:spcBef>
              <a:buFont typeface="Arial" panose="020B0604020202020204" pitchFamily="34" charset="0"/>
              <a:buChar char="•"/>
              <a:defRPr sz="2200">
                <a:solidFill>
                  <a:schemeClr val="tx1"/>
                </a:solidFill>
                <a:latin typeface="Arial" panose="020B0604020202020204" pitchFamily="34" charset="0"/>
              </a:defRPr>
            </a:lvl2pPr>
            <a:lvl3pPr marL="1143000" indent="-228600">
              <a:lnSpc>
                <a:spcPct val="90000"/>
              </a:lnSpc>
              <a:spcBef>
                <a:spcPts val="375"/>
              </a:spcBef>
              <a:buFont typeface="Arial" panose="020B0604020202020204" pitchFamily="34" charset="0"/>
              <a:buChar char="•"/>
              <a:defRPr sz="2400">
                <a:solidFill>
                  <a:schemeClr val="tx1"/>
                </a:solidFill>
                <a:latin typeface="Arial" panose="020B0604020202020204" pitchFamily="34" charset="0"/>
              </a:defRPr>
            </a:lvl3pPr>
            <a:lvl4pPr marL="16002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4pPr>
            <a:lvl5pPr marL="2057400" indent="-228600">
              <a:lnSpc>
                <a:spcPct val="90000"/>
              </a:lnSpc>
              <a:spcBef>
                <a:spcPts val="375"/>
              </a:spcBef>
              <a:buFont typeface="Arial" panose="020B0604020202020204" pitchFamily="34" charset="0"/>
              <a:buChar char="•"/>
              <a:defRPr sz="2000">
                <a:solidFill>
                  <a:schemeClr val="tx1"/>
                </a:solidFill>
                <a:latin typeface="Arial" panose="020B060402020202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2000">
                <a:solidFill>
                  <a:schemeClr val="tx1"/>
                </a:solidFill>
                <a:latin typeface="Arial" panose="020B0604020202020204" pitchFamily="34" charset="0"/>
              </a:defRPr>
            </a:lvl9pPr>
          </a:lstStyle>
          <a:p>
            <a:pPr eaLnBrk="1" hangingPunct="1">
              <a:lnSpc>
                <a:spcPct val="100000"/>
              </a:lnSpc>
              <a:spcBef>
                <a:spcPct val="0"/>
              </a:spcBef>
              <a:buFontTx/>
              <a:buNone/>
            </a:pPr>
            <a:fld id="{AAD5C7EF-3F37-3348-A76D-6D7E5640E9A2}" type="slidenum">
              <a:rPr lang="en-GB" altLang="en-US" sz="1800"/>
              <a:pPr eaLnBrk="1" hangingPunct="1">
                <a:lnSpc>
                  <a:spcPct val="100000"/>
                </a:lnSpc>
                <a:spcBef>
                  <a:spcPct val="0"/>
                </a:spcBef>
                <a:buFontTx/>
                <a:buNone/>
              </a:pPr>
              <a:t>16</a:t>
            </a:fld>
            <a:endParaRPr lang="en-GB" altLang="en-US" sz="1800"/>
          </a:p>
        </p:txBody>
      </p:sp>
      <p:sp>
        <p:nvSpPr>
          <p:cNvPr id="5" name="Rectangle 5">
            <a:extLst>
              <a:ext uri="{FF2B5EF4-FFF2-40B4-BE49-F238E27FC236}">
                <a16:creationId xmlns:a16="http://schemas.microsoft.com/office/drawing/2014/main" id="{091C4A70-1518-104F-A957-1760BCA75F8E}"/>
              </a:ext>
            </a:extLst>
          </p:cNvPr>
          <p:cNvSpPr txBox="1">
            <a:spLocks noChangeArrowheads="1"/>
          </p:cNvSpPr>
          <p:nvPr/>
        </p:nvSpPr>
        <p:spPr>
          <a:xfrm>
            <a:off x="323849" y="115605"/>
            <a:ext cx="8507413" cy="720725"/>
          </a:xfrm>
          <a:prstGeom prst="rect">
            <a:avLst/>
          </a:prstGeom>
          <a:noFill/>
        </p:spPr>
        <p:txBody>
          <a:bodyPr/>
          <a:lstStyle/>
          <a:p>
            <a:pPr marL="342900" indent="-342900" algn="ctr" eaLnBrk="1" hangingPunct="1">
              <a:spcBef>
                <a:spcPct val="20000"/>
              </a:spcBef>
              <a:defRPr/>
            </a:pPr>
            <a:r>
              <a:rPr lang="en-GB" sz="2800" b="1" kern="0" dirty="0">
                <a:latin typeface="Comic Sans MS" pitchFamily="66" charset="0"/>
                <a:cs typeface="Arial" charset="0"/>
              </a:rPr>
              <a:t>An seminar activity in the choice of </a:t>
            </a:r>
          </a:p>
          <a:p>
            <a:pPr marL="342900" indent="-342900" algn="ctr" eaLnBrk="1" hangingPunct="1">
              <a:spcBef>
                <a:spcPct val="20000"/>
              </a:spcBef>
              <a:defRPr/>
            </a:pPr>
            <a:r>
              <a:rPr lang="en-GB" sz="2800" b="1" i="1" kern="0" dirty="0">
                <a:solidFill>
                  <a:srgbClr val="0000FF"/>
                </a:solidFill>
                <a:latin typeface="Comic Sans MS" pitchFamily="66" charset="0"/>
                <a:cs typeface="Arial" charset="0"/>
              </a:rPr>
              <a:t>research strategy and tactics </a:t>
            </a:r>
          </a:p>
          <a:p>
            <a:pPr marL="742950" lvl="1" indent="-285750" eaLnBrk="1" hangingPunct="1">
              <a:spcBef>
                <a:spcPct val="20000"/>
              </a:spcBef>
              <a:buFontTx/>
              <a:buChar char="–"/>
              <a:defRPr/>
            </a:pPr>
            <a:endParaRPr lang="en-US" sz="2000" kern="0" dirty="0">
              <a:latin typeface="Comic Sans MS" pitchFamily="66" charset="0"/>
              <a:cs typeface="Arial" charset="0"/>
            </a:endParaRPr>
          </a:p>
        </p:txBody>
      </p:sp>
      <p:sp>
        <p:nvSpPr>
          <p:cNvPr id="9" name="Rectangle 3">
            <a:extLst>
              <a:ext uri="{FF2B5EF4-FFF2-40B4-BE49-F238E27FC236}">
                <a16:creationId xmlns:a16="http://schemas.microsoft.com/office/drawing/2014/main" id="{C99DA2F9-2116-EB4A-B9AB-31983E403EE8}"/>
              </a:ext>
            </a:extLst>
          </p:cNvPr>
          <p:cNvSpPr txBox="1">
            <a:spLocks noChangeArrowheads="1"/>
          </p:cNvSpPr>
          <p:nvPr/>
        </p:nvSpPr>
        <p:spPr>
          <a:xfrm>
            <a:off x="230187" y="1027112"/>
            <a:ext cx="8601075" cy="4634136"/>
          </a:xfrm>
          <a:prstGeom prst="rect">
            <a:avLst/>
          </a:prstGeom>
        </p:spPr>
        <p:txBody>
          <a:bodyPr/>
          <a:lstStyle/>
          <a:p>
            <a:pPr marL="342900" indent="-342900">
              <a:lnSpc>
                <a:spcPct val="80000"/>
              </a:lnSpc>
              <a:spcBef>
                <a:spcPct val="20000"/>
              </a:spcBef>
              <a:defRPr/>
            </a:pPr>
            <a:r>
              <a:rPr lang="en-GB" kern="0" dirty="0">
                <a:latin typeface="+mn-lt"/>
                <a:cs typeface="+mn-cs"/>
              </a:rPr>
              <a:t>	</a:t>
            </a:r>
            <a:r>
              <a:rPr lang="en-GB" sz="2000" b="1" kern="0" dirty="0">
                <a:latin typeface="Comic Sans MS" pitchFamily="66" charset="0"/>
                <a:cs typeface="Arial" charset="0"/>
              </a:rPr>
              <a:t>Seminar Activity: </a:t>
            </a:r>
            <a:r>
              <a:rPr lang="en-GB" sz="2000" kern="0" dirty="0">
                <a:solidFill>
                  <a:srgbClr val="000099"/>
                </a:solidFill>
                <a:latin typeface="Comic Sans MS" pitchFamily="66" charset="0"/>
                <a:cs typeface="Arial" charset="0"/>
              </a:rPr>
              <a:t>Enhancing the independence of older people with dementia in residential care</a:t>
            </a:r>
          </a:p>
          <a:p>
            <a:pPr marL="342900" indent="-342900">
              <a:lnSpc>
                <a:spcPct val="80000"/>
              </a:lnSpc>
              <a:spcBef>
                <a:spcPct val="20000"/>
              </a:spcBef>
              <a:defRPr/>
            </a:pPr>
            <a:endParaRPr lang="en-GB" sz="2000" kern="0" dirty="0">
              <a:solidFill>
                <a:srgbClr val="000099"/>
              </a:solidFill>
              <a:latin typeface="Comic Sans MS" pitchFamily="66" charset="0"/>
              <a:cs typeface="Arial" charset="0"/>
            </a:endParaRPr>
          </a:p>
          <a:p>
            <a:pPr marL="342900" indent="-342900">
              <a:lnSpc>
                <a:spcPct val="80000"/>
              </a:lnSpc>
              <a:spcBef>
                <a:spcPct val="20000"/>
              </a:spcBef>
              <a:defRPr/>
            </a:pPr>
            <a:r>
              <a:rPr lang="en-GB" sz="2000" kern="0" dirty="0">
                <a:latin typeface="Comic Sans MS" pitchFamily="66" charset="0"/>
                <a:cs typeface="Arial" charset="0"/>
              </a:rPr>
              <a:t>	</a:t>
            </a:r>
            <a:r>
              <a:rPr lang="en-GB" sz="2000" i="1" kern="0" dirty="0">
                <a:latin typeface="Comic Sans MS" pitchFamily="66" charset="0"/>
                <a:cs typeface="Arial" charset="0"/>
              </a:rPr>
              <a:t>Dr </a:t>
            </a:r>
            <a:r>
              <a:rPr lang="en-GB" sz="2000" i="1" kern="0" dirty="0" err="1">
                <a:latin typeface="Comic Sans MS" pitchFamily="66" charset="0"/>
                <a:cs typeface="Arial" charset="0"/>
              </a:rPr>
              <a:t>Brackenbury</a:t>
            </a:r>
            <a:r>
              <a:rPr lang="en-GB" sz="2000" i="1" kern="0" dirty="0">
                <a:latin typeface="Comic Sans MS" pitchFamily="66" charset="0"/>
                <a:cs typeface="Arial" charset="0"/>
              </a:rPr>
              <a:t>, a reader in architecture and design, in collaboration with colleagues in social policy, sociology and gerontology, has been asked by a specialist housing trust to look at ways in which it can design residential facilities to enhance the independence of residents and their engagement in running their home. As a master’s student you are asked to conduct this research for your dissertation. The team is proposing a research strategy  that starts by talking to residents in six places about their home as a ‘home’ and observing the way the residents, care providers and managers interact. On the basis of this information, they then propose to suggest and monitor changes in four of the homes over the next two years.</a:t>
            </a:r>
          </a:p>
          <a:p>
            <a:pPr marL="342900" indent="-342900">
              <a:lnSpc>
                <a:spcPct val="80000"/>
              </a:lnSpc>
              <a:spcBef>
                <a:spcPct val="20000"/>
              </a:spcBef>
              <a:defRPr/>
            </a:pPr>
            <a:endParaRPr lang="en-GB" sz="2000" i="1" kern="0" dirty="0">
              <a:latin typeface="Comic Sans MS" pitchFamily="66" charset="0"/>
              <a:cs typeface="Arial" charset="0"/>
            </a:endParaRPr>
          </a:p>
          <a:p>
            <a:pPr marL="342900" indent="-342900">
              <a:lnSpc>
                <a:spcPct val="80000"/>
              </a:lnSpc>
              <a:spcBef>
                <a:spcPct val="20000"/>
              </a:spcBef>
              <a:defRPr/>
            </a:pPr>
            <a:r>
              <a:rPr lang="en-GB" sz="2000" i="1" kern="0" dirty="0">
                <a:latin typeface="Comic Sans MS" pitchFamily="66" charset="0"/>
                <a:cs typeface="Arial" charset="0"/>
              </a:rPr>
              <a:t>     Discuss the research strategy and tactic(s) which this study should adopt.</a:t>
            </a:r>
          </a:p>
          <a:p>
            <a:pPr marL="342900" indent="-342900">
              <a:lnSpc>
                <a:spcPct val="80000"/>
              </a:lnSpc>
              <a:spcBef>
                <a:spcPct val="20000"/>
              </a:spcBef>
              <a:defRPr/>
            </a:pPr>
            <a:endParaRPr lang="en-US" i="1" kern="0" dirty="0">
              <a:latin typeface="Comic Sans MS" pitchFamily="66" charset="0"/>
              <a:cs typeface="Arial" charset="0"/>
            </a:endParaRPr>
          </a:p>
          <a:p>
            <a:pPr marL="342900" indent="-342900">
              <a:lnSpc>
                <a:spcPct val="80000"/>
              </a:lnSpc>
              <a:spcBef>
                <a:spcPct val="20000"/>
              </a:spcBef>
              <a:defRPr/>
            </a:pPr>
            <a:endParaRPr lang="en-US" i="1" kern="0" dirty="0">
              <a:latin typeface="Comic Sans MS" pitchFamily="66" charset="0"/>
              <a:cs typeface="Arial" charset="0"/>
            </a:endParaRPr>
          </a:p>
        </p:txBody>
      </p:sp>
    </p:spTree>
    <p:extLst>
      <p:ext uri="{BB962C8B-B14F-4D97-AF65-F5344CB8AC3E}">
        <p14:creationId xmlns:p14="http://schemas.microsoft.com/office/powerpoint/2010/main" val="223682901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2249</TotalTime>
  <Words>1500</Words>
  <Application>Microsoft Macintosh PowerPoint</Application>
  <PresentationFormat>On-screen Show (4:3)</PresentationFormat>
  <Paragraphs>147</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Comic Sans MS</vt:lpstr>
      <vt:lpstr>Myriad Pro</vt:lpstr>
      <vt:lpstr>Verdana</vt:lpstr>
      <vt:lpstr>Wingdings</vt:lpstr>
      <vt:lpstr>20140311PresentationUWTSDTemplate</vt:lpstr>
      <vt:lpstr>LCDB7003</vt:lpstr>
      <vt:lpstr>The mind as a tabula rasa</vt:lpstr>
      <vt:lpstr>Strengths and weaknesses of the  tabula rasa perspective</vt:lpstr>
      <vt:lpstr>Strengths and weaknesses of the  tabula rasa perspective</vt:lpstr>
      <vt:lpstr>Strengths and weaknesses of the tabula rasa  perspective</vt:lpstr>
      <vt:lpstr>Cogito ergo sum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Research Tactics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140</cp:revision>
  <cp:lastPrinted>2018-07-09T15:27:01Z</cp:lastPrinted>
  <dcterms:created xsi:type="dcterms:W3CDTF">2002-10-07T19:43:58Z</dcterms:created>
  <dcterms:modified xsi:type="dcterms:W3CDTF">2020-11-12T12:12:48Z</dcterms:modified>
</cp:coreProperties>
</file>